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68" r:id="rId3"/>
    <p:sldId id="270" r:id="rId4"/>
    <p:sldId id="271" r:id="rId5"/>
    <p:sldId id="267" r:id="rId6"/>
    <p:sldId id="269" r:id="rId7"/>
    <p:sldId id="275" r:id="rId8"/>
    <p:sldId id="260" r:id="rId9"/>
    <p:sldId id="261" r:id="rId10"/>
    <p:sldId id="262" r:id="rId11"/>
    <p:sldId id="276" r:id="rId12"/>
    <p:sldId id="263" r:id="rId13"/>
    <p:sldId id="264" r:id="rId14"/>
    <p:sldId id="265" r:id="rId15"/>
    <p:sldId id="273" r:id="rId16"/>
    <p:sldId id="266" r:id="rId17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zemes Balázs Dániel" initials="SBD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286" autoAdjust="0"/>
  </p:normalViewPr>
  <p:slideViewPr>
    <p:cSldViewPr>
      <p:cViewPr>
        <p:scale>
          <a:sx n="100" d="100"/>
          <a:sy n="100" d="100"/>
        </p:scale>
        <p:origin x="-612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B4F010-B8ED-4C81-9819-9D1EBB4584CF}" type="doc">
      <dgm:prSet loTypeId="urn:microsoft.com/office/officeart/2005/8/layout/hProcess7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hu-HU"/>
        </a:p>
      </dgm:t>
    </dgm:pt>
    <dgm:pt modelId="{4D2D4374-6EBF-4594-B265-74C558047F72}">
      <dgm:prSet phldrT="[Szöveg]"/>
      <dgm:spPr/>
      <dgm:t>
        <a:bodyPr/>
        <a:lstStyle/>
        <a:p>
          <a:endParaRPr lang="hu-HU" dirty="0"/>
        </a:p>
      </dgm:t>
    </dgm:pt>
    <dgm:pt modelId="{48FFAD9B-CBA1-402D-9D5C-164EBAB43F68}" type="parTrans" cxnId="{9B8515AE-2928-4D44-AEDE-4BE3AC7EE569}">
      <dgm:prSet/>
      <dgm:spPr/>
      <dgm:t>
        <a:bodyPr/>
        <a:lstStyle/>
        <a:p>
          <a:endParaRPr lang="hu-HU"/>
        </a:p>
      </dgm:t>
    </dgm:pt>
    <dgm:pt modelId="{7CA9DEB6-0165-46BB-96F5-F9FD5849D7ED}" type="sibTrans" cxnId="{9B8515AE-2928-4D44-AEDE-4BE3AC7EE569}">
      <dgm:prSet/>
      <dgm:spPr/>
      <dgm:t>
        <a:bodyPr/>
        <a:lstStyle/>
        <a:p>
          <a:endParaRPr lang="hu-HU"/>
        </a:p>
      </dgm:t>
    </dgm:pt>
    <dgm:pt modelId="{25969FEE-A812-4A1B-BD5A-32C09BCE5E99}">
      <dgm:prSet phldrT="[Szöveg]"/>
      <dgm:spPr/>
      <dgm:t>
        <a:bodyPr/>
        <a:lstStyle/>
        <a:p>
          <a:r>
            <a:rPr lang="hu-HU" dirty="0" smtClean="0"/>
            <a:t>Korszerűtlen járművek kivonásának lehetősége – szívó motor kivezetése</a:t>
          </a:r>
          <a:endParaRPr lang="hu-HU" dirty="0"/>
        </a:p>
      </dgm:t>
    </dgm:pt>
    <dgm:pt modelId="{343445A0-FF39-4B24-A17E-6678C5E86031}" type="parTrans" cxnId="{1E69203F-8327-43D7-8079-32F0D6D6EA48}">
      <dgm:prSet/>
      <dgm:spPr/>
      <dgm:t>
        <a:bodyPr/>
        <a:lstStyle/>
        <a:p>
          <a:endParaRPr lang="hu-HU"/>
        </a:p>
      </dgm:t>
    </dgm:pt>
    <dgm:pt modelId="{1F0EAE72-7CA4-4B39-9356-1B137BF65EEF}" type="sibTrans" cxnId="{1E69203F-8327-43D7-8079-32F0D6D6EA48}">
      <dgm:prSet/>
      <dgm:spPr/>
      <dgm:t>
        <a:bodyPr/>
        <a:lstStyle/>
        <a:p>
          <a:endParaRPr lang="hu-HU"/>
        </a:p>
      </dgm:t>
    </dgm:pt>
    <dgm:pt modelId="{092D4B1E-FD3D-400C-A5F2-C1A6FCB1B788}">
      <dgm:prSet phldrT="[Szöveg]"/>
      <dgm:spPr/>
      <dgm:t>
        <a:bodyPr/>
        <a:lstStyle/>
        <a:p>
          <a:endParaRPr lang="hu-HU" dirty="0"/>
        </a:p>
      </dgm:t>
    </dgm:pt>
    <dgm:pt modelId="{93D32248-59FB-4F8E-8C48-36AE1478F1CE}" type="parTrans" cxnId="{A3133C3C-9A75-4840-AC10-78AA1DA9DFD3}">
      <dgm:prSet/>
      <dgm:spPr/>
      <dgm:t>
        <a:bodyPr/>
        <a:lstStyle/>
        <a:p>
          <a:endParaRPr lang="hu-HU"/>
        </a:p>
      </dgm:t>
    </dgm:pt>
    <dgm:pt modelId="{6F16DA3C-3E91-429F-BB52-2AF51DECF941}" type="sibTrans" cxnId="{A3133C3C-9A75-4840-AC10-78AA1DA9DFD3}">
      <dgm:prSet/>
      <dgm:spPr/>
      <dgm:t>
        <a:bodyPr/>
        <a:lstStyle/>
        <a:p>
          <a:endParaRPr lang="hu-HU"/>
        </a:p>
      </dgm:t>
    </dgm:pt>
    <dgm:pt modelId="{D4C39F23-8B7A-40F0-8D57-D0011B4C1909}">
      <dgm:prSet phldrT="[Szöveg]"/>
      <dgm:spPr/>
      <dgm:t>
        <a:bodyPr/>
        <a:lstStyle/>
        <a:p>
          <a:r>
            <a:rPr lang="hu-HU" dirty="0" smtClean="0"/>
            <a:t>Menetrendi igény változás</a:t>
          </a:r>
          <a:endParaRPr lang="hu-HU" dirty="0"/>
        </a:p>
      </dgm:t>
    </dgm:pt>
    <dgm:pt modelId="{3A4A86AE-16C1-44B4-AED8-2B10325BA740}" type="parTrans" cxnId="{68FCBF1D-E07D-4025-A53A-39A157F86368}">
      <dgm:prSet/>
      <dgm:spPr/>
      <dgm:t>
        <a:bodyPr/>
        <a:lstStyle/>
        <a:p>
          <a:endParaRPr lang="hu-HU"/>
        </a:p>
      </dgm:t>
    </dgm:pt>
    <dgm:pt modelId="{9CE6F07E-6580-4371-BC40-60DFBF772EBE}" type="sibTrans" cxnId="{68FCBF1D-E07D-4025-A53A-39A157F86368}">
      <dgm:prSet/>
      <dgm:spPr/>
      <dgm:t>
        <a:bodyPr/>
        <a:lstStyle/>
        <a:p>
          <a:endParaRPr lang="hu-HU"/>
        </a:p>
      </dgm:t>
    </dgm:pt>
    <dgm:pt modelId="{20FABA7D-641D-4C2E-82F6-04C9A7CCC041}" type="pres">
      <dgm:prSet presAssocID="{C0B4F010-B8ED-4C81-9819-9D1EBB4584C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8502D0A3-DC97-4022-BBAB-D94694D92BD7}" type="pres">
      <dgm:prSet presAssocID="{4D2D4374-6EBF-4594-B265-74C558047F72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D75A162F-B60C-46DD-9765-4D3A03592D5C}" type="pres">
      <dgm:prSet presAssocID="{4D2D4374-6EBF-4594-B265-74C558047F72}" presName="bgRect" presStyleLbl="node1" presStyleIdx="0" presStyleCnt="2"/>
      <dgm:spPr/>
      <dgm:t>
        <a:bodyPr/>
        <a:lstStyle/>
        <a:p>
          <a:endParaRPr lang="hu-HU"/>
        </a:p>
      </dgm:t>
    </dgm:pt>
    <dgm:pt modelId="{7DD7F50D-A35C-4A10-8629-57C2AD3F06C0}" type="pres">
      <dgm:prSet presAssocID="{4D2D4374-6EBF-4594-B265-74C558047F72}" presName="parentNode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2F18CDA3-A9DD-4DAA-B85B-49D0753D3E07}" type="pres">
      <dgm:prSet presAssocID="{4D2D4374-6EBF-4594-B265-74C558047F72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EE6381EA-D41F-4F7F-8118-D44BA5E9BE61}" type="pres">
      <dgm:prSet presAssocID="{7CA9DEB6-0165-46BB-96F5-F9FD5849D7ED}" presName="hSp" presStyleCnt="0"/>
      <dgm:spPr/>
      <dgm:t>
        <a:bodyPr/>
        <a:lstStyle/>
        <a:p>
          <a:endParaRPr lang="hu-HU"/>
        </a:p>
      </dgm:t>
    </dgm:pt>
    <dgm:pt modelId="{77FCB71C-07FB-44C7-9C8B-DE9CE8346F0C}" type="pres">
      <dgm:prSet presAssocID="{7CA9DEB6-0165-46BB-96F5-F9FD5849D7ED}" presName="vProcSp" presStyleCnt="0"/>
      <dgm:spPr/>
      <dgm:t>
        <a:bodyPr/>
        <a:lstStyle/>
        <a:p>
          <a:endParaRPr lang="hu-HU"/>
        </a:p>
      </dgm:t>
    </dgm:pt>
    <dgm:pt modelId="{30F421B8-EE23-4783-B6A0-0D4BD493F668}" type="pres">
      <dgm:prSet presAssocID="{7CA9DEB6-0165-46BB-96F5-F9FD5849D7ED}" presName="vSp1" presStyleCnt="0"/>
      <dgm:spPr/>
      <dgm:t>
        <a:bodyPr/>
        <a:lstStyle/>
        <a:p>
          <a:endParaRPr lang="hu-HU"/>
        </a:p>
      </dgm:t>
    </dgm:pt>
    <dgm:pt modelId="{CBA9F774-12D2-4D31-9937-DEBBBA484B05}" type="pres">
      <dgm:prSet presAssocID="{7CA9DEB6-0165-46BB-96F5-F9FD5849D7ED}" presName="simulatedConn" presStyleLbl="solidFgAcc1" presStyleIdx="0" presStyleCnt="1"/>
      <dgm:spPr>
        <a:noFill/>
        <a:ln>
          <a:noFill/>
        </a:ln>
      </dgm:spPr>
      <dgm:t>
        <a:bodyPr/>
        <a:lstStyle/>
        <a:p>
          <a:endParaRPr lang="hu-HU"/>
        </a:p>
      </dgm:t>
    </dgm:pt>
    <dgm:pt modelId="{D913BA91-9F8A-4D5F-8153-F77DE1D772EB}" type="pres">
      <dgm:prSet presAssocID="{7CA9DEB6-0165-46BB-96F5-F9FD5849D7ED}" presName="vSp2" presStyleCnt="0"/>
      <dgm:spPr/>
      <dgm:t>
        <a:bodyPr/>
        <a:lstStyle/>
        <a:p>
          <a:endParaRPr lang="hu-HU"/>
        </a:p>
      </dgm:t>
    </dgm:pt>
    <dgm:pt modelId="{5C0F5D4E-9B16-4544-8EAC-64DAB2E8B2B9}" type="pres">
      <dgm:prSet presAssocID="{7CA9DEB6-0165-46BB-96F5-F9FD5849D7ED}" presName="sibTrans" presStyleCnt="0"/>
      <dgm:spPr/>
      <dgm:t>
        <a:bodyPr/>
        <a:lstStyle/>
        <a:p>
          <a:endParaRPr lang="hu-HU"/>
        </a:p>
      </dgm:t>
    </dgm:pt>
    <dgm:pt modelId="{73BD9B9C-05B1-4A04-9A74-3265174A4881}" type="pres">
      <dgm:prSet presAssocID="{092D4B1E-FD3D-400C-A5F2-C1A6FCB1B788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ADC551E2-D83A-4783-9D0F-63229BACB6C7}" type="pres">
      <dgm:prSet presAssocID="{092D4B1E-FD3D-400C-A5F2-C1A6FCB1B788}" presName="bgRect" presStyleLbl="node1" presStyleIdx="1" presStyleCnt="2"/>
      <dgm:spPr/>
      <dgm:t>
        <a:bodyPr/>
        <a:lstStyle/>
        <a:p>
          <a:endParaRPr lang="hu-HU"/>
        </a:p>
      </dgm:t>
    </dgm:pt>
    <dgm:pt modelId="{C863C67F-1009-4082-98AE-46960CA9DCF5}" type="pres">
      <dgm:prSet presAssocID="{092D4B1E-FD3D-400C-A5F2-C1A6FCB1B788}" presName="parentNode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3D810DD9-C2E9-486F-9E91-140BFACA1126}" type="pres">
      <dgm:prSet presAssocID="{092D4B1E-FD3D-400C-A5F2-C1A6FCB1B788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A3133C3C-9A75-4840-AC10-78AA1DA9DFD3}" srcId="{C0B4F010-B8ED-4C81-9819-9D1EBB4584CF}" destId="{092D4B1E-FD3D-400C-A5F2-C1A6FCB1B788}" srcOrd="1" destOrd="0" parTransId="{93D32248-59FB-4F8E-8C48-36AE1478F1CE}" sibTransId="{6F16DA3C-3E91-429F-BB52-2AF51DECF941}"/>
    <dgm:cxn modelId="{60495D41-E7EC-495C-B9E1-CC99A7BBEF2B}" type="presOf" srcId="{4D2D4374-6EBF-4594-B265-74C558047F72}" destId="{7DD7F50D-A35C-4A10-8629-57C2AD3F06C0}" srcOrd="1" destOrd="0" presId="urn:microsoft.com/office/officeart/2005/8/layout/hProcess7"/>
    <dgm:cxn modelId="{1B9A3941-AA5F-4B9F-B220-36A4BF2B04C5}" type="presOf" srcId="{4D2D4374-6EBF-4594-B265-74C558047F72}" destId="{D75A162F-B60C-46DD-9765-4D3A03592D5C}" srcOrd="0" destOrd="0" presId="urn:microsoft.com/office/officeart/2005/8/layout/hProcess7"/>
    <dgm:cxn modelId="{1E69203F-8327-43D7-8079-32F0D6D6EA48}" srcId="{4D2D4374-6EBF-4594-B265-74C558047F72}" destId="{25969FEE-A812-4A1B-BD5A-32C09BCE5E99}" srcOrd="0" destOrd="0" parTransId="{343445A0-FF39-4B24-A17E-6678C5E86031}" sibTransId="{1F0EAE72-7CA4-4B39-9356-1B137BF65EEF}"/>
    <dgm:cxn modelId="{9BB5F146-D01C-4F7B-8365-DC1289D85116}" type="presOf" srcId="{C0B4F010-B8ED-4C81-9819-9D1EBB4584CF}" destId="{20FABA7D-641D-4C2E-82F6-04C9A7CCC041}" srcOrd="0" destOrd="0" presId="urn:microsoft.com/office/officeart/2005/8/layout/hProcess7"/>
    <dgm:cxn modelId="{9B8515AE-2928-4D44-AEDE-4BE3AC7EE569}" srcId="{C0B4F010-B8ED-4C81-9819-9D1EBB4584CF}" destId="{4D2D4374-6EBF-4594-B265-74C558047F72}" srcOrd="0" destOrd="0" parTransId="{48FFAD9B-CBA1-402D-9D5C-164EBAB43F68}" sibTransId="{7CA9DEB6-0165-46BB-96F5-F9FD5849D7ED}"/>
    <dgm:cxn modelId="{846492F6-2B8F-4949-8DC1-301769B9EDDE}" type="presOf" srcId="{25969FEE-A812-4A1B-BD5A-32C09BCE5E99}" destId="{2F18CDA3-A9DD-4DAA-B85B-49D0753D3E07}" srcOrd="0" destOrd="0" presId="urn:microsoft.com/office/officeart/2005/8/layout/hProcess7"/>
    <dgm:cxn modelId="{02F28475-734F-4014-9474-BA5364E52D74}" type="presOf" srcId="{092D4B1E-FD3D-400C-A5F2-C1A6FCB1B788}" destId="{ADC551E2-D83A-4783-9D0F-63229BACB6C7}" srcOrd="0" destOrd="0" presId="urn:microsoft.com/office/officeart/2005/8/layout/hProcess7"/>
    <dgm:cxn modelId="{633E9F22-B0E1-408B-A508-7CDEB4C7BCA0}" type="presOf" srcId="{D4C39F23-8B7A-40F0-8D57-D0011B4C1909}" destId="{3D810DD9-C2E9-486F-9E91-140BFACA1126}" srcOrd="0" destOrd="0" presId="urn:microsoft.com/office/officeart/2005/8/layout/hProcess7"/>
    <dgm:cxn modelId="{68FCBF1D-E07D-4025-A53A-39A157F86368}" srcId="{092D4B1E-FD3D-400C-A5F2-C1A6FCB1B788}" destId="{D4C39F23-8B7A-40F0-8D57-D0011B4C1909}" srcOrd="0" destOrd="0" parTransId="{3A4A86AE-16C1-44B4-AED8-2B10325BA740}" sibTransId="{9CE6F07E-6580-4371-BC40-60DFBF772EBE}"/>
    <dgm:cxn modelId="{058A6040-12B4-4F64-804B-A54A7D9A9C6B}" type="presOf" srcId="{092D4B1E-FD3D-400C-A5F2-C1A6FCB1B788}" destId="{C863C67F-1009-4082-98AE-46960CA9DCF5}" srcOrd="1" destOrd="0" presId="urn:microsoft.com/office/officeart/2005/8/layout/hProcess7"/>
    <dgm:cxn modelId="{C9FEA515-86A6-404E-A8C7-D7E7175AF0A9}" type="presParOf" srcId="{20FABA7D-641D-4C2E-82F6-04C9A7CCC041}" destId="{8502D0A3-DC97-4022-BBAB-D94694D92BD7}" srcOrd="0" destOrd="0" presId="urn:microsoft.com/office/officeart/2005/8/layout/hProcess7"/>
    <dgm:cxn modelId="{8B782E3F-E25B-4A14-BAE2-CA1DF9ECAC73}" type="presParOf" srcId="{8502D0A3-DC97-4022-BBAB-D94694D92BD7}" destId="{D75A162F-B60C-46DD-9765-4D3A03592D5C}" srcOrd="0" destOrd="0" presId="urn:microsoft.com/office/officeart/2005/8/layout/hProcess7"/>
    <dgm:cxn modelId="{E3B6E58A-EE52-42E9-BF4C-8E3153441DC5}" type="presParOf" srcId="{8502D0A3-DC97-4022-BBAB-D94694D92BD7}" destId="{7DD7F50D-A35C-4A10-8629-57C2AD3F06C0}" srcOrd="1" destOrd="0" presId="urn:microsoft.com/office/officeart/2005/8/layout/hProcess7"/>
    <dgm:cxn modelId="{EC33499E-EDC8-42EE-8CE1-D97D462A1B7E}" type="presParOf" srcId="{8502D0A3-DC97-4022-BBAB-D94694D92BD7}" destId="{2F18CDA3-A9DD-4DAA-B85B-49D0753D3E07}" srcOrd="2" destOrd="0" presId="urn:microsoft.com/office/officeart/2005/8/layout/hProcess7"/>
    <dgm:cxn modelId="{03A7C9E9-C9C8-413E-8F8A-734581AC87E0}" type="presParOf" srcId="{20FABA7D-641D-4C2E-82F6-04C9A7CCC041}" destId="{EE6381EA-D41F-4F7F-8118-D44BA5E9BE61}" srcOrd="1" destOrd="0" presId="urn:microsoft.com/office/officeart/2005/8/layout/hProcess7"/>
    <dgm:cxn modelId="{16975FD4-83BC-4D2D-BFA8-B804C4D01BD9}" type="presParOf" srcId="{20FABA7D-641D-4C2E-82F6-04C9A7CCC041}" destId="{77FCB71C-07FB-44C7-9C8B-DE9CE8346F0C}" srcOrd="2" destOrd="0" presId="urn:microsoft.com/office/officeart/2005/8/layout/hProcess7"/>
    <dgm:cxn modelId="{0C72284C-D330-47C9-B7B9-F9AF3DD09329}" type="presParOf" srcId="{77FCB71C-07FB-44C7-9C8B-DE9CE8346F0C}" destId="{30F421B8-EE23-4783-B6A0-0D4BD493F668}" srcOrd="0" destOrd="0" presId="urn:microsoft.com/office/officeart/2005/8/layout/hProcess7"/>
    <dgm:cxn modelId="{C3160E18-90E4-423E-AA36-02DC389B77D4}" type="presParOf" srcId="{77FCB71C-07FB-44C7-9C8B-DE9CE8346F0C}" destId="{CBA9F774-12D2-4D31-9937-DEBBBA484B05}" srcOrd="1" destOrd="0" presId="urn:microsoft.com/office/officeart/2005/8/layout/hProcess7"/>
    <dgm:cxn modelId="{CA5E628E-F877-4BA3-A38B-93011182B88C}" type="presParOf" srcId="{77FCB71C-07FB-44C7-9C8B-DE9CE8346F0C}" destId="{D913BA91-9F8A-4D5F-8153-F77DE1D772EB}" srcOrd="2" destOrd="0" presId="urn:microsoft.com/office/officeart/2005/8/layout/hProcess7"/>
    <dgm:cxn modelId="{34FAA59B-D86E-4C38-9875-DA3C355C89C6}" type="presParOf" srcId="{20FABA7D-641D-4C2E-82F6-04C9A7CCC041}" destId="{5C0F5D4E-9B16-4544-8EAC-64DAB2E8B2B9}" srcOrd="3" destOrd="0" presId="urn:microsoft.com/office/officeart/2005/8/layout/hProcess7"/>
    <dgm:cxn modelId="{314B7843-6181-4002-9D80-25980F00E5F6}" type="presParOf" srcId="{20FABA7D-641D-4C2E-82F6-04C9A7CCC041}" destId="{73BD9B9C-05B1-4A04-9A74-3265174A4881}" srcOrd="4" destOrd="0" presId="urn:microsoft.com/office/officeart/2005/8/layout/hProcess7"/>
    <dgm:cxn modelId="{2E3D7F7A-725C-4D2D-AD0F-A4ACBD572117}" type="presParOf" srcId="{73BD9B9C-05B1-4A04-9A74-3265174A4881}" destId="{ADC551E2-D83A-4783-9D0F-63229BACB6C7}" srcOrd="0" destOrd="0" presId="urn:microsoft.com/office/officeart/2005/8/layout/hProcess7"/>
    <dgm:cxn modelId="{70E21FF6-1ABD-4EA3-998E-31F581D8EFE9}" type="presParOf" srcId="{73BD9B9C-05B1-4A04-9A74-3265174A4881}" destId="{C863C67F-1009-4082-98AE-46960CA9DCF5}" srcOrd="1" destOrd="0" presId="urn:microsoft.com/office/officeart/2005/8/layout/hProcess7"/>
    <dgm:cxn modelId="{471BE652-E381-4E06-8554-969A7B452D68}" type="presParOf" srcId="{73BD9B9C-05B1-4A04-9A74-3265174A4881}" destId="{3D810DD9-C2E9-486F-9E91-140BFACA1126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5A162F-B60C-46DD-9765-4D3A03592D5C}">
      <dsp:nvSpPr>
        <dsp:cNvPr id="0" name=""/>
        <dsp:cNvSpPr/>
      </dsp:nvSpPr>
      <dsp:spPr>
        <a:xfrm>
          <a:off x="1194" y="263082"/>
          <a:ext cx="3041916" cy="3650299"/>
        </a:xfrm>
        <a:prstGeom prst="roundRect">
          <a:avLst>
            <a:gd name="adj" fmla="val 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16586" rIns="151130" bIns="0" numCol="1" spcCol="1270" anchor="t" anchorCtr="0">
          <a:noAutofit/>
        </a:bodyPr>
        <a:lstStyle/>
        <a:p>
          <a:pPr lvl="0" algn="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u-HU" sz="3400" kern="1200" dirty="0"/>
        </a:p>
      </dsp:txBody>
      <dsp:txXfrm rot="16200000">
        <a:off x="-1191236" y="1455513"/>
        <a:ext cx="2993245" cy="608383"/>
      </dsp:txXfrm>
    </dsp:sp>
    <dsp:sp modelId="{2F18CDA3-A9DD-4DAA-B85B-49D0753D3E07}">
      <dsp:nvSpPr>
        <dsp:cNvPr id="0" name=""/>
        <dsp:cNvSpPr/>
      </dsp:nvSpPr>
      <dsp:spPr>
        <a:xfrm>
          <a:off x="609577" y="263082"/>
          <a:ext cx="2266227" cy="3650299"/>
        </a:xfrm>
        <a:prstGeom prst="rect">
          <a:avLst/>
        </a:prstGeom>
        <a:noFill/>
        <a:ln w="38100" cap="flat" cmpd="sng" algn="ctr">
          <a:noFill/>
          <a:prstDash val="solid"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09728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200" kern="1200" dirty="0" smtClean="0"/>
            <a:t>Korszerűtlen járművek kivonásának lehetősége – szívó motor kivezetése</a:t>
          </a:r>
          <a:endParaRPr lang="hu-HU" sz="3200" kern="1200" dirty="0"/>
        </a:p>
      </dsp:txBody>
      <dsp:txXfrm>
        <a:off x="609577" y="263082"/>
        <a:ext cx="2266227" cy="3650299"/>
      </dsp:txXfrm>
    </dsp:sp>
    <dsp:sp modelId="{ADC551E2-D83A-4783-9D0F-63229BACB6C7}">
      <dsp:nvSpPr>
        <dsp:cNvPr id="0" name=""/>
        <dsp:cNvSpPr/>
      </dsp:nvSpPr>
      <dsp:spPr>
        <a:xfrm>
          <a:off x="3149577" y="263082"/>
          <a:ext cx="3041916" cy="3650299"/>
        </a:xfrm>
        <a:prstGeom prst="roundRect">
          <a:avLst>
            <a:gd name="adj" fmla="val 5000"/>
          </a:avLst>
        </a:prstGeom>
        <a:solidFill>
          <a:schemeClr val="accent5">
            <a:hueOff val="-1837137"/>
            <a:satOff val="270"/>
            <a:lumOff val="-647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5">
              <a:hueOff val="-1837137"/>
              <a:satOff val="270"/>
              <a:lumOff val="-6471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16586" rIns="151130" bIns="0" numCol="1" spcCol="1270" anchor="t" anchorCtr="0">
          <a:noAutofit/>
        </a:bodyPr>
        <a:lstStyle/>
        <a:p>
          <a:pPr lvl="0" algn="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u-HU" sz="3400" kern="1200" dirty="0"/>
        </a:p>
      </dsp:txBody>
      <dsp:txXfrm rot="16200000">
        <a:off x="1957146" y="1455513"/>
        <a:ext cx="2993245" cy="608383"/>
      </dsp:txXfrm>
    </dsp:sp>
    <dsp:sp modelId="{CBA9F774-12D2-4D31-9937-DEBBBA484B05}">
      <dsp:nvSpPr>
        <dsp:cNvPr id="0" name=""/>
        <dsp:cNvSpPr/>
      </dsp:nvSpPr>
      <dsp:spPr>
        <a:xfrm rot="5400000">
          <a:off x="2896405" y="3166053"/>
          <a:ext cx="536762" cy="456287"/>
        </a:xfrm>
        <a:prstGeom prst="flowChartExtra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810DD9-C2E9-486F-9E91-140BFACA1126}">
      <dsp:nvSpPr>
        <dsp:cNvPr id="0" name=""/>
        <dsp:cNvSpPr/>
      </dsp:nvSpPr>
      <dsp:spPr>
        <a:xfrm>
          <a:off x="3757960" y="263082"/>
          <a:ext cx="2266227" cy="3650299"/>
        </a:xfrm>
        <a:prstGeom prst="rect">
          <a:avLst/>
        </a:prstGeom>
        <a:noFill/>
        <a:ln w="38100" cap="flat" cmpd="sng" algn="ctr">
          <a:noFill/>
          <a:prstDash val="solid"/>
        </a:ln>
        <a:effectLst>
          <a:outerShdw blurRad="57150" dist="38100" dir="5400000" algn="ctr" rotWithShape="0">
            <a:schemeClr val="accent5">
              <a:hueOff val="-1837137"/>
              <a:satOff val="270"/>
              <a:lumOff val="-6471"/>
              <a:alphaOff val="0"/>
              <a:shade val="9000"/>
              <a:alpha val="48000"/>
              <a:satMod val="105000"/>
            </a:schemeClr>
          </a:outerShdw>
        </a:effectLst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09728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200" kern="1200" dirty="0" smtClean="0"/>
            <a:t>Menetrendi igény változás</a:t>
          </a:r>
          <a:endParaRPr lang="hu-HU" sz="3200" kern="1200" dirty="0"/>
        </a:p>
      </dsp:txBody>
      <dsp:txXfrm>
        <a:off x="3757960" y="263082"/>
        <a:ext cx="2266227" cy="3650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C12F6-F049-4F11-B881-AAC817C5254E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6FF63-D55B-46F2-8561-6252DEB2754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4528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Bal</a:t>
            </a:r>
            <a:r>
              <a:rPr lang="hu-HU" baseline="0" dirty="0" smtClean="0"/>
              <a:t> oldali diagramon 0-ás sorokba az akkor még nem állományi jármű típusokhoz.</a:t>
            </a:r>
          </a:p>
          <a:p>
            <a:r>
              <a:rPr lang="hu-HU" baseline="0" dirty="0" smtClean="0"/>
              <a:t>Megjegyzésbe beírni a bérelt járműveket.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6FF63-D55B-46F2-8561-6252DEB27546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36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 smtClean="0"/>
              <a:t>ZIU-t</a:t>
            </a:r>
            <a:r>
              <a:rPr lang="hu-HU" dirty="0" smtClean="0"/>
              <a:t> feltüntetni 09.01-nél,</a:t>
            </a:r>
            <a:r>
              <a:rPr lang="hu-HU" baseline="0" dirty="0" smtClean="0"/>
              <a:t> hogy 0!</a:t>
            </a: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6FF63-D55B-46F2-8561-6252DEB27546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36162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6FF63-D55B-46F2-8561-6252DEB27546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86653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6FF63-D55B-46F2-8561-6252DEB27546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672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04B6314-B648-45B9-BE70-5EDDC51872C7}" type="datetimeFigureOut">
              <a:rPr lang="hu-HU" smtClean="0"/>
              <a:t>2013.09.11.</a:t>
            </a:fld>
            <a:endParaRPr lang="hu-H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A6E90C-07BA-4422-93BD-CE5F081C45B6}" type="slidenum">
              <a:rPr lang="hu-HU" smtClean="0"/>
              <a:t>‹#›</a:t>
            </a:fld>
            <a:endParaRPr lang="hu-H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png"/><Relationship Id="rId4" Type="http://schemas.openxmlformats.org/officeDocument/2006/relationships/image" Target="../media/image12.jp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u-HU" dirty="0" smtClean="0"/>
              <a:t>Merre tovább…</a:t>
            </a:r>
            <a:br>
              <a:rPr lang="hu-HU" dirty="0" smtClean="0"/>
            </a:br>
            <a:r>
              <a:rPr lang="hu-HU" dirty="0" smtClean="0"/>
              <a:t>	</a:t>
            </a:r>
            <a:r>
              <a:rPr lang="hu-HU" sz="4400" dirty="0" smtClean="0"/>
              <a:t>járműfejlesztés és üzemeltetés</a:t>
            </a:r>
            <a:endParaRPr lang="hu-HU" sz="4400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533400" y="4581128"/>
            <a:ext cx="7854696" cy="1752600"/>
          </a:xfrm>
        </p:spPr>
        <p:txBody>
          <a:bodyPr>
            <a:normAutofit/>
          </a:bodyPr>
          <a:lstStyle/>
          <a:p>
            <a:pPr algn="r"/>
            <a:r>
              <a:rPr lang="hu-HU" sz="3200" dirty="0" smtClean="0">
                <a:ln w="6350">
                  <a:solidFill>
                    <a:schemeClr val="tx1"/>
                  </a:solidFill>
                </a:ln>
              </a:rPr>
              <a:t>Szedlmajer László</a:t>
            </a:r>
          </a:p>
          <a:p>
            <a:pPr algn="r"/>
            <a:r>
              <a:rPr lang="hu-HU" sz="2000" dirty="0" smtClean="0">
                <a:ln w="6350">
                  <a:solidFill>
                    <a:schemeClr val="tx1"/>
                  </a:solidFill>
                </a:ln>
              </a:rPr>
              <a:t>Autóbusz és Trolibusz Üzemeltetési Igazgatóság</a:t>
            </a:r>
          </a:p>
          <a:p>
            <a:pPr algn="r"/>
            <a:r>
              <a:rPr lang="hu-HU" sz="2000" dirty="0" smtClean="0">
                <a:ln w="6350">
                  <a:solidFill>
                    <a:schemeClr val="tx1"/>
                  </a:solidFill>
                </a:ln>
              </a:rPr>
              <a:t>Vezérigazgató-helyettes</a:t>
            </a:r>
          </a:p>
          <a:p>
            <a:pPr algn="r"/>
            <a:r>
              <a:rPr lang="hu-HU" sz="2000" dirty="0" smtClean="0">
                <a:ln w="6350">
                  <a:solidFill>
                    <a:schemeClr val="tx1"/>
                  </a:solidFill>
                </a:ln>
              </a:rPr>
              <a:t>BKV Zrt.</a:t>
            </a:r>
            <a:endParaRPr lang="hu-HU" sz="2000" dirty="0">
              <a:ln w="635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18764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4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36104"/>
          </a:xfrm>
        </p:spPr>
        <p:txBody>
          <a:bodyPr>
            <a:normAutofit/>
          </a:bodyPr>
          <a:lstStyle/>
          <a:p>
            <a:pPr algn="l"/>
            <a:r>
              <a:rPr lang="hu-HU" sz="4400" dirty="0" smtClean="0"/>
              <a:t>Járműbeszerzések</a:t>
            </a:r>
            <a:endParaRPr lang="hu-HU" sz="4400" dirty="0"/>
          </a:p>
        </p:txBody>
      </p:sp>
      <p:sp>
        <p:nvSpPr>
          <p:cNvPr id="5" name="Szabadkézi sokszög 4"/>
          <p:cNvSpPr/>
          <p:nvPr/>
        </p:nvSpPr>
        <p:spPr>
          <a:xfrm>
            <a:off x="445233" y="1717812"/>
            <a:ext cx="8229600" cy="1912500"/>
          </a:xfrm>
          <a:custGeom>
            <a:avLst/>
            <a:gdLst>
              <a:gd name="connsiteX0" fmla="*/ 0 w 8229600"/>
              <a:gd name="connsiteY0" fmla="*/ 0 h 1820700"/>
              <a:gd name="connsiteX1" fmla="*/ 8229600 w 8229600"/>
              <a:gd name="connsiteY1" fmla="*/ 0 h 1820700"/>
              <a:gd name="connsiteX2" fmla="*/ 8229600 w 8229600"/>
              <a:gd name="connsiteY2" fmla="*/ 1820700 h 1820700"/>
              <a:gd name="connsiteX3" fmla="*/ 0 w 8229600"/>
              <a:gd name="connsiteY3" fmla="*/ 1820700 h 1820700"/>
              <a:gd name="connsiteX4" fmla="*/ 0 w 8229600"/>
              <a:gd name="connsiteY4" fmla="*/ 0 h 18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9600" h="1820700">
                <a:moveTo>
                  <a:pt x="0" y="0"/>
                </a:moveTo>
                <a:lnTo>
                  <a:pt x="8229600" y="0"/>
                </a:lnTo>
                <a:lnTo>
                  <a:pt x="8229600" y="1820700"/>
                </a:lnTo>
                <a:lnTo>
                  <a:pt x="0" y="18207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38708" tIns="354076" rIns="638708" bIns="120904" numCol="1" spcCol="1270" anchor="t" anchorCtr="0">
            <a:noAutofit/>
          </a:bodyPr>
          <a:lstStyle/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600" kern="1200" dirty="0" smtClean="0"/>
              <a:t>13 db VAN HOOL A300</a:t>
            </a:r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600" kern="1200" dirty="0" smtClean="0"/>
              <a:t>31 db Mercedes-Benz O530 Citaro alacsonypadlós, szóló autóbusz (2012)</a:t>
            </a:r>
            <a:endParaRPr lang="hu-HU" sz="16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600" kern="1200" dirty="0" smtClean="0"/>
              <a:t>38 db VOLVO 7700 alacsonypadlós, szóló autóbusz (2012)</a:t>
            </a:r>
            <a:endParaRPr lang="hu-HU" sz="16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600" kern="1200" dirty="0" smtClean="0"/>
              <a:t>15 db MAN NGE 152 alacsonypadlós, csuklós trolibusz</a:t>
            </a:r>
            <a:endParaRPr lang="hu-HU" sz="16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600" kern="1200" dirty="0" smtClean="0"/>
              <a:t>25 db VOLVO 7000A – „genfi Volvo” alacsonypadlós, csuklós autóbusz</a:t>
            </a:r>
            <a:endParaRPr lang="hu-HU" sz="16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600" kern="1200" dirty="0" smtClean="0"/>
              <a:t>1 db VAN HOOL New A330 alacsonypadlós, szóló autóbusz</a:t>
            </a:r>
            <a:endParaRPr lang="hu-HU" sz="1600" kern="1200" dirty="0"/>
          </a:p>
        </p:txBody>
      </p:sp>
      <p:sp>
        <p:nvSpPr>
          <p:cNvPr id="6" name="Szabadkézi sokszög 5"/>
          <p:cNvSpPr/>
          <p:nvPr/>
        </p:nvSpPr>
        <p:spPr>
          <a:xfrm>
            <a:off x="868680" y="1466892"/>
            <a:ext cx="5760720" cy="501840"/>
          </a:xfrm>
          <a:custGeom>
            <a:avLst/>
            <a:gdLst>
              <a:gd name="connsiteX0" fmla="*/ 0 w 5760720"/>
              <a:gd name="connsiteY0" fmla="*/ 83642 h 501840"/>
              <a:gd name="connsiteX1" fmla="*/ 83642 w 5760720"/>
              <a:gd name="connsiteY1" fmla="*/ 0 h 501840"/>
              <a:gd name="connsiteX2" fmla="*/ 5677078 w 5760720"/>
              <a:gd name="connsiteY2" fmla="*/ 0 h 501840"/>
              <a:gd name="connsiteX3" fmla="*/ 5760720 w 5760720"/>
              <a:gd name="connsiteY3" fmla="*/ 83642 h 501840"/>
              <a:gd name="connsiteX4" fmla="*/ 5760720 w 5760720"/>
              <a:gd name="connsiteY4" fmla="*/ 418198 h 501840"/>
              <a:gd name="connsiteX5" fmla="*/ 5677078 w 5760720"/>
              <a:gd name="connsiteY5" fmla="*/ 501840 h 501840"/>
              <a:gd name="connsiteX6" fmla="*/ 83642 w 5760720"/>
              <a:gd name="connsiteY6" fmla="*/ 501840 h 501840"/>
              <a:gd name="connsiteX7" fmla="*/ 0 w 5760720"/>
              <a:gd name="connsiteY7" fmla="*/ 418198 h 501840"/>
              <a:gd name="connsiteX8" fmla="*/ 0 w 5760720"/>
              <a:gd name="connsiteY8" fmla="*/ 83642 h 50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0720" h="501840">
                <a:moveTo>
                  <a:pt x="0" y="83642"/>
                </a:moveTo>
                <a:cubicBezTo>
                  <a:pt x="0" y="37448"/>
                  <a:pt x="37448" y="0"/>
                  <a:pt x="83642" y="0"/>
                </a:cubicBezTo>
                <a:lnTo>
                  <a:pt x="5677078" y="0"/>
                </a:lnTo>
                <a:cubicBezTo>
                  <a:pt x="5723272" y="0"/>
                  <a:pt x="5760720" y="37448"/>
                  <a:pt x="5760720" y="83642"/>
                </a:cubicBezTo>
                <a:lnTo>
                  <a:pt x="5760720" y="418198"/>
                </a:lnTo>
                <a:cubicBezTo>
                  <a:pt x="5760720" y="464392"/>
                  <a:pt x="5723272" y="501840"/>
                  <a:pt x="5677078" y="501840"/>
                </a:cubicBezTo>
                <a:lnTo>
                  <a:pt x="83642" y="501840"/>
                </a:lnTo>
                <a:cubicBezTo>
                  <a:pt x="37448" y="501840"/>
                  <a:pt x="0" y="464392"/>
                  <a:pt x="0" y="418198"/>
                </a:cubicBezTo>
                <a:lnTo>
                  <a:pt x="0" y="83642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2240" tIns="24498" rIns="242240" bIns="24498" numCol="1" spcCol="1270" anchor="ctr" anchorCtr="0">
            <a:noAutofit/>
          </a:bodyPr>
          <a:lstStyle/>
          <a:p>
            <a:pPr lvl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u-HU" sz="1700" kern="1200" dirty="0" smtClean="0"/>
              <a:t>Használt járműbeszerzések</a:t>
            </a:r>
            <a:endParaRPr lang="hu-HU" sz="1700" kern="1200" dirty="0"/>
          </a:p>
        </p:txBody>
      </p:sp>
      <p:sp>
        <p:nvSpPr>
          <p:cNvPr id="7" name="Szabadkézi sokszög 6"/>
          <p:cNvSpPr/>
          <p:nvPr/>
        </p:nvSpPr>
        <p:spPr>
          <a:xfrm>
            <a:off x="457200" y="3967952"/>
            <a:ext cx="8229600" cy="990675"/>
          </a:xfrm>
          <a:custGeom>
            <a:avLst/>
            <a:gdLst>
              <a:gd name="connsiteX0" fmla="*/ 0 w 8229600"/>
              <a:gd name="connsiteY0" fmla="*/ 0 h 990675"/>
              <a:gd name="connsiteX1" fmla="*/ 8229600 w 8229600"/>
              <a:gd name="connsiteY1" fmla="*/ 0 h 990675"/>
              <a:gd name="connsiteX2" fmla="*/ 8229600 w 8229600"/>
              <a:gd name="connsiteY2" fmla="*/ 990675 h 990675"/>
              <a:gd name="connsiteX3" fmla="*/ 0 w 8229600"/>
              <a:gd name="connsiteY3" fmla="*/ 990675 h 990675"/>
              <a:gd name="connsiteX4" fmla="*/ 0 w 8229600"/>
              <a:gd name="connsiteY4" fmla="*/ 0 h 99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9600" h="990675">
                <a:moveTo>
                  <a:pt x="0" y="0"/>
                </a:moveTo>
                <a:lnTo>
                  <a:pt x="8229600" y="0"/>
                </a:lnTo>
                <a:lnTo>
                  <a:pt x="8229600" y="990675"/>
                </a:lnTo>
                <a:lnTo>
                  <a:pt x="0" y="9906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>
              <a:hueOff val="-568678"/>
              <a:satOff val="-2344"/>
              <a:lumOff val="-491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38708" tIns="354076" rIns="638708" bIns="120904" numCol="1" spcCol="1270" anchor="t" anchorCtr="0">
            <a:noAutofit/>
          </a:bodyPr>
          <a:lstStyle/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WEBASTO S91 alacsonypadlós midibusz bérlés</a:t>
            </a:r>
            <a:endParaRPr lang="hu-HU" sz="17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15 db alacsonypadlós, szóló jármű tervezett, hosszabb távú bérlése</a:t>
            </a:r>
            <a:endParaRPr lang="hu-HU" sz="1700" kern="1200" dirty="0"/>
          </a:p>
        </p:txBody>
      </p:sp>
      <p:sp>
        <p:nvSpPr>
          <p:cNvPr id="8" name="Szabadkézi sokszög 7"/>
          <p:cNvSpPr/>
          <p:nvPr/>
        </p:nvSpPr>
        <p:spPr>
          <a:xfrm>
            <a:off x="868680" y="3717032"/>
            <a:ext cx="5760720" cy="501840"/>
          </a:xfrm>
          <a:custGeom>
            <a:avLst/>
            <a:gdLst>
              <a:gd name="connsiteX0" fmla="*/ 0 w 5760720"/>
              <a:gd name="connsiteY0" fmla="*/ 83642 h 501840"/>
              <a:gd name="connsiteX1" fmla="*/ 83642 w 5760720"/>
              <a:gd name="connsiteY1" fmla="*/ 0 h 501840"/>
              <a:gd name="connsiteX2" fmla="*/ 5677078 w 5760720"/>
              <a:gd name="connsiteY2" fmla="*/ 0 h 501840"/>
              <a:gd name="connsiteX3" fmla="*/ 5760720 w 5760720"/>
              <a:gd name="connsiteY3" fmla="*/ 83642 h 501840"/>
              <a:gd name="connsiteX4" fmla="*/ 5760720 w 5760720"/>
              <a:gd name="connsiteY4" fmla="*/ 418198 h 501840"/>
              <a:gd name="connsiteX5" fmla="*/ 5677078 w 5760720"/>
              <a:gd name="connsiteY5" fmla="*/ 501840 h 501840"/>
              <a:gd name="connsiteX6" fmla="*/ 83642 w 5760720"/>
              <a:gd name="connsiteY6" fmla="*/ 501840 h 501840"/>
              <a:gd name="connsiteX7" fmla="*/ 0 w 5760720"/>
              <a:gd name="connsiteY7" fmla="*/ 418198 h 501840"/>
              <a:gd name="connsiteX8" fmla="*/ 0 w 5760720"/>
              <a:gd name="connsiteY8" fmla="*/ 83642 h 50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0720" h="501840">
                <a:moveTo>
                  <a:pt x="0" y="83642"/>
                </a:moveTo>
                <a:cubicBezTo>
                  <a:pt x="0" y="37448"/>
                  <a:pt x="37448" y="0"/>
                  <a:pt x="83642" y="0"/>
                </a:cubicBezTo>
                <a:lnTo>
                  <a:pt x="5677078" y="0"/>
                </a:lnTo>
                <a:cubicBezTo>
                  <a:pt x="5723272" y="0"/>
                  <a:pt x="5760720" y="37448"/>
                  <a:pt x="5760720" y="83642"/>
                </a:cubicBezTo>
                <a:lnTo>
                  <a:pt x="5760720" y="418198"/>
                </a:lnTo>
                <a:cubicBezTo>
                  <a:pt x="5760720" y="464392"/>
                  <a:pt x="5723272" y="501840"/>
                  <a:pt x="5677078" y="501840"/>
                </a:cubicBezTo>
                <a:lnTo>
                  <a:pt x="83642" y="501840"/>
                </a:lnTo>
                <a:cubicBezTo>
                  <a:pt x="37448" y="501840"/>
                  <a:pt x="0" y="464392"/>
                  <a:pt x="0" y="418198"/>
                </a:cubicBezTo>
                <a:lnTo>
                  <a:pt x="0" y="83642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-568678"/>
              <a:satOff val="-2344"/>
              <a:lumOff val="-491"/>
              <a:alphaOff val="0"/>
            </a:schemeClr>
          </a:fillRef>
          <a:effectRef idx="1">
            <a:schemeClr val="accent3">
              <a:hueOff val="-568678"/>
              <a:satOff val="-2344"/>
              <a:lumOff val="-49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2240" tIns="24498" rIns="242240" bIns="24498" numCol="1" spcCol="1270" anchor="ctr" anchorCtr="0">
            <a:noAutofit/>
          </a:bodyPr>
          <a:lstStyle/>
          <a:p>
            <a:pPr lvl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u-HU" sz="1700" kern="1200" dirty="0" smtClean="0"/>
              <a:t>Járműbérlés</a:t>
            </a:r>
            <a:endParaRPr lang="hu-HU" sz="1700" kern="1200" dirty="0"/>
          </a:p>
        </p:txBody>
      </p:sp>
      <p:sp>
        <p:nvSpPr>
          <p:cNvPr id="9" name="Szabadkézi sokszög 8"/>
          <p:cNvSpPr/>
          <p:nvPr/>
        </p:nvSpPr>
        <p:spPr>
          <a:xfrm>
            <a:off x="457200" y="5302196"/>
            <a:ext cx="8229600" cy="1472625"/>
          </a:xfrm>
          <a:custGeom>
            <a:avLst/>
            <a:gdLst>
              <a:gd name="connsiteX0" fmla="*/ 0 w 8229600"/>
              <a:gd name="connsiteY0" fmla="*/ 0 h 1472625"/>
              <a:gd name="connsiteX1" fmla="*/ 8229600 w 8229600"/>
              <a:gd name="connsiteY1" fmla="*/ 0 h 1472625"/>
              <a:gd name="connsiteX2" fmla="*/ 8229600 w 8229600"/>
              <a:gd name="connsiteY2" fmla="*/ 1472625 h 1472625"/>
              <a:gd name="connsiteX3" fmla="*/ 0 w 8229600"/>
              <a:gd name="connsiteY3" fmla="*/ 1472625 h 1472625"/>
              <a:gd name="connsiteX4" fmla="*/ 0 w 8229600"/>
              <a:gd name="connsiteY4" fmla="*/ 0 h 147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9600" h="1472625">
                <a:moveTo>
                  <a:pt x="0" y="0"/>
                </a:moveTo>
                <a:lnTo>
                  <a:pt x="8229600" y="0"/>
                </a:lnTo>
                <a:lnTo>
                  <a:pt x="8229600" y="1472625"/>
                </a:lnTo>
                <a:lnTo>
                  <a:pt x="0" y="147262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>
              <a:hueOff val="-1137357"/>
              <a:satOff val="-4689"/>
              <a:lumOff val="-983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38708" tIns="354076" rIns="638708" bIns="120904" numCol="1" spcCol="1270" anchor="t" anchorCtr="0">
            <a:noAutofit/>
          </a:bodyPr>
          <a:lstStyle/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37 db VAN HOOL New A330 – földgáz üzemű szóló, alacsonypadlós használt autóbusz beszerzése</a:t>
            </a:r>
            <a:endParaRPr lang="hu-HU" sz="17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Földgáz töltőállomás és teljes körű karbantartási infrastruktúra kiépítése Dél-pesti Divíziónál</a:t>
            </a:r>
            <a:endParaRPr lang="hu-HU" sz="1700" kern="1200" dirty="0"/>
          </a:p>
        </p:txBody>
      </p:sp>
      <p:sp>
        <p:nvSpPr>
          <p:cNvPr id="10" name="Szabadkézi sokszög 9"/>
          <p:cNvSpPr/>
          <p:nvPr/>
        </p:nvSpPr>
        <p:spPr>
          <a:xfrm>
            <a:off x="868680" y="5051276"/>
            <a:ext cx="5760720" cy="501840"/>
          </a:xfrm>
          <a:custGeom>
            <a:avLst/>
            <a:gdLst>
              <a:gd name="connsiteX0" fmla="*/ 0 w 5760720"/>
              <a:gd name="connsiteY0" fmla="*/ 83642 h 501840"/>
              <a:gd name="connsiteX1" fmla="*/ 83642 w 5760720"/>
              <a:gd name="connsiteY1" fmla="*/ 0 h 501840"/>
              <a:gd name="connsiteX2" fmla="*/ 5677078 w 5760720"/>
              <a:gd name="connsiteY2" fmla="*/ 0 h 501840"/>
              <a:gd name="connsiteX3" fmla="*/ 5760720 w 5760720"/>
              <a:gd name="connsiteY3" fmla="*/ 83642 h 501840"/>
              <a:gd name="connsiteX4" fmla="*/ 5760720 w 5760720"/>
              <a:gd name="connsiteY4" fmla="*/ 418198 h 501840"/>
              <a:gd name="connsiteX5" fmla="*/ 5677078 w 5760720"/>
              <a:gd name="connsiteY5" fmla="*/ 501840 h 501840"/>
              <a:gd name="connsiteX6" fmla="*/ 83642 w 5760720"/>
              <a:gd name="connsiteY6" fmla="*/ 501840 h 501840"/>
              <a:gd name="connsiteX7" fmla="*/ 0 w 5760720"/>
              <a:gd name="connsiteY7" fmla="*/ 418198 h 501840"/>
              <a:gd name="connsiteX8" fmla="*/ 0 w 5760720"/>
              <a:gd name="connsiteY8" fmla="*/ 83642 h 50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0720" h="501840">
                <a:moveTo>
                  <a:pt x="0" y="83642"/>
                </a:moveTo>
                <a:cubicBezTo>
                  <a:pt x="0" y="37448"/>
                  <a:pt x="37448" y="0"/>
                  <a:pt x="83642" y="0"/>
                </a:cubicBezTo>
                <a:lnTo>
                  <a:pt x="5677078" y="0"/>
                </a:lnTo>
                <a:cubicBezTo>
                  <a:pt x="5723272" y="0"/>
                  <a:pt x="5760720" y="37448"/>
                  <a:pt x="5760720" y="83642"/>
                </a:cubicBezTo>
                <a:lnTo>
                  <a:pt x="5760720" y="418198"/>
                </a:lnTo>
                <a:cubicBezTo>
                  <a:pt x="5760720" y="464392"/>
                  <a:pt x="5723272" y="501840"/>
                  <a:pt x="5677078" y="501840"/>
                </a:cubicBezTo>
                <a:lnTo>
                  <a:pt x="83642" y="501840"/>
                </a:lnTo>
                <a:cubicBezTo>
                  <a:pt x="37448" y="501840"/>
                  <a:pt x="0" y="464392"/>
                  <a:pt x="0" y="418198"/>
                </a:cubicBezTo>
                <a:lnTo>
                  <a:pt x="0" y="83642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-1137357"/>
              <a:satOff val="-4689"/>
              <a:lumOff val="-983"/>
              <a:alphaOff val="0"/>
            </a:schemeClr>
          </a:fillRef>
          <a:effectRef idx="1">
            <a:schemeClr val="accent3">
              <a:hueOff val="-1137357"/>
              <a:satOff val="-4689"/>
              <a:lumOff val="-98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2240" tIns="24498" rIns="242240" bIns="24498" numCol="1" spcCol="1270" anchor="ctr" anchorCtr="0">
            <a:noAutofit/>
          </a:bodyPr>
          <a:lstStyle/>
          <a:p>
            <a:pPr lvl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u-HU" sz="1700" kern="1200" dirty="0" smtClean="0"/>
              <a:t>Folyamatban lévő CNG üzemű használt járműbeszerzés</a:t>
            </a:r>
            <a:endParaRPr lang="hu-HU" sz="1700" kern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638" y="2918749"/>
            <a:ext cx="5642789" cy="2915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816" y="1344313"/>
            <a:ext cx="4099139" cy="2732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574" y="1619895"/>
            <a:ext cx="4200796" cy="3220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5389" y="2924944"/>
            <a:ext cx="6742740" cy="38306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222" y="3538374"/>
            <a:ext cx="5439074" cy="3261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121" y="3655216"/>
            <a:ext cx="5955613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810" y="3234332"/>
            <a:ext cx="5616997" cy="3450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432" y="2914753"/>
            <a:ext cx="5025752" cy="3770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0358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00"/>
                            </p:stCondLst>
                            <p:childTnLst>
                              <p:par>
                                <p:cTn id="1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00"/>
                            </p:stCondLst>
                            <p:childTnLst>
                              <p:par>
                                <p:cTn id="1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500"/>
                            </p:stCondLst>
                            <p:childTnLst>
                              <p:par>
                                <p:cTn id="1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296144"/>
          </a:xfrm>
        </p:spPr>
        <p:txBody>
          <a:bodyPr>
            <a:noAutofit/>
          </a:bodyPr>
          <a:lstStyle/>
          <a:p>
            <a:r>
              <a:rPr lang="hu-HU" sz="4000" dirty="0" err="1" smtClean="0"/>
              <a:t>Hybrid</a:t>
            </a:r>
            <a:r>
              <a:rPr lang="hu-HU" sz="4000" dirty="0" smtClean="0"/>
              <a:t>, CNG és elektromos tesztbuszok a járműtesztelési program keretében</a:t>
            </a:r>
            <a:endParaRPr lang="hu-HU" sz="4000" dirty="0"/>
          </a:p>
        </p:txBody>
      </p:sp>
      <p:grpSp>
        <p:nvGrpSpPr>
          <p:cNvPr id="14" name="Csoportba foglalás 13"/>
          <p:cNvGrpSpPr/>
          <p:nvPr/>
        </p:nvGrpSpPr>
        <p:grpSpPr>
          <a:xfrm>
            <a:off x="464077" y="2206322"/>
            <a:ext cx="4183396" cy="896687"/>
            <a:chOff x="464077" y="2206322"/>
            <a:chExt cx="4183396" cy="896687"/>
          </a:xfrm>
        </p:grpSpPr>
        <p:sp>
          <p:nvSpPr>
            <p:cNvPr id="6" name="Szabadkézi sokszög 5"/>
            <p:cNvSpPr/>
            <p:nvPr/>
          </p:nvSpPr>
          <p:spPr>
            <a:xfrm>
              <a:off x="912419" y="2206322"/>
              <a:ext cx="3735054" cy="896687"/>
            </a:xfrm>
            <a:custGeom>
              <a:avLst/>
              <a:gdLst>
                <a:gd name="connsiteX0" fmla="*/ 0 w 3735054"/>
                <a:gd name="connsiteY0" fmla="*/ 0 h 896685"/>
                <a:gd name="connsiteX1" fmla="*/ 3286712 w 3735054"/>
                <a:gd name="connsiteY1" fmla="*/ 0 h 896685"/>
                <a:gd name="connsiteX2" fmla="*/ 3735054 w 3735054"/>
                <a:gd name="connsiteY2" fmla="*/ 448343 h 896685"/>
                <a:gd name="connsiteX3" fmla="*/ 3286712 w 3735054"/>
                <a:gd name="connsiteY3" fmla="*/ 896685 h 896685"/>
                <a:gd name="connsiteX4" fmla="*/ 0 w 3735054"/>
                <a:gd name="connsiteY4" fmla="*/ 896685 h 896685"/>
                <a:gd name="connsiteX5" fmla="*/ 0 w 3735054"/>
                <a:gd name="connsiteY5" fmla="*/ 0 h 8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054" h="896685">
                  <a:moveTo>
                    <a:pt x="3735054" y="896684"/>
                  </a:moveTo>
                  <a:lnTo>
                    <a:pt x="448342" y="896684"/>
                  </a:lnTo>
                  <a:lnTo>
                    <a:pt x="0" y="448342"/>
                  </a:lnTo>
                  <a:lnTo>
                    <a:pt x="448342" y="1"/>
                  </a:lnTo>
                  <a:lnTo>
                    <a:pt x="3735054" y="1"/>
                  </a:lnTo>
                  <a:lnTo>
                    <a:pt x="3735054" y="89668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9584" tIns="60961" rIns="113792" bIns="60961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kern="1200" dirty="0" smtClean="0"/>
                <a:t>Volvo 7700 </a:t>
              </a:r>
              <a:r>
                <a:rPr lang="hu-HU" sz="1600" kern="1200" dirty="0" err="1" smtClean="0"/>
                <a:t>hybrid</a:t>
              </a:r>
              <a:r>
                <a:rPr lang="hu-HU" sz="1600" kern="1200" dirty="0" smtClean="0"/>
                <a:t> tesztbusz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kern="1200" dirty="0" smtClean="0"/>
                <a:t>2011. augusztus</a:t>
              </a:r>
              <a:endParaRPr lang="hu-HU" sz="1600" kern="1200" dirty="0"/>
            </a:p>
          </p:txBody>
        </p:sp>
        <p:sp>
          <p:nvSpPr>
            <p:cNvPr id="7" name="Ellipszis 6"/>
            <p:cNvSpPr/>
            <p:nvPr/>
          </p:nvSpPr>
          <p:spPr>
            <a:xfrm>
              <a:off x="464077" y="2206323"/>
              <a:ext cx="896685" cy="896685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5" name="Csoportba foglalás 14"/>
          <p:cNvGrpSpPr/>
          <p:nvPr/>
        </p:nvGrpSpPr>
        <p:grpSpPr>
          <a:xfrm>
            <a:off x="464077" y="3370675"/>
            <a:ext cx="4183396" cy="896687"/>
            <a:chOff x="464077" y="3370675"/>
            <a:chExt cx="4183396" cy="896687"/>
          </a:xfrm>
        </p:grpSpPr>
        <p:sp>
          <p:nvSpPr>
            <p:cNvPr id="8" name="Szabadkézi sokszög 7"/>
            <p:cNvSpPr/>
            <p:nvPr/>
          </p:nvSpPr>
          <p:spPr>
            <a:xfrm>
              <a:off x="912419" y="3370675"/>
              <a:ext cx="3735054" cy="896687"/>
            </a:xfrm>
            <a:custGeom>
              <a:avLst/>
              <a:gdLst>
                <a:gd name="connsiteX0" fmla="*/ 0 w 3735054"/>
                <a:gd name="connsiteY0" fmla="*/ 0 h 896685"/>
                <a:gd name="connsiteX1" fmla="*/ 3286712 w 3735054"/>
                <a:gd name="connsiteY1" fmla="*/ 0 h 896685"/>
                <a:gd name="connsiteX2" fmla="*/ 3735054 w 3735054"/>
                <a:gd name="connsiteY2" fmla="*/ 448343 h 896685"/>
                <a:gd name="connsiteX3" fmla="*/ 3286712 w 3735054"/>
                <a:gd name="connsiteY3" fmla="*/ 896685 h 896685"/>
                <a:gd name="connsiteX4" fmla="*/ 0 w 3735054"/>
                <a:gd name="connsiteY4" fmla="*/ 896685 h 896685"/>
                <a:gd name="connsiteX5" fmla="*/ 0 w 3735054"/>
                <a:gd name="connsiteY5" fmla="*/ 0 h 8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054" h="896685">
                  <a:moveTo>
                    <a:pt x="3735054" y="896684"/>
                  </a:moveTo>
                  <a:lnTo>
                    <a:pt x="448342" y="896684"/>
                  </a:lnTo>
                  <a:lnTo>
                    <a:pt x="0" y="448342"/>
                  </a:lnTo>
                  <a:lnTo>
                    <a:pt x="448342" y="1"/>
                  </a:lnTo>
                  <a:lnTo>
                    <a:pt x="3735054" y="1"/>
                  </a:lnTo>
                  <a:lnTo>
                    <a:pt x="3735054" y="89668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50000"/>
                <a:hueOff val="390263"/>
                <a:satOff val="-22543"/>
                <a:lumOff val="24770"/>
                <a:alphaOff val="0"/>
              </a:schemeClr>
            </a:fillRef>
            <a:effectRef idx="0">
              <a:schemeClr val="accent1">
                <a:shade val="50000"/>
                <a:hueOff val="390263"/>
                <a:satOff val="-22543"/>
                <a:lumOff val="2477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9584" tIns="60961" rIns="113792" bIns="60961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kern="1200" dirty="0" smtClean="0"/>
                <a:t>MAN </a:t>
              </a:r>
              <a:r>
                <a:rPr lang="hu-HU" sz="1600" kern="1200" dirty="0" err="1" smtClean="0"/>
                <a:t>Lion</a:t>
              </a:r>
              <a:r>
                <a:rPr lang="hu-HU" sz="1600" kern="1200" dirty="0" smtClean="0"/>
                <a:t>’s City A21 CNG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kern="1200" dirty="0" smtClean="0"/>
                <a:t>2013. április-május</a:t>
              </a:r>
              <a:endParaRPr lang="hu-HU" sz="1600" kern="1200" dirty="0"/>
            </a:p>
          </p:txBody>
        </p:sp>
        <p:sp>
          <p:nvSpPr>
            <p:cNvPr id="9" name="Ellipszis 8"/>
            <p:cNvSpPr/>
            <p:nvPr/>
          </p:nvSpPr>
          <p:spPr>
            <a:xfrm>
              <a:off x="464077" y="3370676"/>
              <a:ext cx="896685" cy="896685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-5842"/>
                <a:satOff val="233"/>
                <a:lumOff val="-747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6" name="Csoportba foglalás 15"/>
          <p:cNvGrpSpPr/>
          <p:nvPr/>
        </p:nvGrpSpPr>
        <p:grpSpPr>
          <a:xfrm>
            <a:off x="464077" y="4535027"/>
            <a:ext cx="4183396" cy="896686"/>
            <a:chOff x="464077" y="4535027"/>
            <a:chExt cx="4183396" cy="896686"/>
          </a:xfrm>
        </p:grpSpPr>
        <p:sp>
          <p:nvSpPr>
            <p:cNvPr id="10" name="Szabadkézi sokszög 9"/>
            <p:cNvSpPr/>
            <p:nvPr/>
          </p:nvSpPr>
          <p:spPr>
            <a:xfrm>
              <a:off x="912419" y="4535027"/>
              <a:ext cx="3735054" cy="896686"/>
            </a:xfrm>
            <a:custGeom>
              <a:avLst/>
              <a:gdLst>
                <a:gd name="connsiteX0" fmla="*/ 0 w 3735054"/>
                <a:gd name="connsiteY0" fmla="*/ 0 h 896685"/>
                <a:gd name="connsiteX1" fmla="*/ 3286712 w 3735054"/>
                <a:gd name="connsiteY1" fmla="*/ 0 h 896685"/>
                <a:gd name="connsiteX2" fmla="*/ 3735054 w 3735054"/>
                <a:gd name="connsiteY2" fmla="*/ 448343 h 896685"/>
                <a:gd name="connsiteX3" fmla="*/ 3286712 w 3735054"/>
                <a:gd name="connsiteY3" fmla="*/ 896685 h 896685"/>
                <a:gd name="connsiteX4" fmla="*/ 0 w 3735054"/>
                <a:gd name="connsiteY4" fmla="*/ 896685 h 896685"/>
                <a:gd name="connsiteX5" fmla="*/ 0 w 3735054"/>
                <a:gd name="connsiteY5" fmla="*/ 0 h 8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054" h="896685">
                  <a:moveTo>
                    <a:pt x="3735054" y="896684"/>
                  </a:moveTo>
                  <a:lnTo>
                    <a:pt x="448342" y="896684"/>
                  </a:lnTo>
                  <a:lnTo>
                    <a:pt x="0" y="448342"/>
                  </a:lnTo>
                  <a:lnTo>
                    <a:pt x="448342" y="1"/>
                  </a:lnTo>
                  <a:lnTo>
                    <a:pt x="3735054" y="1"/>
                  </a:lnTo>
                  <a:lnTo>
                    <a:pt x="3735054" y="896684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50000"/>
                <a:hueOff val="780526"/>
                <a:satOff val="-45086"/>
                <a:lumOff val="49539"/>
                <a:alphaOff val="0"/>
              </a:schemeClr>
            </a:fillRef>
            <a:effectRef idx="0">
              <a:schemeClr val="accent1">
                <a:shade val="50000"/>
                <a:hueOff val="780526"/>
                <a:satOff val="-45086"/>
                <a:lumOff val="4953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9584" tIns="60961" rIns="113792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kern="1200" dirty="0" err="1" smtClean="0"/>
                <a:t>Rampini-Siemens</a:t>
              </a:r>
              <a:r>
                <a:rPr lang="hu-HU" sz="1600" kern="1200" dirty="0" smtClean="0"/>
                <a:t> </a:t>
              </a:r>
              <a:r>
                <a:rPr lang="hu-HU" sz="1600" kern="1200" dirty="0" err="1" smtClean="0"/>
                <a:t>Alé</a:t>
              </a:r>
              <a:r>
                <a:rPr lang="hu-HU" sz="1600" kern="1200" dirty="0" smtClean="0"/>
                <a:t> EL </a:t>
              </a:r>
              <a:r>
                <a:rPr lang="hu-HU" sz="1600" kern="1200" dirty="0" err="1" smtClean="0"/>
                <a:t>Electric</a:t>
              </a:r>
              <a:endParaRPr lang="hu-HU" sz="1600" kern="1200" dirty="0" smtClean="0"/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kern="1200" dirty="0" smtClean="0"/>
                <a:t>2013. szeptember</a:t>
              </a:r>
            </a:p>
          </p:txBody>
        </p:sp>
        <p:sp>
          <p:nvSpPr>
            <p:cNvPr id="11" name="Ellipszis 10"/>
            <p:cNvSpPr/>
            <p:nvPr/>
          </p:nvSpPr>
          <p:spPr>
            <a:xfrm>
              <a:off x="464077" y="4535028"/>
              <a:ext cx="896685" cy="896685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-11683"/>
                <a:satOff val="466"/>
                <a:lumOff val="-1494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7" name="Csoportba foglalás 16"/>
          <p:cNvGrpSpPr/>
          <p:nvPr/>
        </p:nvGrpSpPr>
        <p:grpSpPr>
          <a:xfrm>
            <a:off x="464077" y="5699380"/>
            <a:ext cx="4183396" cy="896686"/>
            <a:chOff x="464077" y="5699380"/>
            <a:chExt cx="4183396" cy="896686"/>
          </a:xfrm>
        </p:grpSpPr>
        <p:sp>
          <p:nvSpPr>
            <p:cNvPr id="12" name="Szabadkézi sokszög 11"/>
            <p:cNvSpPr/>
            <p:nvPr/>
          </p:nvSpPr>
          <p:spPr>
            <a:xfrm>
              <a:off x="912419" y="5699380"/>
              <a:ext cx="3735054" cy="896686"/>
            </a:xfrm>
            <a:custGeom>
              <a:avLst/>
              <a:gdLst>
                <a:gd name="connsiteX0" fmla="*/ 0 w 3735054"/>
                <a:gd name="connsiteY0" fmla="*/ 0 h 896685"/>
                <a:gd name="connsiteX1" fmla="*/ 3286712 w 3735054"/>
                <a:gd name="connsiteY1" fmla="*/ 0 h 896685"/>
                <a:gd name="connsiteX2" fmla="*/ 3735054 w 3735054"/>
                <a:gd name="connsiteY2" fmla="*/ 448343 h 896685"/>
                <a:gd name="connsiteX3" fmla="*/ 3286712 w 3735054"/>
                <a:gd name="connsiteY3" fmla="*/ 896685 h 896685"/>
                <a:gd name="connsiteX4" fmla="*/ 0 w 3735054"/>
                <a:gd name="connsiteY4" fmla="*/ 896685 h 896685"/>
                <a:gd name="connsiteX5" fmla="*/ 0 w 3735054"/>
                <a:gd name="connsiteY5" fmla="*/ 0 h 8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054" h="896685">
                  <a:moveTo>
                    <a:pt x="3735054" y="896684"/>
                  </a:moveTo>
                  <a:lnTo>
                    <a:pt x="448342" y="896684"/>
                  </a:lnTo>
                  <a:lnTo>
                    <a:pt x="0" y="448342"/>
                  </a:lnTo>
                  <a:lnTo>
                    <a:pt x="448342" y="1"/>
                  </a:lnTo>
                  <a:lnTo>
                    <a:pt x="3735054" y="1"/>
                  </a:lnTo>
                  <a:lnTo>
                    <a:pt x="3735054" y="89668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50000"/>
                <a:hueOff val="390263"/>
                <a:satOff val="-22543"/>
                <a:lumOff val="24770"/>
                <a:alphaOff val="0"/>
              </a:schemeClr>
            </a:fillRef>
            <a:effectRef idx="0">
              <a:schemeClr val="accent1">
                <a:shade val="50000"/>
                <a:hueOff val="390263"/>
                <a:satOff val="-22543"/>
                <a:lumOff val="2477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9584" tIns="60961" rIns="113792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kern="1200" dirty="0" smtClean="0"/>
                <a:t>BYD K9C (Ebus-12)</a:t>
              </a:r>
              <a:br>
                <a:rPr lang="hu-HU" sz="1600" kern="1200" dirty="0" smtClean="0"/>
              </a:br>
              <a:r>
                <a:rPr lang="hu-HU" sz="1600" kern="1200" dirty="0" smtClean="0"/>
                <a:t>2013. szeptember</a:t>
              </a:r>
            </a:p>
          </p:txBody>
        </p:sp>
        <p:sp>
          <p:nvSpPr>
            <p:cNvPr id="13" name="Ellipszis 12"/>
            <p:cNvSpPr/>
            <p:nvPr/>
          </p:nvSpPr>
          <p:spPr>
            <a:xfrm>
              <a:off x="464077" y="5699381"/>
              <a:ext cx="896685" cy="896685"/>
            </a:xfrm>
            <a:prstGeom prst="ellipse">
              <a:avLst/>
            </a:prstGeom>
            <a:blipFill rotWithShape="1">
              <a:blip r:embed="rId5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-17525"/>
                <a:satOff val="699"/>
                <a:lumOff val="-2241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037" y="2196356"/>
            <a:ext cx="4384632" cy="4301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037" y="2492896"/>
            <a:ext cx="4384632" cy="3098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037" y="2996952"/>
            <a:ext cx="4384632" cy="33214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037" y="3551695"/>
            <a:ext cx="4384631" cy="3071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2859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6856" y="908720"/>
            <a:ext cx="8229600" cy="780685"/>
          </a:xfrm>
        </p:spPr>
        <p:txBody>
          <a:bodyPr>
            <a:normAutofit/>
          </a:bodyPr>
          <a:lstStyle/>
          <a:p>
            <a:r>
              <a:rPr lang="hu-HU" sz="4800" dirty="0" smtClean="0"/>
              <a:t>Szervezeti átalakítás</a:t>
            </a:r>
            <a:endParaRPr lang="hu-HU" sz="4800" dirty="0"/>
          </a:p>
        </p:txBody>
      </p:sp>
      <p:sp>
        <p:nvSpPr>
          <p:cNvPr id="4" name="Szabadkézi sokszög 3"/>
          <p:cNvSpPr/>
          <p:nvPr/>
        </p:nvSpPr>
        <p:spPr>
          <a:xfrm>
            <a:off x="457200" y="1936257"/>
            <a:ext cx="1635322" cy="2336175"/>
          </a:xfrm>
          <a:custGeom>
            <a:avLst/>
            <a:gdLst>
              <a:gd name="connsiteX0" fmla="*/ 0 w 2336174"/>
              <a:gd name="connsiteY0" fmla="*/ 0 h 1635322"/>
              <a:gd name="connsiteX1" fmla="*/ 1518513 w 2336174"/>
              <a:gd name="connsiteY1" fmla="*/ 0 h 1635322"/>
              <a:gd name="connsiteX2" fmla="*/ 2336174 w 2336174"/>
              <a:gd name="connsiteY2" fmla="*/ 817661 h 1635322"/>
              <a:gd name="connsiteX3" fmla="*/ 1518513 w 2336174"/>
              <a:gd name="connsiteY3" fmla="*/ 1635322 h 1635322"/>
              <a:gd name="connsiteX4" fmla="*/ 0 w 2336174"/>
              <a:gd name="connsiteY4" fmla="*/ 1635322 h 1635322"/>
              <a:gd name="connsiteX5" fmla="*/ 817661 w 2336174"/>
              <a:gd name="connsiteY5" fmla="*/ 817661 h 1635322"/>
              <a:gd name="connsiteX6" fmla="*/ 0 w 2336174"/>
              <a:gd name="connsiteY6" fmla="*/ 0 h 163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6174" h="1635322">
                <a:moveTo>
                  <a:pt x="2336173" y="0"/>
                </a:moveTo>
                <a:lnTo>
                  <a:pt x="2336173" y="1062959"/>
                </a:lnTo>
                <a:lnTo>
                  <a:pt x="1168087" y="1635322"/>
                </a:lnTo>
                <a:lnTo>
                  <a:pt x="1" y="1062959"/>
                </a:lnTo>
                <a:lnTo>
                  <a:pt x="1" y="0"/>
                </a:lnTo>
                <a:lnTo>
                  <a:pt x="1168087" y="572363"/>
                </a:lnTo>
                <a:lnTo>
                  <a:pt x="2336173" y="0"/>
                </a:lnTo>
                <a:close/>
              </a:path>
            </a:pathLst>
          </a:custGeom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50" tIns="836712" rIns="19050" bIns="83671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u-HU" sz="3000" kern="1200" dirty="0" smtClean="0"/>
              <a:t>2012.10.01</a:t>
            </a:r>
            <a:endParaRPr lang="hu-HU" sz="3000" kern="1200" dirty="0"/>
          </a:p>
        </p:txBody>
      </p:sp>
      <p:sp>
        <p:nvSpPr>
          <p:cNvPr id="5" name="Szabadkézi sokszög 4"/>
          <p:cNvSpPr/>
          <p:nvPr/>
        </p:nvSpPr>
        <p:spPr>
          <a:xfrm>
            <a:off x="2092522" y="1936259"/>
            <a:ext cx="6594277" cy="1518513"/>
          </a:xfrm>
          <a:custGeom>
            <a:avLst/>
            <a:gdLst>
              <a:gd name="connsiteX0" fmla="*/ 253091 w 1518513"/>
              <a:gd name="connsiteY0" fmla="*/ 0 h 6594277"/>
              <a:gd name="connsiteX1" fmla="*/ 1265422 w 1518513"/>
              <a:gd name="connsiteY1" fmla="*/ 0 h 6594277"/>
              <a:gd name="connsiteX2" fmla="*/ 1518513 w 1518513"/>
              <a:gd name="connsiteY2" fmla="*/ 253091 h 6594277"/>
              <a:gd name="connsiteX3" fmla="*/ 1518513 w 1518513"/>
              <a:gd name="connsiteY3" fmla="*/ 6594277 h 6594277"/>
              <a:gd name="connsiteX4" fmla="*/ 1518513 w 1518513"/>
              <a:gd name="connsiteY4" fmla="*/ 6594277 h 6594277"/>
              <a:gd name="connsiteX5" fmla="*/ 0 w 1518513"/>
              <a:gd name="connsiteY5" fmla="*/ 6594277 h 6594277"/>
              <a:gd name="connsiteX6" fmla="*/ 0 w 1518513"/>
              <a:gd name="connsiteY6" fmla="*/ 6594277 h 6594277"/>
              <a:gd name="connsiteX7" fmla="*/ 0 w 1518513"/>
              <a:gd name="connsiteY7" fmla="*/ 253091 h 6594277"/>
              <a:gd name="connsiteX8" fmla="*/ 253091 w 1518513"/>
              <a:gd name="connsiteY8" fmla="*/ 0 h 6594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18513" h="6594277">
                <a:moveTo>
                  <a:pt x="1518513" y="1099071"/>
                </a:moveTo>
                <a:lnTo>
                  <a:pt x="1518513" y="5495206"/>
                </a:lnTo>
                <a:cubicBezTo>
                  <a:pt x="1518513" y="6102203"/>
                  <a:pt x="1492420" y="6594275"/>
                  <a:pt x="1460232" y="6594275"/>
                </a:cubicBezTo>
                <a:lnTo>
                  <a:pt x="0" y="6594275"/>
                </a:lnTo>
                <a:lnTo>
                  <a:pt x="0" y="6594275"/>
                </a:lnTo>
                <a:lnTo>
                  <a:pt x="0" y="2"/>
                </a:lnTo>
                <a:lnTo>
                  <a:pt x="0" y="2"/>
                </a:lnTo>
                <a:lnTo>
                  <a:pt x="1460232" y="2"/>
                </a:lnTo>
                <a:cubicBezTo>
                  <a:pt x="1492420" y="2"/>
                  <a:pt x="1518513" y="492074"/>
                  <a:pt x="1518513" y="1099071"/>
                </a:cubicBezTo>
                <a:close/>
              </a:path>
            </a:pathLst>
          </a:custGeom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0904" tIns="84923" rIns="84923" bIns="84923" numCol="1" spcCol="1270" anchor="ctr" anchorCtr="0">
            <a:noAutofit/>
          </a:bodyPr>
          <a:lstStyle/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Autóbusz és Trolibusz Üzemeltetési Igazgatóság megalakulása</a:t>
            </a:r>
            <a:endParaRPr lang="hu-HU" sz="17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Üzemegységek</a:t>
            </a:r>
            <a:endParaRPr lang="hu-HU" sz="17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Szemléletváltás</a:t>
            </a:r>
            <a:endParaRPr lang="hu-HU" sz="17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Központi vonalműszaki szolgálat</a:t>
            </a:r>
            <a:endParaRPr lang="hu-HU" sz="1700" kern="1200" dirty="0"/>
          </a:p>
        </p:txBody>
      </p:sp>
      <p:sp>
        <p:nvSpPr>
          <p:cNvPr id="6" name="Szabadkézi sokszög 5"/>
          <p:cNvSpPr/>
          <p:nvPr/>
        </p:nvSpPr>
        <p:spPr>
          <a:xfrm>
            <a:off x="457200" y="3987330"/>
            <a:ext cx="1635322" cy="2336174"/>
          </a:xfrm>
          <a:custGeom>
            <a:avLst/>
            <a:gdLst>
              <a:gd name="connsiteX0" fmla="*/ 0 w 2336174"/>
              <a:gd name="connsiteY0" fmla="*/ 0 h 1635322"/>
              <a:gd name="connsiteX1" fmla="*/ 1518513 w 2336174"/>
              <a:gd name="connsiteY1" fmla="*/ 0 h 1635322"/>
              <a:gd name="connsiteX2" fmla="*/ 2336174 w 2336174"/>
              <a:gd name="connsiteY2" fmla="*/ 817661 h 1635322"/>
              <a:gd name="connsiteX3" fmla="*/ 1518513 w 2336174"/>
              <a:gd name="connsiteY3" fmla="*/ 1635322 h 1635322"/>
              <a:gd name="connsiteX4" fmla="*/ 0 w 2336174"/>
              <a:gd name="connsiteY4" fmla="*/ 1635322 h 1635322"/>
              <a:gd name="connsiteX5" fmla="*/ 817661 w 2336174"/>
              <a:gd name="connsiteY5" fmla="*/ 817661 h 1635322"/>
              <a:gd name="connsiteX6" fmla="*/ 0 w 2336174"/>
              <a:gd name="connsiteY6" fmla="*/ 0 h 163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6174" h="1635322">
                <a:moveTo>
                  <a:pt x="2336173" y="0"/>
                </a:moveTo>
                <a:lnTo>
                  <a:pt x="2336173" y="1062959"/>
                </a:lnTo>
                <a:lnTo>
                  <a:pt x="1168087" y="1635322"/>
                </a:lnTo>
                <a:lnTo>
                  <a:pt x="1" y="1062959"/>
                </a:lnTo>
                <a:lnTo>
                  <a:pt x="1" y="0"/>
                </a:lnTo>
                <a:lnTo>
                  <a:pt x="1168087" y="572363"/>
                </a:lnTo>
                <a:lnTo>
                  <a:pt x="2336173" y="0"/>
                </a:lnTo>
                <a:close/>
              </a:path>
            </a:pathLst>
          </a:custGeom>
        </p:spPr>
        <p:style>
          <a:lnRef idx="1">
            <a:schemeClr val="accent5">
              <a:hueOff val="-1837137"/>
              <a:satOff val="270"/>
              <a:lumOff val="-6471"/>
              <a:alphaOff val="0"/>
            </a:schemeClr>
          </a:lnRef>
          <a:fillRef idx="3">
            <a:schemeClr val="accent5">
              <a:hueOff val="-1837137"/>
              <a:satOff val="270"/>
              <a:lumOff val="-6471"/>
              <a:alphaOff val="0"/>
            </a:schemeClr>
          </a:fillRef>
          <a:effectRef idx="3">
            <a:schemeClr val="accent5">
              <a:hueOff val="-1837137"/>
              <a:satOff val="270"/>
              <a:lumOff val="-647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50" tIns="836711" rIns="19050" bIns="83671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u-HU" sz="3000" kern="1200" dirty="0" smtClean="0"/>
              <a:t>2013.07.01</a:t>
            </a:r>
            <a:endParaRPr lang="hu-HU" sz="3000" kern="1200" dirty="0"/>
          </a:p>
        </p:txBody>
      </p:sp>
      <p:sp>
        <p:nvSpPr>
          <p:cNvPr id="8" name="Szabadkézi sokszög 7"/>
          <p:cNvSpPr/>
          <p:nvPr/>
        </p:nvSpPr>
        <p:spPr>
          <a:xfrm>
            <a:off x="2092522" y="3987331"/>
            <a:ext cx="6594277" cy="1518513"/>
          </a:xfrm>
          <a:custGeom>
            <a:avLst/>
            <a:gdLst>
              <a:gd name="connsiteX0" fmla="*/ 253091 w 1518513"/>
              <a:gd name="connsiteY0" fmla="*/ 0 h 6594277"/>
              <a:gd name="connsiteX1" fmla="*/ 1265422 w 1518513"/>
              <a:gd name="connsiteY1" fmla="*/ 0 h 6594277"/>
              <a:gd name="connsiteX2" fmla="*/ 1518513 w 1518513"/>
              <a:gd name="connsiteY2" fmla="*/ 253091 h 6594277"/>
              <a:gd name="connsiteX3" fmla="*/ 1518513 w 1518513"/>
              <a:gd name="connsiteY3" fmla="*/ 6594277 h 6594277"/>
              <a:gd name="connsiteX4" fmla="*/ 1518513 w 1518513"/>
              <a:gd name="connsiteY4" fmla="*/ 6594277 h 6594277"/>
              <a:gd name="connsiteX5" fmla="*/ 0 w 1518513"/>
              <a:gd name="connsiteY5" fmla="*/ 6594277 h 6594277"/>
              <a:gd name="connsiteX6" fmla="*/ 0 w 1518513"/>
              <a:gd name="connsiteY6" fmla="*/ 6594277 h 6594277"/>
              <a:gd name="connsiteX7" fmla="*/ 0 w 1518513"/>
              <a:gd name="connsiteY7" fmla="*/ 253091 h 6594277"/>
              <a:gd name="connsiteX8" fmla="*/ 253091 w 1518513"/>
              <a:gd name="connsiteY8" fmla="*/ 0 h 6594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18513" h="6594277">
                <a:moveTo>
                  <a:pt x="1518513" y="1099071"/>
                </a:moveTo>
                <a:lnTo>
                  <a:pt x="1518513" y="5495206"/>
                </a:lnTo>
                <a:cubicBezTo>
                  <a:pt x="1518513" y="6102203"/>
                  <a:pt x="1492420" y="6594275"/>
                  <a:pt x="1460232" y="6594275"/>
                </a:cubicBezTo>
                <a:lnTo>
                  <a:pt x="0" y="6594275"/>
                </a:lnTo>
                <a:lnTo>
                  <a:pt x="0" y="6594275"/>
                </a:lnTo>
                <a:lnTo>
                  <a:pt x="0" y="2"/>
                </a:lnTo>
                <a:lnTo>
                  <a:pt x="0" y="2"/>
                </a:lnTo>
                <a:lnTo>
                  <a:pt x="1460232" y="2"/>
                </a:lnTo>
                <a:cubicBezTo>
                  <a:pt x="1492420" y="2"/>
                  <a:pt x="1518513" y="492074"/>
                  <a:pt x="1518513" y="1099071"/>
                </a:cubicBezTo>
                <a:close/>
              </a:path>
            </a:pathLst>
          </a:custGeom>
        </p:spPr>
        <p:style>
          <a:lnRef idx="1">
            <a:schemeClr val="accent5">
              <a:hueOff val="-1837137"/>
              <a:satOff val="270"/>
              <a:lumOff val="-6471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0904" tIns="84923" rIns="84923" bIns="84923" numCol="1" spcCol="1270" anchor="ctr" anchorCtr="0">
            <a:noAutofit/>
          </a:bodyPr>
          <a:lstStyle/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Szervezeti felépítés változás</a:t>
            </a:r>
            <a:endParaRPr lang="hu-HU" sz="17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Divíziók</a:t>
            </a:r>
            <a:endParaRPr lang="hu-HU" sz="17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Létszám optimalizálás irányítói és végrehajtói szinteken</a:t>
            </a:r>
            <a:endParaRPr lang="hu-HU" sz="17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Anyaggazdálkodás és raktárkészlet felhasználás egyszerűsítése</a:t>
            </a:r>
            <a:endParaRPr lang="hu-HU" sz="1700" kern="1200" dirty="0"/>
          </a:p>
          <a:p>
            <a:pPr marL="171450" lvl="1" indent="-1714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1700" kern="1200" dirty="0" smtClean="0"/>
              <a:t>Vonalműszaki szolgálat Divíziókhoz rendelése</a:t>
            </a:r>
            <a:endParaRPr lang="hu-HU" sz="1700" kern="1200" dirty="0"/>
          </a:p>
        </p:txBody>
      </p:sp>
    </p:spTree>
    <p:extLst>
      <p:ext uri="{BB962C8B-B14F-4D97-AF65-F5344CB8AC3E}">
        <p14:creationId xmlns:p14="http://schemas.microsoft.com/office/powerpoint/2010/main" val="109168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825086"/>
            <a:ext cx="8229600" cy="645195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 smtClean="0"/>
              <a:t>Szervezeti változások eredményei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5" name="Kép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5" y="1628800"/>
            <a:ext cx="9025730" cy="5084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322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781956"/>
            <a:ext cx="8229600" cy="821588"/>
          </a:xfrm>
        </p:spPr>
        <p:txBody>
          <a:bodyPr>
            <a:normAutofit/>
          </a:bodyPr>
          <a:lstStyle/>
          <a:p>
            <a:pPr algn="ctr"/>
            <a:r>
              <a:rPr lang="hu-HU" dirty="0" smtClean="0"/>
              <a:t>Menetkimaradási mutatók</a:t>
            </a:r>
            <a:endParaRPr lang="hu-HU" dirty="0"/>
          </a:p>
        </p:txBody>
      </p:sp>
      <p:pic>
        <p:nvPicPr>
          <p:cNvPr id="5" name="Kép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1056"/>
            <a:ext cx="7920880" cy="50979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391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3600" dirty="0" smtClean="0"/>
              <a:t>Kritikus, vízforrásos vonali meghibásodás csökkentésére tett intézkedések eredménye</a:t>
            </a:r>
            <a:endParaRPr lang="hu-H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8064896" cy="5016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40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Köszönöm a figyelmet!</a:t>
            </a:r>
            <a:endParaRPr lang="hu-HU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24579"/>
            <a:ext cx="8208912" cy="3810604"/>
          </a:xfrm>
        </p:spPr>
      </p:pic>
    </p:spTree>
    <p:extLst>
      <p:ext uri="{BB962C8B-B14F-4D97-AF65-F5344CB8AC3E}">
        <p14:creationId xmlns:p14="http://schemas.microsoft.com/office/powerpoint/2010/main" val="191365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3200" dirty="0" smtClean="0"/>
              <a:t>BKV Zrt. Autóbusz és Trolibusz Üzemeltetési Igazgatóság autóbusz járműállománya</a:t>
            </a:r>
            <a:endParaRPr lang="hu-H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058" y="2060848"/>
            <a:ext cx="4975098" cy="438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593" y="2060848"/>
            <a:ext cx="4979133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32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61" y="2348880"/>
            <a:ext cx="4865687" cy="351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3200" dirty="0" smtClean="0"/>
              <a:t>BKV Zrt. Autóbusz és Trolibusz Üzemeltetési Igazgatóság trolibusz járműállománya</a:t>
            </a:r>
            <a:endParaRPr lang="hu-H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720" y="2353022"/>
            <a:ext cx="48768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315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9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3200" dirty="0" smtClean="0"/>
              <a:t>Autóbusz és Trolibusz Üzemeltetési Igazgatóság járműállománya járműjelleg szerinti bontásban</a:t>
            </a:r>
            <a:endParaRPr lang="hu-H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295" y="1936557"/>
            <a:ext cx="5301343" cy="442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109" y="1935882"/>
            <a:ext cx="5259411" cy="4418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588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648156"/>
            <a:ext cx="6801323" cy="1296144"/>
          </a:xfrm>
        </p:spPr>
        <p:txBody>
          <a:bodyPr>
            <a:noAutofit/>
          </a:bodyPr>
          <a:lstStyle/>
          <a:p>
            <a:r>
              <a:rPr lang="hu-HU" sz="4000" dirty="0" smtClean="0"/>
              <a:t>Forgalmi igényekhez igazított járműállomány meghatározása</a:t>
            </a:r>
            <a:endParaRPr lang="hu-HU" sz="4000" dirty="0"/>
          </a:p>
        </p:txBody>
      </p:sp>
      <p:sp>
        <p:nvSpPr>
          <p:cNvPr id="5" name="Jobbra nyíl 4"/>
          <p:cNvSpPr/>
          <p:nvPr/>
        </p:nvSpPr>
        <p:spPr>
          <a:xfrm>
            <a:off x="1074419" y="1935163"/>
            <a:ext cx="6995160" cy="4389437"/>
          </a:xfrm>
          <a:prstGeom prst="rightArrow">
            <a:avLst/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4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4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Szabadkézi sokszög 5"/>
          <p:cNvSpPr/>
          <p:nvPr/>
        </p:nvSpPr>
        <p:spPr>
          <a:xfrm>
            <a:off x="466040" y="3251994"/>
            <a:ext cx="2648902" cy="1755774"/>
          </a:xfrm>
          <a:custGeom>
            <a:avLst/>
            <a:gdLst>
              <a:gd name="connsiteX0" fmla="*/ 0 w 2648902"/>
              <a:gd name="connsiteY0" fmla="*/ 292635 h 1755774"/>
              <a:gd name="connsiteX1" fmla="*/ 292635 w 2648902"/>
              <a:gd name="connsiteY1" fmla="*/ 0 h 1755774"/>
              <a:gd name="connsiteX2" fmla="*/ 2356267 w 2648902"/>
              <a:gd name="connsiteY2" fmla="*/ 0 h 1755774"/>
              <a:gd name="connsiteX3" fmla="*/ 2648902 w 2648902"/>
              <a:gd name="connsiteY3" fmla="*/ 292635 h 1755774"/>
              <a:gd name="connsiteX4" fmla="*/ 2648902 w 2648902"/>
              <a:gd name="connsiteY4" fmla="*/ 1463139 h 1755774"/>
              <a:gd name="connsiteX5" fmla="*/ 2356267 w 2648902"/>
              <a:gd name="connsiteY5" fmla="*/ 1755774 h 1755774"/>
              <a:gd name="connsiteX6" fmla="*/ 292635 w 2648902"/>
              <a:gd name="connsiteY6" fmla="*/ 1755774 h 1755774"/>
              <a:gd name="connsiteX7" fmla="*/ 0 w 2648902"/>
              <a:gd name="connsiteY7" fmla="*/ 1463139 h 1755774"/>
              <a:gd name="connsiteX8" fmla="*/ 0 w 2648902"/>
              <a:gd name="connsiteY8" fmla="*/ 292635 h 175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8902" h="1755774">
                <a:moveTo>
                  <a:pt x="0" y="292635"/>
                </a:moveTo>
                <a:cubicBezTo>
                  <a:pt x="0" y="131017"/>
                  <a:pt x="131017" y="0"/>
                  <a:pt x="292635" y="0"/>
                </a:cubicBezTo>
                <a:lnTo>
                  <a:pt x="2356267" y="0"/>
                </a:lnTo>
                <a:cubicBezTo>
                  <a:pt x="2517885" y="0"/>
                  <a:pt x="2648902" y="131017"/>
                  <a:pt x="2648902" y="292635"/>
                </a:cubicBezTo>
                <a:lnTo>
                  <a:pt x="2648902" y="1463139"/>
                </a:lnTo>
                <a:cubicBezTo>
                  <a:pt x="2648902" y="1624757"/>
                  <a:pt x="2517885" y="1755774"/>
                  <a:pt x="2356267" y="1755774"/>
                </a:cubicBezTo>
                <a:lnTo>
                  <a:pt x="292635" y="1755774"/>
                </a:lnTo>
                <a:cubicBezTo>
                  <a:pt x="131017" y="1755774"/>
                  <a:pt x="0" y="1624757"/>
                  <a:pt x="0" y="1463139"/>
                </a:cubicBezTo>
                <a:lnTo>
                  <a:pt x="0" y="292635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6670" tIns="146670" rIns="146670" bIns="14667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u-HU" sz="1600" kern="1200" dirty="0" smtClean="0"/>
              <a:t>Szolgáltatási keretmenetrendben meghatározott alapmenetrendi igények</a:t>
            </a:r>
            <a:endParaRPr lang="hu-HU" sz="1600" kern="1200" dirty="0"/>
          </a:p>
        </p:txBody>
      </p:sp>
      <p:sp>
        <p:nvSpPr>
          <p:cNvPr id="7" name="Szabadkézi sokszög 6"/>
          <p:cNvSpPr/>
          <p:nvPr/>
        </p:nvSpPr>
        <p:spPr>
          <a:xfrm>
            <a:off x="3247548" y="3251994"/>
            <a:ext cx="2648902" cy="1755774"/>
          </a:xfrm>
          <a:custGeom>
            <a:avLst/>
            <a:gdLst>
              <a:gd name="connsiteX0" fmla="*/ 0 w 2648902"/>
              <a:gd name="connsiteY0" fmla="*/ 292635 h 1755774"/>
              <a:gd name="connsiteX1" fmla="*/ 292635 w 2648902"/>
              <a:gd name="connsiteY1" fmla="*/ 0 h 1755774"/>
              <a:gd name="connsiteX2" fmla="*/ 2356267 w 2648902"/>
              <a:gd name="connsiteY2" fmla="*/ 0 h 1755774"/>
              <a:gd name="connsiteX3" fmla="*/ 2648902 w 2648902"/>
              <a:gd name="connsiteY3" fmla="*/ 292635 h 1755774"/>
              <a:gd name="connsiteX4" fmla="*/ 2648902 w 2648902"/>
              <a:gd name="connsiteY4" fmla="*/ 1463139 h 1755774"/>
              <a:gd name="connsiteX5" fmla="*/ 2356267 w 2648902"/>
              <a:gd name="connsiteY5" fmla="*/ 1755774 h 1755774"/>
              <a:gd name="connsiteX6" fmla="*/ 292635 w 2648902"/>
              <a:gd name="connsiteY6" fmla="*/ 1755774 h 1755774"/>
              <a:gd name="connsiteX7" fmla="*/ 0 w 2648902"/>
              <a:gd name="connsiteY7" fmla="*/ 1463139 h 1755774"/>
              <a:gd name="connsiteX8" fmla="*/ 0 w 2648902"/>
              <a:gd name="connsiteY8" fmla="*/ 292635 h 175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8902" h="1755774">
                <a:moveTo>
                  <a:pt x="0" y="292635"/>
                </a:moveTo>
                <a:cubicBezTo>
                  <a:pt x="0" y="131017"/>
                  <a:pt x="131017" y="0"/>
                  <a:pt x="292635" y="0"/>
                </a:cubicBezTo>
                <a:lnTo>
                  <a:pt x="2356267" y="0"/>
                </a:lnTo>
                <a:cubicBezTo>
                  <a:pt x="2517885" y="0"/>
                  <a:pt x="2648902" y="131017"/>
                  <a:pt x="2648902" y="292635"/>
                </a:cubicBezTo>
                <a:lnTo>
                  <a:pt x="2648902" y="1463139"/>
                </a:lnTo>
                <a:cubicBezTo>
                  <a:pt x="2648902" y="1624757"/>
                  <a:pt x="2517885" y="1755774"/>
                  <a:pt x="2356267" y="1755774"/>
                </a:cubicBezTo>
                <a:lnTo>
                  <a:pt x="292635" y="1755774"/>
                </a:lnTo>
                <a:cubicBezTo>
                  <a:pt x="131017" y="1755774"/>
                  <a:pt x="0" y="1624757"/>
                  <a:pt x="0" y="1463139"/>
                </a:cubicBezTo>
                <a:lnTo>
                  <a:pt x="0" y="292635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1759972"/>
              <a:satOff val="-18065"/>
              <a:lumOff val="7550"/>
              <a:alphaOff val="0"/>
            </a:schemeClr>
          </a:fillRef>
          <a:effectRef idx="0">
            <a:schemeClr val="accent4">
              <a:hueOff val="-1759972"/>
              <a:satOff val="-18065"/>
              <a:lumOff val="755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6670" tIns="146670" rIns="146670" bIns="14667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u-HU" sz="1600" kern="1200" dirty="0" smtClean="0"/>
              <a:t>Vágányzári és rendkívüli pótlások többletkiadási igénye</a:t>
            </a:r>
            <a:endParaRPr lang="hu-HU" sz="1600" kern="1200" dirty="0"/>
          </a:p>
        </p:txBody>
      </p:sp>
      <p:sp>
        <p:nvSpPr>
          <p:cNvPr id="8" name="Szabadkézi sokszög 7"/>
          <p:cNvSpPr/>
          <p:nvPr/>
        </p:nvSpPr>
        <p:spPr>
          <a:xfrm>
            <a:off x="6029057" y="3251994"/>
            <a:ext cx="2648902" cy="1755774"/>
          </a:xfrm>
          <a:custGeom>
            <a:avLst/>
            <a:gdLst>
              <a:gd name="connsiteX0" fmla="*/ 0 w 2648902"/>
              <a:gd name="connsiteY0" fmla="*/ 292635 h 1755774"/>
              <a:gd name="connsiteX1" fmla="*/ 292635 w 2648902"/>
              <a:gd name="connsiteY1" fmla="*/ 0 h 1755774"/>
              <a:gd name="connsiteX2" fmla="*/ 2356267 w 2648902"/>
              <a:gd name="connsiteY2" fmla="*/ 0 h 1755774"/>
              <a:gd name="connsiteX3" fmla="*/ 2648902 w 2648902"/>
              <a:gd name="connsiteY3" fmla="*/ 292635 h 1755774"/>
              <a:gd name="connsiteX4" fmla="*/ 2648902 w 2648902"/>
              <a:gd name="connsiteY4" fmla="*/ 1463139 h 1755774"/>
              <a:gd name="connsiteX5" fmla="*/ 2356267 w 2648902"/>
              <a:gd name="connsiteY5" fmla="*/ 1755774 h 1755774"/>
              <a:gd name="connsiteX6" fmla="*/ 292635 w 2648902"/>
              <a:gd name="connsiteY6" fmla="*/ 1755774 h 1755774"/>
              <a:gd name="connsiteX7" fmla="*/ 0 w 2648902"/>
              <a:gd name="connsiteY7" fmla="*/ 1463139 h 1755774"/>
              <a:gd name="connsiteX8" fmla="*/ 0 w 2648902"/>
              <a:gd name="connsiteY8" fmla="*/ 292635 h 175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8902" h="1755774">
                <a:moveTo>
                  <a:pt x="0" y="292635"/>
                </a:moveTo>
                <a:cubicBezTo>
                  <a:pt x="0" y="131017"/>
                  <a:pt x="131017" y="0"/>
                  <a:pt x="292635" y="0"/>
                </a:cubicBezTo>
                <a:lnTo>
                  <a:pt x="2356267" y="0"/>
                </a:lnTo>
                <a:cubicBezTo>
                  <a:pt x="2517885" y="0"/>
                  <a:pt x="2648902" y="131017"/>
                  <a:pt x="2648902" y="292635"/>
                </a:cubicBezTo>
                <a:lnTo>
                  <a:pt x="2648902" y="1463139"/>
                </a:lnTo>
                <a:cubicBezTo>
                  <a:pt x="2648902" y="1624757"/>
                  <a:pt x="2517885" y="1755774"/>
                  <a:pt x="2356267" y="1755774"/>
                </a:cubicBezTo>
                <a:lnTo>
                  <a:pt x="292635" y="1755774"/>
                </a:lnTo>
                <a:cubicBezTo>
                  <a:pt x="131017" y="1755774"/>
                  <a:pt x="0" y="1624757"/>
                  <a:pt x="0" y="1463139"/>
                </a:cubicBezTo>
                <a:lnTo>
                  <a:pt x="0" y="292635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-3519944"/>
              <a:satOff val="-36129"/>
              <a:lumOff val="15099"/>
              <a:alphaOff val="0"/>
            </a:schemeClr>
          </a:fillRef>
          <a:effectRef idx="0">
            <a:schemeClr val="accent4">
              <a:hueOff val="-3519944"/>
              <a:satOff val="-36129"/>
              <a:lumOff val="1509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6670" tIns="146670" rIns="146670" bIns="14667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u-HU" sz="1600" kern="1200" dirty="0" smtClean="0"/>
              <a:t>Járműállományból történő ütemezett járműkivonások teljesítménycsökkenés, járműbeszerzések ellentételezésének mértékében</a:t>
            </a:r>
            <a:endParaRPr lang="hu-HU" sz="1600" kern="1200" dirty="0"/>
          </a:p>
        </p:txBody>
      </p:sp>
    </p:spTree>
    <p:extLst>
      <p:ext uri="{BB962C8B-B14F-4D97-AF65-F5344CB8AC3E}">
        <p14:creationId xmlns:p14="http://schemas.microsoft.com/office/powerpoint/2010/main" val="24835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 animBg="1"/>
      <p:bldP spid="7" grpId="0" build="p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18864" y="764704"/>
            <a:ext cx="8229600" cy="1368152"/>
          </a:xfrm>
        </p:spPr>
        <p:txBody>
          <a:bodyPr>
            <a:noAutofit/>
          </a:bodyPr>
          <a:lstStyle/>
          <a:p>
            <a:pPr lvl="0"/>
            <a:r>
              <a:rPr lang="hu-HU" sz="2800" dirty="0"/>
              <a:t>BKV Zrt. teljesítményének csökkentése a </a:t>
            </a:r>
            <a:r>
              <a:rPr lang="hu-HU" sz="2800" dirty="0" smtClean="0"/>
              <a:t>megrendelő </a:t>
            </a:r>
            <a:r>
              <a:rPr lang="hu-HU" sz="2800" dirty="0"/>
              <a:t>BKK Zrt. által 150 db operátori üzemeltetésű jármű forgalomba állításának </a:t>
            </a:r>
            <a:r>
              <a:rPr lang="hu-HU" sz="2800" dirty="0" smtClean="0"/>
              <a:t>hatására</a:t>
            </a:r>
            <a:endParaRPr lang="hu-HU" sz="2800" dirty="0"/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9594126"/>
              </p:ext>
            </p:extLst>
          </p:nvPr>
        </p:nvGraphicFramePr>
        <p:xfrm>
          <a:off x="1475656" y="2060848"/>
          <a:ext cx="6192688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627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5A162F-B60C-46DD-9765-4D3A03592D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D75A162F-B60C-46DD-9765-4D3A03592D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D75A162F-B60C-46DD-9765-4D3A03592D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D75A162F-B60C-46DD-9765-4D3A03592D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18CDA3-A9DD-4DAA-B85B-49D0753D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2F18CDA3-A9DD-4DAA-B85B-49D0753D3E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2F18CDA3-A9DD-4DAA-B85B-49D0753D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2F18CDA3-A9DD-4DAA-B85B-49D0753D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A9F774-12D2-4D31-9937-DEBBBA484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CBA9F774-12D2-4D31-9937-DEBBBA484B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CBA9F774-12D2-4D31-9937-DEBBBA484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CBA9F774-12D2-4D31-9937-DEBBBA484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C551E2-D83A-4783-9D0F-63229BACB6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ADC551E2-D83A-4783-9D0F-63229BACB6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graphicEl>
                                              <a:dgm id="{ADC551E2-D83A-4783-9D0F-63229BACB6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ADC551E2-D83A-4783-9D0F-63229BACB6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810DD9-C2E9-486F-9E91-140BFACA11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dgm id="{3D810DD9-C2E9-486F-9E91-140BFACA11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3D810DD9-C2E9-486F-9E91-140BFACA11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3D810DD9-C2E9-486F-9E91-140BFACA11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 uiExpan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zabadkézi sokszög 6"/>
          <p:cNvSpPr/>
          <p:nvPr/>
        </p:nvSpPr>
        <p:spPr>
          <a:xfrm>
            <a:off x="467544" y="1412483"/>
            <a:ext cx="8352928" cy="1800493"/>
          </a:xfrm>
          <a:custGeom>
            <a:avLst/>
            <a:gdLst>
              <a:gd name="connsiteX0" fmla="*/ 0 w 8352928"/>
              <a:gd name="connsiteY0" fmla="*/ 0 h 2079000"/>
              <a:gd name="connsiteX1" fmla="*/ 8352928 w 8352928"/>
              <a:gd name="connsiteY1" fmla="*/ 0 h 2079000"/>
              <a:gd name="connsiteX2" fmla="*/ 8352928 w 8352928"/>
              <a:gd name="connsiteY2" fmla="*/ 2079000 h 2079000"/>
              <a:gd name="connsiteX3" fmla="*/ 0 w 8352928"/>
              <a:gd name="connsiteY3" fmla="*/ 2079000 h 2079000"/>
              <a:gd name="connsiteX4" fmla="*/ 0 w 8352928"/>
              <a:gd name="connsiteY4" fmla="*/ 0 h 207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928" h="2079000">
                <a:moveTo>
                  <a:pt x="0" y="0"/>
                </a:moveTo>
                <a:lnTo>
                  <a:pt x="8352928" y="0"/>
                </a:lnTo>
                <a:lnTo>
                  <a:pt x="8352928" y="2079000"/>
                </a:lnTo>
                <a:lnTo>
                  <a:pt x="0" y="2079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48280" tIns="624840" rIns="648280" bIns="199136" numCol="1" spcCol="1270" anchor="t" anchorCtr="0">
            <a:noAutofit/>
          </a:bodyPr>
          <a:lstStyle/>
          <a:p>
            <a:pPr marL="285750" lvl="1" indent="-285750" algn="l" defTabSz="1244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2400" kern="1200" dirty="0" smtClean="0">
                <a:solidFill>
                  <a:schemeClr val="accent2">
                    <a:lumMod val="75000"/>
                  </a:schemeClr>
                </a:solidFill>
              </a:rPr>
              <a:t>IKARUS 200-as és 400-as család leromlott műszaki állapotú járműveinek selejtezése</a:t>
            </a:r>
            <a:endParaRPr lang="hu-HU" sz="2400" kern="1200" dirty="0">
              <a:solidFill>
                <a:schemeClr val="accent2">
                  <a:lumMod val="75000"/>
                </a:schemeClr>
              </a:solidFill>
            </a:endParaRPr>
          </a:p>
          <a:p>
            <a:pPr marL="285750" lvl="1" indent="-285750" algn="l" defTabSz="1244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hu-HU" sz="2400" kern="1200" dirty="0" smtClean="0">
                <a:solidFill>
                  <a:schemeClr val="accent2">
                    <a:lumMod val="75000"/>
                  </a:schemeClr>
                </a:solidFill>
              </a:rPr>
              <a:t>ZIU-9 teljes állományának kivonása</a:t>
            </a:r>
            <a:endParaRPr lang="hu-HU" sz="2400" kern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zabadkézi sokszög 7"/>
          <p:cNvSpPr/>
          <p:nvPr/>
        </p:nvSpPr>
        <p:spPr>
          <a:xfrm>
            <a:off x="885190" y="790424"/>
            <a:ext cx="6135082" cy="1224135"/>
          </a:xfrm>
          <a:custGeom>
            <a:avLst/>
            <a:gdLst>
              <a:gd name="connsiteX0" fmla="*/ 0 w 5847049"/>
              <a:gd name="connsiteY0" fmla="*/ 147603 h 885600"/>
              <a:gd name="connsiteX1" fmla="*/ 147603 w 5847049"/>
              <a:gd name="connsiteY1" fmla="*/ 0 h 885600"/>
              <a:gd name="connsiteX2" fmla="*/ 5699446 w 5847049"/>
              <a:gd name="connsiteY2" fmla="*/ 0 h 885600"/>
              <a:gd name="connsiteX3" fmla="*/ 5847049 w 5847049"/>
              <a:gd name="connsiteY3" fmla="*/ 147603 h 885600"/>
              <a:gd name="connsiteX4" fmla="*/ 5847049 w 5847049"/>
              <a:gd name="connsiteY4" fmla="*/ 737997 h 885600"/>
              <a:gd name="connsiteX5" fmla="*/ 5699446 w 5847049"/>
              <a:gd name="connsiteY5" fmla="*/ 885600 h 885600"/>
              <a:gd name="connsiteX6" fmla="*/ 147603 w 5847049"/>
              <a:gd name="connsiteY6" fmla="*/ 885600 h 885600"/>
              <a:gd name="connsiteX7" fmla="*/ 0 w 5847049"/>
              <a:gd name="connsiteY7" fmla="*/ 737997 h 885600"/>
              <a:gd name="connsiteX8" fmla="*/ 0 w 5847049"/>
              <a:gd name="connsiteY8" fmla="*/ 147603 h 88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47049" h="885600">
                <a:moveTo>
                  <a:pt x="0" y="147603"/>
                </a:moveTo>
                <a:cubicBezTo>
                  <a:pt x="0" y="66084"/>
                  <a:pt x="66084" y="0"/>
                  <a:pt x="147603" y="0"/>
                </a:cubicBezTo>
                <a:lnTo>
                  <a:pt x="5699446" y="0"/>
                </a:lnTo>
                <a:cubicBezTo>
                  <a:pt x="5780965" y="0"/>
                  <a:pt x="5847049" y="66084"/>
                  <a:pt x="5847049" y="147603"/>
                </a:cubicBezTo>
                <a:lnTo>
                  <a:pt x="5847049" y="737997"/>
                </a:lnTo>
                <a:cubicBezTo>
                  <a:pt x="5847049" y="819516"/>
                  <a:pt x="5780965" y="885600"/>
                  <a:pt x="5699446" y="885600"/>
                </a:cubicBezTo>
                <a:lnTo>
                  <a:pt x="147603" y="885600"/>
                </a:lnTo>
                <a:cubicBezTo>
                  <a:pt x="66084" y="885600"/>
                  <a:pt x="0" y="819516"/>
                  <a:pt x="0" y="737997"/>
                </a:cubicBezTo>
                <a:lnTo>
                  <a:pt x="0" y="14760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36" tIns="43231" rIns="264236" bIns="43231" numCol="1" spcCol="1270" anchor="ctr" anchorCtr="0">
            <a:noAutofit/>
          </a:bodyPr>
          <a:lstStyle/>
          <a:p>
            <a:pPr lvl="0" algn="l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u-HU" sz="2800" kern="1200" dirty="0" smtClean="0"/>
              <a:t>Selejtérett, korszerűtlen, leromlott műszaki állapotú járművek kivonása</a:t>
            </a:r>
            <a:endParaRPr lang="hu-HU" sz="2800" kern="12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009" y="2852936"/>
            <a:ext cx="5634808" cy="3853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9066" y="3120152"/>
            <a:ext cx="4746338" cy="34614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2936"/>
            <a:ext cx="4740538" cy="3853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0870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alagív 4"/>
          <p:cNvSpPr/>
          <p:nvPr/>
        </p:nvSpPr>
        <p:spPr>
          <a:xfrm>
            <a:off x="-6350946" y="153285"/>
            <a:ext cx="7559542" cy="7559542"/>
          </a:xfrm>
          <a:prstGeom prst="blockArc">
            <a:avLst>
              <a:gd name="adj1" fmla="val 18900000"/>
              <a:gd name="adj2" fmla="val 2700000"/>
              <a:gd name="adj3" fmla="val 286"/>
            </a:avLst>
          </a:prstGeom>
        </p:spPr>
        <p:style>
          <a:lnRef idx="2">
            <a:schemeClr val="accent2">
              <a:tint val="90000"/>
              <a:hueOff val="0"/>
              <a:satOff val="0"/>
              <a:lumOff val="0"/>
              <a:alphaOff val="0"/>
            </a:schemeClr>
          </a:lnRef>
          <a:fillRef idx="0">
            <a:schemeClr val="accent2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5" name="Csoportba foglalás 14"/>
          <p:cNvGrpSpPr/>
          <p:nvPr/>
        </p:nvGrpSpPr>
        <p:grpSpPr>
          <a:xfrm>
            <a:off x="92440" y="1448542"/>
            <a:ext cx="8971851" cy="1080076"/>
            <a:chOff x="92440" y="1448542"/>
            <a:chExt cx="8971851" cy="1080076"/>
          </a:xfrm>
        </p:grpSpPr>
        <p:sp>
          <p:nvSpPr>
            <p:cNvPr id="7" name="Szabadkézi sokszög 6"/>
            <p:cNvSpPr/>
            <p:nvPr/>
          </p:nvSpPr>
          <p:spPr>
            <a:xfrm>
              <a:off x="632479" y="1465594"/>
              <a:ext cx="8431812" cy="1045972"/>
            </a:xfrm>
            <a:custGeom>
              <a:avLst/>
              <a:gdLst>
                <a:gd name="connsiteX0" fmla="*/ 0 w 8431812"/>
                <a:gd name="connsiteY0" fmla="*/ 0 h 1045972"/>
                <a:gd name="connsiteX1" fmla="*/ 8431812 w 8431812"/>
                <a:gd name="connsiteY1" fmla="*/ 0 h 1045972"/>
                <a:gd name="connsiteX2" fmla="*/ 8431812 w 8431812"/>
                <a:gd name="connsiteY2" fmla="*/ 1045972 h 1045972"/>
                <a:gd name="connsiteX3" fmla="*/ 0 w 8431812"/>
                <a:gd name="connsiteY3" fmla="*/ 1045972 h 1045972"/>
                <a:gd name="connsiteX4" fmla="*/ 0 w 8431812"/>
                <a:gd name="connsiteY4" fmla="*/ 0 h 1045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1812" h="1045972">
                  <a:moveTo>
                    <a:pt x="0" y="0"/>
                  </a:moveTo>
                  <a:lnTo>
                    <a:pt x="8431812" y="0"/>
                  </a:lnTo>
                  <a:lnTo>
                    <a:pt x="8431812" y="1045972"/>
                  </a:lnTo>
                  <a:lnTo>
                    <a:pt x="0" y="104597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5849" tIns="35560" rIns="35560" bIns="35560" numCol="1" spcCol="1270" anchor="t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400" kern="1200" dirty="0" smtClean="0"/>
                <a:t>Korszerűtlen, selejtérett járművek kivonása</a:t>
              </a:r>
              <a:endParaRPr lang="hu-HU" sz="14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100" kern="1200" dirty="0" smtClean="0"/>
                <a:t>Tartósan leállított járművek felújítása, forgalomba állítása</a:t>
              </a: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100" kern="1200" dirty="0" smtClean="0"/>
                <a:t>A korszerűtlen szívó RÁBA motorok kivezetése.</a:t>
              </a:r>
              <a:endParaRPr lang="hu-HU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100" kern="1200" dirty="0" smtClean="0"/>
                <a:t>A 280T típusú trolibuszok esetében, a SZU tengelyek RÁBA futóművekre történő átépítése.</a:t>
              </a:r>
              <a:endParaRPr lang="hu-HU" sz="1100" kern="1200" dirty="0"/>
            </a:p>
          </p:txBody>
        </p:sp>
        <p:sp>
          <p:nvSpPr>
            <p:cNvPr id="8" name="Ellipszis 7"/>
            <p:cNvSpPr/>
            <p:nvPr/>
          </p:nvSpPr>
          <p:spPr>
            <a:xfrm>
              <a:off x="92440" y="1448542"/>
              <a:ext cx="1080076" cy="1080076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7" name="Csoportba foglalás 16"/>
          <p:cNvGrpSpPr/>
          <p:nvPr/>
        </p:nvGrpSpPr>
        <p:grpSpPr>
          <a:xfrm>
            <a:off x="587827" y="4041176"/>
            <a:ext cx="8476463" cy="1080076"/>
            <a:chOff x="587827" y="4041176"/>
            <a:chExt cx="8476463" cy="1080076"/>
          </a:xfrm>
        </p:grpSpPr>
        <p:sp>
          <p:nvSpPr>
            <p:cNvPr id="11" name="Szabadkézi sokszög 10"/>
            <p:cNvSpPr/>
            <p:nvPr/>
          </p:nvSpPr>
          <p:spPr>
            <a:xfrm>
              <a:off x="1127865" y="4085243"/>
              <a:ext cx="7936425" cy="991942"/>
            </a:xfrm>
            <a:custGeom>
              <a:avLst/>
              <a:gdLst>
                <a:gd name="connsiteX0" fmla="*/ 0 w 7936425"/>
                <a:gd name="connsiteY0" fmla="*/ 0 h 991942"/>
                <a:gd name="connsiteX1" fmla="*/ 7936425 w 7936425"/>
                <a:gd name="connsiteY1" fmla="*/ 0 h 991942"/>
                <a:gd name="connsiteX2" fmla="*/ 7936425 w 7936425"/>
                <a:gd name="connsiteY2" fmla="*/ 991942 h 991942"/>
                <a:gd name="connsiteX3" fmla="*/ 0 w 7936425"/>
                <a:gd name="connsiteY3" fmla="*/ 991942 h 991942"/>
                <a:gd name="connsiteX4" fmla="*/ 0 w 7936425"/>
                <a:gd name="connsiteY4" fmla="*/ 0 h 99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6425" h="991942">
                  <a:moveTo>
                    <a:pt x="0" y="0"/>
                  </a:moveTo>
                  <a:lnTo>
                    <a:pt x="7936425" y="0"/>
                  </a:lnTo>
                  <a:lnTo>
                    <a:pt x="7936425" y="991942"/>
                  </a:lnTo>
                  <a:lnTo>
                    <a:pt x="0" y="99194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6667"/>
              </a:schemeClr>
            </a:fillRef>
            <a:effectRef idx="1">
              <a:schemeClr val="accent2">
                <a:alpha val="90000"/>
                <a:hueOff val="0"/>
                <a:satOff val="0"/>
                <a:lumOff val="0"/>
                <a:alphaOff val="-26667"/>
              </a:schemeClr>
            </a:effectRef>
            <a:fontRef idx="minor">
              <a:schemeClr val="lt1"/>
            </a:fontRef>
          </p:style>
          <p:txBody>
            <a:bodyPr spcFirstLastPara="0" vert="horz" wrap="square" lIns="685849" tIns="35560" rIns="35560" bIns="35560" numCol="1" spcCol="1270" anchor="t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400" kern="1200" smtClean="0"/>
                <a:t>Járműpark egységesítése</a:t>
              </a:r>
              <a:endParaRPr lang="hu-HU" sz="1400" kern="1200" dirty="0" smtClean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100" kern="1200" smtClean="0"/>
                <a:t>Megrendelői elvárásoknak megfelelő egységes járműarculat kialakítása</a:t>
              </a:r>
              <a:endParaRPr lang="hu-HU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100" kern="1200" smtClean="0"/>
                <a:t>Járműveink korszerű utas tájékoztató rendszerrel való felszerelése (FUTÁR)</a:t>
              </a:r>
              <a:endParaRPr lang="hu-HU" sz="1100" kern="1200" dirty="0"/>
            </a:p>
          </p:txBody>
        </p:sp>
        <p:sp>
          <p:nvSpPr>
            <p:cNvPr id="12" name="Ellipszis 11"/>
            <p:cNvSpPr/>
            <p:nvPr/>
          </p:nvSpPr>
          <p:spPr>
            <a:xfrm>
              <a:off x="587827" y="4041176"/>
              <a:ext cx="1080076" cy="1080076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6667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8" name="Csoportba foglalás 17"/>
          <p:cNvGrpSpPr/>
          <p:nvPr/>
        </p:nvGrpSpPr>
        <p:grpSpPr>
          <a:xfrm>
            <a:off x="92440" y="5337492"/>
            <a:ext cx="8971851" cy="1080076"/>
            <a:chOff x="92440" y="5337492"/>
            <a:chExt cx="8971851" cy="1080076"/>
          </a:xfrm>
        </p:grpSpPr>
        <p:sp>
          <p:nvSpPr>
            <p:cNvPr id="13" name="Szabadkézi sokszög 12"/>
            <p:cNvSpPr/>
            <p:nvPr/>
          </p:nvSpPr>
          <p:spPr>
            <a:xfrm>
              <a:off x="632479" y="5381559"/>
              <a:ext cx="8431812" cy="991942"/>
            </a:xfrm>
            <a:custGeom>
              <a:avLst/>
              <a:gdLst>
                <a:gd name="connsiteX0" fmla="*/ 0 w 8431812"/>
                <a:gd name="connsiteY0" fmla="*/ 0 h 991942"/>
                <a:gd name="connsiteX1" fmla="*/ 8431812 w 8431812"/>
                <a:gd name="connsiteY1" fmla="*/ 0 h 991942"/>
                <a:gd name="connsiteX2" fmla="*/ 8431812 w 8431812"/>
                <a:gd name="connsiteY2" fmla="*/ 991942 h 991942"/>
                <a:gd name="connsiteX3" fmla="*/ 0 w 8431812"/>
                <a:gd name="connsiteY3" fmla="*/ 991942 h 991942"/>
                <a:gd name="connsiteX4" fmla="*/ 0 w 8431812"/>
                <a:gd name="connsiteY4" fmla="*/ 0 h 99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1812" h="991942">
                  <a:moveTo>
                    <a:pt x="0" y="0"/>
                  </a:moveTo>
                  <a:lnTo>
                    <a:pt x="8431812" y="0"/>
                  </a:lnTo>
                  <a:lnTo>
                    <a:pt x="8431812" y="991942"/>
                  </a:lnTo>
                  <a:lnTo>
                    <a:pt x="0" y="99194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fillRef>
            <a:effectRef idx="1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5849" tIns="35560" rIns="35560" bIns="35560" numCol="1" spcCol="1270" anchor="t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400" kern="1200" smtClean="0"/>
                <a:t>Saját hatáskörben végzett felújítások (önállósodás)</a:t>
              </a:r>
              <a:endParaRPr lang="hu-HU" sz="14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100" kern="1200" smtClean="0"/>
                <a:t>Jármű felújítások</a:t>
              </a:r>
              <a:endParaRPr lang="hu-HU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100" kern="1200" dirty="0" smtClean="0"/>
                <a:t>Fődarab felújítások (motor, váltó)</a:t>
              </a:r>
              <a:endParaRPr lang="hu-HU" sz="1100" kern="1200" dirty="0"/>
            </a:p>
          </p:txBody>
        </p:sp>
        <p:sp>
          <p:nvSpPr>
            <p:cNvPr id="14" name="Ellipszis 13"/>
            <p:cNvSpPr/>
            <p:nvPr/>
          </p:nvSpPr>
          <p:spPr>
            <a:xfrm>
              <a:off x="92440" y="5337492"/>
              <a:ext cx="1080076" cy="1080076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6" name="Csoportba foglalás 15"/>
          <p:cNvGrpSpPr/>
          <p:nvPr/>
        </p:nvGrpSpPr>
        <p:grpSpPr>
          <a:xfrm>
            <a:off x="587827" y="2744859"/>
            <a:ext cx="8476463" cy="1080076"/>
            <a:chOff x="587827" y="2744859"/>
            <a:chExt cx="8476463" cy="1080076"/>
          </a:xfrm>
        </p:grpSpPr>
        <p:sp>
          <p:nvSpPr>
            <p:cNvPr id="9" name="Szabadkézi sokszög 8"/>
            <p:cNvSpPr/>
            <p:nvPr/>
          </p:nvSpPr>
          <p:spPr>
            <a:xfrm>
              <a:off x="1127865" y="2788926"/>
              <a:ext cx="7936425" cy="991942"/>
            </a:xfrm>
            <a:custGeom>
              <a:avLst/>
              <a:gdLst>
                <a:gd name="connsiteX0" fmla="*/ 0 w 7936425"/>
                <a:gd name="connsiteY0" fmla="*/ 0 h 991942"/>
                <a:gd name="connsiteX1" fmla="*/ 7936425 w 7936425"/>
                <a:gd name="connsiteY1" fmla="*/ 0 h 991942"/>
                <a:gd name="connsiteX2" fmla="*/ 7936425 w 7936425"/>
                <a:gd name="connsiteY2" fmla="*/ 991942 h 991942"/>
                <a:gd name="connsiteX3" fmla="*/ 0 w 7936425"/>
                <a:gd name="connsiteY3" fmla="*/ 991942 h 991942"/>
                <a:gd name="connsiteX4" fmla="*/ 0 w 7936425"/>
                <a:gd name="connsiteY4" fmla="*/ 0 h 99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6425" h="991942">
                  <a:moveTo>
                    <a:pt x="0" y="0"/>
                  </a:moveTo>
                  <a:lnTo>
                    <a:pt x="7936425" y="0"/>
                  </a:lnTo>
                  <a:lnTo>
                    <a:pt x="7936425" y="991942"/>
                  </a:lnTo>
                  <a:lnTo>
                    <a:pt x="0" y="99194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3333"/>
              </a:schemeClr>
            </a:fillRef>
            <a:effectRef idx="1">
              <a:schemeClr val="accent2">
                <a:alpha val="90000"/>
                <a:hueOff val="0"/>
                <a:satOff val="0"/>
                <a:lumOff val="0"/>
                <a:alphaOff val="-13333"/>
              </a:schemeClr>
            </a:effectRef>
            <a:fontRef idx="minor">
              <a:schemeClr val="lt1"/>
            </a:fontRef>
          </p:style>
          <p:txBody>
            <a:bodyPr spcFirstLastPara="0" vert="horz" wrap="square" lIns="685849" tIns="35560" rIns="35560" bIns="35560" numCol="1" spcCol="1270" anchor="t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400" kern="1200" dirty="0" smtClean="0"/>
                <a:t>Járműfelújítások</a:t>
              </a:r>
              <a:endParaRPr lang="hu-HU" sz="14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100" kern="1200" dirty="0" smtClean="0"/>
                <a:t>IKARUS 412 típusú autóbusz részleges vázcserés felújítás megnövelt műszaki tartalommal és fődarab felújítással</a:t>
              </a:r>
              <a:endParaRPr lang="hu-HU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100" kern="1200" dirty="0" smtClean="0"/>
                <a:t>150 db-os VOLVO 7700A típusú autóbuszok állapotjavító felújítása a tervezetten motor cserével (tervezetten 2014-től)</a:t>
              </a:r>
              <a:endParaRPr lang="hu-HU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100" kern="1200" dirty="0" smtClean="0"/>
                <a:t>IKARUS 435T és IKARUS 412T típusú trolibuszok vázfelújítása</a:t>
              </a:r>
              <a:endParaRPr lang="hu-HU" sz="1100" kern="1200" dirty="0"/>
            </a:p>
          </p:txBody>
        </p:sp>
        <p:sp>
          <p:nvSpPr>
            <p:cNvPr id="10" name="Ellipszis 9"/>
            <p:cNvSpPr/>
            <p:nvPr/>
          </p:nvSpPr>
          <p:spPr>
            <a:xfrm>
              <a:off x="587827" y="2744859"/>
              <a:ext cx="1080076" cy="1080076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3333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8671" y="3648759"/>
            <a:ext cx="5355014" cy="3109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44" y="3648341"/>
            <a:ext cx="4804018" cy="3139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39872"/>
            <a:ext cx="4649119" cy="31216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357" y="3647821"/>
            <a:ext cx="4349577" cy="30990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303" y="2367929"/>
            <a:ext cx="5129719" cy="4412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49647" y="603436"/>
            <a:ext cx="8312727" cy="792088"/>
          </a:xfrm>
        </p:spPr>
        <p:txBody>
          <a:bodyPr>
            <a:normAutofit/>
          </a:bodyPr>
          <a:lstStyle/>
          <a:p>
            <a:pPr algn="r"/>
            <a:r>
              <a:rPr lang="hu-HU" sz="4000" dirty="0" smtClean="0"/>
              <a:t>Járműállomány fejlesztése, megújítása</a:t>
            </a:r>
            <a:endParaRPr lang="hu-HU" sz="4000" dirty="0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3600" y="3675135"/>
            <a:ext cx="4302588" cy="3113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766" y="2367929"/>
            <a:ext cx="4736638" cy="43940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7237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-65390" y="565932"/>
            <a:ext cx="9144000" cy="836712"/>
          </a:xfrm>
        </p:spPr>
        <p:txBody>
          <a:bodyPr>
            <a:noAutofit/>
          </a:bodyPr>
          <a:lstStyle/>
          <a:p>
            <a:pPr algn="r"/>
            <a:r>
              <a:rPr lang="hu-HU" sz="4000" dirty="0" smtClean="0"/>
              <a:t>Saját kapacitású speciális járműfejlesztések</a:t>
            </a:r>
            <a:endParaRPr lang="hu-HU" sz="4000" dirty="0"/>
          </a:p>
        </p:txBody>
      </p:sp>
      <p:sp>
        <p:nvSpPr>
          <p:cNvPr id="4" name="Szalagív 3"/>
          <p:cNvSpPr/>
          <p:nvPr/>
        </p:nvSpPr>
        <p:spPr>
          <a:xfrm>
            <a:off x="-6350946" y="153285"/>
            <a:ext cx="7559542" cy="7559542"/>
          </a:xfrm>
          <a:prstGeom prst="blockArc">
            <a:avLst>
              <a:gd name="adj1" fmla="val 18900000"/>
              <a:gd name="adj2" fmla="val 2700000"/>
              <a:gd name="adj3" fmla="val 286"/>
            </a:avLst>
          </a:pr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0">
            <a:schemeClr val="accent4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4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4" name="Csoportba foglalás 13"/>
          <p:cNvGrpSpPr/>
          <p:nvPr/>
        </p:nvGrpSpPr>
        <p:grpSpPr>
          <a:xfrm>
            <a:off x="92440" y="1448542"/>
            <a:ext cx="8971851" cy="1080076"/>
            <a:chOff x="92440" y="1448542"/>
            <a:chExt cx="8971851" cy="1080076"/>
          </a:xfrm>
        </p:grpSpPr>
        <p:sp>
          <p:nvSpPr>
            <p:cNvPr id="5" name="Szabadkézi sokszög 4"/>
            <p:cNvSpPr/>
            <p:nvPr/>
          </p:nvSpPr>
          <p:spPr>
            <a:xfrm>
              <a:off x="632479" y="1492609"/>
              <a:ext cx="8431812" cy="991942"/>
            </a:xfrm>
            <a:custGeom>
              <a:avLst/>
              <a:gdLst>
                <a:gd name="connsiteX0" fmla="*/ 0 w 8431812"/>
                <a:gd name="connsiteY0" fmla="*/ 0 h 991942"/>
                <a:gd name="connsiteX1" fmla="*/ 8431812 w 8431812"/>
                <a:gd name="connsiteY1" fmla="*/ 0 h 991942"/>
                <a:gd name="connsiteX2" fmla="*/ 8431812 w 8431812"/>
                <a:gd name="connsiteY2" fmla="*/ 991942 h 991942"/>
                <a:gd name="connsiteX3" fmla="*/ 0 w 8431812"/>
                <a:gd name="connsiteY3" fmla="*/ 991942 h 991942"/>
                <a:gd name="connsiteX4" fmla="*/ 0 w 8431812"/>
                <a:gd name="connsiteY4" fmla="*/ 0 h 99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1812" h="991942">
                  <a:moveTo>
                    <a:pt x="0" y="0"/>
                  </a:moveTo>
                  <a:lnTo>
                    <a:pt x="8431812" y="0"/>
                  </a:lnTo>
                  <a:lnTo>
                    <a:pt x="8431812" y="991942"/>
                  </a:lnTo>
                  <a:lnTo>
                    <a:pt x="0" y="99194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5849" tIns="40640" rIns="40640" bIns="4064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kern="1200" dirty="0" smtClean="0"/>
                <a:t>Járműátépítés részben alacsonypadlós kialakítással</a:t>
              </a:r>
              <a:endParaRPr lang="hu-HU" sz="16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200" kern="1200" dirty="0" smtClean="0"/>
                <a:t>IKARUS 260</a:t>
              </a:r>
              <a:endParaRPr lang="hu-HU" sz="12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200" kern="1200" dirty="0" smtClean="0"/>
                <a:t>IKARUS 405</a:t>
              </a:r>
              <a:endParaRPr lang="hu-HU" sz="1200" kern="1200" dirty="0"/>
            </a:p>
          </p:txBody>
        </p:sp>
        <p:sp>
          <p:nvSpPr>
            <p:cNvPr id="7" name="Ellipszis 6"/>
            <p:cNvSpPr/>
            <p:nvPr/>
          </p:nvSpPr>
          <p:spPr>
            <a:xfrm>
              <a:off x="92440" y="1448542"/>
              <a:ext cx="1080076" cy="1080076"/>
            </a:xfrm>
            <a:prstGeom prst="ellipse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5" name="Csoportba foglalás 14"/>
          <p:cNvGrpSpPr/>
          <p:nvPr/>
        </p:nvGrpSpPr>
        <p:grpSpPr>
          <a:xfrm>
            <a:off x="587827" y="2744859"/>
            <a:ext cx="8476463" cy="1080076"/>
            <a:chOff x="587827" y="2744859"/>
            <a:chExt cx="8476463" cy="1080076"/>
          </a:xfrm>
        </p:grpSpPr>
        <p:sp>
          <p:nvSpPr>
            <p:cNvPr id="8" name="Szabadkézi sokszög 7"/>
            <p:cNvSpPr/>
            <p:nvPr/>
          </p:nvSpPr>
          <p:spPr>
            <a:xfrm>
              <a:off x="1127865" y="2788926"/>
              <a:ext cx="7936425" cy="991942"/>
            </a:xfrm>
            <a:custGeom>
              <a:avLst/>
              <a:gdLst>
                <a:gd name="connsiteX0" fmla="*/ 0 w 7936425"/>
                <a:gd name="connsiteY0" fmla="*/ 0 h 991942"/>
                <a:gd name="connsiteX1" fmla="*/ 7936425 w 7936425"/>
                <a:gd name="connsiteY1" fmla="*/ 0 h 991942"/>
                <a:gd name="connsiteX2" fmla="*/ 7936425 w 7936425"/>
                <a:gd name="connsiteY2" fmla="*/ 991942 h 991942"/>
                <a:gd name="connsiteX3" fmla="*/ 0 w 7936425"/>
                <a:gd name="connsiteY3" fmla="*/ 991942 h 991942"/>
                <a:gd name="connsiteX4" fmla="*/ 0 w 7936425"/>
                <a:gd name="connsiteY4" fmla="*/ 0 h 99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6425" h="991942">
                  <a:moveTo>
                    <a:pt x="0" y="0"/>
                  </a:moveTo>
                  <a:lnTo>
                    <a:pt x="7936425" y="0"/>
                  </a:lnTo>
                  <a:lnTo>
                    <a:pt x="7936425" y="991942"/>
                  </a:lnTo>
                  <a:lnTo>
                    <a:pt x="0" y="99194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1173315"/>
                <a:satOff val="-12043"/>
                <a:lumOff val="5033"/>
                <a:alphaOff val="0"/>
              </a:schemeClr>
            </a:fillRef>
            <a:effectRef idx="1">
              <a:schemeClr val="accent4">
                <a:hueOff val="-1173315"/>
                <a:satOff val="-12043"/>
                <a:lumOff val="503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5849" tIns="40640" rIns="40640" bIns="4064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kern="1200" dirty="0" smtClean="0"/>
                <a:t>Állományból kivont IKARUS 412 típusú autóbuszok Társasági szintű továbbhasznosítása</a:t>
              </a:r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200" kern="1200" dirty="0" smtClean="0"/>
                <a:t>IKARUS 412 GT (GVM hajtású) trolibuszok építése állományból kivont IKARUS 412 típusú autóbuszokból</a:t>
              </a:r>
            </a:p>
          </p:txBody>
        </p:sp>
        <p:sp>
          <p:nvSpPr>
            <p:cNvPr id="9" name="Ellipszis 8"/>
            <p:cNvSpPr/>
            <p:nvPr/>
          </p:nvSpPr>
          <p:spPr>
            <a:xfrm>
              <a:off x="587827" y="2744859"/>
              <a:ext cx="1080076" cy="1080076"/>
            </a:xfrm>
            <a:prstGeom prst="ellipse">
              <a:avLst/>
            </a:prstGeom>
          </p:spPr>
          <p:style>
            <a:lnRef idx="2">
              <a:schemeClr val="accent4">
                <a:hueOff val="-1173315"/>
                <a:satOff val="-12043"/>
                <a:lumOff val="5033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6" name="Csoportba foglalás 15"/>
          <p:cNvGrpSpPr/>
          <p:nvPr/>
        </p:nvGrpSpPr>
        <p:grpSpPr>
          <a:xfrm>
            <a:off x="587827" y="4041176"/>
            <a:ext cx="8476463" cy="1080076"/>
            <a:chOff x="587827" y="4041176"/>
            <a:chExt cx="8476463" cy="1080076"/>
          </a:xfrm>
        </p:grpSpPr>
        <p:sp>
          <p:nvSpPr>
            <p:cNvPr id="10" name="Szabadkézi sokszög 9"/>
            <p:cNvSpPr/>
            <p:nvPr/>
          </p:nvSpPr>
          <p:spPr>
            <a:xfrm>
              <a:off x="1127865" y="4085243"/>
              <a:ext cx="7936425" cy="991942"/>
            </a:xfrm>
            <a:custGeom>
              <a:avLst/>
              <a:gdLst>
                <a:gd name="connsiteX0" fmla="*/ 0 w 7936425"/>
                <a:gd name="connsiteY0" fmla="*/ 0 h 991942"/>
                <a:gd name="connsiteX1" fmla="*/ 7936425 w 7936425"/>
                <a:gd name="connsiteY1" fmla="*/ 0 h 991942"/>
                <a:gd name="connsiteX2" fmla="*/ 7936425 w 7936425"/>
                <a:gd name="connsiteY2" fmla="*/ 991942 h 991942"/>
                <a:gd name="connsiteX3" fmla="*/ 0 w 7936425"/>
                <a:gd name="connsiteY3" fmla="*/ 991942 h 991942"/>
                <a:gd name="connsiteX4" fmla="*/ 0 w 7936425"/>
                <a:gd name="connsiteY4" fmla="*/ 0 h 99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6425" h="991942">
                  <a:moveTo>
                    <a:pt x="0" y="0"/>
                  </a:moveTo>
                  <a:lnTo>
                    <a:pt x="7936425" y="0"/>
                  </a:lnTo>
                  <a:lnTo>
                    <a:pt x="7936425" y="991942"/>
                  </a:lnTo>
                  <a:lnTo>
                    <a:pt x="0" y="99194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2346630"/>
                <a:satOff val="-24086"/>
                <a:lumOff val="10066"/>
                <a:alphaOff val="0"/>
              </a:schemeClr>
            </a:fillRef>
            <a:effectRef idx="1">
              <a:schemeClr val="accent4">
                <a:hueOff val="-2346630"/>
                <a:satOff val="-24086"/>
                <a:lumOff val="1006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5849" tIns="40640" rIns="40640" bIns="4064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kern="1200" dirty="0" smtClean="0"/>
                <a:t>Rövid időszükséglettel forgalmi járműből oktató járművé történő át- és visszaalakíthatóság</a:t>
              </a:r>
              <a:endParaRPr lang="hu-HU" sz="16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hu-HU" sz="1200" kern="1200" dirty="0" smtClean="0"/>
                <a:t>IKARUS 412T moduláris felépítés kialakítása</a:t>
              </a:r>
              <a:endParaRPr lang="hu-HU" sz="1200" kern="1200" dirty="0"/>
            </a:p>
          </p:txBody>
        </p:sp>
        <p:sp>
          <p:nvSpPr>
            <p:cNvPr id="11" name="Ellipszis 10"/>
            <p:cNvSpPr/>
            <p:nvPr/>
          </p:nvSpPr>
          <p:spPr>
            <a:xfrm>
              <a:off x="587827" y="4041176"/>
              <a:ext cx="1080076" cy="1080076"/>
            </a:xfrm>
            <a:prstGeom prst="ellipse">
              <a:avLst/>
            </a:prstGeom>
          </p:spPr>
          <p:style>
            <a:lnRef idx="2">
              <a:schemeClr val="accent4">
                <a:hueOff val="-2346630"/>
                <a:satOff val="-24086"/>
                <a:lumOff val="1006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7" name="Csoportba foglalás 16"/>
          <p:cNvGrpSpPr/>
          <p:nvPr/>
        </p:nvGrpSpPr>
        <p:grpSpPr>
          <a:xfrm>
            <a:off x="92440" y="5337492"/>
            <a:ext cx="8971851" cy="1080076"/>
            <a:chOff x="92440" y="5337492"/>
            <a:chExt cx="8971851" cy="1080076"/>
          </a:xfrm>
        </p:grpSpPr>
        <p:sp>
          <p:nvSpPr>
            <p:cNvPr id="12" name="Szabadkézi sokszög 11"/>
            <p:cNvSpPr/>
            <p:nvPr/>
          </p:nvSpPr>
          <p:spPr>
            <a:xfrm>
              <a:off x="632479" y="5445500"/>
              <a:ext cx="8431812" cy="864061"/>
            </a:xfrm>
            <a:custGeom>
              <a:avLst/>
              <a:gdLst>
                <a:gd name="connsiteX0" fmla="*/ 0 w 8431812"/>
                <a:gd name="connsiteY0" fmla="*/ 0 h 864061"/>
                <a:gd name="connsiteX1" fmla="*/ 8431812 w 8431812"/>
                <a:gd name="connsiteY1" fmla="*/ 0 h 864061"/>
                <a:gd name="connsiteX2" fmla="*/ 8431812 w 8431812"/>
                <a:gd name="connsiteY2" fmla="*/ 864061 h 864061"/>
                <a:gd name="connsiteX3" fmla="*/ 0 w 8431812"/>
                <a:gd name="connsiteY3" fmla="*/ 864061 h 864061"/>
                <a:gd name="connsiteX4" fmla="*/ 0 w 8431812"/>
                <a:gd name="connsiteY4" fmla="*/ 0 h 864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1812" h="864061">
                  <a:moveTo>
                    <a:pt x="0" y="0"/>
                  </a:moveTo>
                  <a:lnTo>
                    <a:pt x="8431812" y="0"/>
                  </a:lnTo>
                  <a:lnTo>
                    <a:pt x="8431812" y="864061"/>
                  </a:lnTo>
                  <a:lnTo>
                    <a:pt x="0" y="86406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3519944"/>
                <a:satOff val="-36129"/>
                <a:lumOff val="15099"/>
                <a:alphaOff val="0"/>
              </a:schemeClr>
            </a:fillRef>
            <a:effectRef idx="1">
              <a:schemeClr val="accent4">
                <a:hueOff val="-3519944"/>
                <a:satOff val="-36129"/>
                <a:lumOff val="1509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5849" tIns="40640" rIns="40640" bIns="40640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kern="1200" dirty="0" smtClean="0"/>
                <a:t>Autóbusz építés PKD (</a:t>
              </a:r>
              <a:r>
                <a:rPr lang="hu-HU" sz="1600" kern="1200" dirty="0" err="1" smtClean="0"/>
                <a:t>Partially</a:t>
              </a:r>
              <a:r>
                <a:rPr lang="hu-HU" sz="1600" kern="1200" dirty="0" smtClean="0"/>
                <a:t> </a:t>
              </a:r>
              <a:r>
                <a:rPr lang="hu-HU" sz="1600" kern="1200" dirty="0" err="1" smtClean="0"/>
                <a:t>Knocked</a:t>
              </a:r>
              <a:r>
                <a:rPr lang="hu-HU" sz="1600" kern="1200" dirty="0" smtClean="0"/>
                <a:t> Down kit) konstrukcióban („LEGO busz”)</a:t>
              </a:r>
              <a:endParaRPr lang="hu-HU" sz="1600" kern="1200" dirty="0"/>
            </a:p>
          </p:txBody>
        </p:sp>
        <p:sp>
          <p:nvSpPr>
            <p:cNvPr id="13" name="Ellipszis 12"/>
            <p:cNvSpPr/>
            <p:nvPr/>
          </p:nvSpPr>
          <p:spPr>
            <a:xfrm>
              <a:off x="92440" y="5337492"/>
              <a:ext cx="1080076" cy="1080076"/>
            </a:xfrm>
            <a:prstGeom prst="ellipse">
              <a:avLst/>
            </a:prstGeom>
          </p:spPr>
          <p:style>
            <a:lnRef idx="2">
              <a:schemeClr val="accent4">
                <a:hueOff val="-3519944"/>
                <a:satOff val="-36129"/>
                <a:lumOff val="1509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94179"/>
            <a:ext cx="4320480" cy="2912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938" y="3692281"/>
            <a:ext cx="4292376" cy="2918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120" y="1844824"/>
            <a:ext cx="2774032" cy="3698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5715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Áramlás">
  <a:themeElements>
    <a:clrScheme name="Áramlás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Áramlás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Áramlás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1464</TotalTime>
  <Words>525</Words>
  <Application>Microsoft Office PowerPoint</Application>
  <PresentationFormat>Diavetítés a képernyőre (4:3 oldalarány)</PresentationFormat>
  <Paragraphs>87</Paragraphs>
  <Slides>16</Slides>
  <Notes>4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16</vt:i4>
      </vt:variant>
    </vt:vector>
  </HeadingPairs>
  <TitlesOfParts>
    <vt:vector size="17" baseType="lpstr">
      <vt:lpstr>Áramlás</vt:lpstr>
      <vt:lpstr>Merre tovább…  járműfejlesztés és üzemeltetés</vt:lpstr>
      <vt:lpstr>BKV Zrt. Autóbusz és Trolibusz Üzemeltetési Igazgatóság autóbusz járműállománya</vt:lpstr>
      <vt:lpstr>BKV Zrt. Autóbusz és Trolibusz Üzemeltetési Igazgatóság trolibusz járműállománya</vt:lpstr>
      <vt:lpstr>Autóbusz és Trolibusz Üzemeltetési Igazgatóság járműállománya járműjelleg szerinti bontásban</vt:lpstr>
      <vt:lpstr>Forgalmi igényekhez igazított járműállomány meghatározása</vt:lpstr>
      <vt:lpstr>BKV Zrt. teljesítményének csökkentése a megrendelő BKK Zrt. által 150 db operátori üzemeltetésű jármű forgalomba állításának hatására</vt:lpstr>
      <vt:lpstr>PowerPoint bemutató</vt:lpstr>
      <vt:lpstr>Járműállomány fejlesztése, megújítása</vt:lpstr>
      <vt:lpstr>Saját kapacitású speciális járműfejlesztések</vt:lpstr>
      <vt:lpstr>Járműbeszerzések</vt:lpstr>
      <vt:lpstr>Hybrid, CNG és elektromos tesztbuszok a járműtesztelési program keretében</vt:lpstr>
      <vt:lpstr>Szervezeti átalakítás</vt:lpstr>
      <vt:lpstr>Szervezeti változások eredményei</vt:lpstr>
      <vt:lpstr>Menetkimaradási mutatók</vt:lpstr>
      <vt:lpstr>Kritikus, vízforrásos vonali meghibásodás csökkentésére tett intézkedések eredménye</vt:lpstr>
      <vt:lpstr>Köszönöm a figyelmet!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Hazai Péter László</dc:creator>
  <cp:lastModifiedBy>Hazai Péter László</cp:lastModifiedBy>
  <cp:revision>97</cp:revision>
  <dcterms:created xsi:type="dcterms:W3CDTF">2013-08-12T12:31:09Z</dcterms:created>
  <dcterms:modified xsi:type="dcterms:W3CDTF">2013-09-11T08:44:47Z</dcterms:modified>
</cp:coreProperties>
</file>