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1" r:id="rId7"/>
    <p:sldId id="264" r:id="rId8"/>
    <p:sldId id="265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9765"/>
    <a:srgbClr val="A29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8F86EA-8D40-4CC9-9C04-1061B2757D16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u-H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9D99012-6F72-4492-86A1-D7C4FAA195A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318855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l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178759"/>
            <a:ext cx="7772400" cy="1470025"/>
          </a:xfrm>
        </p:spPr>
        <p:txBody>
          <a:bodyPr>
            <a:normAutofit/>
          </a:bodyPr>
          <a:lstStyle>
            <a:lvl1pPr>
              <a:defRPr sz="3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1357298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hu-H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1C3A2-4209-4F4F-9B44-C250B4482200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0525" y="6089650"/>
            <a:ext cx="2133600" cy="365125"/>
          </a:xfrm>
        </p:spPr>
        <p:txBody>
          <a:bodyPr/>
          <a:lstStyle>
            <a:lvl1pPr>
              <a:defRPr sz="1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2F2A033A-0347-4954-B691-DBE79A870246}" type="slidenum">
              <a:rPr lang="hu-HU"/>
              <a:pPr>
                <a:defRPr/>
              </a:pPr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lső old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285884"/>
          </a:xfrm>
        </p:spPr>
        <p:txBody>
          <a:bodyPr anchor="t">
            <a:normAutofit/>
          </a:bodyPr>
          <a:lstStyle>
            <a:lvl1pPr>
              <a:defRPr sz="3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71438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hu-HU" dirty="0"/>
          </a:p>
        </p:txBody>
      </p:sp>
      <p:sp>
        <p:nvSpPr>
          <p:cNvPr id="8" name="Content Placeholder 4"/>
          <p:cNvSpPr>
            <a:spLocks noGrp="1"/>
          </p:cNvSpPr>
          <p:nvPr>
            <p:ph idx="13"/>
          </p:nvPr>
        </p:nvSpPr>
        <p:spPr bwMode="auto">
          <a:xfrm>
            <a:off x="785786" y="3571876"/>
            <a:ext cx="7572428" cy="1143008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buNone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9" name="Content Placeholder 4"/>
          <p:cNvSpPr>
            <a:spLocks noGrp="1"/>
          </p:cNvSpPr>
          <p:nvPr>
            <p:ph idx="14"/>
          </p:nvPr>
        </p:nvSpPr>
        <p:spPr bwMode="auto">
          <a:xfrm>
            <a:off x="785786" y="4786322"/>
            <a:ext cx="7572428" cy="1000132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 algn="l">
              <a:buFont typeface="+mj-lt"/>
              <a:buAutoNum type="arabicPeriod"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CAF00-5047-4E0B-AEBD-5FEA960395F6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lső old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1910" y="1285860"/>
            <a:ext cx="3471858" cy="857256"/>
          </a:xfrm>
        </p:spPr>
        <p:txBody>
          <a:bodyPr anchor="t">
            <a:normAutofit/>
          </a:bodyPr>
          <a:lstStyle>
            <a:lvl1pPr algn="l">
              <a:defRPr sz="1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u-HU" dirty="0"/>
          </a:p>
        </p:txBody>
      </p:sp>
      <p:sp>
        <p:nvSpPr>
          <p:cNvPr id="8" name="Content Placeholder 4"/>
          <p:cNvSpPr>
            <a:spLocks noGrp="1"/>
          </p:cNvSpPr>
          <p:nvPr>
            <p:ph idx="14"/>
          </p:nvPr>
        </p:nvSpPr>
        <p:spPr bwMode="auto">
          <a:xfrm>
            <a:off x="3663561" y="2214554"/>
            <a:ext cx="4714908" cy="4000528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10" name="Tartalom helye 2"/>
          <p:cNvSpPr>
            <a:spLocks noGrp="1"/>
          </p:cNvSpPr>
          <p:nvPr>
            <p:ph idx="13"/>
          </p:nvPr>
        </p:nvSpPr>
        <p:spPr>
          <a:xfrm>
            <a:off x="908566" y="1376038"/>
            <a:ext cx="2651379" cy="480281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endParaRPr lang="hu-HU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5373E-3A5A-4D20-A961-F2A4FD219672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lső old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281107"/>
            <a:ext cx="7772400" cy="504819"/>
          </a:xfrm>
        </p:spPr>
        <p:txBody>
          <a:bodyPr anchor="t">
            <a:normAutofit/>
          </a:bodyPr>
          <a:lstStyle>
            <a:lvl1pPr algn="ctr">
              <a:defRPr sz="1800" b="0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hu-HU" dirty="0"/>
          </a:p>
        </p:txBody>
      </p:sp>
      <p:sp>
        <p:nvSpPr>
          <p:cNvPr id="8" name="Content Placeholder 4"/>
          <p:cNvSpPr>
            <a:spLocks noGrp="1"/>
          </p:cNvSpPr>
          <p:nvPr>
            <p:ph idx="13"/>
          </p:nvPr>
        </p:nvSpPr>
        <p:spPr bwMode="auto">
          <a:xfrm>
            <a:off x="785786" y="4786322"/>
            <a:ext cx="7572428" cy="1500198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buNone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9" name="Tartalom helye 2"/>
          <p:cNvSpPr>
            <a:spLocks noGrp="1"/>
          </p:cNvSpPr>
          <p:nvPr>
            <p:ph idx="14"/>
          </p:nvPr>
        </p:nvSpPr>
        <p:spPr>
          <a:xfrm>
            <a:off x="908566" y="1928803"/>
            <a:ext cx="3601290" cy="269646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endParaRPr lang="hu-HU" dirty="0"/>
          </a:p>
        </p:txBody>
      </p:sp>
      <p:sp>
        <p:nvSpPr>
          <p:cNvPr id="12" name="Tartalom helye 2"/>
          <p:cNvSpPr>
            <a:spLocks noGrp="1"/>
          </p:cNvSpPr>
          <p:nvPr>
            <p:ph idx="15"/>
          </p:nvPr>
        </p:nvSpPr>
        <p:spPr>
          <a:xfrm>
            <a:off x="4643438" y="1928803"/>
            <a:ext cx="3601290" cy="269646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endParaRPr lang="hu-HU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0C2EC-0802-4D05-8DAD-4A7A3DCE37EF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bg_1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14288"/>
            <a:ext cx="9140825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hu-H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F9F27E-DBF7-44C9-BA24-97C4123163B3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4650" y="61436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57D641-F06A-422E-8009-A5D70DFDE4E8}" type="slidenum">
              <a:rPr lang="hu-HU"/>
              <a:pPr>
                <a:defRPr/>
              </a:pPr>
              <a:t>‹#›</a:t>
            </a:fld>
            <a:endParaRPr lang="hu-H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bg_2_beloldal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8" y="14288"/>
            <a:ext cx="9140825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hu-HU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9D2FBF-F3E5-401C-A19C-B3E9F2D4F590}" type="datetimeFigureOut">
              <a:rPr lang="hu-HU"/>
              <a:pPr>
                <a:defRPr/>
              </a:pPr>
              <a:t>2013.09.12.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740525" y="64214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FECA318-670A-4F4E-8DDA-CA330BFE23A2}" type="slidenum">
              <a:rPr lang="hu-HU" smtClean="0"/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hu-HU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hu/url?sa=i&amp;rct=j&amp;q=&amp;esrc=s&amp;frm=1&amp;source=images&amp;cd=&amp;cad=rja&amp;docid=mhnJJzEYtHrXXM&amp;tbnid=gWUruqlkoaWjHM:&amp;ved=0CAUQjRw&amp;url=http://hovamegyavonat.blog.hu/2013/05/02/gyorsvonati_potjegy_miert&amp;ei=-MEwUtSKIcSPtQa7pIDgDg&amp;bvm=bv.52109249,d.Yms&amp;psig=AFQjCNGfM2kxBVwBj1iDGI9Fd3CqMFakhA&amp;ust=1379013464331480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hu/url?sa=i&amp;source=images&amp;cd=&amp;cad=rja&amp;docid=2ZRfeXneXVqjaM&amp;tbnid=t-nniamuy48zQM:&amp;ved=0CAgQjRwwAA&amp;url=http://www.nlpakademia.hu/kepzeseink/kulonleges-treningek/kuldetes-iranytu/&amp;ei=tMIwUoX0LczasgbbnoDgCw&amp;psig=AFQjCNGIiKYVtzNdIFecQ22Wpc6WN2u2Ig&amp;ust=1379013684829494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hu/url?sa=i&amp;rct=j&amp;q=&amp;esrc=s&amp;frm=1&amp;source=images&amp;cd=&amp;cad=rja&amp;docid=ztf24PMKbE2mcM&amp;tbnid=M42nYfxMcAUZpM:&amp;ved=0CAUQjRw&amp;url=http://magyarbusz.info/kitekinto/2013-05-01/Jottunk,_lattunk,_jol_megaztunk_%E2%80%93_Busexpo_2013_es_XIX._Orszagos_Szemelyszallitasi_Konferencia&amp;ei=hcMwUvbEIcnVswbrw4DgDg&amp;bvm=bv.52109249,d.Yms&amp;psig=AFQjCNH54VWSr6ijTmshPhYeqNftnlBbHw&amp;ust=1379013887538403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www.google.hu/url?sa=i&amp;rct=j&amp;q=&amp;esrc=s&amp;frm=1&amp;source=images&amp;cd=&amp;cad=rja&amp;docid=9HVP0iGQMjqpDM&amp;tbnid=DegiwRF4qGiXOM:&amp;ved=0CAUQjRw&amp;url=http://budapest23.eu/a-bkv-hajok-menetrendje-menjunk-munkaba-hajoval&amp;ei=TcQwUt_zCsrJtAb034HYDQ&amp;bvm=bv.52109249,d.Yms&amp;psig=AFQjCNHEZKfW7lCFl3sf6tATUXRtqLVtMA&amp;ust=137901401518474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google.hu/url?sa=i&amp;rct=j&amp;q=&amp;esrc=s&amp;frm=1&amp;source=images&amp;cd=&amp;cad=rja&amp;docid=E649XDLfzq3TgM&amp;tbnid=ERY7dBjRMzkAiM:&amp;ved=0CAUQjRw&amp;url=http://www.szeretlekmagyarorszag.hu/jovo-tavasztol-jon-a-bubi/&amp;ei=PsUwUr7WH9DXsgbs6YCgCg&amp;psig=AFQjCNGOrbLzZCoh0iG0JMPiz8GrsrBMTw&amp;ust=1379014162716840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www.google.hu/url?sa=i&amp;rct=j&amp;q=&amp;esrc=s&amp;frm=1&amp;source=images&amp;cd=&amp;cad=rja&amp;docid=E649XDLfzq3TgM&amp;tbnid=ERY7dBjRMzkAiM:&amp;ved=0CAUQjRw&amp;url=http://www.bkk.hu/bubi/&amp;ei=EsUwUrz9IMuGswbT3oHQDg&amp;psig=AFQjCNGOrbLzZCoh0iG0JMPiz8GrsrBMTw&amp;ust=1379014162716840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85800" y="3178175"/>
            <a:ext cx="7772400" cy="1470025"/>
          </a:xfrm>
        </p:spPr>
        <p:txBody>
          <a:bodyPr/>
          <a:lstStyle/>
          <a:p>
            <a:r>
              <a:rPr lang="hu-HU" b="1" dirty="0"/>
              <a:t>A személyszállítási törvény életbe lépése óta eltelt </a:t>
            </a:r>
            <a:r>
              <a:rPr lang="hu-HU" b="1" dirty="0" smtClean="0"/>
              <a:t>időszak tapasztalatai </a:t>
            </a:r>
            <a:r>
              <a:rPr lang="hu-HU" b="1" dirty="0"/>
              <a:t>a városi közlekedés területén</a:t>
            </a:r>
            <a:endParaRPr lang="hu-HU" b="1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71600" y="4786313"/>
            <a:ext cx="6400800" cy="1357312"/>
          </a:xfrm>
        </p:spPr>
        <p:txBody>
          <a:bodyPr/>
          <a:lstStyle/>
          <a:p>
            <a:pPr eaLnBrk="1" hangingPunct="1"/>
            <a:r>
              <a:rPr lang="hu-HU" dirty="0" smtClean="0"/>
              <a:t>Dr. Kerékgyártó János	</a:t>
            </a:r>
            <a:endParaRPr lang="hu-HU" dirty="0"/>
          </a:p>
          <a:p>
            <a:pPr eaLnBrk="1" hangingPunct="1"/>
            <a:r>
              <a:rPr lang="hu-HU" dirty="0"/>
              <a:t>f</a:t>
            </a:r>
            <a:r>
              <a:rPr lang="hu-HU" dirty="0" smtClean="0"/>
              <a:t>őosztályvezető</a:t>
            </a:r>
          </a:p>
          <a:p>
            <a:pPr eaLnBrk="1" hangingPunct="1"/>
            <a:r>
              <a:rPr lang="hu-HU" dirty="0" smtClean="0"/>
              <a:t>Nemzeti Fejlesztési Minisztérium</a:t>
            </a:r>
          </a:p>
          <a:p>
            <a:pPr eaLnBrk="1" hangingPunct="1"/>
            <a:r>
              <a:rPr lang="hu-HU" b="1" dirty="0"/>
              <a:t>2013. szeptember </a:t>
            </a:r>
            <a:r>
              <a:rPr lang="hu-HU" b="1" dirty="0" smtClean="0"/>
              <a:t>12., </a:t>
            </a:r>
            <a:r>
              <a:rPr lang="hu-HU" b="1" dirty="0"/>
              <a:t>Balatonfenyves</a:t>
            </a:r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3"/>
          </p:nvPr>
        </p:nvSpPr>
        <p:spPr>
          <a:xfrm>
            <a:off x="785786" y="3284984"/>
            <a:ext cx="7572428" cy="1500198"/>
          </a:xfrm>
        </p:spPr>
        <p:txBody>
          <a:bodyPr/>
          <a:lstStyle/>
          <a:p>
            <a:pPr algn="ctr"/>
            <a:endParaRPr lang="hu-HU" b="1" dirty="0" smtClean="0"/>
          </a:p>
          <a:p>
            <a:pPr algn="ctr"/>
            <a:endParaRPr lang="hu-HU" b="1" dirty="0"/>
          </a:p>
          <a:p>
            <a:pPr algn="ctr"/>
            <a:r>
              <a:rPr lang="hu-HU" b="1" i="1" dirty="0" smtClean="0"/>
              <a:t>KÖSZÖNÖM A MEGTISZTELŐ FIGYELMET!</a:t>
            </a:r>
            <a:endParaRPr lang="hu-HU" b="1" i="1" dirty="0"/>
          </a:p>
        </p:txBody>
      </p:sp>
    </p:spTree>
    <p:extLst>
      <p:ext uri="{BB962C8B-B14F-4D97-AF65-F5344CB8AC3E}">
        <p14:creationId xmlns:p14="http://schemas.microsoft.com/office/powerpoint/2010/main" val="8160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Content Placeholder 6"/>
          <p:cNvSpPr>
            <a:spLocks noGrp="1"/>
          </p:cNvSpPr>
          <p:nvPr>
            <p:ph idx="14"/>
          </p:nvPr>
        </p:nvSpPr>
        <p:spPr>
          <a:xfrm>
            <a:off x="395536" y="1268760"/>
            <a:ext cx="7572375" cy="43204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hu-HU" b="1" dirty="0" smtClean="0">
                <a:latin typeface="Arial" charset="0"/>
                <a:cs typeface="Arial" charset="0"/>
              </a:rPr>
              <a:t>A személyszállítási törvény megalkotásának előzményei,</a:t>
            </a:r>
          </a:p>
        </p:txBody>
      </p:sp>
      <p:sp>
        <p:nvSpPr>
          <p:cNvPr id="6" name="Subtitle 4"/>
          <p:cNvSpPr txBox="1">
            <a:spLocks/>
          </p:cNvSpPr>
          <p:nvPr/>
        </p:nvSpPr>
        <p:spPr bwMode="auto">
          <a:xfrm>
            <a:off x="683568" y="4653136"/>
            <a:ext cx="7704856" cy="7143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hu-HU" sz="1700" b="1" dirty="0" smtClean="0">
                <a:latin typeface="Arial" charset="0"/>
                <a:cs typeface="Arial" charset="0"/>
              </a:rPr>
              <a:t>A Kormány </a:t>
            </a:r>
            <a:r>
              <a:rPr lang="hu-HU" sz="1700" b="1" dirty="0" smtClean="0">
                <a:latin typeface="Arial" charset="0"/>
                <a:cs typeface="Arial" charset="0"/>
              </a:rPr>
              <a:t>programjában </a:t>
            </a:r>
            <a:r>
              <a:rPr lang="hu-HU" sz="1700" b="1" dirty="0" smtClean="0">
                <a:latin typeface="Arial" charset="0"/>
                <a:cs typeface="Arial" charset="0"/>
              </a:rPr>
              <a:t>kiemelt célként került megjelölésre a közösségi közlekedési rendszer korszerűsítése és a nemzeti vasútvállalat megújítása, ennek érdekében a teljes szabályozási környezet megújítása</a:t>
            </a:r>
          </a:p>
          <a:p>
            <a:pPr algn="l" eaLnBrk="1" hangingPunct="1"/>
            <a:endParaRPr lang="hu-HU" dirty="0" smtClean="0">
              <a:latin typeface="Arial" charset="0"/>
              <a:cs typeface="Arial" charset="0"/>
            </a:endParaRPr>
          </a:p>
        </p:txBody>
      </p:sp>
      <p:sp>
        <p:nvSpPr>
          <p:cNvPr id="7" name="Subtitle 4"/>
          <p:cNvSpPr txBox="1">
            <a:spLocks/>
          </p:cNvSpPr>
          <p:nvPr/>
        </p:nvSpPr>
        <p:spPr bwMode="auto">
          <a:xfrm>
            <a:off x="1331640" y="1772816"/>
            <a:ext cx="6264696" cy="187220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hu-HU" sz="1400" dirty="0" smtClean="0">
                <a:latin typeface="Arial" charset="0"/>
                <a:cs typeface="Arial" charset="0"/>
              </a:rPr>
              <a:t>Évtizedek óta húzódó negatív folyamatok a közösségi közlekedésben:</a:t>
            </a:r>
          </a:p>
          <a:p>
            <a:pPr marL="285750" indent="-285750" algn="l" eaLnBrk="1" hangingPunct="1">
              <a:buFont typeface="Wingdings" pitchFamily="2" charset="2"/>
              <a:buChar char="Ø"/>
            </a:pPr>
            <a:r>
              <a:rPr lang="hu-HU" sz="1200" dirty="0">
                <a:latin typeface="Arial" charset="0"/>
                <a:cs typeface="Arial" charset="0"/>
              </a:rPr>
              <a:t>V</a:t>
            </a:r>
            <a:r>
              <a:rPr lang="hu-HU" sz="1200" dirty="0" smtClean="0">
                <a:latin typeface="Arial" charset="0"/>
                <a:cs typeface="Arial" charset="0"/>
              </a:rPr>
              <a:t>agyonvesztés</a:t>
            </a:r>
            <a:endParaRPr lang="hu-HU" sz="1200" dirty="0" smtClean="0">
              <a:latin typeface="Arial" charset="0"/>
              <a:cs typeface="Arial" charset="0"/>
            </a:endParaRPr>
          </a:p>
          <a:p>
            <a:pPr marL="285750" indent="-285750" algn="l" eaLnBrk="1" hangingPunct="1">
              <a:buFont typeface="Wingdings" pitchFamily="2" charset="2"/>
              <a:buChar char="Ø"/>
            </a:pPr>
            <a:r>
              <a:rPr lang="hu-HU" sz="1200" dirty="0" smtClean="0">
                <a:latin typeface="Arial" charset="0"/>
                <a:cs typeface="Arial" charset="0"/>
              </a:rPr>
              <a:t>Utas-vesztés</a:t>
            </a:r>
            <a:endParaRPr lang="hu-HU" sz="1200" dirty="0" smtClean="0">
              <a:latin typeface="Arial" charset="0"/>
              <a:cs typeface="Arial" charset="0"/>
            </a:endParaRPr>
          </a:p>
          <a:p>
            <a:pPr marL="285750" indent="-285750" algn="l" eaLnBrk="1" hangingPunct="1">
              <a:buFont typeface="Wingdings" pitchFamily="2" charset="2"/>
              <a:buChar char="Ø"/>
            </a:pPr>
            <a:r>
              <a:rPr lang="hu-HU" sz="1200" dirty="0" smtClean="0">
                <a:latin typeface="Arial" charset="0"/>
                <a:cs typeface="Arial" charset="0"/>
              </a:rPr>
              <a:t>Adósságállomány felhalmozódása</a:t>
            </a:r>
          </a:p>
          <a:p>
            <a:pPr marL="285750" indent="-285750" algn="l" eaLnBrk="1" hangingPunct="1">
              <a:buFont typeface="Wingdings" pitchFamily="2" charset="2"/>
              <a:buChar char="Ø"/>
            </a:pPr>
            <a:r>
              <a:rPr lang="hu-HU" sz="1200" dirty="0" smtClean="0">
                <a:latin typeface="Arial" charset="0"/>
                <a:cs typeface="Arial" charset="0"/>
              </a:rPr>
              <a:t>Az eszközpark és az infrastruktúra elavultsága</a:t>
            </a:r>
          </a:p>
          <a:p>
            <a:pPr marL="285750" indent="-285750" algn="l" eaLnBrk="1" hangingPunct="1">
              <a:buFont typeface="Wingdings" pitchFamily="2" charset="2"/>
              <a:buChar char="Ø"/>
            </a:pPr>
            <a:r>
              <a:rPr lang="hu-HU" sz="1200" dirty="0" smtClean="0">
                <a:latin typeface="Arial" charset="0"/>
                <a:cs typeface="Arial" charset="0"/>
              </a:rPr>
              <a:t>Ágazati törésvonalak, </a:t>
            </a:r>
          </a:p>
          <a:p>
            <a:pPr marL="285750" indent="-285750" algn="l" eaLnBrk="1" hangingPunct="1">
              <a:buFont typeface="Wingdings" pitchFamily="2" charset="2"/>
              <a:buChar char="Ø"/>
            </a:pPr>
            <a:r>
              <a:rPr lang="hu-HU" sz="1200" dirty="0" smtClean="0">
                <a:latin typeface="Arial" charset="0"/>
                <a:cs typeface="Arial" charset="0"/>
              </a:rPr>
              <a:t>Szigetszerű, nem egységes célok és koncepció mellett megvalósuló fejlesztések</a:t>
            </a:r>
          </a:p>
          <a:p>
            <a:pPr marL="285750" indent="-285750" algn="l" eaLnBrk="1" hangingPunct="1">
              <a:buFont typeface="Wingdings" pitchFamily="2" charset="2"/>
              <a:buChar char="Ø"/>
            </a:pPr>
            <a:r>
              <a:rPr lang="hu-HU" sz="1200" dirty="0" smtClean="0">
                <a:latin typeface="Arial" charset="0"/>
                <a:cs typeface="Arial" charset="0"/>
              </a:rPr>
              <a:t>Jogbizonytalanságot okozó szabályozási környezet (pl. még elégséges szolgáltatás)</a:t>
            </a:r>
          </a:p>
        </p:txBody>
      </p:sp>
      <p:sp>
        <p:nvSpPr>
          <p:cNvPr id="2" name="Lefelé nyíl 1"/>
          <p:cNvSpPr/>
          <p:nvPr/>
        </p:nvSpPr>
        <p:spPr>
          <a:xfrm>
            <a:off x="3995936" y="3861048"/>
            <a:ext cx="792088" cy="5817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" name="Lekerekített téglalap 2"/>
          <p:cNvSpPr/>
          <p:nvPr/>
        </p:nvSpPr>
        <p:spPr>
          <a:xfrm>
            <a:off x="683568" y="5583535"/>
            <a:ext cx="7776864" cy="11578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600" b="1" dirty="0" smtClean="0"/>
          </a:p>
          <a:p>
            <a:pPr algn="ctr"/>
            <a:r>
              <a:rPr lang="hu-HU" sz="1600" b="1" dirty="0" smtClean="0"/>
              <a:t>A törvény megalkotásának </a:t>
            </a:r>
            <a:r>
              <a:rPr lang="hu-HU" sz="1600" b="1" dirty="0"/>
              <a:t>célja, hogy egy, az egyéni közlekedéssel szemben versenyképes, környezeti szempontból fenntartható, egységes elvek mentén működő, korszerű és európai normáknak megfelelő közösségi közlekedési rendszer kialakításához szükséges törvényi és jogszabályi háttér jöjjön létre.</a:t>
            </a:r>
            <a:endParaRPr lang="hu-HU" sz="1600" dirty="0"/>
          </a:p>
          <a:p>
            <a:pPr algn="ctr"/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251520" y="1475492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 smtClean="0"/>
              <a:t>I. Az Sztv. megalkotása során kitűzött fő szabályozási célok:</a:t>
            </a:r>
            <a:endParaRPr lang="hu-HU" dirty="0"/>
          </a:p>
        </p:txBody>
      </p:sp>
      <p:sp>
        <p:nvSpPr>
          <p:cNvPr id="3" name="Téglalap 2"/>
          <p:cNvSpPr/>
          <p:nvPr/>
        </p:nvSpPr>
        <p:spPr>
          <a:xfrm>
            <a:off x="467544" y="2276872"/>
            <a:ext cx="59046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egységes </a:t>
            </a:r>
            <a:r>
              <a:rPr lang="hu-HU" b="1" dirty="0"/>
              <a:t>szabályozási környezet </a:t>
            </a:r>
            <a:r>
              <a:rPr lang="hu-HU" b="1" dirty="0" smtClean="0"/>
              <a:t>és fogalomrendszer</a:t>
            </a:r>
            <a:r>
              <a:rPr lang="hu-HU" dirty="0" smtClean="0"/>
              <a:t>,</a:t>
            </a:r>
          </a:p>
          <a:p>
            <a:pPr marL="285750" lvl="0" indent="-285750" algn="just">
              <a:buFont typeface="Wingdings" pitchFamily="2" charset="2"/>
              <a:buChar char="Ø"/>
            </a:pPr>
            <a:endParaRPr lang="hu-HU" dirty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dirty="0" smtClean="0"/>
              <a:t>szolgáltatók </a:t>
            </a:r>
            <a:r>
              <a:rPr lang="hu-HU" b="1" dirty="0" smtClean="0"/>
              <a:t>együttműködési kötelezettségének </a:t>
            </a:r>
            <a:r>
              <a:rPr lang="hu-HU" dirty="0" smtClean="0"/>
              <a:t>előírása,</a:t>
            </a:r>
          </a:p>
          <a:p>
            <a:pPr marL="285750" lvl="0" indent="-285750" algn="just">
              <a:buFont typeface="Wingdings" pitchFamily="2" charset="2"/>
              <a:buChar char="Ø"/>
            </a:pPr>
            <a:endParaRPr lang="hu-HU" dirty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egységes </a:t>
            </a:r>
            <a:r>
              <a:rPr lang="hu-HU" b="1" dirty="0"/>
              <a:t>szakmai és tulajdonosi irányítás</a:t>
            </a:r>
            <a:r>
              <a:rPr lang="hu-HU" dirty="0"/>
              <a:t>i lehetőségének megteremtése</a:t>
            </a:r>
            <a:r>
              <a:rPr lang="hu-HU" dirty="0" smtClean="0"/>
              <a:t>,</a:t>
            </a:r>
          </a:p>
          <a:p>
            <a:pPr marL="285750" lvl="0" indent="-285750" algn="just">
              <a:buFont typeface="Wingdings" pitchFamily="2" charset="2"/>
              <a:buChar char="Ø"/>
            </a:pPr>
            <a:endParaRPr lang="hu-HU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hu-HU" dirty="0"/>
              <a:t>a közösségi közlekedés hosszú </a:t>
            </a:r>
            <a:r>
              <a:rPr lang="hu-HU" dirty="0" smtClean="0"/>
              <a:t>távon kiszámítható, a versenyképességet biztosító </a:t>
            </a:r>
            <a:r>
              <a:rPr lang="hu-HU" b="1" dirty="0" smtClean="0"/>
              <a:t>finanszírozási </a:t>
            </a:r>
            <a:r>
              <a:rPr lang="hu-HU" b="1" dirty="0"/>
              <a:t>kereteinek megteremtése</a:t>
            </a:r>
            <a:r>
              <a:rPr lang="hu-HU" dirty="0" smtClean="0"/>
              <a:t>,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szolgáltatások </a:t>
            </a:r>
            <a:r>
              <a:rPr lang="hu-HU" b="1" dirty="0"/>
              <a:t>minimális </a:t>
            </a:r>
            <a:r>
              <a:rPr lang="hu-HU" b="1" dirty="0" smtClean="0"/>
              <a:t>követelményeinek és feltételrendszerének </a:t>
            </a:r>
            <a:r>
              <a:rPr lang="hu-HU" b="1" dirty="0"/>
              <a:t>egységes </a:t>
            </a:r>
            <a:r>
              <a:rPr lang="hu-HU" dirty="0" smtClean="0"/>
              <a:t>szabályozása</a:t>
            </a:r>
            <a:endParaRPr lang="hu-HU" dirty="0"/>
          </a:p>
        </p:txBody>
      </p:sp>
      <p:pic>
        <p:nvPicPr>
          <p:cNvPr id="1026" name="Picture 2" descr="http://m.cdn.blog.hu/ho/hovamegyavonat/image/Tarifa/Gyorsvonatipotjegy/gyors_gyor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988840"/>
            <a:ext cx="2390453" cy="453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179512" y="1441376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 smtClean="0"/>
              <a:t>II. A </a:t>
            </a:r>
            <a:r>
              <a:rPr lang="hu-HU" b="1" dirty="0"/>
              <a:t>teljes ágazatot </a:t>
            </a:r>
            <a:r>
              <a:rPr lang="hu-HU" b="1" dirty="0" smtClean="0"/>
              <a:t>érintő </a:t>
            </a:r>
            <a:r>
              <a:rPr lang="hu-HU" b="1" dirty="0"/>
              <a:t>új elemek, </a:t>
            </a:r>
            <a:r>
              <a:rPr lang="hu-HU" b="1" dirty="0" smtClean="0"/>
              <a:t>folyamatok (1/2.)</a:t>
            </a:r>
            <a:endParaRPr lang="hu-HU" dirty="0"/>
          </a:p>
        </p:txBody>
      </p:sp>
      <p:sp>
        <p:nvSpPr>
          <p:cNvPr id="3" name="Téglalap 2"/>
          <p:cNvSpPr/>
          <p:nvPr/>
        </p:nvSpPr>
        <p:spPr>
          <a:xfrm>
            <a:off x="251520" y="1988840"/>
            <a:ext cx="525658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hu-HU" dirty="0" smtClean="0"/>
              <a:t>Az </a:t>
            </a:r>
            <a:r>
              <a:rPr lang="hu-HU" b="1" dirty="0"/>
              <a:t>országos, elővárosi, regionális és helyi közlekedés </a:t>
            </a:r>
            <a:r>
              <a:rPr lang="hu-HU" b="1" dirty="0" smtClean="0"/>
              <a:t>fogalma,</a:t>
            </a:r>
            <a:endParaRPr lang="hu-HU" dirty="0" smtClean="0"/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hu-HU" b="1" dirty="0" smtClean="0"/>
              <a:t>Az ellátási felelősök és feladatai </a:t>
            </a:r>
            <a:r>
              <a:rPr lang="hu-HU" dirty="0" smtClean="0"/>
              <a:t>(NFM, Főváros, önkormányzatok</a:t>
            </a:r>
            <a:r>
              <a:rPr lang="hu-HU" dirty="0" smtClean="0"/>
              <a:t>), </a:t>
            </a:r>
            <a:endParaRPr lang="hu-HU" dirty="0" smtClean="0"/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hu-HU" dirty="0" smtClean="0"/>
              <a:t>A „</a:t>
            </a:r>
            <a:r>
              <a:rPr lang="hu-HU" b="1" dirty="0" smtClean="0"/>
              <a:t>piaci területek” szabályozása </a:t>
            </a:r>
            <a:r>
              <a:rPr lang="hu-HU" dirty="0" smtClean="0"/>
              <a:t>(taxi</a:t>
            </a:r>
            <a:r>
              <a:rPr lang="hu-HU" dirty="0"/>
              <a:t>, különjárati </a:t>
            </a:r>
            <a:r>
              <a:rPr lang="hu-HU" dirty="0" smtClean="0"/>
              <a:t>buszközlekedés),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hu-HU" dirty="0" smtClean="0"/>
              <a:t>Az </a:t>
            </a:r>
            <a:r>
              <a:rPr lang="hu-HU" b="1" dirty="0" smtClean="0"/>
              <a:t>egyéni közlekedéssel versenyképes tarifa és </a:t>
            </a:r>
            <a:r>
              <a:rPr lang="hu-HU" b="1" dirty="0" smtClean="0"/>
              <a:t>kedvezményrendszer, </a:t>
            </a:r>
            <a:endParaRPr lang="hu-HU" b="1" dirty="0" smtClean="0"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hu-HU" dirty="0" smtClean="0"/>
              <a:t>A </a:t>
            </a:r>
            <a:r>
              <a:rPr lang="hu-HU" b="1" dirty="0" smtClean="0"/>
              <a:t>nemzetközi és  határon átnyúló (nemzetpolitikai célú) személyszállítás</a:t>
            </a:r>
            <a:r>
              <a:rPr lang="hu-HU" dirty="0" smtClean="0"/>
              <a:t> egy törvényben történő szabályozása</a:t>
            </a:r>
            <a:endParaRPr lang="hu-HU" dirty="0"/>
          </a:p>
        </p:txBody>
      </p:sp>
      <p:pic>
        <p:nvPicPr>
          <p:cNvPr id="2050" name="Picture 2" descr="http://www.nlpakademia.hu/css/image/iranytu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1905000"/>
            <a:ext cx="341047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395536" y="1844824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A beruházások </a:t>
            </a:r>
            <a:r>
              <a:rPr lang="hu-HU" b="1" dirty="0"/>
              <a:t>műszaki és technológiai </a:t>
            </a:r>
            <a:r>
              <a:rPr lang="hu-HU" b="1" dirty="0" smtClean="0"/>
              <a:t>egységessége</a:t>
            </a:r>
          </a:p>
          <a:p>
            <a:pPr marL="285750" lvl="0" indent="-285750" algn="just">
              <a:buFont typeface="Wingdings" pitchFamily="2" charset="2"/>
              <a:buChar char="Ø"/>
            </a:pPr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az </a:t>
            </a:r>
            <a:r>
              <a:rPr lang="hu-HU" b="1" dirty="0"/>
              <a:t>országos, regionális és elővárosi valamint a helyi közösségi közlekedés </a:t>
            </a:r>
            <a:r>
              <a:rPr lang="hu-HU" b="1" dirty="0" smtClean="0"/>
              <a:t>egymásba </a:t>
            </a:r>
            <a:r>
              <a:rPr lang="hu-HU" b="1" dirty="0"/>
              <a:t>kapcsolódó és összefüggő </a:t>
            </a:r>
            <a:r>
              <a:rPr lang="hu-HU" b="1" dirty="0" smtClean="0"/>
              <a:t>rendszer</a:t>
            </a:r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a </a:t>
            </a:r>
            <a:r>
              <a:rPr lang="hu-HU" b="1" dirty="0"/>
              <a:t>menetrendek egységes eljárás mentén történő </a:t>
            </a:r>
            <a:r>
              <a:rPr lang="hu-HU" b="1" dirty="0" smtClean="0"/>
              <a:t>előkészítése</a:t>
            </a:r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A közrend- </a:t>
            </a:r>
            <a:r>
              <a:rPr lang="hu-HU" b="1" dirty="0"/>
              <a:t>és vagyonvédelmi, valamint megfigyelési </a:t>
            </a:r>
            <a:r>
              <a:rPr lang="hu-HU" b="1" dirty="0" smtClean="0"/>
              <a:t>szabályok kiterjesztése</a:t>
            </a:r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endParaRPr lang="hu-HU" dirty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b="1" dirty="0" smtClean="0"/>
              <a:t>2012. december 31-től </a:t>
            </a:r>
            <a:r>
              <a:rPr lang="hu-HU" b="1" dirty="0" smtClean="0"/>
              <a:t>teljes körűen </a:t>
            </a:r>
            <a:r>
              <a:rPr lang="hu-HU" b="1" dirty="0" smtClean="0"/>
              <a:t>kötelezővé teszi az akadálymentesség feltételeinek kialakítását a beruházások és felújítások során</a:t>
            </a:r>
            <a:endParaRPr lang="hu-HU" b="1" dirty="0"/>
          </a:p>
        </p:txBody>
      </p:sp>
      <p:sp>
        <p:nvSpPr>
          <p:cNvPr id="4" name="Téglalap 3"/>
          <p:cNvSpPr/>
          <p:nvPr/>
        </p:nvSpPr>
        <p:spPr>
          <a:xfrm>
            <a:off x="179512" y="1331476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 smtClean="0"/>
              <a:t>A </a:t>
            </a:r>
            <a:r>
              <a:rPr lang="hu-HU" b="1" dirty="0"/>
              <a:t>teljes ágazatot érintő új elemek, folyamatok (1/2.)</a:t>
            </a:r>
            <a:endParaRPr lang="hu-HU" dirty="0"/>
          </a:p>
        </p:txBody>
      </p:sp>
      <p:sp>
        <p:nvSpPr>
          <p:cNvPr id="2" name="Lekerekített téglalap 1"/>
          <p:cNvSpPr/>
          <p:nvPr/>
        </p:nvSpPr>
        <p:spPr>
          <a:xfrm>
            <a:off x="683568" y="5805264"/>
            <a:ext cx="784887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Egy korszerű, európai szintű, hatékony közlekedési rendszer kialakításához szükséges jogszabályi háttér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3605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416569" y="1916832"/>
            <a:ext cx="480350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hu-HU" dirty="0"/>
              <a:t> </a:t>
            </a:r>
            <a:r>
              <a:rPr lang="hu-HU" dirty="0" smtClean="0"/>
              <a:t>megteremtette </a:t>
            </a:r>
            <a:r>
              <a:rPr lang="hu-HU" dirty="0"/>
              <a:t>a </a:t>
            </a:r>
            <a:r>
              <a:rPr lang="hu-HU" b="1" dirty="0"/>
              <a:t>közlekedésszervező</a:t>
            </a:r>
            <a:r>
              <a:rPr lang="hu-HU" dirty="0"/>
              <a:t> fogalmát és működésének jogi kereteit,</a:t>
            </a:r>
          </a:p>
          <a:p>
            <a:pPr marL="285750" indent="-285750">
              <a:buFont typeface="Wingdings" pitchFamily="2" charset="2"/>
              <a:buChar char="Ø"/>
            </a:pPr>
            <a:endParaRPr lang="hu-HU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hu-HU" dirty="0" smtClean="0"/>
              <a:t>kialakította </a:t>
            </a:r>
            <a:r>
              <a:rPr lang="hu-HU" b="1" dirty="0" smtClean="0"/>
              <a:t>az önkormányzatok</a:t>
            </a:r>
            <a:r>
              <a:rPr lang="hu-HU" b="1" dirty="0"/>
              <a:t>, valamint a Kormányzat közötti együttműködés jogi </a:t>
            </a:r>
            <a:r>
              <a:rPr lang="hu-HU" b="1" dirty="0" smtClean="0"/>
              <a:t>kereteit</a:t>
            </a:r>
            <a:r>
              <a:rPr lang="hu-HU" dirty="0" smtClean="0"/>
              <a:t>,</a:t>
            </a:r>
            <a:endParaRPr lang="hu-HU" dirty="0"/>
          </a:p>
          <a:p>
            <a:pPr marL="285750" indent="-285750">
              <a:buFont typeface="Wingdings" pitchFamily="2" charset="2"/>
              <a:buChar char="Ø"/>
            </a:pPr>
            <a:endParaRPr lang="hu-HU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hu-HU" b="1" dirty="0" smtClean="0"/>
              <a:t>a </a:t>
            </a:r>
            <a:r>
              <a:rPr lang="hu-HU" b="1" dirty="0"/>
              <a:t>taxi, a </a:t>
            </a:r>
            <a:r>
              <a:rPr lang="hu-HU" b="1" dirty="0" err="1"/>
              <a:t>különcélú</a:t>
            </a:r>
            <a:r>
              <a:rPr lang="hu-HU" b="1" dirty="0"/>
              <a:t> menetrend szerinti </a:t>
            </a:r>
            <a:r>
              <a:rPr lang="hu-HU" b="1" dirty="0" smtClean="0"/>
              <a:t>autóbusz-közlekedés esetén a helyi sajátosságoknak megfelelő önkormányzati szabályozást tesz </a:t>
            </a:r>
            <a:r>
              <a:rPr lang="hu-HU" b="1" dirty="0" smtClean="0"/>
              <a:t>lehetővé,</a:t>
            </a:r>
            <a:endParaRPr lang="hu-HU" b="1" dirty="0" smtClean="0"/>
          </a:p>
          <a:p>
            <a:pPr marL="285750" indent="-285750">
              <a:buFont typeface="Wingdings" pitchFamily="2" charset="2"/>
              <a:buChar char="Ø"/>
            </a:pPr>
            <a:endParaRPr lang="hu-HU" b="1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hu-HU" dirty="0" smtClean="0"/>
              <a:t>a </a:t>
            </a:r>
            <a:r>
              <a:rPr lang="hu-HU" b="1" dirty="0" smtClean="0"/>
              <a:t>városok, </a:t>
            </a:r>
            <a:r>
              <a:rPr lang="hu-HU" b="1" dirty="0"/>
              <a:t>valamint elővárosuk tekintetében egységes ár-, jegy- és </a:t>
            </a:r>
            <a:r>
              <a:rPr lang="hu-HU" b="1" dirty="0" smtClean="0"/>
              <a:t>bérletrendszer</a:t>
            </a:r>
            <a:endParaRPr lang="hu-HU" b="1" dirty="0"/>
          </a:p>
          <a:p>
            <a:pPr marL="285750" indent="-285750">
              <a:buFont typeface="Wingdings" pitchFamily="2" charset="2"/>
              <a:buChar char="Ø"/>
            </a:pPr>
            <a:endParaRPr lang="hu-HU" dirty="0" smtClean="0"/>
          </a:p>
        </p:txBody>
      </p:sp>
      <p:sp>
        <p:nvSpPr>
          <p:cNvPr id="2" name="Szövegdoboz 1"/>
          <p:cNvSpPr txBox="1"/>
          <p:nvPr/>
        </p:nvSpPr>
        <p:spPr>
          <a:xfrm>
            <a:off x="179511" y="1403484"/>
            <a:ext cx="8661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hu-HU" b="1" dirty="0" smtClean="0"/>
              <a:t>III. Új lehetőségek a </a:t>
            </a:r>
            <a:r>
              <a:rPr lang="hu-HU" b="1" dirty="0"/>
              <a:t>városi és elővárosi közlekedés </a:t>
            </a:r>
            <a:r>
              <a:rPr lang="hu-HU" b="1" dirty="0" smtClean="0"/>
              <a:t>tekintetében (1/2). </a:t>
            </a:r>
            <a:endParaRPr lang="hu-HU" dirty="0"/>
          </a:p>
        </p:txBody>
      </p:sp>
      <p:pic>
        <p:nvPicPr>
          <p:cNvPr id="3074" name="Picture 2" descr="http://magyarbusz.info/modules/main/story_image.php?id=71&amp;t=ar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24944"/>
            <a:ext cx="3549424" cy="306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6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416569" y="1916832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hu-HU" dirty="0" smtClean="0"/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hu-HU" dirty="0" smtClean="0"/>
              <a:t>a </a:t>
            </a:r>
            <a:r>
              <a:rPr lang="hu-HU" dirty="0"/>
              <a:t>települési önkormányzatok által működtetett </a:t>
            </a:r>
            <a:r>
              <a:rPr lang="hu-HU" b="1" dirty="0"/>
              <a:t>közösségi kerékpáros rendszer </a:t>
            </a:r>
            <a:r>
              <a:rPr lang="hu-HU" b="1" dirty="0" smtClean="0"/>
              <a:t>szabályozása</a:t>
            </a:r>
            <a:r>
              <a:rPr lang="hu-HU" dirty="0" smtClean="0"/>
              <a:t>,</a:t>
            </a:r>
            <a:endParaRPr lang="hu-HU" dirty="0"/>
          </a:p>
          <a:p>
            <a:pPr marL="285750" lvl="0" indent="-285750">
              <a:buFont typeface="Wingdings" pitchFamily="2" charset="2"/>
              <a:buChar char="Ø"/>
            </a:pPr>
            <a:endParaRPr lang="hu-HU" dirty="0" smtClean="0"/>
          </a:p>
          <a:p>
            <a:pPr marL="285750" lvl="0" indent="-285750">
              <a:buFont typeface="Wingdings" pitchFamily="2" charset="2"/>
              <a:buChar char="Ø"/>
            </a:pPr>
            <a:r>
              <a:rPr lang="hu-HU" dirty="0" smtClean="0"/>
              <a:t>a </a:t>
            </a:r>
            <a:r>
              <a:rPr lang="hu-HU" dirty="0"/>
              <a:t>Duna, mint közösségi közlekedési útvonal nagyobb kiaknázása érdekében a törvény a helyi önkormányzatok rendelkezési körébe helyezte </a:t>
            </a:r>
            <a:r>
              <a:rPr lang="hu-HU" b="1" dirty="0"/>
              <a:t>az elővárosi vízi közlekedést, valamint a komp és </a:t>
            </a:r>
            <a:r>
              <a:rPr lang="hu-HU" b="1" dirty="0" smtClean="0"/>
              <a:t>révközlekedést</a:t>
            </a:r>
            <a:r>
              <a:rPr lang="hu-HU" dirty="0" smtClean="0"/>
              <a:t> </a:t>
            </a:r>
            <a:endParaRPr lang="hu-HU" dirty="0"/>
          </a:p>
        </p:txBody>
      </p:sp>
      <p:sp>
        <p:nvSpPr>
          <p:cNvPr id="2" name="Téglalap 1"/>
          <p:cNvSpPr/>
          <p:nvPr/>
        </p:nvSpPr>
        <p:spPr>
          <a:xfrm>
            <a:off x="416568" y="1484784"/>
            <a:ext cx="8187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hu-HU" b="1" dirty="0"/>
              <a:t>Új lehetőségek a városi és elővárosi közlekedés tekintetében</a:t>
            </a:r>
            <a:r>
              <a:rPr lang="hu-HU" b="1" dirty="0" smtClean="0"/>
              <a:t>(2/</a:t>
            </a:r>
            <a:r>
              <a:rPr lang="hu-HU" b="1" dirty="0" err="1" smtClean="0"/>
              <a:t>2</a:t>
            </a:r>
            <a:r>
              <a:rPr lang="hu-HU" b="1" dirty="0" smtClean="0"/>
              <a:t>.) </a:t>
            </a:r>
            <a:endParaRPr lang="hu-HU" dirty="0"/>
          </a:p>
        </p:txBody>
      </p:sp>
      <p:pic>
        <p:nvPicPr>
          <p:cNvPr id="4098" name="Picture 2" descr="https://encrypted-tbn3.gstatic.com/images?q=tbn:ANd9GcQyt7SCQCKHulU_BRE9_RWnNJOBgiCRF8Ei-y6vECJei0xKsFH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77" y="4208403"/>
            <a:ext cx="1707941" cy="227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bkk.hu/bubi/wp-content/uploads/2012/05/fokep_480_27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061" y="4365104"/>
            <a:ext cx="3039229" cy="170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encrypted-tbn0.gstatic.com/images?q=tbn:ANd9GcSn-ukKo_XjYHXIv05dkuLNfNkJFpDJJA7YcK4DJpER9vH5hOMF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054" y="4221088"/>
            <a:ext cx="3171349" cy="211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82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467544" y="1580014"/>
            <a:ext cx="84249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b="1" dirty="0" smtClean="0"/>
              <a:t>1. A közösségi közlekedés folyamatos működtetéséhez és fejlesztéséhez szükséges források biztosítása: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 nagyvállalatok (BKV, MÁV) adósságállományának a rendezése, „elkoptatása”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Az országos, regionális és elővárosi közlekedés finanszírozása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 helyi közlekedés finanszírozása figyelemmel a Főváros és  a megyei jogú városok igényeire</a:t>
            </a:r>
          </a:p>
          <a:p>
            <a:pPr algn="just"/>
            <a:endParaRPr lang="hu-HU" dirty="0"/>
          </a:p>
          <a:p>
            <a:pPr algn="just"/>
            <a:r>
              <a:rPr lang="hu-HU" b="1" dirty="0" smtClean="0"/>
              <a:t>2. A közlekedési szolgáltatók járműállományának és infrastruktúrájának megújítása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 járműfejlesztéssel kapcsolatos feladat összefüggésben áll a hazai iparpolitikai célokkal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kulcskérdés a fejlesztési források </a:t>
            </a:r>
            <a:r>
              <a:rPr lang="hu-HU" smtClean="0"/>
              <a:t>megfelelő allokációja </a:t>
            </a:r>
            <a:r>
              <a:rPr lang="hu-HU" smtClean="0">
                <a:solidFill>
                  <a:srgbClr val="FF0000"/>
                </a:solidFill>
              </a:rPr>
              <a:t>(2014-2020 IKOP!)</a:t>
            </a:r>
            <a:endParaRPr lang="hu-HU" dirty="0"/>
          </a:p>
          <a:p>
            <a:endParaRPr lang="hu-HU" dirty="0" smtClean="0"/>
          </a:p>
          <a:p>
            <a:r>
              <a:rPr lang="hu-HU" b="1" dirty="0" smtClean="0"/>
              <a:t>3. A közlekedési nagyvállalatok szerkezeti korszerűsítése</a:t>
            </a:r>
          </a:p>
          <a:p>
            <a:pPr marL="285750" indent="-285750">
              <a:buFontTx/>
              <a:buChar char="-"/>
            </a:pPr>
            <a:r>
              <a:rPr lang="hu-HU" dirty="0" smtClean="0"/>
              <a:t>Foglakoztatási célok figyelembe vétele</a:t>
            </a:r>
          </a:p>
          <a:p>
            <a:pPr marL="285750" indent="-285750">
              <a:buFontTx/>
              <a:buChar char="-"/>
            </a:pPr>
            <a:r>
              <a:rPr lang="hu-HU" dirty="0" smtClean="0"/>
              <a:t>A méretgazdaságosságból adódó lehetőségek kiaknázása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179511" y="1196752"/>
            <a:ext cx="8661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hu-HU" b="1" dirty="0" smtClean="0"/>
              <a:t>IV. Nyitott és megoldatlan kérdések, a jövő feladatai (1/2.)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8609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416569" y="1700808"/>
            <a:ext cx="84249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b="1" dirty="0"/>
              <a:t> </a:t>
            </a:r>
            <a:r>
              <a:rPr lang="hu-HU" b="1" dirty="0" smtClean="0"/>
              <a:t>4. A menetrendi összehangolási folyamat előmozdítása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Az </a:t>
            </a:r>
            <a:r>
              <a:rPr lang="hu-HU" dirty="0" err="1" smtClean="0"/>
              <a:t>utasérdekek</a:t>
            </a:r>
            <a:r>
              <a:rPr lang="hu-HU" dirty="0" smtClean="0"/>
              <a:t> sérelme nélkül, a meglévő párhuzamosságok terhére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 csatlakozások, elhordó, ráhordó kapcsolatok javítása</a:t>
            </a:r>
            <a:endParaRPr lang="hu-HU" dirty="0"/>
          </a:p>
          <a:p>
            <a:pPr algn="just"/>
            <a:endParaRPr lang="hu-HU" b="1" dirty="0"/>
          </a:p>
          <a:p>
            <a:pPr algn="just"/>
            <a:r>
              <a:rPr lang="hu-HU" b="1" dirty="0"/>
              <a:t>5</a:t>
            </a:r>
            <a:r>
              <a:rPr lang="hu-HU" b="1" dirty="0" smtClean="0"/>
              <a:t>. Az intelligens közlekedési megoldások elterjesztése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Jegyrendszer korszerűsítés a bevételek beszedése és a kapacitásallokáció magasabb szintje érdekében</a:t>
            </a:r>
          </a:p>
          <a:p>
            <a:pPr marL="285750" indent="-285750" algn="just">
              <a:buFontTx/>
              <a:buChar char="-"/>
            </a:pPr>
            <a:r>
              <a:rPr lang="hu-HU" dirty="0" err="1" smtClean="0"/>
              <a:t>Utastájékoztatási</a:t>
            </a:r>
            <a:r>
              <a:rPr lang="hu-HU" dirty="0" smtClean="0"/>
              <a:t> rendszerek korszerűsítése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 helyi közlekedés finanszírozása figyelemmel a Főváros és  a megyei jogú városok igényeire</a:t>
            </a:r>
          </a:p>
          <a:p>
            <a:pPr algn="just"/>
            <a:endParaRPr lang="hu-HU" dirty="0"/>
          </a:p>
          <a:p>
            <a:pPr algn="just"/>
            <a:r>
              <a:rPr lang="hu-HU" b="1" dirty="0"/>
              <a:t> </a:t>
            </a:r>
            <a:r>
              <a:rPr lang="hu-HU" b="1" dirty="0" smtClean="0"/>
              <a:t>6. Az akadálymentes közlekedési rendszerek és hálózatok kiépítése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A mobilitásukban korlátozott </a:t>
            </a:r>
            <a:r>
              <a:rPr lang="hu-HU" dirty="0" err="1" smtClean="0"/>
              <a:t>utascsoportok</a:t>
            </a:r>
            <a:r>
              <a:rPr lang="hu-HU" dirty="0" smtClean="0"/>
              <a:t> számára a hozzáférhetőség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mind a járműállomány, mind az infrastruktúra tekintetében jelentős elmaradás</a:t>
            </a:r>
          </a:p>
          <a:p>
            <a:pPr marL="285750" indent="-285750" algn="just">
              <a:buFontTx/>
              <a:buChar char="-"/>
            </a:pPr>
            <a:r>
              <a:rPr lang="hu-HU" dirty="0" smtClean="0"/>
              <a:t>3-500 Mrd Ft-os teljes beruházási költség, amely csak fokozatosan valósulhat meg</a:t>
            </a:r>
            <a:endParaRPr lang="hu-HU" dirty="0"/>
          </a:p>
          <a:p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179511" y="1196752"/>
            <a:ext cx="8661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hu-HU" b="1" dirty="0" smtClean="0"/>
              <a:t>Nyitott és megoldatlan kérdések, a jövő feladatai (2/</a:t>
            </a:r>
            <a:r>
              <a:rPr lang="hu-HU" b="1" dirty="0" err="1" smtClean="0"/>
              <a:t>2</a:t>
            </a:r>
            <a:r>
              <a:rPr lang="hu-HU" b="1" dirty="0" smtClean="0"/>
              <a:t>.)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4443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loldala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514</Words>
  <Application>Microsoft Office PowerPoint</Application>
  <PresentationFormat>Diavetítés a képernyőre (4:3 oldalarány)</PresentationFormat>
  <Paragraphs>87</Paragraphs>
  <Slides>10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2</vt:i4>
      </vt:variant>
      <vt:variant>
        <vt:lpstr>Diacímek</vt:lpstr>
      </vt:variant>
      <vt:variant>
        <vt:i4>10</vt:i4>
      </vt:variant>
    </vt:vector>
  </HeadingPairs>
  <TitlesOfParts>
    <vt:vector size="12" baseType="lpstr">
      <vt:lpstr>Office Theme</vt:lpstr>
      <vt:lpstr>Beloldalak</vt:lpstr>
      <vt:lpstr>A személyszállítási törvény életbe lépése óta eltelt időszak tapasztalatai a városi közlekedés területén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</dc:creator>
  <cp:lastModifiedBy>GALAMB_ZS</cp:lastModifiedBy>
  <cp:revision>30</cp:revision>
  <dcterms:created xsi:type="dcterms:W3CDTF">2010-06-15T13:49:13Z</dcterms:created>
  <dcterms:modified xsi:type="dcterms:W3CDTF">2013-09-12T06:11:21Z</dcterms:modified>
</cp:coreProperties>
</file>