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88" r:id="rId1"/>
  </p:sldMasterIdLst>
  <p:sldIdLst>
    <p:sldId id="256" r:id="rId2"/>
    <p:sldId id="258" r:id="rId3"/>
    <p:sldId id="276" r:id="rId4"/>
    <p:sldId id="282" r:id="rId5"/>
    <p:sldId id="281" r:id="rId6"/>
    <p:sldId id="284" r:id="rId7"/>
    <p:sldId id="278" r:id="rId8"/>
    <p:sldId id="280" r:id="rId9"/>
    <p:sldId id="277" r:id="rId10"/>
    <p:sldId id="283" r:id="rId11"/>
    <p:sldId id="285" r:id="rId12"/>
    <p:sldId id="286" r:id="rId13"/>
    <p:sldId id="287" r:id="rId14"/>
    <p:sldId id="289" r:id="rId15"/>
    <p:sldId id="292" r:id="rId16"/>
    <p:sldId id="298" r:id="rId17"/>
    <p:sldId id="261" r:id="rId18"/>
    <p:sldId id="259" r:id="rId19"/>
    <p:sldId id="260" r:id="rId20"/>
    <p:sldId id="265" r:id="rId21"/>
    <p:sldId id="264" r:id="rId22"/>
    <p:sldId id="267" r:id="rId23"/>
    <p:sldId id="266" r:id="rId24"/>
    <p:sldId id="295" r:id="rId25"/>
    <p:sldId id="268" r:id="rId26"/>
    <p:sldId id="272" r:id="rId27"/>
    <p:sldId id="263" r:id="rId28"/>
    <p:sldId id="269" r:id="rId29"/>
    <p:sldId id="270" r:id="rId30"/>
    <p:sldId id="271" r:id="rId31"/>
    <p:sldId id="299" r:id="rId32"/>
    <p:sldId id="290" r:id="rId33"/>
    <p:sldId id="291" r:id="rId34"/>
    <p:sldId id="297" r:id="rId35"/>
    <p:sldId id="275" r:id="rId36"/>
    <p:sldId id="293" r:id="rId37"/>
    <p:sldId id="288" r:id="rId38"/>
    <p:sldId id="294" r:id="rId39"/>
  </p:sldIdLst>
  <p:sldSz cx="9144000" cy="6858000" type="screen4x3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51" autoAdjust="0"/>
    <p:restoredTop sz="94660"/>
  </p:normalViewPr>
  <p:slideViewPr>
    <p:cSldViewPr>
      <p:cViewPr>
        <p:scale>
          <a:sx n="50" d="100"/>
          <a:sy n="50" d="100"/>
        </p:scale>
        <p:origin x="-1253" y="-10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pher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0374" y="0"/>
            <a:ext cx="2293626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400" y="3581400"/>
            <a:ext cx="3962400" cy="2133600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 smtClean="0"/>
              <a:t>Alcím mintájának szerkesztése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2438400" y="1447800"/>
            <a:ext cx="3962400" cy="2133600"/>
          </a:xfrm>
        </p:spPr>
        <p:txBody>
          <a:bodyPr anchor="b"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>
          <a:xfrm>
            <a:off x="3582988" y="6426201"/>
            <a:ext cx="2819399" cy="126999"/>
          </a:xfrm>
        </p:spPr>
        <p:txBody>
          <a:bodyPr/>
          <a:lstStyle/>
          <a:p>
            <a:fld id="{B96C4339-34B2-4D11-A564-C952949D2CAA}" type="datetimeFigureOut">
              <a:rPr lang="hu-HU" smtClean="0"/>
              <a:t>2014.09.10.</a:t>
            </a:fld>
            <a:endParaRPr lang="hu-H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>
          <a:xfrm>
            <a:off x="6414976" y="6400800"/>
            <a:ext cx="457200" cy="152400"/>
          </a:xfrm>
        </p:spPr>
        <p:txBody>
          <a:bodyPr/>
          <a:lstStyle>
            <a:lvl1pPr algn="r">
              <a:defRPr/>
            </a:lvl1pPr>
          </a:lstStyle>
          <a:p>
            <a:fld id="{4750E07E-89C1-47B1-AEFC-4EDD4FB97BCD}" type="slidenum">
              <a:rPr lang="hu-HU" smtClean="0"/>
              <a:t>‹#›</a:t>
            </a:fld>
            <a:endParaRPr lang="hu-H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>
          <a:xfrm>
            <a:off x="3581400" y="6296248"/>
            <a:ext cx="2820987" cy="152400"/>
          </a:xfrm>
        </p:spPr>
        <p:txBody>
          <a:bodyPr/>
          <a:lstStyle/>
          <a:p>
            <a:endParaRPr lang="hu-H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C4339-34B2-4D11-A564-C952949D2CAA}" type="datetimeFigureOut">
              <a:rPr lang="hu-HU" smtClean="0"/>
              <a:t>2014.09.10.</a:t>
            </a:fld>
            <a:endParaRPr lang="hu-H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50E07E-89C1-47B1-AEFC-4EDD4FB97BCD}" type="slidenum">
              <a:rPr lang="hu-HU" smtClean="0"/>
              <a:t>‹#›</a:t>
            </a:fld>
            <a:endParaRPr lang="hu-H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hu-H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C4339-34B2-4D11-A564-C952949D2CAA}" type="datetimeFigureOut">
              <a:rPr lang="hu-HU" smtClean="0"/>
              <a:t>2014.09.10.</a:t>
            </a:fld>
            <a:endParaRPr lang="hu-H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50E07E-89C1-47B1-AEFC-4EDD4FB97BCD}" type="slidenum">
              <a:rPr lang="hu-HU" smtClean="0"/>
              <a:t>‹#›</a:t>
            </a:fld>
            <a:endParaRPr lang="hu-H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hu-H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3657600" cy="5714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C4339-34B2-4D11-A564-C952949D2CAA}" type="datetimeFigureOut">
              <a:rPr lang="hu-HU" smtClean="0"/>
              <a:t>2014.09.10.</a:t>
            </a:fld>
            <a:endParaRPr lang="hu-H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50E07E-89C1-47B1-AEFC-4EDD4FB97BCD}" type="slidenum">
              <a:rPr lang="hu-HU" smtClean="0"/>
              <a:t>‹#›</a:t>
            </a:fld>
            <a:endParaRPr lang="hu-H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hu-H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pher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0" y="0"/>
            <a:ext cx="2293626" cy="6858000"/>
          </a:xfrm>
          <a:prstGeom prst="rect">
            <a:avLst/>
          </a:prstGeom>
        </p:spPr>
      </p:pic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839788" y="6426201"/>
            <a:ext cx="2819399" cy="126999"/>
          </a:xfrm>
        </p:spPr>
        <p:txBody>
          <a:bodyPr/>
          <a:lstStyle/>
          <a:p>
            <a:fld id="{B96C4339-34B2-4D11-A564-C952949D2CAA}" type="datetimeFigureOut">
              <a:rPr lang="hu-HU" smtClean="0"/>
              <a:t>2014.09.10.</a:t>
            </a:fld>
            <a:endParaRPr lang="hu-H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4116388" y="6400800"/>
            <a:ext cx="533400" cy="152400"/>
          </a:xfrm>
        </p:spPr>
        <p:txBody>
          <a:bodyPr/>
          <a:lstStyle/>
          <a:p>
            <a:fld id="{4750E07E-89C1-47B1-AEFC-4EDD4FB97BCD}" type="slidenum">
              <a:rPr lang="hu-HU" smtClean="0"/>
              <a:t>‹#›</a:t>
            </a:fld>
            <a:endParaRPr lang="hu-H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838200" y="6296248"/>
            <a:ext cx="2820987" cy="152400"/>
          </a:xfrm>
        </p:spPr>
        <p:txBody>
          <a:bodyPr/>
          <a:lstStyle/>
          <a:p>
            <a:endParaRPr lang="hu-HU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457200" y="1828800"/>
            <a:ext cx="3200400" cy="1752600"/>
          </a:xfrm>
        </p:spPr>
        <p:txBody>
          <a:bodyPr anchor="b"/>
          <a:lstStyle/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3578224"/>
            <a:ext cx="3200645" cy="1459767"/>
          </a:xfrm>
        </p:spPr>
        <p:txBody>
          <a:bodyPr anchor="t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 lang="en-US" sz="14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hu-HU" smtClean="0"/>
              <a:t>Mintaszöveg szerkesztése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3429000"/>
            <a:ext cx="3124200" cy="2667000"/>
          </a:xfrm>
        </p:spPr>
        <p:txBody>
          <a:bodyPr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57200"/>
            <a:ext cx="3124200" cy="2667000"/>
          </a:xfrm>
        </p:spPr>
        <p:txBody>
          <a:bodyPr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4999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C4339-34B2-4D11-A564-C952949D2CAA}" type="datetimeFigureOut">
              <a:rPr lang="hu-HU" smtClean="0"/>
              <a:t>2014.09.10.</a:t>
            </a:fld>
            <a:endParaRPr lang="hu-H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50E07E-89C1-47B1-AEFC-4EDD4FB97BCD}" type="slidenum">
              <a:rPr lang="hu-HU" smtClean="0"/>
              <a:t>‹#›</a:t>
            </a:fld>
            <a:endParaRPr lang="hu-H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hu-H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75238"/>
            <a:ext cx="3581400" cy="411162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675288"/>
            <a:ext cx="3581400" cy="2525112"/>
          </a:xfrm>
        </p:spPr>
        <p:txBody>
          <a:bodyPr anchor="t"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 baseline="0"/>
            </a:lvl4pPr>
            <a:lvl5pPr>
              <a:buFont typeface="Wingdings" pitchFamily="2" charset="2"/>
              <a:buChar char="§"/>
              <a:defRPr sz="1400"/>
            </a:lvl5pPr>
            <a:lvl6pPr>
              <a:buFont typeface="Wingdings" pitchFamily="2" charset="2"/>
              <a:buChar char="§"/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199" y="3429000"/>
            <a:ext cx="3581400" cy="411162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199" y="3840162"/>
            <a:ext cx="3581400" cy="2515198"/>
          </a:xfrm>
        </p:spPr>
        <p:txBody>
          <a:bodyPr anchor="t"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 smtClean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4999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C4339-34B2-4D11-A564-C952949D2CAA}" type="datetimeFigureOut">
              <a:rPr lang="hu-HU" smtClean="0"/>
              <a:t>2014.09.10.</a:t>
            </a:fld>
            <a:endParaRPr lang="hu-H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50E07E-89C1-47B1-AEFC-4EDD4FB97BCD}" type="slidenum">
              <a:rPr lang="hu-HU" smtClean="0"/>
              <a:t>‹#›</a:t>
            </a:fld>
            <a:endParaRPr lang="hu-H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hu-H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3800" y="457200"/>
            <a:ext cx="3962400" cy="5715000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C4339-34B2-4D11-A564-C952949D2CAA}" type="datetimeFigureOut">
              <a:rPr lang="hu-HU" smtClean="0"/>
              <a:t>2014.09.10.</a:t>
            </a:fld>
            <a:endParaRPr lang="hu-H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50E07E-89C1-47B1-AEFC-4EDD4FB97BCD}" type="slidenum">
              <a:rPr lang="hu-HU" smtClean="0"/>
              <a:t>‹#›</a:t>
            </a:fld>
            <a:endParaRPr lang="hu-H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hu-H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C4339-34B2-4D11-A564-C952949D2CAA}" type="datetimeFigureOut">
              <a:rPr lang="hu-HU" smtClean="0"/>
              <a:t>2014.09.10.</a:t>
            </a:fld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50E07E-89C1-47B1-AEFC-4EDD4FB97BCD}" type="slidenum">
              <a:rPr lang="hu-HU" smtClean="0"/>
              <a:t>‹#›</a:t>
            </a:fld>
            <a:endParaRPr lang="hu-H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hu-H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1600" y="1676400"/>
            <a:ext cx="2514600" cy="1874837"/>
          </a:xfrm>
        </p:spPr>
        <p:txBody>
          <a:bodyPr anchor="b">
            <a:normAutofit/>
          </a:bodyPr>
          <a:lstStyle>
            <a:lvl1pPr algn="r">
              <a:defRPr sz="2000" b="0">
                <a:effectLst/>
              </a:defRPr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76400"/>
            <a:ext cx="4700016" cy="3505200"/>
          </a:xfrm>
        </p:spPr>
        <p:txBody>
          <a:bodyPr>
            <a:normAutofit/>
          </a:bodyPr>
          <a:lstStyle>
            <a:lvl1pPr marL="228600" indent="-182880"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 smtClean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86400" y="3552372"/>
            <a:ext cx="2209800" cy="1629228"/>
          </a:xfrm>
        </p:spPr>
        <p:txBody>
          <a:bodyPr anchor="t">
            <a:normAutofit/>
          </a:bodyPr>
          <a:lstStyle>
            <a:lvl1pPr marL="0" indent="0" algn="r">
              <a:buNone/>
              <a:defRPr sz="12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C4339-34B2-4D11-A564-C952949D2CAA}" type="datetimeFigureOut">
              <a:rPr lang="hu-HU" smtClean="0"/>
              <a:t>2014.09.10.</a:t>
            </a:fld>
            <a:endParaRPr lang="hu-H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50E07E-89C1-47B1-AEFC-4EDD4FB97BCD}" type="slidenum">
              <a:rPr lang="hu-HU" smtClean="0"/>
              <a:t>‹#›</a:t>
            </a:fld>
            <a:endParaRPr lang="hu-H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hu-H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4800" y="1676400"/>
            <a:ext cx="4696967" cy="35052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u-HU" smtClean="0"/>
              <a:t>Kép beszúrásához kattintson az ikonra</a:t>
            </a:r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5181600" y="1676400"/>
            <a:ext cx="2514600" cy="1875972"/>
          </a:xfrm>
        </p:spPr>
        <p:txBody>
          <a:bodyPr anchor="b">
            <a:normAutofit/>
          </a:bodyPr>
          <a:lstStyle>
            <a:lvl1pPr algn="r">
              <a:defRPr sz="2000" b="0">
                <a:effectLst/>
              </a:defRPr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2"/>
          </p:nvPr>
        </p:nvSpPr>
        <p:spPr>
          <a:xfrm>
            <a:off x="5486400" y="3552372"/>
            <a:ext cx="2209800" cy="1629228"/>
          </a:xfrm>
        </p:spPr>
        <p:txBody>
          <a:bodyPr anchor="t">
            <a:normAutofit/>
          </a:bodyPr>
          <a:lstStyle>
            <a:lvl1pPr marL="0" indent="0" algn="r">
              <a:buNone/>
              <a:defRPr sz="12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C4339-34B2-4D11-A564-C952949D2CAA}" type="datetimeFigureOut">
              <a:rPr lang="hu-HU" smtClean="0"/>
              <a:t>2014.09.10.</a:t>
            </a:fld>
            <a:endParaRPr lang="hu-HU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50E07E-89C1-47B1-AEFC-4EDD4FB97BCD}" type="slidenum">
              <a:rPr lang="hu-HU" smtClean="0"/>
              <a:t>‹#›</a:t>
            </a:fld>
            <a:endParaRPr lang="hu-HU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hu-H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phere2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8823693" y="0"/>
            <a:ext cx="320307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57200"/>
            <a:ext cx="3657600" cy="57149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7772400" y="6400800"/>
            <a:ext cx="533400" cy="152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750E07E-89C1-47B1-AEFC-4EDD4FB97BCD}" type="slidenum">
              <a:rPr lang="hu-HU" smtClean="0"/>
              <a:t>‹#›</a:t>
            </a:fld>
            <a:endParaRPr lang="hu-HU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2"/>
          </p:nvPr>
        </p:nvSpPr>
        <p:spPr>
          <a:xfrm>
            <a:off x="4876801" y="6426201"/>
            <a:ext cx="2819399" cy="1269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96C4339-34B2-4D11-A564-C952949D2CAA}" type="datetimeFigureOut">
              <a:rPr lang="hu-HU" smtClean="0"/>
              <a:t>2014.09.10.</a:t>
            </a:fld>
            <a:endParaRPr lang="hu-H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875213" y="6296248"/>
            <a:ext cx="2820987" cy="1524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hu-H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89" r:id="rId1"/>
    <p:sldLayoutId id="2147484190" r:id="rId2"/>
    <p:sldLayoutId id="2147484191" r:id="rId3"/>
    <p:sldLayoutId id="2147484192" r:id="rId4"/>
    <p:sldLayoutId id="2147484193" r:id="rId5"/>
    <p:sldLayoutId id="2147484194" r:id="rId6"/>
    <p:sldLayoutId id="2147484195" r:id="rId7"/>
    <p:sldLayoutId id="2147484196" r:id="rId8"/>
    <p:sldLayoutId id="2147484197" r:id="rId9"/>
    <p:sldLayoutId id="2147484198" r:id="rId10"/>
    <p:sldLayoutId id="2147484199" r:id="rId11"/>
  </p:sldLayoutIdLst>
  <p:timing>
    <p:tnLst>
      <p:par>
        <p:cTn id="1" dur="indefinite" restart="never" nodeType="tmRoot"/>
      </p:par>
    </p:tnLst>
  </p:timing>
  <p:txStyles>
    <p:titleStyle>
      <a:lvl1pPr algn="r" defTabSz="914400" rtl="0" eaLnBrk="1" latinLnBrk="0" hangingPunct="1">
        <a:spcBef>
          <a:spcPct val="0"/>
        </a:spcBef>
        <a:buNone/>
        <a:defRPr sz="2800" kern="1200">
          <a:gradFill>
            <a:gsLst>
              <a:gs pos="0">
                <a:schemeClr val="tx1">
                  <a:lumMod val="50000"/>
                </a:schemeClr>
              </a:gs>
              <a:gs pos="61000">
                <a:schemeClr val="tx1"/>
              </a:gs>
            </a:gsLst>
            <a:lin ang="5400000" scaled="0"/>
          </a:gradFill>
          <a:effectLst/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8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2pPr>
      <a:lvl3pPr marL="59436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3pPr>
      <a:lvl4pPr marL="77724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4pPr>
      <a:lvl5pPr marL="96012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5pPr>
      <a:lvl6pPr marL="114300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32588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50876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69164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tenet.hu/index.ph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1"/>
          <p:cNvSpPr txBox="1">
            <a:spLocks/>
          </p:cNvSpPr>
          <p:nvPr/>
        </p:nvSpPr>
        <p:spPr>
          <a:xfrm>
            <a:off x="297127" y="2204864"/>
            <a:ext cx="6480720" cy="21602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A FUTÁR </a:t>
            </a:r>
            <a:r>
              <a:rPr kumimoji="0" lang="hu-H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keretében</a:t>
            </a:r>
            <a:r>
              <a:rPr kumimoji="0" lang="hu-HU" sz="3600" b="1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 megvalósult ITS fejlesztés egyedisége</a:t>
            </a:r>
            <a:endParaRPr kumimoji="0" lang="hu-HU" sz="36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6" name="Cím 1"/>
          <p:cNvSpPr txBox="1">
            <a:spLocks/>
          </p:cNvSpPr>
          <p:nvPr/>
        </p:nvSpPr>
        <p:spPr bwMode="auto">
          <a:xfrm>
            <a:off x="2368983" y="4745847"/>
            <a:ext cx="4392488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4C0E5F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4C0E5F"/>
                </a:solidFill>
                <a:latin typeface="Helvetica World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4C0E5F"/>
                </a:solidFill>
                <a:latin typeface="Helvetica World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4C0E5F"/>
                </a:solidFill>
                <a:latin typeface="Helvetica World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4C0E5F"/>
                </a:solidFill>
                <a:latin typeface="Helvetica World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4C0E5F"/>
                </a:solidFill>
                <a:latin typeface="Helvetica World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4C0E5F"/>
                </a:solidFill>
                <a:latin typeface="Helvetica World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4C0E5F"/>
                </a:solidFill>
                <a:latin typeface="Helvetica World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4C0E5F"/>
                </a:solidFill>
                <a:latin typeface="Helvetica World" pitchFamily="34" charset="0"/>
              </a:defRPr>
            </a:lvl9pPr>
          </a:lstStyle>
          <a:p>
            <a:pPr algn="ctr"/>
            <a:r>
              <a:rPr lang="hu-H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Mihálszky Gábor</a:t>
            </a:r>
          </a:p>
          <a:p>
            <a:pPr algn="ctr"/>
            <a:r>
              <a:rPr lang="hu-HU" sz="20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Divízióvezető,</a:t>
            </a:r>
          </a:p>
          <a:p>
            <a:pPr algn="ctr"/>
            <a:r>
              <a:rPr lang="hu-HU" sz="20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BKK Tömegközlekedési Divízió</a:t>
            </a:r>
            <a:endParaRPr lang="hu-HU" sz="2000" i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7" descr="http://www.bkk.hu/wp-content/uploads/2012/07/BKK_Futar_log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4999" y="764704"/>
            <a:ext cx="2698680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http://www.ktenet.hu/images/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782" y="476672"/>
            <a:ext cx="2007301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>
            <a:noAutofit/>
          </a:bodyPr>
          <a:lstStyle/>
          <a:p>
            <a:pPr algn="ctr"/>
            <a:r>
              <a:rPr lang="hu-HU" sz="3600" b="1" dirty="0" smtClean="0">
                <a:solidFill>
                  <a:srgbClr val="7030A0"/>
                </a:solidFill>
                <a:latin typeface="Bookman Old Style" pitchFamily="18" charset="0"/>
              </a:rPr>
              <a:t>A FUTÁR közlekedésinformatikai rendszer </a:t>
            </a:r>
            <a:r>
              <a:rPr lang="hu-HU" sz="3600" b="1" dirty="0" smtClean="0">
                <a:solidFill>
                  <a:srgbClr val="7030A0"/>
                </a:solidFill>
                <a:latin typeface="Bookman Old Style" pitchFamily="18" charset="0"/>
              </a:rPr>
              <a:t>elemei</a:t>
            </a:r>
            <a:endParaRPr lang="hu-HU" sz="3600" b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sp>
        <p:nvSpPr>
          <p:cNvPr id="5" name="Szövegdoboz 4"/>
          <p:cNvSpPr txBox="1"/>
          <p:nvPr/>
        </p:nvSpPr>
        <p:spPr>
          <a:xfrm>
            <a:off x="4211960" y="5903893"/>
            <a:ext cx="4932040" cy="954107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hu-HU" sz="2800" b="1" dirty="0" smtClean="0">
                <a:solidFill>
                  <a:schemeClr val="bg1"/>
                </a:solidFill>
                <a:latin typeface="Bookman Old Style" pitchFamily="18" charset="0"/>
              </a:rPr>
              <a:t>30 jelzőlámpás csomópont befolyásolás</a:t>
            </a:r>
            <a:endParaRPr lang="hu-HU" sz="28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pic>
        <p:nvPicPr>
          <p:cNvPr id="7" name="Picture 4" descr="http://amarkedman.com/wp-content/uploads/2011/09/Green-Light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11" r="3527"/>
          <a:stretch>
            <a:fillRect/>
          </a:stretch>
        </p:blipFill>
        <p:spPr bwMode="auto">
          <a:xfrm flipH="1">
            <a:off x="3851920" y="1352560"/>
            <a:ext cx="4896544" cy="4392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Szövegdoboz 7"/>
          <p:cNvSpPr txBox="1"/>
          <p:nvPr/>
        </p:nvSpPr>
        <p:spPr>
          <a:xfrm>
            <a:off x="179512" y="1412776"/>
            <a:ext cx="396044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hu-HU" sz="2400" dirty="0" smtClean="0">
                <a:latin typeface="Arial Narrow" pitchFamily="34" charset="0"/>
              </a:rPr>
              <a:t>- A késésben lévő járművek haladását segíti, a zöld idő megnyújtásával,</a:t>
            </a:r>
          </a:p>
          <a:p>
            <a:pPr>
              <a:defRPr/>
            </a:pPr>
            <a:r>
              <a:rPr lang="hu-HU" sz="2400" dirty="0" smtClean="0">
                <a:latin typeface="Arial Narrow" pitchFamily="34" charset="0"/>
              </a:rPr>
              <a:t>- kezeli az egymást keresztező vonalak problémáját is, </a:t>
            </a:r>
            <a:endParaRPr lang="hu-HU" sz="2400" dirty="0">
              <a:latin typeface="Arial Narrow" pitchFamily="34" charset="0"/>
            </a:endParaRPr>
          </a:p>
          <a:p>
            <a:pPr>
              <a:defRPr/>
            </a:pPr>
            <a:r>
              <a:rPr lang="hu-HU" sz="2400" dirty="0" smtClean="0">
                <a:latin typeface="Arial Narrow" pitchFamily="34" charset="0"/>
              </a:rPr>
              <a:t>- a későbbiekben bővíthető.</a:t>
            </a:r>
            <a:endParaRPr lang="hu-HU" sz="2400" dirty="0">
              <a:latin typeface="Arial Narrow" pitchFamily="34" charset="0"/>
            </a:endParaRPr>
          </a:p>
          <a:p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>
            <a:noAutofit/>
          </a:bodyPr>
          <a:lstStyle/>
          <a:p>
            <a:pPr algn="ctr"/>
            <a:r>
              <a:rPr lang="hu-HU" sz="3600" b="1" dirty="0" smtClean="0">
                <a:solidFill>
                  <a:srgbClr val="7030A0"/>
                </a:solidFill>
                <a:latin typeface="Bookman Old Style" pitchFamily="18" charset="0"/>
              </a:rPr>
              <a:t>A FUTÁR közlekedésinformatikai rendszer </a:t>
            </a:r>
            <a:r>
              <a:rPr lang="hu-HU" sz="3600" b="1" dirty="0" smtClean="0">
                <a:solidFill>
                  <a:srgbClr val="7030A0"/>
                </a:solidFill>
                <a:latin typeface="Bookman Old Style" pitchFamily="18" charset="0"/>
              </a:rPr>
              <a:t>elemei</a:t>
            </a:r>
            <a:endParaRPr lang="hu-HU" sz="3600" b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pic>
        <p:nvPicPr>
          <p:cNvPr id="6" name="Picture 2" descr="C:\Saját\Gill &amp; Murry\Projektek\BKK\Prezik\DSC_117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48" y="1412776"/>
            <a:ext cx="8684116" cy="5434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zövegdoboz 6"/>
          <p:cNvSpPr txBox="1"/>
          <p:nvPr/>
        </p:nvSpPr>
        <p:spPr>
          <a:xfrm>
            <a:off x="5615608" y="5770364"/>
            <a:ext cx="3528392" cy="107721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hu-HU" sz="3200" b="1" dirty="0" smtClean="0">
                <a:solidFill>
                  <a:schemeClr val="bg1"/>
                </a:solidFill>
                <a:latin typeface="Bookman Old Style" pitchFamily="18" charset="0"/>
              </a:rPr>
              <a:t>Diszpécser-központ</a:t>
            </a:r>
            <a:endParaRPr lang="hu-HU" sz="32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>
            <a:noAutofit/>
          </a:bodyPr>
          <a:lstStyle/>
          <a:p>
            <a:pPr algn="ctr"/>
            <a:r>
              <a:rPr lang="hu-HU" sz="3600" b="1" dirty="0" smtClean="0">
                <a:solidFill>
                  <a:srgbClr val="7030A0"/>
                </a:solidFill>
                <a:latin typeface="Bookman Old Style" pitchFamily="18" charset="0"/>
              </a:rPr>
              <a:t>A FUTÁR közlekedésinformatikai rendszer </a:t>
            </a:r>
            <a:r>
              <a:rPr lang="hu-HU" sz="3600" b="1" dirty="0" smtClean="0">
                <a:solidFill>
                  <a:srgbClr val="7030A0"/>
                </a:solidFill>
                <a:latin typeface="Bookman Old Style" pitchFamily="18" charset="0"/>
              </a:rPr>
              <a:t>elemei</a:t>
            </a:r>
            <a:endParaRPr lang="hu-HU" sz="3600" b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pic>
        <p:nvPicPr>
          <p:cNvPr id="6" name="Picture 1" descr="image00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878" y="1412775"/>
            <a:ext cx="8627586" cy="5328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zövegdoboz 6"/>
          <p:cNvSpPr txBox="1"/>
          <p:nvPr/>
        </p:nvSpPr>
        <p:spPr>
          <a:xfrm>
            <a:off x="5196016" y="5770364"/>
            <a:ext cx="3923928" cy="107721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hu-HU" sz="3200" b="1" dirty="0" smtClean="0">
                <a:solidFill>
                  <a:schemeClr val="bg1"/>
                </a:solidFill>
                <a:latin typeface="Bookman Old Style" pitchFamily="18" charset="0"/>
              </a:rPr>
              <a:t>IVU forgalom-irányító szoftver</a:t>
            </a:r>
            <a:endParaRPr lang="hu-HU" sz="32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>
            <a:noAutofit/>
          </a:bodyPr>
          <a:lstStyle/>
          <a:p>
            <a:pPr algn="ctr"/>
            <a:r>
              <a:rPr lang="hu-HU" sz="3600" b="1" dirty="0" smtClean="0">
                <a:solidFill>
                  <a:srgbClr val="7030A0"/>
                </a:solidFill>
                <a:latin typeface="Bookman Old Style" pitchFamily="18" charset="0"/>
              </a:rPr>
              <a:t>A FUTÁR közlekedésinformatikai rendszer </a:t>
            </a:r>
            <a:r>
              <a:rPr lang="hu-HU" sz="3600" b="1" dirty="0" smtClean="0">
                <a:solidFill>
                  <a:srgbClr val="7030A0"/>
                </a:solidFill>
                <a:latin typeface="Bookman Old Style" pitchFamily="18" charset="0"/>
              </a:rPr>
              <a:t>elemei</a:t>
            </a:r>
            <a:endParaRPr lang="hu-HU" sz="3600" b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7" b="4592"/>
          <a:stretch/>
        </p:blipFill>
        <p:spPr bwMode="auto">
          <a:xfrm>
            <a:off x="179513" y="1484783"/>
            <a:ext cx="8640960" cy="5256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78" t="26585" r="12679" b="7933"/>
          <a:stretch/>
        </p:blipFill>
        <p:spPr bwMode="auto">
          <a:xfrm>
            <a:off x="4775979" y="1484783"/>
            <a:ext cx="4044494" cy="3168352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Szövegdoboz 6"/>
          <p:cNvSpPr txBox="1"/>
          <p:nvPr/>
        </p:nvSpPr>
        <p:spPr>
          <a:xfrm>
            <a:off x="5606048" y="5780782"/>
            <a:ext cx="3528392" cy="107721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hu-HU" sz="3200" b="1" dirty="0" smtClean="0">
                <a:solidFill>
                  <a:schemeClr val="bg1"/>
                </a:solidFill>
                <a:latin typeface="Bookman Old Style" pitchFamily="18" charset="0"/>
              </a:rPr>
              <a:t>Internetes utazástervező</a:t>
            </a:r>
            <a:endParaRPr lang="hu-HU" sz="32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>
            <a:noAutofit/>
          </a:bodyPr>
          <a:lstStyle/>
          <a:p>
            <a:pPr algn="ctr"/>
            <a:r>
              <a:rPr lang="hu-HU" sz="3600" b="1" dirty="0" smtClean="0">
                <a:solidFill>
                  <a:srgbClr val="7030A0"/>
                </a:solidFill>
                <a:latin typeface="Bookman Old Style" pitchFamily="18" charset="0"/>
              </a:rPr>
              <a:t>A FUTÁR közlekedésinformatikai rendszer </a:t>
            </a:r>
            <a:r>
              <a:rPr lang="hu-HU" sz="3600" b="1" dirty="0" smtClean="0">
                <a:solidFill>
                  <a:srgbClr val="7030A0"/>
                </a:solidFill>
                <a:latin typeface="Bookman Old Style" pitchFamily="18" charset="0"/>
              </a:rPr>
              <a:t>struktúrája</a:t>
            </a:r>
            <a:endParaRPr lang="hu-HU" sz="3600" b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pic>
        <p:nvPicPr>
          <p:cNvPr id="6" name="Kép 1" descr="image00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40768"/>
            <a:ext cx="7920880" cy="5423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>
            <a:noAutofit/>
          </a:bodyPr>
          <a:lstStyle/>
          <a:p>
            <a:pPr algn="ctr"/>
            <a:r>
              <a:rPr lang="hu-HU" sz="3600" b="1" dirty="0" smtClean="0">
                <a:solidFill>
                  <a:srgbClr val="7030A0"/>
                </a:solidFill>
                <a:latin typeface="Bookman Old Style" pitchFamily="18" charset="0"/>
              </a:rPr>
              <a:t>A FUTÁR közlekedésinformatikai rendszer </a:t>
            </a:r>
            <a:r>
              <a:rPr lang="hu-HU" sz="3600" b="1" dirty="0" smtClean="0">
                <a:solidFill>
                  <a:srgbClr val="7030A0"/>
                </a:solidFill>
                <a:latin typeface="Bookman Old Style" pitchFamily="18" charset="0"/>
              </a:rPr>
              <a:t>struktúrája</a:t>
            </a:r>
            <a:endParaRPr lang="hu-HU" sz="3600" b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pic>
        <p:nvPicPr>
          <p:cNvPr id="6" name="Kép 6" descr="Leírás: FUTAR_IVU_expanded_hu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12776"/>
            <a:ext cx="7736985" cy="532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zövegdoboz 8"/>
          <p:cNvSpPr txBox="1"/>
          <p:nvPr/>
        </p:nvSpPr>
        <p:spPr>
          <a:xfrm>
            <a:off x="492736" y="100825"/>
            <a:ext cx="82809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3600" b="1" dirty="0" smtClean="0">
                <a:solidFill>
                  <a:srgbClr val="7030A0"/>
                </a:solidFill>
                <a:latin typeface="Bookman Old Style" pitchFamily="18" charset="0"/>
              </a:rPr>
              <a:t>A FUTÁR egyediségének bemutatása</a:t>
            </a:r>
            <a:endParaRPr lang="hu-HU" sz="3600" b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pic>
        <p:nvPicPr>
          <p:cNvPr id="10" name="Picture 2" descr="http://iho.hu/img/140215_kobanya/05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65" r="15173" b="12446"/>
          <a:stretch/>
        </p:blipFill>
        <p:spPr bwMode="auto">
          <a:xfrm>
            <a:off x="14848" y="1292014"/>
            <a:ext cx="8758808" cy="5565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7493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idx="1"/>
          </p:nvPr>
        </p:nvSpPr>
        <p:spPr>
          <a:xfrm>
            <a:off x="323528" y="1628800"/>
            <a:ext cx="8291264" cy="4525963"/>
          </a:xfrm>
        </p:spPr>
        <p:txBody>
          <a:bodyPr>
            <a:normAutofit/>
          </a:bodyPr>
          <a:lstStyle/>
          <a:p>
            <a:pPr>
              <a:spcBef>
                <a:spcPct val="50000"/>
              </a:spcBef>
            </a:pPr>
            <a:r>
              <a:rPr lang="hu-HU" sz="20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Budapesten naponta a reggeli csúcsidőszakban az alábbi járműszám áll forgalomba:</a:t>
            </a:r>
          </a:p>
          <a:p>
            <a:pPr>
              <a:spcBef>
                <a:spcPct val="50000"/>
              </a:spcBef>
              <a:buNone/>
            </a:pPr>
            <a:r>
              <a:rPr lang="hu-HU" sz="2000" dirty="0" smtClean="0">
                <a:latin typeface="Arial" pitchFamily="34" charset="0"/>
                <a:cs typeface="Arial" pitchFamily="34" charset="0"/>
              </a:rPr>
              <a:t>	Autóbusz: ≈</a:t>
            </a:r>
            <a:r>
              <a:rPr lang="hu-HU" sz="2000" dirty="0" smtClean="0">
                <a:latin typeface="Arial" pitchFamily="34" charset="0"/>
                <a:cs typeface="Arial" pitchFamily="34" charset="0"/>
              </a:rPr>
              <a:t>1.330 </a:t>
            </a:r>
            <a:r>
              <a:rPr lang="hu-HU" sz="2000" dirty="0" smtClean="0">
                <a:latin typeface="Arial" pitchFamily="34" charset="0"/>
                <a:cs typeface="Arial" pitchFamily="34" charset="0"/>
              </a:rPr>
              <a:t>db	</a:t>
            </a:r>
            <a:r>
              <a:rPr lang="hu-HU" sz="20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Villamos: ≈490 db	</a:t>
            </a:r>
            <a:r>
              <a:rPr lang="hu-HU" sz="2000" dirty="0" smtClean="0">
                <a:latin typeface="Arial" pitchFamily="34" charset="0"/>
                <a:cs typeface="Arial" pitchFamily="34" charset="0"/>
              </a:rPr>
              <a:t>Trolibusz: ≈110 db</a:t>
            </a:r>
          </a:p>
          <a:p>
            <a:pPr>
              <a:spcBef>
                <a:spcPct val="50000"/>
              </a:spcBef>
              <a:buNone/>
            </a:pPr>
            <a:r>
              <a:rPr lang="hu-HU" sz="20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	Metró: </a:t>
            </a:r>
            <a:r>
              <a:rPr lang="hu-HU" sz="20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≈340 </a:t>
            </a:r>
            <a:r>
              <a:rPr lang="hu-HU" sz="20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db	</a:t>
            </a:r>
            <a:r>
              <a:rPr lang="hu-HU" sz="2000" dirty="0" smtClean="0">
                <a:latin typeface="Arial" pitchFamily="34" charset="0"/>
                <a:cs typeface="Arial" pitchFamily="34" charset="0"/>
              </a:rPr>
              <a:t>HÉV: ≈240 db		</a:t>
            </a:r>
            <a:r>
              <a:rPr lang="hu-HU" sz="2000" b="1" dirty="0" smtClean="0">
                <a:latin typeface="Arial" pitchFamily="34" charset="0"/>
                <a:cs typeface="Arial" pitchFamily="34" charset="0"/>
              </a:rPr>
              <a:t>Összesen: ≈</a:t>
            </a:r>
            <a:r>
              <a:rPr lang="hu-HU" sz="2000" b="1" dirty="0" smtClean="0">
                <a:latin typeface="Arial" pitchFamily="34" charset="0"/>
                <a:cs typeface="Arial" pitchFamily="34" charset="0"/>
              </a:rPr>
              <a:t>2.500 </a:t>
            </a:r>
            <a:r>
              <a:rPr lang="hu-HU" sz="2000" b="1" dirty="0" smtClean="0">
                <a:latin typeface="Arial" pitchFamily="34" charset="0"/>
                <a:cs typeface="Arial" pitchFamily="34" charset="0"/>
              </a:rPr>
              <a:t>db</a:t>
            </a:r>
          </a:p>
          <a:p>
            <a:pPr>
              <a:spcBef>
                <a:spcPct val="50000"/>
              </a:spcBef>
            </a:pPr>
            <a:r>
              <a:rPr lang="hu-HU" sz="20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 legsűrűbb </a:t>
            </a:r>
            <a:r>
              <a:rPr lang="hu-HU" sz="20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viszonylatokon </a:t>
            </a:r>
            <a:r>
              <a:rPr lang="hu-HU" sz="20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vannak olyan időszakok, amikor a </a:t>
            </a:r>
            <a:r>
              <a:rPr lang="hu-HU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követési időköz 3 perc alatti</a:t>
            </a:r>
            <a:r>
              <a:rPr lang="hu-HU" sz="20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hu-HU" sz="20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(2-es</a:t>
            </a:r>
            <a:r>
              <a:rPr lang="hu-HU" sz="20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4-6-os, 61-es villamos, 81-es </a:t>
            </a:r>
            <a:r>
              <a:rPr lang="hu-HU" sz="20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troli, egyes fonódó autóbusz viszonylatcsoportok)</a:t>
            </a:r>
            <a:endParaRPr lang="hu-HU" sz="2000" b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ct val="50000"/>
              </a:spcBef>
            </a:pPr>
            <a:r>
              <a:rPr lang="hu-HU" sz="2000" dirty="0" smtClean="0">
                <a:latin typeface="Arial" pitchFamily="34" charset="0"/>
                <a:cs typeface="Arial" pitchFamily="34" charset="0"/>
              </a:rPr>
              <a:t>Egyes fonódó szakaszokon óránként </a:t>
            </a:r>
            <a:r>
              <a:rPr lang="hu-HU" sz="2000" b="1" dirty="0" smtClean="0">
                <a:latin typeface="Arial" pitchFamily="34" charset="0"/>
                <a:cs typeface="Arial" pitchFamily="34" charset="0"/>
              </a:rPr>
              <a:t>60 feletti járműszám</a:t>
            </a:r>
            <a:r>
              <a:rPr lang="hu-HU" sz="2000" dirty="0" smtClean="0">
                <a:latin typeface="Arial" pitchFamily="34" charset="0"/>
                <a:cs typeface="Arial" pitchFamily="34" charset="0"/>
              </a:rPr>
              <a:t> halad át</a:t>
            </a:r>
            <a:endParaRPr lang="hu-HU" sz="2000" b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ct val="50000"/>
              </a:spcBef>
            </a:pPr>
            <a:r>
              <a:rPr lang="hu-HU" sz="2000" dirty="0" smtClean="0">
                <a:latin typeface="Arial" pitchFamily="34" charset="0"/>
                <a:cs typeface="Arial" pitchFamily="34" charset="0"/>
              </a:rPr>
              <a:t>Könnyen belátható, hogy ilyen gyakoriság, ekkora szállítókapacitás mellett, kimaradó menet esetén </a:t>
            </a:r>
            <a:r>
              <a:rPr lang="hu-HU" sz="2000" b="1" dirty="0" smtClean="0">
                <a:latin typeface="Arial" pitchFamily="34" charset="0"/>
                <a:cs typeface="Arial" pitchFamily="34" charset="0"/>
              </a:rPr>
              <a:t>nem lehet egyszerű járattörléssel</a:t>
            </a:r>
            <a:r>
              <a:rPr lang="hu-HU" sz="2000" dirty="0" smtClean="0">
                <a:latin typeface="Arial" pitchFamily="34" charset="0"/>
                <a:cs typeface="Arial" pitchFamily="34" charset="0"/>
              </a:rPr>
              <a:t>,</a:t>
            </a:r>
            <a:r>
              <a:rPr lang="hu-HU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hu-HU" sz="2000" dirty="0" smtClean="0">
                <a:latin typeface="Arial" pitchFamily="34" charset="0"/>
                <a:cs typeface="Arial" pitchFamily="34" charset="0"/>
              </a:rPr>
              <a:t>a viszonylat(ok) többi járművét változatlanul közlekedtetni</a:t>
            </a:r>
            <a:endParaRPr lang="hu-H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ím 2"/>
          <p:cNvSpPr>
            <a:spLocks noGrp="1"/>
          </p:cNvSpPr>
          <p:nvPr>
            <p:ph type="title"/>
          </p:nvPr>
        </p:nvSpPr>
        <p:spPr>
          <a:xfrm>
            <a:off x="251520" y="457200"/>
            <a:ext cx="8568952" cy="1027584"/>
          </a:xfrm>
        </p:spPr>
        <p:txBody>
          <a:bodyPr>
            <a:noAutofit/>
          </a:bodyPr>
          <a:lstStyle/>
          <a:p>
            <a:pPr algn="ctr"/>
            <a:r>
              <a:rPr lang="hu-HU" sz="3600" b="1" dirty="0" smtClean="0">
                <a:solidFill>
                  <a:srgbClr val="7030A0"/>
                </a:solidFill>
                <a:latin typeface="Bookman Old Style" pitchFamily="18" charset="0"/>
              </a:rPr>
              <a:t>A budapesti közösségi közlekedés egyediségének bemutatása</a:t>
            </a:r>
            <a:endParaRPr lang="hu-HU" sz="3600" b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idx="1"/>
          </p:nvPr>
        </p:nvSpPr>
        <p:spPr>
          <a:xfrm>
            <a:off x="251520" y="1700808"/>
            <a:ext cx="8496944" cy="4824536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ct val="50000"/>
              </a:spcBef>
            </a:pPr>
            <a:r>
              <a:rPr lang="hu-HU" sz="22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 FUTÁR több száz oldalas műszaki dokumentáció összeállításakor a budapesti közösségi közlekedési rendszer alábbi specialitásainak figyelembe vétele megkerülhetetlen volt</a:t>
            </a:r>
            <a:r>
              <a:rPr lang="hu-HU" sz="22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marL="0" indent="0">
              <a:lnSpc>
                <a:spcPct val="110000"/>
              </a:lnSpc>
              <a:spcBef>
                <a:spcPct val="50000"/>
              </a:spcBef>
              <a:buNone/>
            </a:pPr>
            <a:r>
              <a:rPr lang="hu-HU" sz="11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hu-HU" sz="11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hu-HU" sz="20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hu-HU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forgalmi zavarok száma rendkívül magas</a:t>
            </a:r>
            <a:r>
              <a:rPr lang="hu-HU" sz="2000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hu-HU" sz="20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hu-HU" sz="2000" b="0" dirty="0" smtClean="0">
                <a:solidFill>
                  <a:schemeClr val="tx1"/>
                </a:solidFill>
                <a:latin typeface="Arial"/>
                <a:cs typeface="Arial"/>
              </a:rPr>
              <a:t>≈</a:t>
            </a:r>
            <a:r>
              <a:rPr lang="hu-HU" sz="20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1.000 kimaradás/nap)</a:t>
            </a:r>
            <a:br>
              <a:rPr lang="hu-HU" sz="20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hu-HU" sz="20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	- gyakori a beavatkozási kényszer (késések, meghibásodások),</a:t>
            </a:r>
            <a:br>
              <a:rPr lang="hu-HU" sz="20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hu-HU" sz="20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	- szinte ismeretlen a „járattörlés”,</a:t>
            </a:r>
            <a:br>
              <a:rPr lang="hu-HU" sz="20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hu-HU" sz="20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	- kommunikációs igény magas (jármű</a:t>
            </a:r>
            <a:r>
              <a:rPr lang="hu-HU" sz="20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Symbol"/>
              </a:rPr>
              <a:t>központ),</a:t>
            </a:r>
            <a:br>
              <a:rPr lang="hu-HU" sz="20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Symbol"/>
              </a:rPr>
            </a:br>
            <a:r>
              <a:rPr lang="hu-HU" sz="8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hu-HU" sz="8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hu-HU" sz="2000" b="0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hu-HU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kirívóan magas a járművek átlagéletkora</a:t>
            </a:r>
            <a:r>
              <a:rPr lang="hu-HU" sz="20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hu-HU" sz="20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hu-HU" sz="20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	- járművek utastájékoztató eszközei eltérőek, </a:t>
            </a:r>
            <a:r>
              <a:rPr lang="hu-HU" sz="20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javarészük 	működésképtelen</a:t>
            </a:r>
            <a:r>
              <a:rPr lang="hu-HU" sz="20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</a:t>
            </a:r>
            <a:br>
              <a:rPr lang="hu-HU" sz="20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hu-HU" sz="8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hu-HU" sz="8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hu-HU" sz="2000" b="0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hu-HU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optimum közeli közlekedésszervezés</a:t>
            </a:r>
            <a:r>
              <a:rPr lang="hu-HU" sz="20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hu-HU" sz="20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hu-HU" sz="20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	- a menetrendek időtartalékai minimálisak,</a:t>
            </a:r>
            <a:br>
              <a:rPr lang="hu-HU" sz="20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hu-HU" sz="20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	- munkaügyi szabályozás (vezetéssel töltött idő),</a:t>
            </a:r>
            <a:br>
              <a:rPr lang="hu-HU" sz="20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hu-HU" sz="20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	- nincsenek tartalékok (sem jármű, sem idő szempontból</a:t>
            </a:r>
            <a:r>
              <a:rPr lang="hu-HU" sz="20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),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hu-H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	- hangolt, ütemes menetrendi rendszer.</a:t>
            </a:r>
            <a:endParaRPr lang="hu-H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ím 2"/>
          <p:cNvSpPr>
            <a:spLocks noGrp="1"/>
          </p:cNvSpPr>
          <p:nvPr>
            <p:ph type="title"/>
          </p:nvPr>
        </p:nvSpPr>
        <p:spPr>
          <a:xfrm>
            <a:off x="251520" y="457200"/>
            <a:ext cx="8568952" cy="955576"/>
          </a:xfrm>
        </p:spPr>
        <p:txBody>
          <a:bodyPr>
            <a:noAutofit/>
          </a:bodyPr>
          <a:lstStyle/>
          <a:p>
            <a:pPr algn="ctr"/>
            <a:r>
              <a:rPr lang="hu-HU" sz="3600" b="1" dirty="0" smtClean="0">
                <a:solidFill>
                  <a:srgbClr val="7030A0"/>
                </a:solidFill>
                <a:latin typeface="Bookman Old Style" pitchFamily="18" charset="0"/>
              </a:rPr>
              <a:t>A budapesti közösségi közlekedés egyediségének bemutatása</a:t>
            </a:r>
            <a:endParaRPr lang="hu-HU" sz="3600" b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artalom helye 4" descr="dugó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26968" y="1628800"/>
            <a:ext cx="5746047" cy="4815186"/>
          </a:xfrm>
        </p:spPr>
      </p:pic>
      <p:sp>
        <p:nvSpPr>
          <p:cNvPr id="3" name="Cím 2"/>
          <p:cNvSpPr>
            <a:spLocks noGrp="1"/>
          </p:cNvSpPr>
          <p:nvPr>
            <p:ph type="title"/>
          </p:nvPr>
        </p:nvSpPr>
        <p:spPr>
          <a:xfrm>
            <a:off x="251520" y="457200"/>
            <a:ext cx="8496944" cy="1099592"/>
          </a:xfrm>
        </p:spPr>
        <p:txBody>
          <a:bodyPr>
            <a:noAutofit/>
          </a:bodyPr>
          <a:lstStyle/>
          <a:p>
            <a:pPr algn="ctr"/>
            <a:r>
              <a:rPr lang="hu-HU" sz="3600" b="1" dirty="0" smtClean="0">
                <a:solidFill>
                  <a:srgbClr val="7030A0"/>
                </a:solidFill>
                <a:latin typeface="Bookman Old Style" pitchFamily="18" charset="0"/>
              </a:rPr>
              <a:t>A budapesti közösségi közlekedés egyediségének bemutatása</a:t>
            </a:r>
            <a:endParaRPr lang="hu-HU" sz="3600" b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sp>
        <p:nvSpPr>
          <p:cNvPr id="6" name="Szövegdoboz 5"/>
          <p:cNvSpPr txBox="1"/>
          <p:nvPr/>
        </p:nvSpPr>
        <p:spPr>
          <a:xfrm>
            <a:off x="251520" y="5661248"/>
            <a:ext cx="8496944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hu-HU" sz="2000" dirty="0" smtClean="0">
                <a:latin typeface="Arial" pitchFamily="34" charset="0"/>
                <a:cs typeface="Arial" pitchFamily="34" charset="0"/>
              </a:rPr>
              <a:t>A budapesti felszíni közlekedés rendkívül </a:t>
            </a:r>
            <a:r>
              <a:rPr lang="hu-HU" sz="2000" b="1" dirty="0" smtClean="0">
                <a:latin typeface="Arial" pitchFamily="34" charset="0"/>
                <a:cs typeface="Arial" pitchFamily="34" charset="0"/>
              </a:rPr>
              <a:t>zavarérzékeny</a:t>
            </a:r>
            <a:r>
              <a:rPr lang="hu-HU" sz="2000" dirty="0" smtClean="0">
                <a:latin typeface="Arial" pitchFamily="34" charset="0"/>
                <a:cs typeface="Arial" pitchFamily="34" charset="0"/>
              </a:rPr>
              <a:t>. Naponta mintegy 45.000 menetet teljesítenek a </a:t>
            </a:r>
            <a:r>
              <a:rPr lang="hu-HU" sz="2000" dirty="0" smtClean="0">
                <a:latin typeface="Arial" pitchFamily="34" charset="0"/>
                <a:cs typeface="Arial" pitchFamily="34" charset="0"/>
              </a:rPr>
              <a:t>járművek, ezek pontos, menetrend szerinti lefutását számos tényező befolyásolja. </a:t>
            </a:r>
            <a:endParaRPr lang="hu-HU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zövegdoboz 5"/>
          <p:cNvSpPr txBox="1"/>
          <p:nvPr/>
        </p:nvSpPr>
        <p:spPr>
          <a:xfrm>
            <a:off x="395536" y="332656"/>
            <a:ext cx="8280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3600" b="1" dirty="0" smtClean="0">
                <a:solidFill>
                  <a:srgbClr val="7030A0"/>
                </a:solidFill>
                <a:latin typeface="Bookman Old Style" pitchFamily="18" charset="0"/>
              </a:rPr>
              <a:t>Alapinformációk a FUTÁR-ról</a:t>
            </a:r>
            <a:endParaRPr lang="hu-HU" sz="3600" b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sp>
        <p:nvSpPr>
          <p:cNvPr id="7" name="Szövegdoboz 6"/>
          <p:cNvSpPr txBox="1"/>
          <p:nvPr/>
        </p:nvSpPr>
        <p:spPr>
          <a:xfrm>
            <a:off x="249364" y="1309936"/>
            <a:ext cx="857110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800" dirty="0">
                <a:latin typeface="Arial" pitchFamily="34" charset="0"/>
                <a:cs typeface="Arial" pitchFamily="34" charset="0"/>
              </a:rPr>
              <a:t>A </a:t>
            </a:r>
            <a:r>
              <a:rPr lang="hu-HU" sz="2800" b="1" dirty="0">
                <a:latin typeface="Arial" pitchFamily="34" charset="0"/>
                <a:cs typeface="Arial" pitchFamily="34" charset="0"/>
              </a:rPr>
              <a:t>FUTÁR</a:t>
            </a:r>
            <a:r>
              <a:rPr lang="hu-HU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hu-HU" sz="2800" dirty="0" smtClean="0">
                <a:latin typeface="Arial" pitchFamily="34" charset="0"/>
                <a:cs typeface="Arial" pitchFamily="34" charset="0"/>
              </a:rPr>
              <a:t>mozaikszó</a:t>
            </a:r>
            <a:r>
              <a:rPr lang="hu-HU" sz="2800" dirty="0">
                <a:latin typeface="Arial" pitchFamily="34" charset="0"/>
                <a:cs typeface="Arial" pitchFamily="34" charset="0"/>
              </a:rPr>
              <a:t>, korábban a projektet az azonosító számával </a:t>
            </a:r>
            <a:r>
              <a:rPr lang="hu-HU" sz="2800" dirty="0" smtClean="0">
                <a:latin typeface="Arial" pitchFamily="34" charset="0"/>
                <a:cs typeface="Arial" pitchFamily="34" charset="0"/>
              </a:rPr>
              <a:t>jelöltük:</a:t>
            </a:r>
            <a:br>
              <a:rPr lang="hu-HU" sz="2800" dirty="0" smtClean="0">
                <a:latin typeface="Arial" pitchFamily="34" charset="0"/>
                <a:cs typeface="Arial" pitchFamily="34" charset="0"/>
              </a:rPr>
            </a:br>
            <a:r>
              <a:rPr lang="hu-HU" sz="2800" dirty="0" smtClean="0">
                <a:latin typeface="Arial" pitchFamily="34" charset="0"/>
                <a:cs typeface="Arial" pitchFamily="34" charset="0"/>
              </a:rPr>
              <a:t>			(</a:t>
            </a:r>
            <a:r>
              <a:rPr lang="hu-HU" sz="2800" dirty="0">
                <a:latin typeface="Arial" pitchFamily="34" charset="0"/>
                <a:cs typeface="Arial" pitchFamily="34" charset="0"/>
              </a:rPr>
              <a:t>KMOP-2.3.1/A-2009-0001</a:t>
            </a:r>
            <a:r>
              <a:rPr lang="hu-HU" sz="2800" dirty="0" smtClean="0">
                <a:latin typeface="Arial" pitchFamily="34" charset="0"/>
                <a:cs typeface="Arial" pitchFamily="34" charset="0"/>
              </a:rPr>
              <a:t>).</a:t>
            </a:r>
          </a:p>
          <a:p>
            <a:endParaRPr lang="hu-HU" sz="2800" dirty="0">
              <a:latin typeface="Arial" pitchFamily="34" charset="0"/>
              <a:cs typeface="Arial" pitchFamily="34" charset="0"/>
            </a:endParaRPr>
          </a:p>
          <a:p>
            <a:r>
              <a:rPr lang="hu-HU" sz="2800" dirty="0" smtClean="0">
                <a:latin typeface="Arial" pitchFamily="34" charset="0"/>
                <a:cs typeface="Arial" pitchFamily="34" charset="0"/>
              </a:rPr>
              <a:t>A </a:t>
            </a:r>
            <a:r>
              <a:rPr lang="hu-HU" sz="2800" b="1" dirty="0" smtClean="0">
                <a:latin typeface="Arial" pitchFamily="34" charset="0"/>
                <a:cs typeface="Arial" pitchFamily="34" charset="0"/>
              </a:rPr>
              <a:t>FUTÁR projekt</a:t>
            </a:r>
            <a:r>
              <a:rPr lang="hu-HU" sz="2800" dirty="0" smtClean="0">
                <a:latin typeface="Arial" pitchFamily="34" charset="0"/>
                <a:cs typeface="Arial" pitchFamily="34" charset="0"/>
              </a:rPr>
              <a:t> során egy komplex ITS fejlesztés valósult meg Budapesten, az alábbi célokkal:</a:t>
            </a:r>
          </a:p>
          <a:p>
            <a:pPr marL="457200" indent="-457200">
              <a:buFontTx/>
              <a:buChar char="-"/>
            </a:pPr>
            <a:r>
              <a:rPr lang="hu-HU" sz="2800" dirty="0" smtClean="0">
                <a:latin typeface="Arial" pitchFamily="34" charset="0"/>
                <a:cs typeface="Arial" pitchFamily="34" charset="0"/>
              </a:rPr>
              <a:t>beszédkommunikáció biztosítása,</a:t>
            </a:r>
          </a:p>
          <a:p>
            <a:pPr marL="457200" indent="-457200">
              <a:buFontTx/>
              <a:buChar char="-"/>
            </a:pPr>
            <a:r>
              <a:rPr lang="hu-HU" sz="2800" dirty="0" smtClean="0">
                <a:latin typeface="Arial" pitchFamily="34" charset="0"/>
                <a:cs typeface="Arial" pitchFamily="34" charset="0"/>
              </a:rPr>
              <a:t>járművek lokalizációjának biztosítása,</a:t>
            </a:r>
          </a:p>
          <a:p>
            <a:pPr marL="457200" indent="-457200">
              <a:buFontTx/>
              <a:buChar char="-"/>
            </a:pPr>
            <a:r>
              <a:rPr lang="hu-HU" sz="2800" dirty="0" smtClean="0">
                <a:latin typeface="Arial" pitchFamily="34" charset="0"/>
                <a:cs typeface="Arial" pitchFamily="34" charset="0"/>
              </a:rPr>
              <a:t>utastájékoztatás eszközrendszerének fejlesztése,</a:t>
            </a:r>
          </a:p>
          <a:p>
            <a:pPr marL="457200" indent="-457200">
              <a:buFontTx/>
              <a:buChar char="-"/>
            </a:pPr>
            <a:r>
              <a:rPr lang="hu-HU" sz="2800" dirty="0" smtClean="0">
                <a:latin typeface="Arial" pitchFamily="34" charset="0"/>
                <a:cs typeface="Arial" pitchFamily="34" charset="0"/>
              </a:rPr>
              <a:t>forgalomirányítás folyamatainak részleges automatizálása.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2"/>
          <p:cNvSpPr>
            <a:spLocks noGrp="1"/>
          </p:cNvSpPr>
          <p:nvPr>
            <p:ph type="title"/>
          </p:nvPr>
        </p:nvSpPr>
        <p:spPr>
          <a:xfrm>
            <a:off x="458295" y="184628"/>
            <a:ext cx="8229600" cy="922114"/>
          </a:xfrm>
        </p:spPr>
        <p:txBody>
          <a:bodyPr>
            <a:noAutofit/>
          </a:bodyPr>
          <a:lstStyle/>
          <a:p>
            <a:pPr algn="ctr"/>
            <a:r>
              <a:rPr lang="hu-HU" sz="3600" b="1" dirty="0" smtClean="0">
                <a:solidFill>
                  <a:srgbClr val="7030A0"/>
                </a:solidFill>
                <a:latin typeface="Bookman Old Style" pitchFamily="18" charset="0"/>
              </a:rPr>
              <a:t>A FUTÁR </a:t>
            </a:r>
            <a:r>
              <a:rPr lang="hu-HU" sz="3600" b="1" dirty="0" smtClean="0">
                <a:solidFill>
                  <a:srgbClr val="7030A0"/>
                </a:solidFill>
                <a:latin typeface="Bookman Old Style" pitchFamily="18" charset="0"/>
              </a:rPr>
              <a:t>előtt</a:t>
            </a:r>
            <a:endParaRPr lang="hu-HU" sz="3600" b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pic>
        <p:nvPicPr>
          <p:cNvPr id="4" name="Picture 4" descr="Adminisztráció"/>
          <p:cNvPicPr>
            <a:picLocks noChangeAspect="1" noChangeArrowheads="1"/>
          </p:cNvPicPr>
          <p:nvPr/>
        </p:nvPicPr>
        <p:blipFill>
          <a:blip r:embed="rId2" cstate="print">
            <a:lum bright="14000"/>
          </a:blip>
          <a:srcRect/>
          <a:stretch>
            <a:fillRect/>
          </a:stretch>
        </p:blipFill>
        <p:spPr bwMode="auto">
          <a:xfrm>
            <a:off x="323528" y="1106742"/>
            <a:ext cx="8352927" cy="5418602"/>
          </a:xfrm>
          <a:prstGeom prst="rect">
            <a:avLst/>
          </a:prstGeom>
          <a:noFill/>
          <a:ln w="25400">
            <a:solidFill>
              <a:srgbClr val="00206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Autofit/>
          </a:bodyPr>
          <a:lstStyle/>
          <a:p>
            <a:pPr algn="ctr"/>
            <a:r>
              <a:rPr lang="hu-HU" sz="3600" b="1" dirty="0" smtClean="0">
                <a:solidFill>
                  <a:srgbClr val="7030A0"/>
                </a:solidFill>
                <a:latin typeface="Bookman Old Style" pitchFamily="18" charset="0"/>
              </a:rPr>
              <a:t>A FUTÁR </a:t>
            </a:r>
            <a:r>
              <a:rPr lang="hu-HU" sz="3600" b="1" dirty="0" smtClean="0">
                <a:solidFill>
                  <a:srgbClr val="7030A0"/>
                </a:solidFill>
                <a:latin typeface="Bookman Old Style" pitchFamily="18" charset="0"/>
              </a:rPr>
              <a:t>előzményei</a:t>
            </a:r>
            <a:endParaRPr lang="hu-HU" sz="3600" b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323528" y="1268760"/>
            <a:ext cx="8640960" cy="4392488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400" b="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A megvalósíthatósági tanulmány elkészültekor (2007) a BKV forgalomirányítási rendszerét az alábbiak</a:t>
            </a:r>
            <a:r>
              <a:rPr kumimoji="0" lang="hu-HU" sz="2400" b="0" i="0" u="none" strike="noStrike" kern="1200" cap="none" spc="0" normalizeH="0" noProof="0" dirty="0" smtClean="0">
                <a:ln>
                  <a:noFill/>
                </a:ln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jellemezték: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hu-HU" sz="2400" dirty="0" smtClean="0">
                <a:latin typeface="Arial" pitchFamily="34" charset="0"/>
                <a:ea typeface="+mj-ea"/>
                <a:cs typeface="Arial" pitchFamily="34" charset="0"/>
              </a:rPr>
              <a:t> Több, egymástól különböző, már </a:t>
            </a:r>
            <a:r>
              <a:rPr lang="hu-HU" sz="2400" b="1" dirty="0" smtClean="0">
                <a:latin typeface="Arial" pitchFamily="34" charset="0"/>
                <a:ea typeface="+mj-ea"/>
                <a:cs typeface="Arial" pitchFamily="34" charset="0"/>
              </a:rPr>
              <a:t>elavult</a:t>
            </a:r>
            <a:r>
              <a:rPr lang="hu-HU" sz="2400" dirty="0" smtClean="0">
                <a:latin typeface="Arial" pitchFamily="34" charset="0"/>
                <a:ea typeface="+mj-ea"/>
                <a:cs typeface="Arial" pitchFamily="34" charset="0"/>
              </a:rPr>
              <a:t> irányítási rendszer (DIR, AVM, telefonnal vagy önálló rádiós rendszerrel történő irányítás) működött,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hu-HU" sz="2400" i="0" u="none" strike="noStrike" kern="1200" cap="none" spc="0" normalizeH="0" baseline="0" noProof="0" dirty="0">
                <a:ln>
                  <a:noFill/>
                </a:ln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hu-HU" sz="240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voltak támogató informatikai rendszerek, de ezek </a:t>
            </a:r>
            <a:r>
              <a:rPr kumimoji="0" lang="hu-HU" sz="24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nem </a:t>
            </a:r>
            <a:r>
              <a:rPr kumimoji="0" lang="hu-HU" sz="24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voltak integráltak</a:t>
            </a:r>
            <a:r>
              <a:rPr kumimoji="0" lang="hu-HU" sz="240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, kapacitásaik messze </a:t>
            </a:r>
            <a:r>
              <a:rPr kumimoji="0" lang="hu-HU" sz="24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nem voltak kihasználva</a:t>
            </a:r>
            <a:r>
              <a:rPr kumimoji="0" lang="hu-HU" sz="240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,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hu-HU" sz="2400" dirty="0"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hu-HU" sz="2400" b="1" dirty="0" smtClean="0">
                <a:latin typeface="Arial" pitchFamily="34" charset="0"/>
                <a:ea typeface="+mj-ea"/>
                <a:cs typeface="Arial" pitchFamily="34" charset="0"/>
              </a:rPr>
              <a:t>nem voltak egymásra épülő technológiai szabályozások</a:t>
            </a:r>
            <a:r>
              <a:rPr lang="hu-HU" sz="2400" dirty="0" smtClean="0">
                <a:latin typeface="Arial" pitchFamily="34" charset="0"/>
                <a:ea typeface="+mj-ea"/>
                <a:cs typeface="Arial" pitchFamily="34" charset="0"/>
              </a:rPr>
              <a:t>, sokszor a döntések a hagyományok útján </a:t>
            </a:r>
            <a:r>
              <a:rPr lang="hu-HU" sz="2400" dirty="0" smtClean="0">
                <a:latin typeface="Arial" pitchFamily="34" charset="0"/>
                <a:ea typeface="+mj-ea"/>
                <a:cs typeface="Arial" pitchFamily="34" charset="0"/>
              </a:rPr>
              <a:t>születtek </a:t>
            </a:r>
            <a:r>
              <a:rPr lang="hu-HU" sz="2400" dirty="0" smtClean="0">
                <a:latin typeface="Arial" pitchFamily="34" charset="0"/>
                <a:ea typeface="+mj-ea"/>
                <a:cs typeface="Arial" pitchFamily="34" charset="0"/>
              </a:rPr>
              <a:t>meg.</a:t>
            </a:r>
            <a:r>
              <a:rPr kumimoji="0" lang="hu-HU" sz="240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endParaRPr kumimoji="0" lang="hu-HU" sz="2400" i="0" u="none" strike="noStrike" kern="1200" cap="none" spc="0" normalizeH="0" baseline="0" noProof="0" dirty="0">
              <a:ln>
                <a:noFill/>
              </a:ln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Autofit/>
          </a:bodyPr>
          <a:lstStyle/>
          <a:p>
            <a:pPr algn="ctr"/>
            <a:r>
              <a:rPr lang="hu-HU" sz="3600" b="1" dirty="0" smtClean="0">
                <a:solidFill>
                  <a:srgbClr val="7030A0"/>
                </a:solidFill>
                <a:latin typeface="Bookman Old Style" pitchFamily="18" charset="0"/>
              </a:rPr>
              <a:t>A FUTÁR </a:t>
            </a:r>
            <a:r>
              <a:rPr lang="hu-HU" sz="3600" b="1" dirty="0" smtClean="0">
                <a:solidFill>
                  <a:srgbClr val="7030A0"/>
                </a:solidFill>
                <a:latin typeface="Bookman Old Style" pitchFamily="18" charset="0"/>
              </a:rPr>
              <a:t>felkészülési szakasza</a:t>
            </a:r>
            <a:endParaRPr lang="hu-HU" sz="3600" b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323528" y="1268760"/>
            <a:ext cx="8496944" cy="4392488"/>
          </a:xfrm>
          <a:prstGeom prst="rect">
            <a:avLst/>
          </a:prstGeom>
        </p:spPr>
        <p:txBody>
          <a:bodyPr vert="horz" rtlCol="0" anchor="ctr">
            <a:normAutofit fontScale="925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400" b="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Az informatikai fejlesztést megelőzően</a:t>
            </a:r>
            <a:r>
              <a:rPr kumimoji="0" lang="hu-HU" sz="2400" b="0" i="0" u="none" strike="noStrike" kern="1200" cap="none" spc="0" normalizeH="0" noProof="0" dirty="0" smtClean="0">
                <a:ln>
                  <a:noFill/>
                </a:ln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hu-HU" sz="2400" b="1" i="0" u="none" strike="noStrike" kern="1200" cap="none" spc="0" normalizeH="0" noProof="0" dirty="0" smtClean="0">
                <a:ln>
                  <a:noFill/>
                </a:ln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nulladik lépés</a:t>
            </a:r>
            <a:r>
              <a:rPr kumimoji="0" lang="hu-HU" sz="2400" b="0" i="0" u="none" strike="noStrike" kern="1200" cap="none" spc="0" normalizeH="0" noProof="0" dirty="0" smtClean="0">
                <a:ln>
                  <a:noFill/>
                </a:ln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ként elindult az irányítási rendszer teljes átalakítása.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hu-HU" sz="2400" dirty="0" smtClean="0"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hu-HU" sz="2400" b="1" dirty="0" smtClean="0">
                <a:latin typeface="Arial" pitchFamily="34" charset="0"/>
                <a:ea typeface="+mj-ea"/>
                <a:cs typeface="Arial" pitchFamily="34" charset="0"/>
              </a:rPr>
              <a:t>Irányító és kiszolgáló személyzet felkészítése </a:t>
            </a:r>
            <a:r>
              <a:rPr lang="hu-HU" sz="2400" dirty="0" smtClean="0">
                <a:latin typeface="Arial" pitchFamily="34" charset="0"/>
                <a:ea typeface="+mj-ea"/>
                <a:cs typeface="Arial" pitchFamily="34" charset="0"/>
              </a:rPr>
              <a:t>(informatikai eszközök használata, erősebb szabályozás, szerepek és munkamegosztás átalakítása, új elvek a kiválasztásban)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hu-HU" sz="2400" dirty="0"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hu-HU" sz="2400" b="1" dirty="0" smtClean="0">
                <a:latin typeface="Arial" pitchFamily="34" charset="0"/>
                <a:ea typeface="+mj-ea"/>
                <a:cs typeface="Arial" pitchFamily="34" charset="0"/>
              </a:rPr>
              <a:t>diszpécseri irányító állomások központosítása</a:t>
            </a:r>
            <a:r>
              <a:rPr lang="hu-HU" sz="2400" dirty="0" smtClean="0">
                <a:latin typeface="Arial" pitchFamily="34" charset="0"/>
                <a:ea typeface="+mj-ea"/>
                <a:cs typeface="Arial" pitchFamily="34" charset="0"/>
              </a:rPr>
              <a:t>,</a:t>
            </a:r>
          </a:p>
          <a:p>
            <a:pPr>
              <a:spcBef>
                <a:spcPct val="50000"/>
              </a:spcBef>
              <a:buFontTx/>
              <a:buChar char="-"/>
              <a:defRPr/>
            </a:pPr>
            <a:r>
              <a:rPr kumimoji="0" lang="hu-HU" sz="2400" i="0" u="none" strike="noStrike" kern="1200" cap="none" spc="0" normalizeH="0" baseline="0" noProof="0" dirty="0">
                <a:ln>
                  <a:noFill/>
                </a:ln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hu-HU" sz="2400" b="1" dirty="0" smtClean="0">
                <a:latin typeface="Arial" pitchFamily="34" charset="0"/>
                <a:ea typeface="+mj-ea"/>
                <a:cs typeface="Arial" pitchFamily="34" charset="0"/>
              </a:rPr>
              <a:t>technológiai </a:t>
            </a:r>
            <a:r>
              <a:rPr lang="hu-HU" sz="2400" b="1" dirty="0">
                <a:latin typeface="Arial" pitchFamily="34" charset="0"/>
                <a:ea typeface="+mj-ea"/>
                <a:cs typeface="Arial" pitchFamily="34" charset="0"/>
              </a:rPr>
              <a:t>szabályozások, alapszabályok megalkotása</a:t>
            </a:r>
            <a:r>
              <a:rPr lang="hu-HU" sz="2400" dirty="0">
                <a:latin typeface="Arial" pitchFamily="34" charset="0"/>
                <a:ea typeface="+mj-ea"/>
                <a:cs typeface="Arial" pitchFamily="34" charset="0"/>
              </a:rPr>
              <a:t>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hu-HU" sz="24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informatikai </a:t>
            </a:r>
            <a:r>
              <a:rPr kumimoji="0" lang="hu-HU" sz="24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rendszerek integrációja</a:t>
            </a:r>
            <a:r>
              <a:rPr kumimoji="0" lang="hu-HU" sz="240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→ Elektronikus</a:t>
            </a:r>
            <a:r>
              <a:rPr kumimoji="0" lang="hu-HU" sz="2400" i="0" u="none" strike="noStrike" kern="1200" cap="none" spc="0" normalizeH="0" noProof="0" dirty="0" smtClean="0">
                <a:ln>
                  <a:noFill/>
                </a:ln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hu-HU" sz="240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Forgalmi Jelentés (EFJ), </a:t>
            </a:r>
            <a:r>
              <a:rPr kumimoji="0" lang="hu-HU" sz="2400" i="0" u="none" strike="noStrike" kern="1200" cap="none" spc="0" normalizeH="0" baseline="0" noProof="0" dirty="0" err="1" smtClean="0">
                <a:ln>
                  <a:noFill/>
                </a:ln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ld</a:t>
            </a:r>
            <a:r>
              <a:rPr lang="hu-HU" sz="2400" dirty="0" smtClean="0">
                <a:latin typeface="Arial" pitchFamily="34" charset="0"/>
                <a:ea typeface="+mj-ea"/>
                <a:cs typeface="Arial" pitchFamily="34" charset="0"/>
              </a:rPr>
              <a:t>. következő </a:t>
            </a:r>
            <a:r>
              <a:rPr lang="hu-HU" sz="2400" dirty="0" smtClean="0">
                <a:latin typeface="Arial" pitchFamily="34" charset="0"/>
                <a:ea typeface="+mj-ea"/>
                <a:cs typeface="Arial" pitchFamily="34" charset="0"/>
              </a:rPr>
              <a:t>diákon</a:t>
            </a:r>
            <a:endParaRPr kumimoji="0" lang="hu-HU" sz="2400" i="0" u="none" strike="noStrike" kern="1200" cap="none" spc="0" normalizeH="0" baseline="0" noProof="0" dirty="0" smtClean="0">
              <a:ln>
                <a:noFill/>
              </a:ln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Autofit/>
          </a:bodyPr>
          <a:lstStyle/>
          <a:p>
            <a:pPr algn="ctr"/>
            <a:r>
              <a:rPr lang="hu-HU" sz="3600" b="1" dirty="0" smtClean="0">
                <a:solidFill>
                  <a:srgbClr val="7030A0"/>
                </a:solidFill>
                <a:latin typeface="Bookman Old Style" pitchFamily="18" charset="0"/>
              </a:rPr>
              <a:t>A FUTÁR </a:t>
            </a:r>
            <a:r>
              <a:rPr lang="hu-HU" sz="3600" b="1" dirty="0" smtClean="0">
                <a:solidFill>
                  <a:srgbClr val="7030A0"/>
                </a:solidFill>
                <a:latin typeface="Bookman Old Style" pitchFamily="18" charset="0"/>
              </a:rPr>
              <a:t>előkészületei – EFJ</a:t>
            </a:r>
            <a:endParaRPr lang="hu-HU" sz="3600" b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323528" y="1268760"/>
            <a:ext cx="8496944" cy="4392488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2400" i="0" u="none" strike="noStrike" kern="1200" cap="none" spc="0" normalizeH="0" baseline="0" noProof="0" dirty="0">
              <a:ln>
                <a:noFill/>
              </a:ln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4" name="Kép 3" descr="efj.png"/>
          <p:cNvPicPr>
            <a:picLocks noChangeAspect="1"/>
          </p:cNvPicPr>
          <p:nvPr/>
        </p:nvPicPr>
        <p:blipFill>
          <a:blip r:embed="rId2" cstate="print"/>
          <a:srcRect l="4937" t="12851" r="16138" b="9381"/>
          <a:stretch>
            <a:fillRect/>
          </a:stretch>
        </p:blipFill>
        <p:spPr>
          <a:xfrm>
            <a:off x="467544" y="1268760"/>
            <a:ext cx="8058894" cy="4464496"/>
          </a:xfrm>
          <a:prstGeom prst="rect">
            <a:avLst/>
          </a:prstGeom>
          <a:ln w="25400">
            <a:solidFill>
              <a:srgbClr val="002060"/>
            </a:solidFill>
          </a:ln>
        </p:spPr>
      </p:pic>
      <p:sp>
        <p:nvSpPr>
          <p:cNvPr id="5" name="Szövegdoboz 4"/>
          <p:cNvSpPr txBox="1"/>
          <p:nvPr/>
        </p:nvSpPr>
        <p:spPr>
          <a:xfrm>
            <a:off x="4788024" y="5780782"/>
            <a:ext cx="4355976" cy="107721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hu-HU" sz="3200" b="1" dirty="0" smtClean="0">
                <a:solidFill>
                  <a:schemeClr val="bg1"/>
                </a:solidFill>
                <a:latin typeface="Bookman Old Style" pitchFamily="18" charset="0"/>
              </a:rPr>
              <a:t>EFJ indulási jegyzék és zavarok</a:t>
            </a:r>
            <a:endParaRPr lang="hu-HU" sz="32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pic>
        <p:nvPicPr>
          <p:cNvPr id="6" name="Picture 4" descr="Adminisztráció"/>
          <p:cNvPicPr>
            <a:picLocks noChangeAspect="1" noChangeArrowheads="1"/>
          </p:cNvPicPr>
          <p:nvPr/>
        </p:nvPicPr>
        <p:blipFill>
          <a:blip r:embed="rId3" cstate="print">
            <a:lum bright="14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halkSketch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7504" y="4869082"/>
            <a:ext cx="2664296" cy="1728347"/>
          </a:xfrm>
          <a:prstGeom prst="rect">
            <a:avLst/>
          </a:prstGeom>
          <a:noFill/>
          <a:ln w="25400">
            <a:solidFill>
              <a:srgbClr val="002060"/>
            </a:solidFill>
          </a:ln>
        </p:spPr>
      </p:pic>
      <p:sp>
        <p:nvSpPr>
          <p:cNvPr id="2" name="Szalagnyíl jobbra 1"/>
          <p:cNvSpPr/>
          <p:nvPr/>
        </p:nvSpPr>
        <p:spPr>
          <a:xfrm rot="16449099" flipH="1">
            <a:off x="2087375" y="3598342"/>
            <a:ext cx="936104" cy="1728192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Autofit/>
          </a:bodyPr>
          <a:lstStyle/>
          <a:p>
            <a:pPr algn="ctr"/>
            <a:r>
              <a:rPr lang="hu-HU" sz="3600" b="1" dirty="0" smtClean="0">
                <a:solidFill>
                  <a:srgbClr val="7030A0"/>
                </a:solidFill>
                <a:latin typeface="Bookman Old Style" pitchFamily="18" charset="0"/>
              </a:rPr>
              <a:t>A FUTÁR </a:t>
            </a:r>
            <a:r>
              <a:rPr lang="hu-HU" sz="3600" b="1" dirty="0" smtClean="0">
                <a:solidFill>
                  <a:srgbClr val="7030A0"/>
                </a:solidFill>
                <a:latin typeface="Bookman Old Style" pitchFamily="18" charset="0"/>
              </a:rPr>
              <a:t>előkészületei – EFJ</a:t>
            </a:r>
            <a:endParaRPr lang="hu-HU" sz="3600" b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323528" y="1268760"/>
            <a:ext cx="8496944" cy="4392488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2400" i="0" u="none" strike="noStrike" kern="1200" cap="none" spc="0" normalizeH="0" baseline="0" noProof="0" dirty="0">
              <a:ln>
                <a:noFill/>
              </a:ln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5" name="Kép 4" descr="fortezavar.png"/>
          <p:cNvPicPr>
            <a:picLocks noChangeAspect="1"/>
          </p:cNvPicPr>
          <p:nvPr/>
        </p:nvPicPr>
        <p:blipFill>
          <a:blip r:embed="rId2" cstate="print"/>
          <a:srcRect t="6160" r="16012" b="4983"/>
          <a:stretch>
            <a:fillRect/>
          </a:stretch>
        </p:blipFill>
        <p:spPr>
          <a:xfrm>
            <a:off x="755577" y="1124743"/>
            <a:ext cx="7819774" cy="4651343"/>
          </a:xfrm>
          <a:prstGeom prst="rect">
            <a:avLst/>
          </a:prstGeom>
          <a:ln w="25400">
            <a:solidFill>
              <a:srgbClr val="002060"/>
            </a:solidFill>
          </a:ln>
        </p:spPr>
      </p:pic>
      <p:sp>
        <p:nvSpPr>
          <p:cNvPr id="6" name="Szövegdoboz 5"/>
          <p:cNvSpPr txBox="1"/>
          <p:nvPr/>
        </p:nvSpPr>
        <p:spPr>
          <a:xfrm>
            <a:off x="4788024" y="5780782"/>
            <a:ext cx="4355976" cy="107721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hu-HU" sz="3200" b="1" dirty="0" smtClean="0">
                <a:solidFill>
                  <a:schemeClr val="bg1"/>
                </a:solidFill>
                <a:latin typeface="Bookman Old Style" pitchFamily="18" charset="0"/>
              </a:rPr>
              <a:t>EFJ</a:t>
            </a:r>
            <a:br>
              <a:rPr lang="hu-HU" sz="3200" b="1" dirty="0" smtClean="0">
                <a:solidFill>
                  <a:schemeClr val="bg1"/>
                </a:solidFill>
                <a:latin typeface="Bookman Old Style" pitchFamily="18" charset="0"/>
              </a:rPr>
            </a:br>
            <a:r>
              <a:rPr lang="hu-HU" sz="3200" b="1" dirty="0" smtClean="0">
                <a:solidFill>
                  <a:schemeClr val="bg1"/>
                </a:solidFill>
                <a:latin typeface="Bookman Old Style" pitchFamily="18" charset="0"/>
              </a:rPr>
              <a:t>zavarnapló</a:t>
            </a:r>
            <a:endParaRPr lang="hu-HU" sz="32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2"/>
          <p:cNvSpPr>
            <a:spLocks noGrp="1"/>
          </p:cNvSpPr>
          <p:nvPr>
            <p:ph type="title"/>
          </p:nvPr>
        </p:nvSpPr>
        <p:spPr>
          <a:xfrm>
            <a:off x="179512" y="274638"/>
            <a:ext cx="8507288" cy="1282154"/>
          </a:xfrm>
        </p:spPr>
        <p:txBody>
          <a:bodyPr>
            <a:noAutofit/>
          </a:bodyPr>
          <a:lstStyle/>
          <a:p>
            <a:pPr algn="ctr"/>
            <a:r>
              <a:rPr lang="hu-HU" sz="3600" b="1" dirty="0" smtClean="0">
                <a:solidFill>
                  <a:srgbClr val="7030A0"/>
                </a:solidFill>
                <a:latin typeface="Bookman Old Style" pitchFamily="18" charset="0"/>
              </a:rPr>
              <a:t>A FUTÁR </a:t>
            </a:r>
            <a:r>
              <a:rPr lang="hu-HU" sz="3600" b="1" dirty="0" smtClean="0">
                <a:solidFill>
                  <a:srgbClr val="7030A0"/>
                </a:solidFill>
                <a:latin typeface="Bookman Old Style" pitchFamily="18" charset="0"/>
              </a:rPr>
              <a:t>előkészületei, a műszaki dokumentáció összeállítása</a:t>
            </a:r>
            <a:endParaRPr lang="hu-HU" sz="3600" b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179512" y="1700808"/>
            <a:ext cx="8712968" cy="4536504"/>
          </a:xfrm>
          <a:prstGeom prst="rect">
            <a:avLst/>
          </a:prstGeom>
        </p:spPr>
        <p:txBody>
          <a:bodyPr vert="horz" rtlCol="0" anchor="ctr">
            <a:normAutofit fontScale="925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400" b="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A felkészítési szakasszal párhuzamosan folyt</a:t>
            </a:r>
            <a:r>
              <a:rPr kumimoji="0" lang="hu-HU" sz="240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a FUTÁR közbeszerzési eljárás </a:t>
            </a:r>
            <a:r>
              <a:rPr kumimoji="0" lang="hu-HU" sz="24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műszaki dokumentáció</a:t>
            </a:r>
            <a:r>
              <a:rPr kumimoji="0" lang="hu-HU" sz="240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jának összeállítása.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u-HU" sz="2400" dirty="0" smtClean="0">
                <a:latin typeface="Arial" pitchFamily="34" charset="0"/>
                <a:ea typeface="+mj-ea"/>
                <a:cs typeface="Arial" pitchFamily="34" charset="0"/>
              </a:rPr>
              <a:t>A következő </a:t>
            </a:r>
            <a:r>
              <a:rPr lang="hu-HU" sz="2400" b="1" dirty="0" smtClean="0">
                <a:latin typeface="Arial" pitchFamily="34" charset="0"/>
                <a:ea typeface="+mj-ea"/>
                <a:cs typeface="Arial" pitchFamily="34" charset="0"/>
              </a:rPr>
              <a:t>alapelvek</a:t>
            </a:r>
            <a:r>
              <a:rPr lang="hu-HU" sz="2400" dirty="0" smtClean="0">
                <a:latin typeface="Arial" pitchFamily="34" charset="0"/>
                <a:ea typeface="+mj-ea"/>
                <a:cs typeface="Arial" pitchFamily="34" charset="0"/>
              </a:rPr>
              <a:t>et </a:t>
            </a:r>
            <a:r>
              <a:rPr lang="hu-HU" sz="2400" dirty="0" smtClean="0">
                <a:latin typeface="Arial" pitchFamily="34" charset="0"/>
                <a:ea typeface="+mj-ea"/>
                <a:cs typeface="Arial" pitchFamily="34" charset="0"/>
              </a:rPr>
              <a:t>követtük:</a:t>
            </a:r>
            <a:endParaRPr lang="hu-HU" sz="2400" dirty="0">
              <a:latin typeface="Arial" pitchFamily="34" charset="0"/>
              <a:ea typeface="+mj-ea"/>
              <a:cs typeface="Arial" pitchFamily="34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hu-HU" sz="2400" dirty="0" smtClean="0">
                <a:latin typeface="Arial" pitchFamily="34" charset="0"/>
                <a:ea typeface="+mj-ea"/>
                <a:cs typeface="Arial" pitchFamily="34" charset="0"/>
              </a:rPr>
              <a:t> nem az irányítási rendszer fog a szoftverhez alkalmazkodni, </a:t>
            </a:r>
            <a:r>
              <a:rPr lang="hu-HU" sz="2400" b="1" u="sng" dirty="0" smtClean="0">
                <a:latin typeface="Arial" pitchFamily="34" charset="0"/>
                <a:ea typeface="+mj-ea"/>
                <a:cs typeface="Arial" pitchFamily="34" charset="0"/>
              </a:rPr>
              <a:t>olyan rendszer kell, amely a meglévő módszereket alkalmazza</a:t>
            </a:r>
            <a:r>
              <a:rPr lang="hu-HU" sz="2400" dirty="0" smtClean="0">
                <a:latin typeface="Arial" pitchFamily="34" charset="0"/>
                <a:ea typeface="+mj-ea"/>
                <a:cs typeface="Arial" pitchFamily="34" charset="0"/>
              </a:rPr>
              <a:t>,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hu-HU" sz="2400" dirty="0"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hu-HU" sz="2400" dirty="0" smtClean="0">
                <a:latin typeface="Arial" pitchFamily="34" charset="0"/>
                <a:ea typeface="+mj-ea"/>
                <a:cs typeface="Arial" pitchFamily="34" charset="0"/>
              </a:rPr>
              <a:t>rövid- és középtávon </a:t>
            </a:r>
            <a:r>
              <a:rPr lang="hu-HU" sz="2400" b="1" u="sng" dirty="0" smtClean="0">
                <a:latin typeface="Arial" pitchFamily="34" charset="0"/>
                <a:ea typeface="+mj-ea"/>
                <a:cs typeface="Arial" pitchFamily="34" charset="0"/>
              </a:rPr>
              <a:t>nem lehet számolni jelentős forrás bevonásával a jármű és infrastruktúra állapotok javítására</a:t>
            </a:r>
            <a:r>
              <a:rPr lang="hu-HU" sz="2400" dirty="0" smtClean="0">
                <a:latin typeface="Arial" pitchFamily="34" charset="0"/>
                <a:ea typeface="+mj-ea"/>
                <a:cs typeface="Arial" pitchFamily="34" charset="0"/>
              </a:rPr>
              <a:t>,</a:t>
            </a:r>
          </a:p>
          <a:p>
            <a:pPr lvl="0">
              <a:spcBef>
                <a:spcPct val="50000"/>
              </a:spcBef>
              <a:buFontTx/>
              <a:buChar char="-"/>
            </a:pPr>
            <a:r>
              <a:rPr lang="hu-HU" sz="2400" dirty="0"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hu-HU" sz="2400" dirty="0" smtClean="0">
                <a:latin typeface="Arial" pitchFamily="34" charset="0"/>
                <a:ea typeface="+mj-ea"/>
                <a:cs typeface="Arial" pitchFamily="34" charset="0"/>
              </a:rPr>
              <a:t>a BKV-nak </a:t>
            </a:r>
            <a:r>
              <a:rPr lang="hu-HU" sz="2400" b="1" u="sng" dirty="0" smtClean="0">
                <a:latin typeface="Arial" pitchFamily="34" charset="0"/>
                <a:ea typeface="+mj-ea"/>
                <a:cs typeface="Arial" pitchFamily="34" charset="0"/>
              </a:rPr>
              <a:t>külső forrás nélkül nincs lehetősége a projekt teljes költségének előteremtésére</a:t>
            </a:r>
            <a:r>
              <a:rPr lang="hu-HU" sz="2400" dirty="0" smtClean="0">
                <a:latin typeface="Arial" pitchFamily="34" charset="0"/>
                <a:ea typeface="+mj-ea"/>
                <a:cs typeface="Arial" pitchFamily="34" charset="0"/>
              </a:rPr>
              <a:t>, EU forrásra (KMOP) való pályázat esetén regionális célokat kell teljesíteni.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323528" y="1268760"/>
            <a:ext cx="8496944" cy="4392488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2000" b="1" i="0" u="none" strike="noStrike" kern="1200" cap="none" spc="0" normalizeH="0" baseline="0" noProof="0" dirty="0">
              <a:ln>
                <a:noFill/>
              </a:ln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67544" y="1124744"/>
            <a:ext cx="8208912" cy="4752528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4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19944" y="1277144"/>
            <a:ext cx="8208912" cy="4024064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4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48680" y="1772816"/>
            <a:ext cx="8568952" cy="4608512"/>
          </a:xfrm>
          <a:prstGeom prst="rect">
            <a:avLst/>
          </a:prstGeom>
        </p:spPr>
        <p:txBody>
          <a:bodyPr vert="horz" rtlCol="0" anchor="ctr">
            <a:normAutofit fontScale="92500" lnSpcReduction="1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Az előkészítés során két kérdés gyakran merült fel…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hu-H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1. </a:t>
            </a:r>
            <a:r>
              <a:rPr kumimoji="0" lang="hu-H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Flottakövető vagy forgalomirányító rendszer legyen?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hu-HU" sz="2400" dirty="0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A céloknak csak az utóbbi felel meg, a feladat összetettsége miatt.</a:t>
            </a:r>
            <a:endParaRPr kumimoji="0" lang="hu-HU" sz="24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u-HU" sz="2400" b="1" dirty="0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2. </a:t>
            </a:r>
            <a:r>
              <a:rPr kumimoji="0" lang="hu-H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Miért nem jó a dobozos szoftver?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- nem elegendő a mobiltelefonos kommunikáció, mert korlátozott az egyszerre, egy időben folytatható beszélgetések száma → Tetra, </a:t>
            </a:r>
            <a:br>
              <a:rPr kumimoji="0" lang="hu-H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hu-H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- viszonylatok irányításának átadási lehetősége elengedhetetlen a diszpécseri munkaállomások között,</a:t>
            </a:r>
            <a:br>
              <a:rPr kumimoji="0" lang="hu-H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hu-H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- a </a:t>
            </a:r>
            <a:r>
              <a:rPr kumimoji="0" lang="hu-H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For-Te</a:t>
            </a:r>
            <a:r>
              <a:rPr kumimoji="0" lang="hu-H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informatikai rendszer illesztésének szükségessége (az EFJ miatt).</a:t>
            </a:r>
            <a:endParaRPr kumimoji="0" lang="hu-HU" sz="24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0" name="Cím 2"/>
          <p:cNvSpPr txBox="1">
            <a:spLocks/>
          </p:cNvSpPr>
          <p:nvPr/>
        </p:nvSpPr>
        <p:spPr>
          <a:xfrm>
            <a:off x="179512" y="274638"/>
            <a:ext cx="8507288" cy="128215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2800" kern="1200">
                <a:gradFill>
                  <a:gsLst>
                    <a:gs pos="0">
                      <a:schemeClr val="tx1">
                        <a:lumMod val="50000"/>
                      </a:schemeClr>
                    </a:gs>
                    <a:gs pos="61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hu-HU" sz="3600" b="1" smtClean="0">
                <a:solidFill>
                  <a:srgbClr val="7030A0"/>
                </a:solidFill>
                <a:latin typeface="Bookman Old Style" pitchFamily="18" charset="0"/>
              </a:rPr>
              <a:t>A FUTÁR előkészületei, a műszaki dokumentáció összeállítása</a:t>
            </a:r>
            <a:endParaRPr lang="hu-HU" sz="3600" b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Autofit/>
          </a:bodyPr>
          <a:lstStyle/>
          <a:p>
            <a:pPr algn="ctr"/>
            <a:r>
              <a:rPr lang="hu-HU" sz="3600" b="1" dirty="0" smtClean="0">
                <a:solidFill>
                  <a:srgbClr val="7030A0"/>
                </a:solidFill>
                <a:latin typeface="Bookman Old Style" pitchFamily="18" charset="0"/>
              </a:rPr>
              <a:t>Döntések a </a:t>
            </a:r>
            <a:r>
              <a:rPr lang="hu-HU" sz="3600" b="1" dirty="0" smtClean="0">
                <a:solidFill>
                  <a:srgbClr val="7030A0"/>
                </a:solidFill>
                <a:latin typeface="Bookman Old Style" pitchFamily="18" charset="0"/>
              </a:rPr>
              <a:t>FUTÁR </a:t>
            </a:r>
            <a:r>
              <a:rPr lang="hu-HU" sz="3600" b="1" dirty="0" smtClean="0">
                <a:solidFill>
                  <a:srgbClr val="7030A0"/>
                </a:solidFill>
                <a:latin typeface="Bookman Old Style" pitchFamily="18" charset="0"/>
              </a:rPr>
              <a:t>indításáról</a:t>
            </a:r>
            <a:endParaRPr lang="hu-HU" sz="3600" b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323528" y="1268760"/>
            <a:ext cx="8496944" cy="5256584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A BKV </a:t>
            </a:r>
            <a:r>
              <a:rPr kumimoji="0" lang="hu-HU" sz="2000" b="0" i="0" u="none" strike="noStrike" kern="1200" cap="none" spc="0" normalizeH="0" baseline="0" noProof="0" dirty="0" err="1" smtClean="0">
                <a:ln>
                  <a:noFill/>
                </a:ln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Zrt</a:t>
            </a:r>
            <a: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. menedzsmentje </a:t>
            </a:r>
            <a:r>
              <a:rPr kumimoji="0" lang="hu-HU" sz="20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2005. november</a:t>
            </a:r>
            <a: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ében döntött arról, hogy a meglévő forgalomirányító rendszerét cserélni kell, és ehhez EU-s támogatási forrást kell keresni.</a:t>
            </a:r>
            <a:b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hu-HU" sz="800" b="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/>
            </a:r>
            <a:br>
              <a:rPr kumimoji="0" lang="hu-HU" sz="800" b="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hu-HU" sz="20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2006. február</a:t>
            </a:r>
            <a: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jában a Fővárosi Közgyűlés nevesíti a KMOP 2007-2013. közötti EU-s társfinanszírozási projektjei között.</a:t>
            </a:r>
            <a:b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hu-HU" sz="800" b="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/>
            </a:r>
            <a:br>
              <a:rPr kumimoji="0" lang="hu-HU" sz="800" b="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hu-HU" sz="20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2007</a:t>
            </a:r>
            <a: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-ben születik meg az első </a:t>
            </a:r>
            <a:r>
              <a:rPr kumimoji="0" lang="hu-HU" sz="20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megvalósíthatósági tanulmány</a:t>
            </a:r>
            <a: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, a BKV </a:t>
            </a:r>
            <a:r>
              <a:rPr kumimoji="0" lang="hu-HU" sz="2000" b="0" i="0" u="none" strike="noStrike" kern="1200" cap="none" spc="0" normalizeH="0" baseline="0" noProof="0" dirty="0" err="1" smtClean="0">
                <a:ln>
                  <a:noFill/>
                </a:ln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Zrt</a:t>
            </a:r>
            <a: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. ekkor 8 milliárd Ft-os teljes költséggel, 85%-os támogatási intenzitással számol. Az eredeti koncepció szerint a projektben annak regionális szerepe miatt részt vesz a MÁV és a Volánbusz is. </a:t>
            </a:r>
            <a:b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hu-HU" sz="800" b="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/>
            </a:r>
            <a:br>
              <a:rPr kumimoji="0" lang="hu-HU" sz="800" b="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hu-HU" sz="20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2008. április</a:t>
            </a:r>
            <a: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ban került benyújtásra a pályázat a Nemzeti Fejlesztési Ügynökséghez. 2008. első félévében a projektet a kormány befogadta a támogatandó projektek közé</a:t>
            </a:r>
            <a: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u-HU" sz="2400" b="1" dirty="0" smtClean="0">
                <a:solidFill>
                  <a:srgbClr val="FF0000"/>
                </a:solidFill>
                <a:latin typeface="Arial" pitchFamily="34" charset="0"/>
                <a:ea typeface="+mj-ea"/>
                <a:cs typeface="Arial" pitchFamily="34" charset="0"/>
              </a:rPr>
              <a:t>A menedzsment döntésétől kezdődően 2,5 év telt el a projekt befogadásáig.</a:t>
            </a:r>
            <a:endParaRPr kumimoji="0" lang="hu-HU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Autofit/>
          </a:bodyPr>
          <a:lstStyle/>
          <a:p>
            <a:pPr algn="ctr"/>
            <a:r>
              <a:rPr lang="hu-HU" sz="3600" b="1" dirty="0" smtClean="0">
                <a:solidFill>
                  <a:srgbClr val="7030A0"/>
                </a:solidFill>
                <a:latin typeface="Bookman Old Style" pitchFamily="18" charset="0"/>
              </a:rPr>
              <a:t>Döntések a </a:t>
            </a:r>
            <a:r>
              <a:rPr lang="hu-HU" sz="3600" b="1" dirty="0" smtClean="0">
                <a:solidFill>
                  <a:srgbClr val="7030A0"/>
                </a:solidFill>
                <a:latin typeface="Bookman Old Style" pitchFamily="18" charset="0"/>
              </a:rPr>
              <a:t>FUTÁR </a:t>
            </a:r>
            <a:r>
              <a:rPr lang="hu-HU" sz="3600" b="1" dirty="0" smtClean="0">
                <a:solidFill>
                  <a:srgbClr val="7030A0"/>
                </a:solidFill>
                <a:latin typeface="Bookman Old Style" pitchFamily="18" charset="0"/>
              </a:rPr>
              <a:t>indításáról</a:t>
            </a:r>
            <a:endParaRPr lang="hu-HU" sz="3600" b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323528" y="1268760"/>
            <a:ext cx="8496944" cy="4392488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2000" b="1" i="0" u="none" strike="noStrike" kern="1200" cap="none" spc="0" normalizeH="0" baseline="0" noProof="0" dirty="0">
              <a:ln>
                <a:noFill/>
              </a:ln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07504" y="1124744"/>
            <a:ext cx="8712968" cy="5400600"/>
          </a:xfrm>
          <a:prstGeom prst="rect">
            <a:avLst/>
          </a:prstGeom>
        </p:spPr>
        <p:txBody>
          <a:bodyPr vert="horz" rtlCol="0" anchor="ctr">
            <a:normAutofit lnSpcReduction="1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2008</a:t>
            </a:r>
            <a: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-ban a gazdasági válság miatt a projekt támogatását jelentősen lecsökkentették.</a:t>
            </a:r>
            <a:b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hu-HU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/>
            </a:r>
            <a:br>
              <a:rPr kumimoji="0" lang="hu-HU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hu-H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2009. június 30</a:t>
            </a:r>
            <a: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-án aláírásra került a Támogatási </a:t>
            </a:r>
            <a: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Szerződés (TSZ), </a:t>
            </a:r>
            <a: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4 mrdFt EU forrással, 80%-os támogatási intenzitással.</a:t>
            </a:r>
            <a:b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hu-HU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/>
            </a:r>
            <a:br>
              <a:rPr kumimoji="0" lang="hu-HU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hu-H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2009. október 7</a:t>
            </a:r>
            <a: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-én jelent meg az ajánlati felhívás, az ajánlatok bontása </a:t>
            </a:r>
            <a:r>
              <a:rPr kumimoji="0" lang="hu-H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december 2</a:t>
            </a:r>
            <a: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-án történt meg, 6 db ajánlat érkezett.</a:t>
            </a:r>
            <a:b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hu-HU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/>
            </a:r>
            <a:br>
              <a:rPr kumimoji="0" lang="hu-HU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A bírálati szakaszban ezek közül ötöt közbeszerzési vagy műszaki okokból érvénytelennek kellett nyilvánítani, így </a:t>
            </a:r>
            <a:r>
              <a:rPr kumimoji="0" lang="hu-H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2010.01.14</a:t>
            </a:r>
            <a: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-én az egy érvényes ajánlatra nem lehetett nyertest hirdetni.</a:t>
            </a:r>
            <a:b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hu-HU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/>
            </a:r>
            <a:br>
              <a:rPr kumimoji="0" lang="hu-HU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A második kör </a:t>
            </a:r>
            <a:r>
              <a:rPr kumimoji="0" lang="hu-H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2010. június 4</a:t>
            </a:r>
            <a: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-én indult, a </a:t>
            </a:r>
            <a:r>
              <a:rPr kumimoji="0" lang="hu-H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július 19</a:t>
            </a:r>
            <a: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-ei bontáskor 4 ajánlat érkezett. A Vállalkozási </a:t>
            </a:r>
            <a: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Szerződés (VSZ) </a:t>
            </a:r>
            <a:r>
              <a:rPr kumimoji="0" lang="hu-H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2010.10.27</a:t>
            </a:r>
            <a: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-én lett aláírva</a:t>
            </a:r>
            <a: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u-HU" sz="2000" b="1" dirty="0" smtClean="0"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A kormány általi befogadástól számítva újabb 2,5 év telt el a VSZ aláírásáig, a TSZ aláírása és a VSZ megkötése között 16 hónap telt el.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A menedzsment döntésétől számítva</a:t>
            </a:r>
            <a:r>
              <a:rPr kumimoji="0" lang="hu-HU" sz="20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5 év alatt sikerült a projektet elindítani. </a:t>
            </a:r>
            <a:endParaRPr kumimoji="0" lang="hu-HU" sz="41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Autofit/>
          </a:bodyPr>
          <a:lstStyle/>
          <a:p>
            <a:pPr algn="ctr"/>
            <a:r>
              <a:rPr lang="hu-HU" sz="3600" b="1" dirty="0" smtClean="0">
                <a:solidFill>
                  <a:srgbClr val="7030A0"/>
                </a:solidFill>
                <a:latin typeface="Bookman Old Style" pitchFamily="18" charset="0"/>
              </a:rPr>
              <a:t>Döntés a FUTÁR folytatásáról</a:t>
            </a:r>
            <a:endParaRPr lang="hu-HU" sz="3600" b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323528" y="1268760"/>
            <a:ext cx="8496944" cy="4392488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2000" b="1" i="0" u="none" strike="noStrike" kern="1200" cap="none" spc="0" normalizeH="0" baseline="0" noProof="0" dirty="0">
              <a:ln>
                <a:noFill/>
              </a:ln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4" name="Text Box 30"/>
          <p:cNvSpPr txBox="1">
            <a:spLocks noChangeArrowheads="1"/>
          </p:cNvSpPr>
          <p:nvPr/>
        </p:nvSpPr>
        <p:spPr bwMode="auto">
          <a:xfrm>
            <a:off x="179512" y="1228760"/>
            <a:ext cx="8640960" cy="4970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hu-HU" sz="2000" b="1" u="sng" dirty="0" smtClean="0">
                <a:latin typeface="Arial" pitchFamily="34" charset="0"/>
                <a:cs typeface="Arial" pitchFamily="34" charset="0"/>
              </a:rPr>
              <a:t>2010-ben, az eredménytelen eljárást követően dönteni kellett a folytatásról. Mit </a:t>
            </a:r>
            <a:r>
              <a:rPr lang="hu-HU" sz="2000" b="1" u="sng" dirty="0">
                <a:latin typeface="Arial" pitchFamily="34" charset="0"/>
                <a:cs typeface="Arial" pitchFamily="34" charset="0"/>
              </a:rPr>
              <a:t>kellett figyelembe venni a döntés </a:t>
            </a:r>
            <a:r>
              <a:rPr lang="hu-HU" sz="2000" b="1" u="sng" dirty="0" smtClean="0">
                <a:latin typeface="Arial" pitchFamily="34" charset="0"/>
                <a:cs typeface="Arial" pitchFamily="34" charset="0"/>
              </a:rPr>
              <a:t>meghozatalakor?</a:t>
            </a:r>
            <a:endParaRPr lang="hu-HU" sz="2000" b="1" u="sng" dirty="0">
              <a:latin typeface="Arial" pitchFamily="34" charset="0"/>
              <a:cs typeface="Arial" pitchFamily="34" charset="0"/>
            </a:endParaRPr>
          </a:p>
          <a:p>
            <a:pPr algn="just">
              <a:spcBef>
                <a:spcPts val="600"/>
              </a:spcBef>
              <a:buFontTx/>
              <a:buChar char="-"/>
            </a:pPr>
            <a:r>
              <a:rPr lang="hu-HU" dirty="0">
                <a:latin typeface="Arial" pitchFamily="34" charset="0"/>
                <a:cs typeface="Arial" pitchFamily="34" charset="0"/>
              </a:rPr>
              <a:t> az </a:t>
            </a:r>
            <a:r>
              <a:rPr lang="hu-HU" b="1" dirty="0">
                <a:latin typeface="Arial" pitchFamily="34" charset="0"/>
                <a:cs typeface="Arial" pitchFamily="34" charset="0"/>
              </a:rPr>
              <a:t>EU forrás mértéke 4 </a:t>
            </a:r>
            <a:r>
              <a:rPr lang="hu-HU" b="1" dirty="0" err="1">
                <a:latin typeface="Arial" pitchFamily="34" charset="0"/>
                <a:cs typeface="Arial" pitchFamily="34" charset="0"/>
              </a:rPr>
              <a:t>mrd</a:t>
            </a:r>
            <a:r>
              <a:rPr lang="hu-HU" b="1" dirty="0">
                <a:latin typeface="Arial" pitchFamily="34" charset="0"/>
                <a:cs typeface="Arial" pitchFamily="34" charset="0"/>
              </a:rPr>
              <a:t> Ft-ra csökkent</a:t>
            </a:r>
            <a:r>
              <a:rPr lang="hu-HU" dirty="0">
                <a:latin typeface="Arial" pitchFamily="34" charset="0"/>
                <a:cs typeface="Arial" pitchFamily="34" charset="0"/>
              </a:rPr>
              <a:t>, 80%-os támogatási intenzitás mellett, vagyis az eredeti tervekhez képest csaknem 40%-kal kevesebb forrásból kell megvalósítani az elképzelt fejlesztést, </a:t>
            </a:r>
          </a:p>
          <a:p>
            <a:pPr algn="just">
              <a:spcBef>
                <a:spcPts val="600"/>
              </a:spcBef>
              <a:buFontTx/>
              <a:buChar char="-"/>
            </a:pPr>
            <a:r>
              <a:rPr lang="hu-HU" dirty="0">
                <a:latin typeface="Arial" pitchFamily="34" charset="0"/>
                <a:cs typeface="Arial" pitchFamily="34" charset="0"/>
              </a:rPr>
              <a:t> az első eljárás során kapott, </a:t>
            </a:r>
            <a:r>
              <a:rPr lang="hu-HU" dirty="0" smtClean="0">
                <a:latin typeface="Arial" pitchFamily="34" charset="0"/>
                <a:cs typeface="Arial" pitchFamily="34" charset="0"/>
              </a:rPr>
              <a:t>kedvezőbb </a:t>
            </a:r>
            <a:r>
              <a:rPr lang="hu-HU" dirty="0">
                <a:latin typeface="Arial" pitchFamily="34" charset="0"/>
                <a:cs typeface="Arial" pitchFamily="34" charset="0"/>
              </a:rPr>
              <a:t>árú </a:t>
            </a:r>
            <a:r>
              <a:rPr lang="hu-HU" b="1" dirty="0">
                <a:latin typeface="Arial" pitchFamily="34" charset="0"/>
                <a:cs typeface="Arial" pitchFamily="34" charset="0"/>
              </a:rPr>
              <a:t>ajánlatok műszaki tartalma </a:t>
            </a:r>
            <a:r>
              <a:rPr lang="hu-HU" dirty="0">
                <a:latin typeface="Arial" pitchFamily="34" charset="0"/>
                <a:cs typeface="Arial" pitchFamily="34" charset="0"/>
              </a:rPr>
              <a:t>minőségi szempontból helyenként kockázatos, a magasabb színvonalú termékekkel pályázók ajánlatai a rendelkezésre álló forráshoz képest </a:t>
            </a:r>
            <a:r>
              <a:rPr lang="hu-HU" dirty="0" smtClean="0">
                <a:latin typeface="Arial" pitchFamily="34" charset="0"/>
                <a:cs typeface="Arial" pitchFamily="34" charset="0"/>
              </a:rPr>
              <a:t>2-3-szor </a:t>
            </a:r>
            <a:r>
              <a:rPr lang="hu-HU" dirty="0">
                <a:latin typeface="Arial" pitchFamily="34" charset="0"/>
                <a:cs typeface="Arial" pitchFamily="34" charset="0"/>
              </a:rPr>
              <a:t>magasabbak,</a:t>
            </a:r>
          </a:p>
          <a:p>
            <a:pPr algn="just">
              <a:spcBef>
                <a:spcPts val="600"/>
              </a:spcBef>
              <a:buFontTx/>
              <a:buChar char="-"/>
            </a:pPr>
            <a:r>
              <a:rPr lang="hu-HU" dirty="0">
                <a:latin typeface="Arial" pitchFamily="34" charset="0"/>
                <a:cs typeface="Arial" pitchFamily="34" charset="0"/>
              </a:rPr>
              <a:t> az </a:t>
            </a:r>
            <a:r>
              <a:rPr lang="hu-HU" b="1" dirty="0">
                <a:latin typeface="Arial" pitchFamily="34" charset="0"/>
                <a:cs typeface="Arial" pitchFamily="34" charset="0"/>
              </a:rPr>
              <a:t>€ árfolyam</a:t>
            </a:r>
            <a:r>
              <a:rPr lang="hu-HU" dirty="0">
                <a:latin typeface="Arial" pitchFamily="34" charset="0"/>
                <a:cs typeface="Arial" pitchFamily="34" charset="0"/>
              </a:rPr>
              <a:t>a a megvalósíthatósági tanulmány készítésének időpontjában </a:t>
            </a:r>
            <a:r>
              <a:rPr lang="hu-HU" dirty="0" smtClean="0">
                <a:latin typeface="Arial" pitchFamily="34" charset="0"/>
                <a:cs typeface="Arial" pitchFamily="34" charset="0"/>
              </a:rPr>
              <a:t>240,</a:t>
            </a:r>
            <a:br>
              <a:rPr lang="hu-HU" dirty="0" smtClean="0">
                <a:latin typeface="Arial" pitchFamily="34" charset="0"/>
                <a:cs typeface="Arial" pitchFamily="34" charset="0"/>
              </a:rPr>
            </a:br>
            <a:r>
              <a:rPr lang="hu-HU" dirty="0" smtClean="0">
                <a:latin typeface="Arial" pitchFamily="34" charset="0"/>
                <a:cs typeface="Arial" pitchFamily="34" charset="0"/>
              </a:rPr>
              <a:t>a </a:t>
            </a:r>
            <a:r>
              <a:rPr lang="hu-HU" dirty="0">
                <a:latin typeface="Arial" pitchFamily="34" charset="0"/>
                <a:cs typeface="Arial" pitchFamily="34" charset="0"/>
              </a:rPr>
              <a:t>döntés időpontjában már 267 Ft volt, kezelhető-e a 10 %-os változás?</a:t>
            </a:r>
          </a:p>
          <a:p>
            <a:pPr algn="just">
              <a:spcBef>
                <a:spcPts val="600"/>
              </a:spcBef>
              <a:buFontTx/>
              <a:buChar char="-"/>
            </a:pPr>
            <a:r>
              <a:rPr lang="hu-H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hu-HU" b="1" dirty="0" smtClean="0">
                <a:latin typeface="Arial" pitchFamily="34" charset="0"/>
                <a:cs typeface="Arial" pitchFamily="34" charset="0"/>
              </a:rPr>
              <a:t>a </a:t>
            </a:r>
            <a:r>
              <a:rPr lang="hu-HU" b="1" dirty="0">
                <a:latin typeface="Arial" pitchFamily="34" charset="0"/>
                <a:cs typeface="Arial" pitchFamily="34" charset="0"/>
              </a:rPr>
              <a:t>meglévő rádiós rendszert cserélni kell</a:t>
            </a:r>
            <a:r>
              <a:rPr lang="hu-HU" dirty="0">
                <a:latin typeface="Arial" pitchFamily="34" charset="0"/>
                <a:cs typeface="Arial" pitchFamily="34" charset="0"/>
              </a:rPr>
              <a:t>, a digitális műsorszórás számára kijelölt csatornáról ki kell vonulni, a készülékek nem </a:t>
            </a:r>
            <a:r>
              <a:rPr lang="hu-HU" dirty="0" smtClean="0">
                <a:latin typeface="Arial" pitchFamily="34" charset="0"/>
                <a:cs typeface="Arial" pitchFamily="34" charset="0"/>
              </a:rPr>
              <a:t>állíthatóak át,</a:t>
            </a:r>
            <a:endParaRPr lang="hu-HU" dirty="0">
              <a:latin typeface="Arial" pitchFamily="34" charset="0"/>
              <a:cs typeface="Arial" pitchFamily="34" charset="0"/>
            </a:endParaRPr>
          </a:p>
          <a:p>
            <a:pPr algn="just">
              <a:spcBef>
                <a:spcPts val="600"/>
              </a:spcBef>
              <a:buFontTx/>
              <a:buChar char="-"/>
            </a:pPr>
            <a:r>
              <a:rPr lang="hu-HU" dirty="0">
                <a:latin typeface="Arial" pitchFamily="34" charset="0"/>
                <a:cs typeface="Arial" pitchFamily="34" charset="0"/>
              </a:rPr>
              <a:t> a forgalomirányítási és teljesítmény-elszámolási területek </a:t>
            </a:r>
            <a:r>
              <a:rPr lang="hu-HU" b="1" dirty="0">
                <a:latin typeface="Arial" pitchFamily="34" charset="0"/>
                <a:cs typeface="Arial" pitchFamily="34" charset="0"/>
              </a:rPr>
              <a:t>jelentős </a:t>
            </a:r>
            <a:r>
              <a:rPr lang="hu-HU" b="1" dirty="0" smtClean="0">
                <a:latin typeface="Arial" pitchFamily="34" charset="0"/>
                <a:cs typeface="Arial" pitchFamily="34" charset="0"/>
              </a:rPr>
              <a:t>humánerő-forrás </a:t>
            </a:r>
            <a:r>
              <a:rPr lang="hu-HU" b="1" dirty="0">
                <a:latin typeface="Arial" pitchFamily="34" charset="0"/>
                <a:cs typeface="Arial" pitchFamily="34" charset="0"/>
              </a:rPr>
              <a:t>igénnyel</a:t>
            </a:r>
            <a:r>
              <a:rPr lang="hu-HU" dirty="0">
                <a:latin typeface="Arial" pitchFamily="34" charset="0"/>
                <a:cs typeface="Arial" pitchFamily="34" charset="0"/>
              </a:rPr>
              <a:t> működnek, a fejlesztés eredményeképpen ez az igény </a:t>
            </a:r>
            <a:r>
              <a:rPr lang="hu-HU" dirty="0" smtClean="0">
                <a:latin typeface="Arial" pitchFamily="34" charset="0"/>
                <a:cs typeface="Arial" pitchFamily="34" charset="0"/>
              </a:rPr>
              <a:t>viszont csökkenthető</a:t>
            </a:r>
            <a:r>
              <a:rPr lang="hu-HU" dirty="0"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>
            <a:noAutofit/>
          </a:bodyPr>
          <a:lstStyle/>
          <a:p>
            <a:pPr algn="ctr"/>
            <a:r>
              <a:rPr lang="hu-HU" sz="3600" b="1" dirty="0" smtClean="0">
                <a:solidFill>
                  <a:srgbClr val="7030A0"/>
                </a:solidFill>
                <a:latin typeface="Bookman Old Style" pitchFamily="18" charset="0"/>
              </a:rPr>
              <a:t>A FUTÁR közlekedésinformatikai rendszer bemutatása</a:t>
            </a:r>
            <a:endParaRPr lang="hu-HU" sz="3600" b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pic>
        <p:nvPicPr>
          <p:cNvPr id="6" name="Picture 16" descr="http://annadannfelt.files.wordpress.com/2012/11/euro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340768"/>
            <a:ext cx="6230045" cy="4671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églalap 7"/>
          <p:cNvSpPr/>
          <p:nvPr/>
        </p:nvSpPr>
        <p:spPr>
          <a:xfrm rot="5400000">
            <a:off x="1943708" y="1232756"/>
            <a:ext cx="4896544" cy="4968552"/>
          </a:xfrm>
          <a:prstGeom prst="rect">
            <a:avLst/>
          </a:prstGeom>
          <a:gradFill>
            <a:gsLst>
              <a:gs pos="0">
                <a:schemeClr val="accent1">
                  <a:shade val="30000"/>
                  <a:satMod val="115000"/>
                  <a:alpha val="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hu-HU" dirty="0"/>
          </a:p>
        </p:txBody>
      </p:sp>
      <p:pic>
        <p:nvPicPr>
          <p:cNvPr id="9" name="Picture 14" descr="http://www.bevezetem.hu/images/1308/bk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781987"/>
            <a:ext cx="1454680" cy="1158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 descr="http://www.eloszallas.hu/static/images/szennyvizcsatorna/eu_logo_szine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560" y="5156968"/>
            <a:ext cx="972146" cy="648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églalap 9"/>
          <p:cNvSpPr>
            <a:spLocks noChangeArrowheads="1"/>
          </p:cNvSpPr>
          <p:nvPr/>
        </p:nvSpPr>
        <p:spPr bwMode="auto">
          <a:xfrm>
            <a:off x="2267745" y="5005344"/>
            <a:ext cx="525658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1600"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0"/>
              </a:spcBef>
              <a:buClr>
                <a:schemeClr val="folHlink"/>
              </a:buClr>
            </a:pPr>
            <a:r>
              <a:rPr lang="hu-HU" altLang="hu-HU" sz="6000" b="1" dirty="0">
                <a:solidFill>
                  <a:srgbClr val="5D2884"/>
                </a:solidFill>
                <a:latin typeface="Impact" pitchFamily="34" charset="0"/>
              </a:rPr>
              <a:t>4.989.517.241 Ft</a:t>
            </a:r>
          </a:p>
        </p:txBody>
      </p:sp>
      <p:sp>
        <p:nvSpPr>
          <p:cNvPr id="12" name="Téglalap 8"/>
          <p:cNvSpPr>
            <a:spLocks noChangeArrowheads="1"/>
          </p:cNvSpPr>
          <p:nvPr/>
        </p:nvSpPr>
        <p:spPr bwMode="auto">
          <a:xfrm>
            <a:off x="652352" y="4478338"/>
            <a:ext cx="6944799" cy="584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defRPr sz="1600"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0"/>
              </a:spcBef>
              <a:buClr>
                <a:schemeClr val="folHlink"/>
              </a:buClr>
            </a:pPr>
            <a:r>
              <a:rPr lang="hu-HU" altLang="hu-HU" sz="3200" b="1" dirty="0">
                <a:solidFill>
                  <a:srgbClr val="5D2884"/>
                </a:solidFill>
                <a:latin typeface="Arial" charset="0"/>
              </a:rPr>
              <a:t>Európai uniós támogatás összege:</a:t>
            </a:r>
          </a:p>
        </p:txBody>
      </p:sp>
      <p:sp>
        <p:nvSpPr>
          <p:cNvPr id="13" name="Téglalap 7"/>
          <p:cNvSpPr>
            <a:spLocks noChangeArrowheads="1"/>
          </p:cNvSpPr>
          <p:nvPr/>
        </p:nvSpPr>
        <p:spPr bwMode="auto">
          <a:xfrm>
            <a:off x="2339752" y="2852936"/>
            <a:ext cx="54006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1600"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hu-HU" altLang="hu-HU" sz="6000" b="1" dirty="0">
                <a:solidFill>
                  <a:srgbClr val="5D2884"/>
                </a:solidFill>
                <a:latin typeface="Impact" pitchFamily="34" charset="0"/>
              </a:rPr>
              <a:t>6.648.583.280 Ft </a:t>
            </a:r>
            <a:endParaRPr lang="hu-HU" altLang="hu-HU" sz="6000" dirty="0">
              <a:latin typeface="Impact" pitchFamily="34" charset="0"/>
            </a:endParaRPr>
          </a:p>
        </p:txBody>
      </p:sp>
      <p:sp>
        <p:nvSpPr>
          <p:cNvPr id="14" name="Téglalap 6"/>
          <p:cNvSpPr>
            <a:spLocks noChangeArrowheads="1"/>
          </p:cNvSpPr>
          <p:nvPr/>
        </p:nvSpPr>
        <p:spPr bwMode="auto">
          <a:xfrm>
            <a:off x="652352" y="2266950"/>
            <a:ext cx="6109912" cy="584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defRPr sz="1600"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0"/>
              </a:spcBef>
              <a:buClr>
                <a:schemeClr val="folHlink"/>
              </a:buClr>
            </a:pPr>
            <a:r>
              <a:rPr lang="hu-HU" altLang="hu-HU" sz="3200" b="1" dirty="0">
                <a:solidFill>
                  <a:srgbClr val="5D2884"/>
                </a:solidFill>
                <a:latin typeface="Arial" charset="0"/>
              </a:rPr>
              <a:t>A projekt beruházási költsége: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Autofit/>
          </a:bodyPr>
          <a:lstStyle/>
          <a:p>
            <a:pPr algn="ctr"/>
            <a:r>
              <a:rPr lang="hu-HU" sz="3600" b="1" dirty="0" smtClean="0">
                <a:solidFill>
                  <a:srgbClr val="7030A0"/>
                </a:solidFill>
                <a:latin typeface="Bookman Old Style" pitchFamily="18" charset="0"/>
              </a:rPr>
              <a:t>A FUTÁR </a:t>
            </a:r>
            <a:r>
              <a:rPr lang="hu-HU" sz="3600" b="1" dirty="0" smtClean="0">
                <a:solidFill>
                  <a:srgbClr val="7030A0"/>
                </a:solidFill>
                <a:latin typeface="Bookman Old Style" pitchFamily="18" charset="0"/>
              </a:rPr>
              <a:t>időszükséglete</a:t>
            </a:r>
            <a:endParaRPr lang="hu-HU" sz="3600" b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323528" y="1268760"/>
            <a:ext cx="8496944" cy="4392488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2000" b="1" i="0" u="none" strike="noStrike" kern="1200" cap="none" spc="0" normalizeH="0" baseline="0" noProof="0" dirty="0">
              <a:ln>
                <a:noFill/>
              </a:ln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88" t="25794" r="14400" b="18582"/>
          <a:stretch/>
        </p:blipFill>
        <p:spPr bwMode="auto">
          <a:xfrm>
            <a:off x="467543" y="1117576"/>
            <a:ext cx="8280921" cy="4293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ím 2"/>
          <p:cNvSpPr txBox="1">
            <a:spLocks/>
          </p:cNvSpPr>
          <p:nvPr/>
        </p:nvSpPr>
        <p:spPr>
          <a:xfrm>
            <a:off x="440823" y="5699760"/>
            <a:ext cx="8229600" cy="92211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2800" kern="1200">
                <a:gradFill>
                  <a:gsLst>
                    <a:gs pos="0">
                      <a:schemeClr val="tx1">
                        <a:lumMod val="50000"/>
                      </a:schemeClr>
                    </a:gs>
                    <a:gs pos="61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hu-HU" sz="1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 műszaki befejezés végül 2014. szeptemberre realizálódott, vagyis a Támogatási Szerződés megkötésétől kezdődően 5 év és 2 hónap kellett a projekt megvalósítására, közel 9 év telt el a menedzsment döntésétől! </a:t>
            </a:r>
            <a:endParaRPr lang="hu-HU" sz="1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67544" y="1124744"/>
            <a:ext cx="8208912" cy="4752528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4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7" name="Cím 2"/>
          <p:cNvSpPr txBox="1">
            <a:spLocks/>
          </p:cNvSpPr>
          <p:nvPr/>
        </p:nvSpPr>
        <p:spPr>
          <a:xfrm>
            <a:off x="436200" y="318"/>
            <a:ext cx="8229600" cy="922114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uLnTx/>
                <a:uFillTx/>
                <a:latin typeface="Bookman Old Style" pitchFamily="18" charset="0"/>
                <a:ea typeface="+mj-ea"/>
                <a:cs typeface="+mj-cs"/>
              </a:rPr>
              <a:t>Nehézségek</a:t>
            </a:r>
            <a:endParaRPr kumimoji="0" lang="hu-HU" sz="36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2" name="Szövegdoboz 11"/>
          <p:cNvSpPr txBox="1"/>
          <p:nvPr/>
        </p:nvSpPr>
        <p:spPr>
          <a:xfrm>
            <a:off x="3563888" y="6334780"/>
            <a:ext cx="5580112" cy="523220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hu-HU" sz="2800" b="1" dirty="0" smtClean="0">
                <a:solidFill>
                  <a:schemeClr val="bg1"/>
                </a:solidFill>
                <a:latin typeface="Bookman Old Style" pitchFamily="18" charset="0"/>
              </a:rPr>
              <a:t>Forgalomirányító software</a:t>
            </a:r>
            <a:endParaRPr lang="hu-HU" sz="28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pic>
        <p:nvPicPr>
          <p:cNvPr id="6" name="Tartalom helye 5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4516" y="956320"/>
            <a:ext cx="8712968" cy="4536504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40984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79512" y="1196752"/>
            <a:ext cx="8485063" cy="5184576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A forgalomirányító </a:t>
            </a:r>
            <a:r>
              <a:rPr kumimoji="0" lang="hu-HU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software</a:t>
            </a:r>
            <a:r>
              <a:rPr kumimoji="0" lang="hu-HU" sz="240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menet közbeni </a:t>
            </a:r>
            <a:r>
              <a:rPr kumimoji="0" lang="hu-HU" sz="240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finomhangolása</a:t>
            </a:r>
            <a:endParaRPr kumimoji="0" lang="hu-HU" sz="24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A német rendszer alaplogikája nem forgalmi szám (forda), hanem menet alapú</a:t>
            </a:r>
            <a: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. Ez a Budapesten alkalmazott városi forgalomirányítási gyakorlattól idegen. A jármű+járművezető és a menetvonal a budapesti rendszerben egy kvázi megbonthatatlan egység, ennek kialakításához több hónapos fejlesztési tevékenység társult, hogy a nálunk </a:t>
            </a:r>
            <a: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alkalmazott </a:t>
            </a:r>
            <a: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számoszlopos menetrend logikáját át lehessen ültetni</a:t>
            </a:r>
            <a: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/>
            </a:r>
            <a:br>
              <a:rPr kumimoji="0" lang="hu-HU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A ma alkalmazott zavarkezelési módszerek erősen kötődnek az üzemi menetrendek adta keretekhez, az IVU rendszerében viszont például gyakorlatilag ismeretlen az a szemlélet, hogy </a:t>
            </a:r>
            <a:r>
              <a:rPr kumimoji="0" lang="hu-H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egy-egy menet teljesülhet sokkal későbben is</a:t>
            </a:r>
            <a: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. Így a terv indulási időpontokat csak korlátok között lehet módosítani és át kell térni az előzetes adminisztrációra, mert utólag nem jegyezhetőek be tény indulási időpontok. </a:t>
            </a:r>
            <a:endParaRPr kumimoji="0" lang="hu-HU" sz="4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8" name="Cím 2"/>
          <p:cNvSpPr txBox="1">
            <a:spLocks/>
          </p:cNvSpPr>
          <p:nvPr/>
        </p:nvSpPr>
        <p:spPr>
          <a:xfrm>
            <a:off x="457200" y="274638"/>
            <a:ext cx="8229600" cy="922114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uLnTx/>
                <a:uFillTx/>
                <a:latin typeface="Bookman Old Style" pitchFamily="18" charset="0"/>
                <a:ea typeface="+mj-ea"/>
                <a:cs typeface="+mj-cs"/>
              </a:rPr>
              <a:t>Nehézségek: software</a:t>
            </a:r>
            <a:endParaRPr kumimoji="0" lang="hu-HU" sz="36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51520" y="1124744"/>
            <a:ext cx="8568183" cy="5328592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>
              <a:spcBef>
                <a:spcPct val="50000"/>
              </a:spcBef>
            </a:pPr>
            <a:r>
              <a:rPr lang="hu-HU" sz="2400" dirty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 forgalomirányító </a:t>
            </a:r>
            <a:r>
              <a:rPr lang="hu-HU" sz="2400" dirty="0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software </a:t>
            </a:r>
            <a:r>
              <a:rPr lang="hu-HU" sz="2400" dirty="0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menet közbeni </a:t>
            </a:r>
            <a:r>
              <a:rPr lang="hu-HU" sz="2400" dirty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finomhangolása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Mivel </a:t>
            </a:r>
            <a:r>
              <a:rPr kumimoji="0" lang="hu-H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a rendszer nem </a:t>
            </a:r>
            <a:r>
              <a:rPr kumimoji="0" lang="hu-H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tudta </a:t>
            </a:r>
            <a:r>
              <a:rPr kumimoji="0" lang="hu-H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kezelni a korai </a:t>
            </a:r>
            <a:r>
              <a:rPr kumimoji="0" lang="hu-H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érkezéseket/áthaladásokat</a:t>
            </a:r>
            <a: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(pl. a közterületi kijelzőkön, és a jármű bár a végállomásra érkezett, nem adható ki az eredetihez képest korábbi indulási időpont) ezért a </a:t>
            </a:r>
            <a: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szolgáltatókat </a:t>
            </a:r>
            <a: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szigorú kötbérezéssel kényszerítjük a menetidő tartására. </a:t>
            </a:r>
            <a:b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hu-HU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/>
            </a:r>
            <a:br>
              <a:rPr kumimoji="0" lang="hu-HU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hu-HU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/>
            </a:r>
            <a:br>
              <a:rPr kumimoji="0" lang="hu-HU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A budapesti rendszer számos </a:t>
            </a:r>
            <a:r>
              <a:rPr kumimoji="0" lang="hu-H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csoportos menetrend</a:t>
            </a:r>
            <a: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et tartalmaz (fonódó vonalak, hangolt közös szakaszok, közös végpont adta optimalizációs lehetőségek okán), ezeket viszont nem </a:t>
            </a:r>
            <a: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tudta </a:t>
            </a:r>
            <a: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kezelni az IVU rendszere. Ezért a bonyolultabbá váló irányítási/felügyeleti folyamatot technológiai szabályozással kell egyértelműsíteni.</a:t>
            </a:r>
            <a:endParaRPr kumimoji="0" lang="hu-HU" sz="4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4" name="Cím 2"/>
          <p:cNvSpPr txBox="1">
            <a:spLocks/>
          </p:cNvSpPr>
          <p:nvPr/>
        </p:nvSpPr>
        <p:spPr>
          <a:xfrm>
            <a:off x="457200" y="274638"/>
            <a:ext cx="8229600" cy="922114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uLnTx/>
                <a:uFillTx/>
                <a:latin typeface="Bookman Old Style" pitchFamily="18" charset="0"/>
                <a:ea typeface="+mj-ea"/>
                <a:cs typeface="+mj-cs"/>
              </a:rPr>
              <a:t>Nehézségek: software</a:t>
            </a:r>
            <a:endParaRPr kumimoji="0" lang="hu-HU" sz="36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51520" y="1124744"/>
            <a:ext cx="8568183" cy="4968552"/>
          </a:xfrm>
          <a:prstGeom prst="rect">
            <a:avLst/>
          </a:prstGeom>
        </p:spPr>
        <p:txBody>
          <a:bodyPr vert="horz" rtlCol="0" anchor="ctr">
            <a:normAutofit fontScale="92500" lnSpcReduction="2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>
              <a:spcBef>
                <a:spcPct val="50000"/>
              </a:spcBef>
            </a:pPr>
            <a:r>
              <a:rPr lang="hu-HU" sz="2600" dirty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 forgalomirányító </a:t>
            </a:r>
            <a:r>
              <a:rPr lang="hu-HU" sz="2600" dirty="0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software </a:t>
            </a:r>
            <a:r>
              <a:rPr lang="hu-HU" sz="2600" dirty="0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menet közbeni finomhangolása</a:t>
            </a:r>
          </a:p>
          <a:p>
            <a:pPr>
              <a:spcBef>
                <a:spcPct val="50000"/>
              </a:spcBef>
            </a:pPr>
            <a:r>
              <a:rPr lang="hu-HU" sz="24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Az IVU dobozos rendszere nem támogatja a </a:t>
            </a:r>
            <a:r>
              <a:rPr lang="hu-H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viszonylatok folyamatos üzemeltetését</a:t>
            </a:r>
            <a:r>
              <a:rPr lang="hu-HU" sz="24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(pl. 6-os villamos), és nem tudott mit kezdeni az éjfél körül üzemben lévő járatok problémájával (előző napról áthúzódó vagy a következő napra átlógó). </a:t>
            </a:r>
            <a:br>
              <a:rPr lang="hu-HU" sz="24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hu-HU" sz="9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hu-HU" sz="9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hu-HU" sz="24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 diszpécserek egymás közötti </a:t>
            </a:r>
            <a:r>
              <a:rPr lang="hu-H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viszonylatátadás</a:t>
            </a:r>
            <a:r>
              <a:rPr lang="hu-HU" sz="24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 az egyenletes teherelosztás érdekében rendkívül fontos követelmény, de ezt az IVU rendszere csak korlátozottan </a:t>
            </a:r>
            <a:r>
              <a:rPr lang="hu-HU" sz="24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támogatta </a:t>
            </a:r>
            <a:r>
              <a:rPr lang="hu-HU" sz="24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(100 csoport lehet).</a:t>
            </a:r>
            <a:br>
              <a:rPr lang="hu-HU" sz="24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hu-HU" sz="900" dirty="0" smtClean="0"/>
              <a:t/>
            </a:r>
            <a:br>
              <a:rPr lang="hu-HU" sz="900" dirty="0" smtClean="0"/>
            </a:br>
            <a:r>
              <a:rPr lang="hu-HU" sz="24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Az IVU rendszere nem biztosítja az </a:t>
            </a:r>
            <a:r>
              <a:rPr lang="hu-H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operatív útvonalmegadás lehetőség</a:t>
            </a:r>
            <a:r>
              <a:rPr lang="hu-HU" sz="24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ét (ha nincs előre rögzített </a:t>
            </a:r>
            <a:r>
              <a:rPr lang="hu-HU" sz="2400" b="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ForTe</a:t>
            </a:r>
            <a:r>
              <a:rPr lang="hu-HU" sz="24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útvonal), így ilyen esetben a kijelzők sötétek lehetnek, téves információkat jeleníthetnek meg (így meg kell adni minden lehetséges útvonalat).</a:t>
            </a:r>
            <a:br>
              <a:rPr lang="hu-HU" sz="24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hu-HU" sz="9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hu-HU" sz="9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hu-HU" sz="24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 hasonló hiányosságokat a FUTÁR és ForTe rendszerek folyamatos fejlesztésével, a funkciók egymás közti megosztásával </a:t>
            </a:r>
            <a:r>
              <a:rPr lang="hu-HU" sz="24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kellett </a:t>
            </a:r>
            <a:r>
              <a:rPr lang="hu-HU" sz="24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pótolni.</a:t>
            </a:r>
            <a:endParaRPr lang="hu-HU" sz="2400" dirty="0"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Cím 2"/>
          <p:cNvSpPr txBox="1">
            <a:spLocks/>
          </p:cNvSpPr>
          <p:nvPr/>
        </p:nvSpPr>
        <p:spPr>
          <a:xfrm>
            <a:off x="457200" y="274638"/>
            <a:ext cx="8229600" cy="922114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uLnTx/>
                <a:uFillTx/>
                <a:latin typeface="Bookman Old Style" pitchFamily="18" charset="0"/>
                <a:ea typeface="+mj-ea"/>
                <a:cs typeface="+mj-cs"/>
              </a:rPr>
              <a:t>Nehézségek: software</a:t>
            </a:r>
            <a:endParaRPr kumimoji="0" lang="hu-HU" sz="36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67544" y="1124744"/>
            <a:ext cx="8208912" cy="4752528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4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7" name="Cím 2"/>
          <p:cNvSpPr txBox="1">
            <a:spLocks/>
          </p:cNvSpPr>
          <p:nvPr/>
        </p:nvSpPr>
        <p:spPr>
          <a:xfrm>
            <a:off x="436200" y="318"/>
            <a:ext cx="8229600" cy="922114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uLnTx/>
                <a:uFillTx/>
                <a:latin typeface="Bookman Old Style" pitchFamily="18" charset="0"/>
                <a:ea typeface="+mj-ea"/>
                <a:cs typeface="+mj-cs"/>
              </a:rPr>
              <a:t>Nehézségek</a:t>
            </a:r>
            <a:endParaRPr kumimoji="0" lang="hu-HU" sz="36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pic>
        <p:nvPicPr>
          <p:cNvPr id="10" name="Picture 4" descr="http://www.bkk.hu/wp-content/uploads/2012/09/IMG_539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60" y="922432"/>
            <a:ext cx="8788112" cy="5892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zövegdoboz 11"/>
          <p:cNvSpPr txBox="1"/>
          <p:nvPr/>
        </p:nvSpPr>
        <p:spPr>
          <a:xfrm>
            <a:off x="4211960" y="6334780"/>
            <a:ext cx="4932040" cy="523220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hu-HU" sz="2800" b="1" dirty="0" smtClean="0">
                <a:solidFill>
                  <a:schemeClr val="bg1"/>
                </a:solidFill>
                <a:latin typeface="Bookman Old Style" pitchFamily="18" charset="0"/>
              </a:rPr>
              <a:t>Villamos jármű szerelés</a:t>
            </a:r>
            <a:endParaRPr lang="hu-HU" sz="28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323528" y="1124744"/>
            <a:ext cx="8496944" cy="5256584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2000" b="1" i="0" u="none" strike="noStrike" kern="1200" cap="none" spc="0" normalizeH="0" baseline="0" noProof="0" dirty="0">
              <a:ln>
                <a:noFill/>
              </a:ln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67544" y="1124744"/>
            <a:ext cx="8208912" cy="4752528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4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7" name="Cím 2"/>
          <p:cNvSpPr txBox="1">
            <a:spLocks/>
          </p:cNvSpPr>
          <p:nvPr/>
        </p:nvSpPr>
        <p:spPr>
          <a:xfrm>
            <a:off x="179512" y="260648"/>
            <a:ext cx="8517632" cy="922114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uLnTx/>
                <a:uFillTx/>
                <a:latin typeface="Bookman Old Style" pitchFamily="18" charset="0"/>
                <a:ea typeface="+mj-ea"/>
                <a:cs typeface="+mj-cs"/>
              </a:rPr>
              <a:t>Nehézségek: villamosok</a:t>
            </a:r>
            <a:r>
              <a:rPr kumimoji="0" lang="hu-HU" sz="3600" b="1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uLnTx/>
                <a:uFillTx/>
                <a:latin typeface="Bookman Old Style" pitchFamily="18" charset="0"/>
                <a:ea typeface="+mj-ea"/>
                <a:cs typeface="+mj-cs"/>
              </a:rPr>
              <a:t> szerelése</a:t>
            </a:r>
            <a:endParaRPr kumimoji="0" lang="hu-HU" sz="36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179512" y="1124744"/>
            <a:ext cx="8517632" cy="5112568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0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Miért </a:t>
            </a:r>
            <a:r>
              <a:rPr kumimoji="0" lang="hu-HU" sz="20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húzódott el?</a:t>
            </a:r>
            <a: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 </a:t>
            </a:r>
            <a:b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hu-HU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/>
            </a:r>
            <a:br>
              <a:rPr kumimoji="0" lang="hu-HU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- bonyolult a hatósági engedélyezési folyamat </a:t>
            </a:r>
            <a:b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- járműgyártói engedélyezések, közreműködés akadályai</a:t>
            </a:r>
            <a: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u-HU" sz="2000" dirty="0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- két vezetőállás, </a:t>
            </a:r>
            <a:r>
              <a:rPr lang="hu-HU" sz="2000" dirty="0" err="1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járműcsatlások</a:t>
            </a:r>
            <a:r>
              <a:rPr lang="hu-HU" sz="2000" dirty="0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 problémái,</a:t>
            </a:r>
            <a: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/>
            </a:r>
            <a:b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- villamosok rejtett</a:t>
            </a:r>
            <a:r>
              <a:rPr kumimoji="0" lang="hu-HU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hibái.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0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Rendkívül</a:t>
            </a:r>
            <a:r>
              <a:rPr kumimoji="0" lang="hu-HU" sz="2000" b="1" i="0" u="sng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intenzív</a:t>
            </a:r>
            <a:r>
              <a:rPr kumimoji="0" lang="hu-HU" sz="20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projektmenedzsment munkára</a:t>
            </a:r>
            <a:r>
              <a:rPr kumimoji="0" lang="hu-HU" sz="2000" b="1" i="0" u="sng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volt szükség </a:t>
            </a:r>
            <a:endParaRPr kumimoji="0" lang="hu-HU" sz="2000" b="1" i="0" u="sng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hu-HU" sz="2000" dirty="0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 Korlátos erőforrások felmérése: járműszerelők száma,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hu-HU" sz="2000" dirty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hu-HU" sz="2000" dirty="0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korlátos eszközök száma: szerelhető járművek és szerelőaknák száma,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hu-HU" sz="2000" dirty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hu-HU" sz="2000" dirty="0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egyéb szempontok: közterületi kijelzők, viszonylatok átmeneti irányítása, speciális kivitelű járművek (pl. 59-es villamos kerékpárszállítás),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hu-HU" sz="2000" dirty="0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 a korlátok ismeretében a soros rendszer párhuzamosításával az idő-korlát részleges feloldása, járművek telephelyek közti átcsoportosítása.</a:t>
            </a:r>
            <a:endParaRPr kumimoji="0" lang="hu-HU" sz="4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323528" y="1268760"/>
            <a:ext cx="8496944" cy="4392488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2000" b="1" i="0" u="none" strike="noStrike" kern="1200" cap="none" spc="0" normalizeH="0" baseline="0" noProof="0" dirty="0">
              <a:ln>
                <a:noFill/>
              </a:ln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67544" y="1124744"/>
            <a:ext cx="8208912" cy="4752528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4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7" name="Cím 2"/>
          <p:cNvSpPr txBox="1">
            <a:spLocks/>
          </p:cNvSpPr>
          <p:nvPr/>
        </p:nvSpPr>
        <p:spPr>
          <a:xfrm>
            <a:off x="457200" y="274638"/>
            <a:ext cx="8229600" cy="922114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uLnTx/>
                <a:uFillTx/>
                <a:latin typeface="Bookman Old Style" pitchFamily="18" charset="0"/>
                <a:ea typeface="+mj-ea"/>
                <a:cs typeface="+mj-cs"/>
              </a:rPr>
              <a:t>Változások a Projekt alatt</a:t>
            </a:r>
            <a:endParaRPr kumimoji="0" lang="hu-HU" sz="36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86395" y="1208212"/>
            <a:ext cx="6192688" cy="4752528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800" b="1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Kiegészítő beszerzések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0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Forrása:</a:t>
            </a:r>
            <a: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kötbérek </a:t>
            </a:r>
            <a:b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hu-HU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/>
            </a:r>
            <a:br>
              <a:rPr kumimoji="0" lang="hu-HU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Eltelt 4 év a kiírás óta, ezalatt:</a:t>
            </a:r>
            <a:b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- jelentős információtechnológiai változások (SMS helyett okostelefon </a:t>
            </a:r>
            <a: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applikációk elterjedése),</a:t>
            </a:r>
            <a: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/>
            </a:r>
            <a:b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- néhány helyszín módosult a közterületi kijelzőknél,</a:t>
            </a:r>
            <a:b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- használt járművek beszerzése (kijelzők illesztése, cseréje).</a:t>
            </a:r>
            <a:b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hu-HU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/>
            </a:r>
            <a:br>
              <a:rPr kumimoji="0" lang="hu-HU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A májusban a fővárosban szolgálatba álló </a:t>
            </a:r>
            <a:r>
              <a:rPr kumimoji="0" lang="hu-H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Citaro</a:t>
            </a:r>
            <a: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autóbuszokban IRMA utasszámláló eszközök kerültek beépítésre, ezeket illeszteni kellett.</a:t>
            </a:r>
            <a:b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hu-HU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/>
            </a:r>
            <a:br>
              <a:rPr kumimoji="0" lang="hu-HU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Hajók </a:t>
            </a:r>
            <a: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integrációja </a:t>
            </a:r>
            <a:r>
              <a:rPr kumimoji="0" lang="hu-H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a közösségi közlekedés hálózatába.</a:t>
            </a:r>
            <a:endParaRPr kumimoji="0" lang="hu-HU" sz="4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9" y="1383432"/>
            <a:ext cx="2736304" cy="4856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1"/>
          <p:cNvSpPr txBox="1">
            <a:spLocks/>
          </p:cNvSpPr>
          <p:nvPr/>
        </p:nvSpPr>
        <p:spPr>
          <a:xfrm>
            <a:off x="251520" y="1556792"/>
            <a:ext cx="6624736" cy="20882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Köszönöm a figyelmet!</a:t>
            </a:r>
            <a:endParaRPr kumimoji="0" lang="hu-HU" sz="60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6" name="Cím 1"/>
          <p:cNvSpPr txBox="1">
            <a:spLocks/>
          </p:cNvSpPr>
          <p:nvPr/>
        </p:nvSpPr>
        <p:spPr bwMode="auto">
          <a:xfrm>
            <a:off x="2303748" y="4473116"/>
            <a:ext cx="4392488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4C0E5F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4C0E5F"/>
                </a:solidFill>
                <a:latin typeface="Helvetica World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4C0E5F"/>
                </a:solidFill>
                <a:latin typeface="Helvetica World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4C0E5F"/>
                </a:solidFill>
                <a:latin typeface="Helvetica World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4C0E5F"/>
                </a:solidFill>
                <a:latin typeface="Helvetica World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4C0E5F"/>
                </a:solidFill>
                <a:latin typeface="Helvetica World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4C0E5F"/>
                </a:solidFill>
                <a:latin typeface="Helvetica World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4C0E5F"/>
                </a:solidFill>
                <a:latin typeface="Helvetica World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4C0E5F"/>
                </a:solidFill>
                <a:latin typeface="Helvetica World" pitchFamily="34" charset="0"/>
              </a:defRPr>
            </a:lvl9pPr>
          </a:lstStyle>
          <a:p>
            <a:pPr algn="ctr"/>
            <a:r>
              <a:rPr lang="hu-HU" sz="2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Mihálszky Gábor</a:t>
            </a:r>
          </a:p>
          <a:p>
            <a:pPr algn="ctr"/>
            <a:r>
              <a:rPr lang="hu-HU" sz="20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Divízióvezető,</a:t>
            </a:r>
          </a:p>
          <a:p>
            <a:pPr algn="ctr"/>
            <a:r>
              <a:rPr lang="hu-HU" sz="2000" i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BKK Tömegközlekedési Divízió</a:t>
            </a:r>
            <a:endParaRPr lang="hu-HU" sz="2000" i="1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>
            <a:noAutofit/>
          </a:bodyPr>
          <a:lstStyle/>
          <a:p>
            <a:pPr algn="ctr"/>
            <a:r>
              <a:rPr lang="hu-HU" sz="3600" b="1" dirty="0" smtClean="0">
                <a:solidFill>
                  <a:srgbClr val="7030A0"/>
                </a:solidFill>
                <a:latin typeface="Bookman Old Style" pitchFamily="18" charset="0"/>
              </a:rPr>
              <a:t>A FUTÁR közlekedésinformatikai rendszer </a:t>
            </a:r>
            <a:r>
              <a:rPr lang="hu-HU" sz="3600" b="1" dirty="0" smtClean="0">
                <a:solidFill>
                  <a:srgbClr val="7030A0"/>
                </a:solidFill>
                <a:latin typeface="Bookman Old Style" pitchFamily="18" charset="0"/>
              </a:rPr>
              <a:t>elemei</a:t>
            </a:r>
            <a:endParaRPr lang="hu-HU" sz="3600" b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pic>
        <p:nvPicPr>
          <p:cNvPr id="7" name="Picture 2" descr="http://freedomhacker.net/wp-content/uploads/2013/03/server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60156" y="1412776"/>
            <a:ext cx="8588308" cy="5335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Szövegdoboz 5"/>
          <p:cNvSpPr txBox="1"/>
          <p:nvPr/>
        </p:nvSpPr>
        <p:spPr>
          <a:xfrm>
            <a:off x="5364088" y="5661248"/>
            <a:ext cx="3528392" cy="107721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hu-HU" sz="3200" b="1" dirty="0" smtClean="0">
                <a:solidFill>
                  <a:schemeClr val="bg1"/>
                </a:solidFill>
                <a:latin typeface="Bookman Old Style" pitchFamily="18" charset="0"/>
              </a:rPr>
              <a:t>Szerverközpont és hálózat</a:t>
            </a:r>
            <a:endParaRPr lang="hu-HU" sz="32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>
            <a:noAutofit/>
          </a:bodyPr>
          <a:lstStyle/>
          <a:p>
            <a:pPr algn="ctr"/>
            <a:r>
              <a:rPr lang="hu-HU" sz="3600" b="1" dirty="0" smtClean="0">
                <a:solidFill>
                  <a:srgbClr val="7030A0"/>
                </a:solidFill>
                <a:latin typeface="Bookman Old Style" pitchFamily="18" charset="0"/>
              </a:rPr>
              <a:t>A FUTÁR közlekedésinformatikai rendszer </a:t>
            </a:r>
            <a:r>
              <a:rPr lang="hu-HU" sz="3600" b="1" dirty="0" smtClean="0">
                <a:solidFill>
                  <a:srgbClr val="7030A0"/>
                </a:solidFill>
                <a:latin typeface="Bookman Old Style" pitchFamily="18" charset="0"/>
              </a:rPr>
              <a:t>elemei</a:t>
            </a:r>
            <a:endParaRPr lang="hu-HU" sz="3600" b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pic>
        <p:nvPicPr>
          <p:cNvPr id="7" name="Picture 4" descr="http://img.gawkerassets.com/img/17frnd4idtp24jpg/origina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052" y="1340768"/>
            <a:ext cx="8516412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Szövegdoboz 5"/>
          <p:cNvSpPr txBox="1"/>
          <p:nvPr/>
        </p:nvSpPr>
        <p:spPr>
          <a:xfrm>
            <a:off x="5235312" y="5642684"/>
            <a:ext cx="3528392" cy="107721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hu-HU" sz="3200" b="1" dirty="0" smtClean="0">
                <a:solidFill>
                  <a:schemeClr val="bg1"/>
                </a:solidFill>
                <a:latin typeface="Bookman Old Style" pitchFamily="18" charset="0"/>
              </a:rPr>
              <a:t>14 telephelyi </a:t>
            </a:r>
            <a:r>
              <a:rPr lang="hu-HU" sz="3200" b="1" dirty="0" err="1" smtClean="0">
                <a:solidFill>
                  <a:schemeClr val="bg1"/>
                </a:solidFill>
                <a:latin typeface="Bookman Old Style" pitchFamily="18" charset="0"/>
              </a:rPr>
              <a:t>Wi-Fi</a:t>
            </a:r>
            <a:r>
              <a:rPr lang="hu-HU" sz="3200" b="1" dirty="0" smtClean="0">
                <a:solidFill>
                  <a:schemeClr val="bg1"/>
                </a:solidFill>
                <a:latin typeface="Bookman Old Style" pitchFamily="18" charset="0"/>
              </a:rPr>
              <a:t> hálózat</a:t>
            </a:r>
            <a:endParaRPr lang="hu-HU" sz="32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>
            <a:noAutofit/>
          </a:bodyPr>
          <a:lstStyle/>
          <a:p>
            <a:pPr algn="ctr"/>
            <a:r>
              <a:rPr lang="hu-HU" sz="3600" b="1" dirty="0" smtClean="0">
                <a:solidFill>
                  <a:srgbClr val="7030A0"/>
                </a:solidFill>
                <a:latin typeface="Bookman Old Style" pitchFamily="18" charset="0"/>
              </a:rPr>
              <a:t>A FUTÁR közlekedésinformatikai rendszer </a:t>
            </a:r>
            <a:r>
              <a:rPr lang="hu-HU" sz="3600" b="1" dirty="0" smtClean="0">
                <a:solidFill>
                  <a:srgbClr val="7030A0"/>
                </a:solidFill>
                <a:latin typeface="Bookman Old Style" pitchFamily="18" charset="0"/>
              </a:rPr>
              <a:t>elemei</a:t>
            </a:r>
            <a:endParaRPr lang="hu-HU" sz="3600" b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sp>
        <p:nvSpPr>
          <p:cNvPr id="5" name="Szövegdoboz 4"/>
          <p:cNvSpPr txBox="1"/>
          <p:nvPr/>
        </p:nvSpPr>
        <p:spPr>
          <a:xfrm>
            <a:off x="5615608" y="5780782"/>
            <a:ext cx="3528392" cy="107721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hu-HU" sz="3200" b="1" dirty="0" smtClean="0">
                <a:solidFill>
                  <a:schemeClr val="bg1"/>
                </a:solidFill>
                <a:latin typeface="Bookman Old Style" pitchFamily="18" charset="0"/>
              </a:rPr>
              <a:t>TETRA rádiós rendszer</a:t>
            </a:r>
            <a:endParaRPr lang="hu-HU" sz="32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pic>
        <p:nvPicPr>
          <p:cNvPr id="6" name="Kép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0352" y="1420728"/>
            <a:ext cx="5112568" cy="425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zövegdoboz 7"/>
          <p:cNvSpPr txBox="1"/>
          <p:nvPr/>
        </p:nvSpPr>
        <p:spPr>
          <a:xfrm>
            <a:off x="179512" y="1412776"/>
            <a:ext cx="3744416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hu-HU" sz="2400" dirty="0" smtClean="0">
                <a:latin typeface="Arial Narrow" pitchFamily="34" charset="0"/>
              </a:rPr>
              <a:t>- Tetra (</a:t>
            </a:r>
            <a:r>
              <a:rPr lang="hu-HU" sz="2400" dirty="0" err="1" smtClean="0">
                <a:latin typeface="Arial Narrow" pitchFamily="34" charset="0"/>
              </a:rPr>
              <a:t>Hytera</a:t>
            </a:r>
            <a:r>
              <a:rPr lang="hu-HU" sz="2400" dirty="0" smtClean="0">
                <a:latin typeface="Arial Narrow" pitchFamily="34" charset="0"/>
              </a:rPr>
              <a:t>), földfelszíni trönkölt rádiós rendszer, 6 bázisállomással,</a:t>
            </a:r>
          </a:p>
          <a:p>
            <a:pPr>
              <a:defRPr/>
            </a:pPr>
            <a:r>
              <a:rPr lang="hu-HU" sz="2400" dirty="0" smtClean="0">
                <a:latin typeface="Arial Narrow" pitchFamily="34" charset="0"/>
              </a:rPr>
              <a:t>- Korlátlan </a:t>
            </a:r>
            <a:r>
              <a:rPr lang="hu-HU" sz="2400" dirty="0">
                <a:latin typeface="Arial Narrow" pitchFamily="34" charset="0"/>
              </a:rPr>
              <a:t>párhuzamos egyéni </a:t>
            </a:r>
          </a:p>
          <a:p>
            <a:pPr>
              <a:defRPr/>
            </a:pPr>
            <a:r>
              <a:rPr lang="hu-HU" sz="2400" dirty="0">
                <a:latin typeface="Arial Narrow" pitchFamily="34" charset="0"/>
              </a:rPr>
              <a:t>beszélgetést biztosít (ez 70 </a:t>
            </a:r>
            <a:r>
              <a:rPr lang="hu-HU" sz="2400" dirty="0" smtClean="0">
                <a:latin typeface="Arial Narrow" pitchFamily="34" charset="0"/>
              </a:rPr>
              <a:t>csatornát </a:t>
            </a:r>
            <a:r>
              <a:rPr lang="hu-HU" sz="2400" dirty="0">
                <a:latin typeface="Arial Narrow" pitchFamily="34" charset="0"/>
              </a:rPr>
              <a:t>jelent, de mivel csak 32 </a:t>
            </a:r>
            <a:r>
              <a:rPr lang="hu-HU" sz="2400" dirty="0" smtClean="0">
                <a:latin typeface="Arial Narrow" pitchFamily="34" charset="0"/>
              </a:rPr>
              <a:t>diszpécser </a:t>
            </a:r>
            <a:r>
              <a:rPr lang="hu-HU" sz="2400" dirty="0">
                <a:latin typeface="Arial Narrow" pitchFamily="34" charset="0"/>
              </a:rPr>
              <a:t>van, így ez kimeríthetetlen), </a:t>
            </a:r>
          </a:p>
          <a:p>
            <a:pPr>
              <a:defRPr/>
            </a:pPr>
            <a:r>
              <a:rPr lang="hu-HU" sz="2400" dirty="0" smtClean="0">
                <a:latin typeface="Arial Narrow" pitchFamily="34" charset="0"/>
              </a:rPr>
              <a:t>- 15 </a:t>
            </a:r>
            <a:r>
              <a:rPr lang="hu-HU" sz="2400" dirty="0">
                <a:latin typeface="Arial Narrow" pitchFamily="34" charset="0"/>
              </a:rPr>
              <a:t>egyidejű csoport, </a:t>
            </a:r>
            <a:r>
              <a:rPr lang="hu-HU" sz="2400" dirty="0" smtClean="0">
                <a:latin typeface="Arial Narrow" pitchFamily="34" charset="0"/>
              </a:rPr>
              <a:t>csoportonként 40 </a:t>
            </a:r>
            <a:r>
              <a:rPr lang="hu-HU" sz="2400" dirty="0">
                <a:latin typeface="Arial Narrow" pitchFamily="34" charset="0"/>
              </a:rPr>
              <a:t>jármű bevonásával</a:t>
            </a:r>
            <a:r>
              <a:rPr lang="hu-HU" sz="2400" dirty="0" smtClean="0">
                <a:latin typeface="Arial Narrow" pitchFamily="34" charset="0"/>
              </a:rPr>
              <a:t>).</a:t>
            </a:r>
            <a:endParaRPr lang="hu-HU" sz="2400" dirty="0">
              <a:latin typeface="Arial Narrow" pitchFamily="34" charset="0"/>
            </a:endParaRPr>
          </a:p>
          <a:p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>
            <a:noAutofit/>
          </a:bodyPr>
          <a:lstStyle/>
          <a:p>
            <a:pPr algn="ctr"/>
            <a:r>
              <a:rPr lang="hu-HU" sz="3600" b="1" dirty="0" smtClean="0">
                <a:solidFill>
                  <a:srgbClr val="7030A0"/>
                </a:solidFill>
                <a:latin typeface="Bookman Old Style" pitchFamily="18" charset="0"/>
              </a:rPr>
              <a:t>A FUTÁR közlekedésinformatikai rendszer </a:t>
            </a:r>
            <a:r>
              <a:rPr lang="hu-HU" sz="3600" b="1" dirty="0" smtClean="0">
                <a:solidFill>
                  <a:srgbClr val="7030A0"/>
                </a:solidFill>
                <a:latin typeface="Bookman Old Style" pitchFamily="18" charset="0"/>
              </a:rPr>
              <a:t>elemei</a:t>
            </a:r>
            <a:endParaRPr lang="hu-HU" sz="3600" b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sp>
        <p:nvSpPr>
          <p:cNvPr id="5" name="Szövegdoboz 4"/>
          <p:cNvSpPr txBox="1"/>
          <p:nvPr/>
        </p:nvSpPr>
        <p:spPr>
          <a:xfrm>
            <a:off x="5615608" y="5780782"/>
            <a:ext cx="3528392" cy="107721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hu-HU" sz="3200" b="1" dirty="0" smtClean="0">
                <a:solidFill>
                  <a:schemeClr val="bg1"/>
                </a:solidFill>
                <a:latin typeface="Bookman Old Style" pitchFamily="18" charset="0"/>
              </a:rPr>
              <a:t>2295 db OBU szerelése</a:t>
            </a:r>
            <a:endParaRPr lang="hu-HU" sz="32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pic>
        <p:nvPicPr>
          <p:cNvPr id="7" name="Kép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84784"/>
            <a:ext cx="7344816" cy="4273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>
            <a:noAutofit/>
          </a:bodyPr>
          <a:lstStyle/>
          <a:p>
            <a:pPr algn="ctr"/>
            <a:r>
              <a:rPr lang="hu-HU" sz="3600" b="1" dirty="0" smtClean="0">
                <a:solidFill>
                  <a:srgbClr val="7030A0"/>
                </a:solidFill>
                <a:latin typeface="Bookman Old Style" pitchFamily="18" charset="0"/>
              </a:rPr>
              <a:t>A FUTÁR közlekedésinformatikai rendszer </a:t>
            </a:r>
            <a:r>
              <a:rPr lang="hu-HU" sz="3600" b="1" dirty="0" smtClean="0">
                <a:solidFill>
                  <a:srgbClr val="7030A0"/>
                </a:solidFill>
                <a:latin typeface="Bookman Old Style" pitchFamily="18" charset="0"/>
              </a:rPr>
              <a:t>elemei</a:t>
            </a:r>
            <a:endParaRPr lang="hu-HU" sz="3600" b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pic>
        <p:nvPicPr>
          <p:cNvPr id="6" name="Picture 2" descr="C:\Saját\Gill &amp; Murry\Projektek\BKK\Prezik\DSC_199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31230"/>
            <a:ext cx="8586713" cy="5310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zövegdoboz 6"/>
          <p:cNvSpPr txBox="1"/>
          <p:nvPr/>
        </p:nvSpPr>
        <p:spPr>
          <a:xfrm>
            <a:off x="5615608" y="5780782"/>
            <a:ext cx="3528392" cy="107721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hu-HU" sz="3200" b="1" dirty="0" smtClean="0">
                <a:solidFill>
                  <a:schemeClr val="bg1"/>
                </a:solidFill>
                <a:latin typeface="Bookman Old Style" pitchFamily="18" charset="0"/>
              </a:rPr>
              <a:t>2035 db </a:t>
            </a:r>
            <a:r>
              <a:rPr lang="hu-HU" sz="3200" b="1" dirty="0" smtClean="0">
                <a:solidFill>
                  <a:schemeClr val="bg1"/>
                </a:solidFill>
                <a:latin typeface="Bookman Old Style" pitchFamily="18" charset="0"/>
              </a:rPr>
              <a:t>járművi </a:t>
            </a:r>
            <a:r>
              <a:rPr lang="hu-HU" sz="3200" b="1" dirty="0" smtClean="0">
                <a:solidFill>
                  <a:schemeClr val="bg1"/>
                </a:solidFill>
                <a:latin typeface="Bookman Old Style" pitchFamily="18" charset="0"/>
              </a:rPr>
              <a:t>kijelző</a:t>
            </a:r>
            <a:endParaRPr lang="hu-HU" sz="32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>
            <a:noAutofit/>
          </a:bodyPr>
          <a:lstStyle/>
          <a:p>
            <a:pPr algn="ctr"/>
            <a:r>
              <a:rPr lang="hu-HU" sz="3600" b="1" dirty="0" smtClean="0">
                <a:solidFill>
                  <a:srgbClr val="7030A0"/>
                </a:solidFill>
                <a:latin typeface="Bookman Old Style" pitchFamily="18" charset="0"/>
              </a:rPr>
              <a:t>A FUTÁR közlekedésinformatikai rendszer </a:t>
            </a:r>
            <a:r>
              <a:rPr lang="hu-HU" sz="3600" b="1" dirty="0" smtClean="0">
                <a:solidFill>
                  <a:srgbClr val="7030A0"/>
                </a:solidFill>
                <a:latin typeface="Bookman Old Style" pitchFamily="18" charset="0"/>
              </a:rPr>
              <a:t>elemei</a:t>
            </a:r>
            <a:endParaRPr lang="hu-HU" sz="3600" b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pic>
        <p:nvPicPr>
          <p:cNvPr id="6" name="Picture 2" descr="C:\Saját\Gill &amp; Murry\Projektek\BKK\Prezik\DSC_446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91" y="1484784"/>
            <a:ext cx="8667273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zövegdoboz 6"/>
          <p:cNvSpPr txBox="1"/>
          <p:nvPr/>
        </p:nvSpPr>
        <p:spPr>
          <a:xfrm>
            <a:off x="5615608" y="5780782"/>
            <a:ext cx="3528392" cy="107721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hu-HU" sz="3200" b="1" dirty="0" smtClean="0">
                <a:solidFill>
                  <a:schemeClr val="bg1"/>
                </a:solidFill>
                <a:latin typeface="Bookman Old Style" pitchFamily="18" charset="0"/>
              </a:rPr>
              <a:t>263 db kültéri kijelző</a:t>
            </a:r>
            <a:endParaRPr lang="hu-HU" sz="32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ompozit">
  <a:themeElements>
    <a:clrScheme name="Kompozit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Kompozit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mpozi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5000"/>
                <a:satMod val="300000"/>
              </a:schemeClr>
            </a:gs>
            <a:gs pos="12000">
              <a:schemeClr val="phClr">
                <a:tint val="50000"/>
                <a:shade val="90000"/>
                <a:satMod val="250000"/>
              </a:schemeClr>
            </a:gs>
            <a:gs pos="100000">
              <a:schemeClr val="phClr">
                <a:tint val="85000"/>
                <a:shade val="75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75000"/>
                <a:shade val="95000"/>
                <a:satMod val="175000"/>
              </a:schemeClr>
            </a:gs>
            <a:gs pos="12000">
              <a:schemeClr val="phClr">
                <a:tint val="90000"/>
                <a:shade val="90000"/>
                <a:satMod val="150000"/>
              </a:schemeClr>
            </a:gs>
            <a:gs pos="100000">
              <a:schemeClr val="phClr">
                <a:tint val="100000"/>
                <a:shade val="75000"/>
                <a:satMod val="150000"/>
              </a:schemeClr>
            </a:gs>
          </a:gsLst>
          <a:lin ang="16200000" scaled="1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freezing" dir="t">
              <a:rot lat="0" lon="0" rev="6000000"/>
            </a:lightRig>
          </a:scene3d>
          <a:sp3d contourW="12700" prstMaterial="dkEdge">
            <a:bevelT w="44450" h="254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10000"/>
                <a:lumMod val="80000"/>
              </a:schemeClr>
            </a:gs>
            <a:gs pos="79000">
              <a:schemeClr val="phClr">
                <a:tint val="100000"/>
                <a:shade val="90000"/>
                <a:satMod val="105000"/>
                <a:lumMod val="10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1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hade val="100000"/>
                <a:satMod val="100000"/>
                <a:lumMod val="110000"/>
              </a:schemeClr>
            </a:gs>
            <a:gs pos="83000">
              <a:schemeClr val="phClr">
                <a:shade val="75000"/>
                <a:satMod val="200000"/>
              </a:schemeClr>
            </a:gs>
            <a:gs pos="100000">
              <a:schemeClr val="phClr">
                <a:shade val="90000"/>
                <a:satMod val="200000"/>
              </a:schemeClr>
            </a:gs>
          </a:gsLst>
          <a:path path="circle">
            <a:fillToRect l="75000" t="100000" b="3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Composite</Template>
  <TotalTime>1774</TotalTime>
  <Words>995</Words>
  <Application>Microsoft Office PowerPoint</Application>
  <PresentationFormat>Diavetítés a képernyőre (4:3 oldalarány)</PresentationFormat>
  <Paragraphs>133</Paragraphs>
  <Slides>38</Slides>
  <Notes>0</Notes>
  <HiddenSlides>0</HiddenSlides>
  <MMClips>0</MMClips>
  <ScaleCrop>false</ScaleCrop>
  <HeadingPairs>
    <vt:vector size="4" baseType="variant">
      <vt:variant>
        <vt:lpstr>Téma</vt:lpstr>
      </vt:variant>
      <vt:variant>
        <vt:i4>1</vt:i4>
      </vt:variant>
      <vt:variant>
        <vt:lpstr>Diacímek</vt:lpstr>
      </vt:variant>
      <vt:variant>
        <vt:i4>38</vt:i4>
      </vt:variant>
    </vt:vector>
  </HeadingPairs>
  <TitlesOfParts>
    <vt:vector size="39" baseType="lpstr">
      <vt:lpstr>Kompozit</vt:lpstr>
      <vt:lpstr>PowerPoint bemutató</vt:lpstr>
      <vt:lpstr>PowerPoint bemutató</vt:lpstr>
      <vt:lpstr>A FUTÁR közlekedésinformatikai rendszer bemutatása</vt:lpstr>
      <vt:lpstr>A FUTÁR közlekedésinformatikai rendszer elemei</vt:lpstr>
      <vt:lpstr>A FUTÁR közlekedésinformatikai rendszer elemei</vt:lpstr>
      <vt:lpstr>A FUTÁR közlekedésinformatikai rendszer elemei</vt:lpstr>
      <vt:lpstr>A FUTÁR közlekedésinformatikai rendszer elemei</vt:lpstr>
      <vt:lpstr>A FUTÁR közlekedésinformatikai rendszer elemei</vt:lpstr>
      <vt:lpstr>A FUTÁR közlekedésinformatikai rendszer elemei</vt:lpstr>
      <vt:lpstr>A FUTÁR közlekedésinformatikai rendszer elemei</vt:lpstr>
      <vt:lpstr>A FUTÁR közlekedésinformatikai rendszer elemei</vt:lpstr>
      <vt:lpstr>A FUTÁR közlekedésinformatikai rendszer elemei</vt:lpstr>
      <vt:lpstr>A FUTÁR közlekedésinformatikai rendszer elemei</vt:lpstr>
      <vt:lpstr>A FUTÁR közlekedésinformatikai rendszer struktúrája</vt:lpstr>
      <vt:lpstr>A FUTÁR közlekedésinformatikai rendszer struktúrája</vt:lpstr>
      <vt:lpstr>PowerPoint bemutató</vt:lpstr>
      <vt:lpstr>A budapesti közösségi közlekedés egyediségének bemutatása</vt:lpstr>
      <vt:lpstr>A budapesti közösségi közlekedés egyediségének bemutatása</vt:lpstr>
      <vt:lpstr>A budapesti közösségi közlekedés egyediségének bemutatása</vt:lpstr>
      <vt:lpstr>A FUTÁR előtt</vt:lpstr>
      <vt:lpstr>A FUTÁR előzményei</vt:lpstr>
      <vt:lpstr>A FUTÁR felkészülési szakasza</vt:lpstr>
      <vt:lpstr>A FUTÁR előkészületei – EFJ</vt:lpstr>
      <vt:lpstr>A FUTÁR előkészületei – EFJ</vt:lpstr>
      <vt:lpstr>A FUTÁR előkészületei, a műszaki dokumentáció összeállítása</vt:lpstr>
      <vt:lpstr>PowerPoint bemutató</vt:lpstr>
      <vt:lpstr>Döntések a FUTÁR indításáról</vt:lpstr>
      <vt:lpstr>Döntések a FUTÁR indításáról</vt:lpstr>
      <vt:lpstr>Döntés a FUTÁR folytatásáról</vt:lpstr>
      <vt:lpstr>A FUTÁR időszükséglete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dia</dc:title>
  <dc:creator>Apa</dc:creator>
  <cp:lastModifiedBy>MIHÁLSZKY Gábor (BKK)</cp:lastModifiedBy>
  <cp:revision>82</cp:revision>
  <dcterms:created xsi:type="dcterms:W3CDTF">2014-03-09T18:56:33Z</dcterms:created>
  <dcterms:modified xsi:type="dcterms:W3CDTF">2014-09-11T12:47:29Z</dcterms:modified>
</cp:coreProperties>
</file>