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00" r:id="rId3"/>
    <p:sldId id="302" r:id="rId4"/>
    <p:sldId id="303" r:id="rId5"/>
    <p:sldId id="301" r:id="rId6"/>
    <p:sldId id="284" r:id="rId7"/>
    <p:sldId id="263" r:id="rId8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Világos stílus 3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Közepesen sötét stílus 4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57" autoAdjust="0"/>
    <p:restoredTop sz="94672" autoAdjust="0"/>
  </p:normalViewPr>
  <p:slideViewPr>
    <p:cSldViewPr snapToObjects="1">
      <p:cViewPr>
        <p:scale>
          <a:sx n="98" d="100"/>
          <a:sy n="98" d="100"/>
        </p:scale>
        <p:origin x="-108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zalayM\AppData\Local\Microsoft\Windows\Temporary%20Internet%20Files\Content.Outlook\YAQW1XMY\Munkaf&#252;zet5%20(2)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gvvrcommon01\gvvrcommon01\MST\K&#214;ZOP%20IH\KozOP_2\09_Monitoring\01_K&#214;ZOP%20MB\MB%20&#252;l&#233;sek%202014\Prezent&#225;ci&#243;\p&#233;nz&#252;gyi%20t&#225;bl&#225;k\p&#233;nz&#252;gyi%20t&#225;bl&#225;k%20Op0908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gvvrcommon01\gvvrcommon01\MST\K&#214;ZOP%20IH\KozOP_2\09_Monitoring\01_K&#214;ZOP%20MB\MB%20&#252;l&#233;sek%202014\Prezent&#225;ci&#243;\p&#233;nz&#252;gyi%20t&#225;bl&#225;k\p&#233;nz&#252;gyi%20t&#225;bl&#225;k%20Op090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24018542878553"/>
          <c:y val="3.5636397640954512E-2"/>
          <c:w val="0.59299313212918947"/>
          <c:h val="0.7206411427748231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Munka2!$B$1</c:f>
              <c:strCache>
                <c:ptCount val="1"/>
                <c:pt idx="0">
                  <c:v>Prioritás kerete hazai túlvállalással együtt
(Mrd Ft)</c:v>
                </c:pt>
              </c:strCache>
            </c:strRef>
          </c:tx>
          <c:invertIfNegative val="0"/>
          <c:cat>
            <c:strRef>
              <c:f>Munka2!$A$2:$A$10</c:f>
              <c:strCache>
                <c:ptCount val="9"/>
                <c:pt idx="1">
                  <c:v>1. Prioritás</c:v>
                </c:pt>
                <c:pt idx="2">
                  <c:v>2. Prioritás</c:v>
                </c:pt>
                <c:pt idx="3">
                  <c:v>3. Prioritás</c:v>
                </c:pt>
                <c:pt idx="4">
                  <c:v>4. Prioritás</c:v>
                </c:pt>
                <c:pt idx="5">
                  <c:v>5. Prioritás</c:v>
                </c:pt>
                <c:pt idx="6">
                  <c:v>ÖSSZESEN KA</c:v>
                </c:pt>
                <c:pt idx="7">
                  <c:v>ÖSSZESEN ERFA</c:v>
                </c:pt>
                <c:pt idx="8">
                  <c:v>MINDÖSSZESEN</c:v>
                </c:pt>
              </c:strCache>
            </c:strRef>
          </c:cat>
          <c:val>
            <c:numRef>
              <c:f>Munka2!$B$2:$B$10</c:f>
              <c:numCache>
                <c:formatCode>_(* #,##0.00_);_(* \(#,##0.00\);_(* "-"??_);_(@_)</c:formatCode>
                <c:ptCount val="9"/>
                <c:pt idx="1">
                  <c:v>393.66487770499998</c:v>
                </c:pt>
                <c:pt idx="2">
                  <c:v>639.37951373299984</c:v>
                </c:pt>
                <c:pt idx="3">
                  <c:v>702.33394898576933</c:v>
                </c:pt>
                <c:pt idx="4">
                  <c:v>48.591868155999997</c:v>
                </c:pt>
                <c:pt idx="5">
                  <c:v>545.3686828619999</c:v>
                </c:pt>
                <c:pt idx="6">
                  <c:v>1627.0049424559998</c:v>
                </c:pt>
                <c:pt idx="7">
                  <c:v>702.33394898576933</c:v>
                </c:pt>
                <c:pt idx="8">
                  <c:v>2329.3388914417687</c:v>
                </c:pt>
              </c:numCache>
            </c:numRef>
          </c:val>
        </c:ser>
        <c:ser>
          <c:idx val="1"/>
          <c:order val="1"/>
          <c:tx>
            <c:strRef>
              <c:f>Munka2!$C$1</c:f>
              <c:strCache>
                <c:ptCount val="1"/>
                <c:pt idx="0">
                  <c:v>Kötelezettségvállalással rendelkező projektek EU felé elszámolható értéke (Mrd Ft)</c:v>
                </c:pt>
              </c:strCache>
            </c:strRef>
          </c:tx>
          <c:invertIfNegative val="0"/>
          <c:cat>
            <c:strRef>
              <c:f>Munka2!$A$2:$A$10</c:f>
              <c:strCache>
                <c:ptCount val="9"/>
                <c:pt idx="1">
                  <c:v>1. Prioritás</c:v>
                </c:pt>
                <c:pt idx="2">
                  <c:v>2. Prioritás</c:v>
                </c:pt>
                <c:pt idx="3">
                  <c:v>3. Prioritás</c:v>
                </c:pt>
                <c:pt idx="4">
                  <c:v>4. Prioritás</c:v>
                </c:pt>
                <c:pt idx="5">
                  <c:v>5. Prioritás</c:v>
                </c:pt>
                <c:pt idx="6">
                  <c:v>ÖSSZESEN KA</c:v>
                </c:pt>
                <c:pt idx="7">
                  <c:v>ÖSSZESEN ERFA</c:v>
                </c:pt>
                <c:pt idx="8">
                  <c:v>MINDÖSSZESEN</c:v>
                </c:pt>
              </c:strCache>
            </c:strRef>
          </c:cat>
          <c:val>
            <c:numRef>
              <c:f>Munka2!$C$2:$C$10</c:f>
              <c:numCache>
                <c:formatCode>_(* #,##0.00_);_(* \(#,##0.00\);_(* "-"??_);_(@_)</c:formatCode>
                <c:ptCount val="9"/>
                <c:pt idx="1">
                  <c:v>385.35484246622752</c:v>
                </c:pt>
                <c:pt idx="2">
                  <c:v>639.30153691299984</c:v>
                </c:pt>
                <c:pt idx="3">
                  <c:v>692.12829252724509</c:v>
                </c:pt>
                <c:pt idx="4">
                  <c:v>36.215044520854782</c:v>
                </c:pt>
                <c:pt idx="5">
                  <c:v>506.82156884499994</c:v>
                </c:pt>
                <c:pt idx="6">
                  <c:v>1567.6929927450822</c:v>
                </c:pt>
                <c:pt idx="7">
                  <c:v>692.12829252724509</c:v>
                </c:pt>
                <c:pt idx="8">
                  <c:v>2259.8212852723277</c:v>
                </c:pt>
              </c:numCache>
            </c:numRef>
          </c:val>
        </c:ser>
        <c:ser>
          <c:idx val="2"/>
          <c:order val="2"/>
          <c:tx>
            <c:strRef>
              <c:f>Munka2!$D$1</c:f>
              <c:strCache>
                <c:ptCount val="1"/>
                <c:pt idx="0">
                  <c:v>Kötelezettségvállalással rendelkező projektek összköltsége
(Mrd Ft)</c:v>
                </c:pt>
              </c:strCache>
            </c:strRef>
          </c:tx>
          <c:invertIfNegative val="0"/>
          <c:cat>
            <c:strRef>
              <c:f>Munka2!$A$2:$A$10</c:f>
              <c:strCache>
                <c:ptCount val="9"/>
                <c:pt idx="1">
                  <c:v>1. Prioritás</c:v>
                </c:pt>
                <c:pt idx="2">
                  <c:v>2. Prioritás</c:v>
                </c:pt>
                <c:pt idx="3">
                  <c:v>3. Prioritás</c:v>
                </c:pt>
                <c:pt idx="4">
                  <c:v>4. Prioritás</c:v>
                </c:pt>
                <c:pt idx="5">
                  <c:v>5. Prioritás</c:v>
                </c:pt>
                <c:pt idx="6">
                  <c:v>ÖSSZESEN KA</c:v>
                </c:pt>
                <c:pt idx="7">
                  <c:v>ÖSSZESEN ERFA</c:v>
                </c:pt>
                <c:pt idx="8">
                  <c:v>MINDÖSSZESEN</c:v>
                </c:pt>
              </c:strCache>
            </c:strRef>
          </c:cat>
          <c:val>
            <c:numRef>
              <c:f>Munka2!$D$2:$D$10</c:f>
              <c:numCache>
                <c:formatCode>_(* #,##0.00_);_(* \(#,##0.00\);_(* "-"??_);_(@_)</c:formatCode>
                <c:ptCount val="9"/>
                <c:pt idx="1">
                  <c:v>497.63460517500005</c:v>
                </c:pt>
                <c:pt idx="2">
                  <c:v>750.08707927700016</c:v>
                </c:pt>
                <c:pt idx="3">
                  <c:v>880.35838367500003</c:v>
                </c:pt>
                <c:pt idx="4">
                  <c:v>41.089032654854783</c:v>
                </c:pt>
                <c:pt idx="5">
                  <c:v>528.42783237200001</c:v>
                </c:pt>
                <c:pt idx="6">
                  <c:v>1817.238549478855</c:v>
                </c:pt>
                <c:pt idx="7">
                  <c:v>880.35838367500003</c:v>
                </c:pt>
                <c:pt idx="8">
                  <c:v>2697.5969331538549</c:v>
                </c:pt>
              </c:numCache>
            </c:numRef>
          </c:val>
        </c:ser>
        <c:ser>
          <c:idx val="3"/>
          <c:order val="3"/>
          <c:tx>
            <c:strRef>
              <c:f>Munka2!$E$1</c:f>
              <c:strCache>
                <c:ptCount val="1"/>
                <c:pt idx="0">
                  <c:v>EU felé elszámolható kifizetés  (számla+előleg)
(Mrd Ft)</c:v>
                </c:pt>
              </c:strCache>
            </c:strRef>
          </c:tx>
          <c:invertIfNegative val="0"/>
          <c:cat>
            <c:strRef>
              <c:f>Munka2!$A$2:$A$10</c:f>
              <c:strCache>
                <c:ptCount val="9"/>
                <c:pt idx="1">
                  <c:v>1. Prioritás</c:v>
                </c:pt>
                <c:pt idx="2">
                  <c:v>2. Prioritás</c:v>
                </c:pt>
                <c:pt idx="3">
                  <c:v>3. Prioritás</c:v>
                </c:pt>
                <c:pt idx="4">
                  <c:v>4. Prioritás</c:v>
                </c:pt>
                <c:pt idx="5">
                  <c:v>5. Prioritás</c:v>
                </c:pt>
                <c:pt idx="6">
                  <c:v>ÖSSZESEN KA</c:v>
                </c:pt>
                <c:pt idx="7">
                  <c:v>ÖSSZESEN ERFA</c:v>
                </c:pt>
                <c:pt idx="8">
                  <c:v>MINDÖSSZESEN</c:v>
                </c:pt>
              </c:strCache>
            </c:strRef>
          </c:cat>
          <c:val>
            <c:numRef>
              <c:f>Munka2!$E$2:$E$10</c:f>
              <c:numCache>
                <c:formatCode>_(* #,##0.00_);_(* \(#,##0.00\);_(* "-"??_);_(@_)</c:formatCode>
                <c:ptCount val="9"/>
                <c:pt idx="1">
                  <c:v>237.28913456599997</c:v>
                </c:pt>
                <c:pt idx="2">
                  <c:v>383.89168507300002</c:v>
                </c:pt>
                <c:pt idx="3">
                  <c:v>315.15674034300002</c:v>
                </c:pt>
                <c:pt idx="4">
                  <c:v>26.109529259999995</c:v>
                </c:pt>
                <c:pt idx="5">
                  <c:v>379.80299041400002</c:v>
                </c:pt>
                <c:pt idx="6">
                  <c:v>1027.0933393129997</c:v>
                </c:pt>
                <c:pt idx="7">
                  <c:v>315.15674034300002</c:v>
                </c:pt>
                <c:pt idx="8">
                  <c:v>1342.2500796560003</c:v>
                </c:pt>
              </c:numCache>
            </c:numRef>
          </c:val>
        </c:ser>
        <c:ser>
          <c:idx val="4"/>
          <c:order val="4"/>
          <c:tx>
            <c:strRef>
              <c:f>Munka2!$F$1</c:f>
              <c:strCache>
                <c:ptCount val="1"/>
                <c:pt idx="0">
                  <c:v>Kifizetett támogatás összköltség  (számla+előleg)
(Mrd Ft)</c:v>
                </c:pt>
              </c:strCache>
            </c:strRef>
          </c:tx>
          <c:invertIfNegative val="0"/>
          <c:cat>
            <c:strRef>
              <c:f>Munka2!$A$2:$A$10</c:f>
              <c:strCache>
                <c:ptCount val="9"/>
                <c:pt idx="1">
                  <c:v>1. Prioritás</c:v>
                </c:pt>
                <c:pt idx="2">
                  <c:v>2. Prioritás</c:v>
                </c:pt>
                <c:pt idx="3">
                  <c:v>3. Prioritás</c:v>
                </c:pt>
                <c:pt idx="4">
                  <c:v>4. Prioritás</c:v>
                </c:pt>
                <c:pt idx="5">
                  <c:v>5. Prioritás</c:v>
                </c:pt>
                <c:pt idx="6">
                  <c:v>ÖSSZESEN KA</c:v>
                </c:pt>
                <c:pt idx="7">
                  <c:v>ÖSSZESEN ERFA</c:v>
                </c:pt>
                <c:pt idx="8">
                  <c:v>MINDÖSSZESEN</c:v>
                </c:pt>
              </c:strCache>
            </c:strRef>
          </c:cat>
          <c:val>
            <c:numRef>
              <c:f>Munka2!$F$2:$F$10</c:f>
              <c:numCache>
                <c:formatCode>_(* #,##0.00_);_(* \(#,##0.00\);_(* "-"??_);_(@_)</c:formatCode>
                <c:ptCount val="9"/>
                <c:pt idx="1">
                  <c:v>316.16165303399998</c:v>
                </c:pt>
                <c:pt idx="2">
                  <c:v>442.92203140999993</c:v>
                </c:pt>
                <c:pt idx="3">
                  <c:v>362.620085496</c:v>
                </c:pt>
                <c:pt idx="4">
                  <c:v>30.843141917000001</c:v>
                </c:pt>
                <c:pt idx="5">
                  <c:v>392.57416030899992</c:v>
                </c:pt>
                <c:pt idx="6">
                  <c:v>1182.50098667</c:v>
                </c:pt>
                <c:pt idx="7">
                  <c:v>362.620085496</c:v>
                </c:pt>
                <c:pt idx="8">
                  <c:v>1545.121072166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9084544"/>
        <c:axId val="79098624"/>
        <c:axId val="0"/>
      </c:bar3DChart>
      <c:catAx>
        <c:axId val="790845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hu-HU"/>
          </a:p>
        </c:txPr>
        <c:crossAx val="79098624"/>
        <c:crosses val="autoZero"/>
        <c:auto val="1"/>
        <c:lblAlgn val="ctr"/>
        <c:lblOffset val="100"/>
        <c:noMultiLvlLbl val="0"/>
      </c:catAx>
      <c:valAx>
        <c:axId val="79098624"/>
        <c:scaling>
          <c:orientation val="minMax"/>
        </c:scaling>
        <c:delete val="0"/>
        <c:axPos val="l"/>
        <c:majorGridlines/>
        <c:numFmt formatCode="_(* #,##0.00_);_(* \(#,##0.00\);_(* &quot;-&quot;??_);_(@_)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hu-HU"/>
          </a:p>
        </c:txPr>
        <c:crossAx val="790845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695715958700384"/>
          <c:y val="3.5798907418710411E-2"/>
          <c:w val="0.21357758973957355"/>
          <c:h val="0.9348217004891729"/>
        </c:manualLayout>
      </c:layout>
      <c:overlay val="0"/>
      <c:spPr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c:spPr>
      <c:txPr>
        <a:bodyPr/>
        <a:lstStyle/>
        <a:p>
          <a:pPr>
            <a:defRPr sz="1200" b="1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Munka4!$B$1</c:f>
              <c:strCache>
                <c:ptCount val="1"/>
                <c:pt idx="0">
                  <c:v>Kumulált KA kifizetés Mrd Ft-ban (számla+előlegelszámolás)</c:v>
                </c:pt>
              </c:strCache>
            </c:strRef>
          </c:tx>
          <c:cat>
            <c:strRef>
              <c:f>Munka4!$A$2:$A$10</c:f>
              <c:strCache>
                <c:ptCount val="9"/>
                <c:pt idx="0">
                  <c:v>2007. év</c:v>
                </c:pt>
                <c:pt idx="1">
                  <c:v>2008. év</c:v>
                </c:pt>
                <c:pt idx="2">
                  <c:v>2009. év</c:v>
                </c:pt>
                <c:pt idx="3">
                  <c:v>2010. év</c:v>
                </c:pt>
                <c:pt idx="4">
                  <c:v>2011. év</c:v>
                </c:pt>
                <c:pt idx="5">
                  <c:v>2012. év</c:v>
                </c:pt>
                <c:pt idx="6">
                  <c:v>2013.év</c:v>
                </c:pt>
                <c:pt idx="7">
                  <c:v>2014.08.31</c:v>
                </c:pt>
                <c:pt idx="8">
                  <c:v>2014. év</c:v>
                </c:pt>
              </c:strCache>
            </c:strRef>
          </c:cat>
          <c:val>
            <c:numRef>
              <c:f>Munka4!$B$2:$B$10</c:f>
              <c:numCache>
                <c:formatCode>_(* #,##0.00_);_(* \(#,##0.00\);_(* "-"??_);_(@_)</c:formatCode>
                <c:ptCount val="9"/>
                <c:pt idx="0">
                  <c:v>1.3598400000000006E-3</c:v>
                </c:pt>
                <c:pt idx="1">
                  <c:v>32.713186472999993</c:v>
                </c:pt>
                <c:pt idx="2">
                  <c:v>109.31884673799993</c:v>
                </c:pt>
                <c:pt idx="3">
                  <c:v>231.58151483900002</c:v>
                </c:pt>
                <c:pt idx="4">
                  <c:v>380.15916090500002</c:v>
                </c:pt>
                <c:pt idx="5">
                  <c:v>569.08899322500031</c:v>
                </c:pt>
                <c:pt idx="6">
                  <c:v>837.92266750699969</c:v>
                </c:pt>
                <c:pt idx="7">
                  <c:v>960.10153296700037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Munka4!$C$1</c:f>
              <c:strCache>
                <c:ptCount val="1"/>
                <c:pt idx="0">
                  <c:v>2014.12.31-ig szükséges kifizetés az N+2 cél eléréséhez</c:v>
                </c:pt>
              </c:strCache>
            </c:strRef>
          </c:tx>
          <c:spPr>
            <a:ln>
              <a:prstDash val="sysDash"/>
            </a:ln>
          </c:spPr>
          <c:dLbls>
            <c:dLbl>
              <c:idx val="7"/>
              <c:layout>
                <c:manualLayout>
                  <c:x val="2.9893100389975537E-3"/>
                  <c:y val="2.76657713413106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6433202337216773E-2"/>
                  <c:y val="-6.11220213004655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Munka4!$A$2:$A$10</c:f>
              <c:strCache>
                <c:ptCount val="9"/>
                <c:pt idx="0">
                  <c:v>2007. év</c:v>
                </c:pt>
                <c:pt idx="1">
                  <c:v>2008. év</c:v>
                </c:pt>
                <c:pt idx="2">
                  <c:v>2009. év</c:v>
                </c:pt>
                <c:pt idx="3">
                  <c:v>2010. év</c:v>
                </c:pt>
                <c:pt idx="4">
                  <c:v>2011. év</c:v>
                </c:pt>
                <c:pt idx="5">
                  <c:v>2012. év</c:v>
                </c:pt>
                <c:pt idx="6">
                  <c:v>2013.év</c:v>
                </c:pt>
                <c:pt idx="7">
                  <c:v>2014.08.31</c:v>
                </c:pt>
                <c:pt idx="8">
                  <c:v>2014. év</c:v>
                </c:pt>
              </c:strCache>
            </c:strRef>
          </c:cat>
          <c:val>
            <c:numRef>
              <c:f>Munka4!$C$2:$C$10</c:f>
              <c:numCache>
                <c:formatCode>General</c:formatCode>
                <c:ptCount val="9"/>
                <c:pt idx="7" formatCode="0.00">
                  <c:v>960.10153296700037</c:v>
                </c:pt>
                <c:pt idx="8" formatCode="0.00">
                  <c:v>1144.4580560042511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159936"/>
        <c:axId val="89169920"/>
      </c:lineChart>
      <c:catAx>
        <c:axId val="8915993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hu-HU"/>
          </a:p>
        </c:txPr>
        <c:crossAx val="89169920"/>
        <c:crosses val="autoZero"/>
        <c:auto val="1"/>
        <c:lblAlgn val="ctr"/>
        <c:lblOffset val="100"/>
        <c:noMultiLvlLbl val="0"/>
      </c:catAx>
      <c:valAx>
        <c:axId val="89169920"/>
        <c:scaling>
          <c:orientation val="minMax"/>
        </c:scaling>
        <c:delete val="0"/>
        <c:axPos val="l"/>
        <c:majorGridlines/>
        <c:numFmt formatCode="_(* #,##0_);_(* \(#,##0\);_(* &quot;-&quot;_);_(@_)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 b="1"/>
            </a:pPr>
            <a:endParaRPr lang="hu-HU"/>
          </a:p>
        </c:txPr>
        <c:crossAx val="89159936"/>
        <c:crosses val="autoZero"/>
        <c:crossBetween val="between"/>
      </c:valAx>
      <c:spPr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c:spPr>
    </c:plotArea>
    <c:legend>
      <c:legendPos val="b"/>
      <c:layout/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400" b="1"/>
          </a:pPr>
          <a:endParaRPr lang="hu-HU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hu-H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664890178929286E-2"/>
          <c:y val="5.5720748009131078E-2"/>
          <c:w val="0.88851927080565896"/>
          <c:h val="0.68170229513282588"/>
        </c:manualLayout>
      </c:layout>
      <c:lineChart>
        <c:grouping val="standard"/>
        <c:varyColors val="0"/>
        <c:ser>
          <c:idx val="0"/>
          <c:order val="0"/>
          <c:tx>
            <c:strRef>
              <c:f>Munka2!$B$2</c:f>
              <c:strCache>
                <c:ptCount val="1"/>
                <c:pt idx="0">
                  <c:v>Kumulált ERFA kifizetés Mrd Ft-ban (előleg+előleg elszámolás)</c:v>
                </c:pt>
              </c:strCache>
            </c:strRef>
          </c:tx>
          <c:cat>
            <c:strRef>
              <c:f>Munka2!$A$3:$A$11</c:f>
              <c:strCache>
                <c:ptCount val="9"/>
                <c:pt idx="0">
                  <c:v>2007. év</c:v>
                </c:pt>
                <c:pt idx="1">
                  <c:v>2008. év</c:v>
                </c:pt>
                <c:pt idx="2">
                  <c:v>2009. év</c:v>
                </c:pt>
                <c:pt idx="3">
                  <c:v>2010. év</c:v>
                </c:pt>
                <c:pt idx="4">
                  <c:v>2011. év</c:v>
                </c:pt>
                <c:pt idx="5">
                  <c:v>2012. év</c:v>
                </c:pt>
                <c:pt idx="6">
                  <c:v>2013.év</c:v>
                </c:pt>
                <c:pt idx="7">
                  <c:v>2014.08.31</c:v>
                </c:pt>
                <c:pt idx="8">
                  <c:v>2014. év</c:v>
                </c:pt>
              </c:strCache>
            </c:strRef>
          </c:cat>
          <c:val>
            <c:numRef>
              <c:f>Munka2!$B$3:$B$11</c:f>
              <c:numCache>
                <c:formatCode>_(* #,##0.00_);_(* \(#,##0.00\);_(* "-"??_);_(@_)</c:formatCode>
                <c:ptCount val="9"/>
                <c:pt idx="0">
                  <c:v>0</c:v>
                </c:pt>
                <c:pt idx="1">
                  <c:v>0</c:v>
                </c:pt>
                <c:pt idx="2">
                  <c:v>16.516050018000012</c:v>
                </c:pt>
                <c:pt idx="3">
                  <c:v>51.354270173999979</c:v>
                </c:pt>
                <c:pt idx="4">
                  <c:v>90.358065342999907</c:v>
                </c:pt>
                <c:pt idx="5">
                  <c:v>112.33081485199995</c:v>
                </c:pt>
                <c:pt idx="6">
                  <c:v>172.54935407899995</c:v>
                </c:pt>
                <c:pt idx="7">
                  <c:v>287.85512950799983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Munka2!$C$2</c:f>
              <c:strCache>
                <c:ptCount val="1"/>
                <c:pt idx="0">
                  <c:v>2014.12.31-ig szükséges kifizetés az N+2 cél eléréséhez</c:v>
                </c:pt>
              </c:strCache>
            </c:strRef>
          </c:tx>
          <c:spPr>
            <a:ln>
              <a:prstDash val="sysDash"/>
            </a:ln>
          </c:spPr>
          <c:dLbls>
            <c:dLbl>
              <c:idx val="8"/>
              <c:layout>
                <c:manualLayout>
                  <c:x val="-8.745584742191179E-3"/>
                  <c:y val="-5.65715444615168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Munka2!$A$3:$A$11</c:f>
              <c:strCache>
                <c:ptCount val="9"/>
                <c:pt idx="0">
                  <c:v>2007. év</c:v>
                </c:pt>
                <c:pt idx="1">
                  <c:v>2008. év</c:v>
                </c:pt>
                <c:pt idx="2">
                  <c:v>2009. év</c:v>
                </c:pt>
                <c:pt idx="3">
                  <c:v>2010. év</c:v>
                </c:pt>
                <c:pt idx="4">
                  <c:v>2011. év</c:v>
                </c:pt>
                <c:pt idx="5">
                  <c:v>2012. év</c:v>
                </c:pt>
                <c:pt idx="6">
                  <c:v>2013.év</c:v>
                </c:pt>
                <c:pt idx="7">
                  <c:v>2014.08.31</c:v>
                </c:pt>
                <c:pt idx="8">
                  <c:v>2014. év</c:v>
                </c:pt>
              </c:strCache>
            </c:strRef>
          </c:cat>
          <c:val>
            <c:numRef>
              <c:f>Munka2!$C$3:$C$11</c:f>
              <c:numCache>
                <c:formatCode>General</c:formatCode>
                <c:ptCount val="9"/>
                <c:pt idx="7" formatCode="0.00">
                  <c:v>287.85512950799983</c:v>
                </c:pt>
                <c:pt idx="8" formatCode="0.00">
                  <c:v>381.32265299249889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278720"/>
        <c:axId val="89288704"/>
      </c:lineChart>
      <c:catAx>
        <c:axId val="8927872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hu-HU"/>
          </a:p>
        </c:txPr>
        <c:crossAx val="89288704"/>
        <c:crosses val="autoZero"/>
        <c:auto val="1"/>
        <c:lblAlgn val="ctr"/>
        <c:lblOffset val="100"/>
        <c:noMultiLvlLbl val="0"/>
      </c:catAx>
      <c:valAx>
        <c:axId val="89288704"/>
        <c:scaling>
          <c:orientation val="minMax"/>
          <c:max val="400"/>
          <c:min val="0"/>
        </c:scaling>
        <c:delete val="0"/>
        <c:axPos val="l"/>
        <c:majorGridlines/>
        <c:numFmt formatCode="_(* #,##0_);_(* \(#,##0\);_(* &quot;-&quot;_);_(@_)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 b="1"/>
            </a:pPr>
            <a:endParaRPr lang="hu-HU"/>
          </a:p>
        </c:txPr>
        <c:crossAx val="89278720"/>
        <c:crosses val="autoZero"/>
        <c:crossBetween val="between"/>
      </c:valAx>
      <c:spPr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c:spPr>
    </c:plotArea>
    <c:legend>
      <c:legendPos val="b"/>
      <c:layout>
        <c:manualLayout>
          <c:xMode val="edge"/>
          <c:yMode val="edge"/>
          <c:x val="0.14631031334682629"/>
          <c:y val="0.83192643165434477"/>
          <c:w val="0.66219387010258812"/>
          <c:h val="0.13146862088698741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400" b="1"/>
          </a:pPr>
          <a:endParaRPr lang="hu-HU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hu-H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0.60169</cdr:x>
      <cdr:y>0.07547</cdr:y>
    </cdr:from>
    <cdr:to>
      <cdr:x>0.83898</cdr:x>
      <cdr:y>0.21795</cdr:y>
    </cdr:to>
    <cdr:sp macro="" textlink="">
      <cdr:nvSpPr>
        <cdr:cNvPr id="2" name="Szövegdoboz 8"/>
        <cdr:cNvSpPr txBox="1"/>
      </cdr:nvSpPr>
      <cdr:spPr>
        <a:xfrm xmlns:a="http://schemas.openxmlformats.org/drawingml/2006/main">
          <a:off x="5112568" y="277163"/>
          <a:ext cx="2016224" cy="52322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>
            <a:lumMod val="95000"/>
          </a:sysClr>
        </a:solidFill>
        <a:ln xmlns:a="http://schemas.openxmlformats.org/drawingml/2006/main" w="3175">
          <a:solidFill>
            <a:sysClr val="windowText" lastClr="000000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hu-HU" sz="1400" b="1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Év végéig szükséges kifizetés 184,36 Mrd Ft</a:t>
          </a:r>
          <a:endParaRPr lang="hu-HU" sz="1400" b="1" dirty="0">
            <a:solidFill>
              <a:schemeClr val="tx1"/>
            </a:solidFill>
            <a:latin typeface="+mn-lt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0.57575</cdr:x>
      <cdr:y>0.07471</cdr:y>
    </cdr:from>
    <cdr:to>
      <cdr:x>0.81333</cdr:x>
      <cdr:y>0.21181</cdr:y>
    </cdr:to>
    <cdr:sp macro="" textlink="">
      <cdr:nvSpPr>
        <cdr:cNvPr id="2" name="Szövegdoboz 8"/>
        <cdr:cNvSpPr txBox="1"/>
      </cdr:nvSpPr>
      <cdr:spPr>
        <a:xfrm xmlns:a="http://schemas.openxmlformats.org/drawingml/2006/main">
          <a:off x="4886200" y="285130"/>
          <a:ext cx="2016224" cy="52322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>
            <a:lumMod val="95000"/>
          </a:sysClr>
        </a:solidFill>
        <a:ln xmlns:a="http://schemas.openxmlformats.org/drawingml/2006/main" w="3175">
          <a:solidFill>
            <a:sysClr val="windowText" lastClr="000000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hu-HU" sz="1400" b="1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Év végéig szükséges kifizetés 93,46 Mrd Ft</a:t>
          </a:r>
          <a:endParaRPr lang="hu-HU" sz="1400" b="1" dirty="0">
            <a:solidFill>
              <a:schemeClr val="tx1"/>
            </a:solidFill>
            <a:latin typeface="+mn-lt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DE2B4-0D25-4AB0-9664-848D74E0128D}" type="datetimeFigureOut">
              <a:rPr lang="hu-HU" smtClean="0"/>
              <a:pPr/>
              <a:t>2014.09.09.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C5D6E-C14D-4199-852A-DC472315152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6407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FAD82-CDBF-4EAD-80CC-0648D6E269FC}" type="datetimeFigureOut">
              <a:rPr lang="hu-HU" smtClean="0"/>
              <a:pPr/>
              <a:t>2014.09.09.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D7929-D5F2-4D8B-BD1F-83970AFBBB7D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4442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5" y="0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Click to edit Master text styles</a:t>
            </a:r>
          </a:p>
          <a:p>
            <a:pPr lvl="1"/>
            <a:r>
              <a:rPr lang="hu-HU" dirty="0" smtClean="0"/>
              <a:t>Second level</a:t>
            </a:r>
          </a:p>
          <a:p>
            <a:pPr lvl="2"/>
            <a:r>
              <a:rPr lang="hu-HU" dirty="0" smtClean="0"/>
              <a:t>Third level</a:t>
            </a:r>
          </a:p>
          <a:p>
            <a:pPr lvl="3"/>
            <a:r>
              <a:rPr lang="hu-HU" dirty="0" smtClean="0"/>
              <a:t>Fourth level</a:t>
            </a:r>
          </a:p>
          <a:p>
            <a:pPr lvl="4"/>
            <a:r>
              <a:rPr lang="hu-HU" dirty="0" smtClean="0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0" y="1600200"/>
            <a:ext cx="33528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 smtClean="0"/>
              <a:t>Click to edit Master text styles</a:t>
            </a:r>
          </a:p>
          <a:p>
            <a:pPr lvl="1"/>
            <a:r>
              <a:rPr lang="hu-HU" dirty="0" smtClean="0"/>
              <a:t>Second level</a:t>
            </a:r>
          </a:p>
          <a:p>
            <a:pPr lvl="2"/>
            <a:r>
              <a:rPr lang="hu-HU" dirty="0" smtClean="0"/>
              <a:t>Third level</a:t>
            </a:r>
          </a:p>
          <a:p>
            <a:pPr lvl="3"/>
            <a:r>
              <a:rPr lang="hu-HU" dirty="0" smtClean="0"/>
              <a:t>Fourth level</a:t>
            </a:r>
          </a:p>
          <a:p>
            <a:pPr lvl="4"/>
            <a:r>
              <a:rPr lang="hu-HU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Click to edit Master text styles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rezentacio_2020_beliv_bg_ME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15" y="0"/>
            <a:ext cx="9142569" cy="685799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2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2400" b="1" kern="1200" cap="all">
          <a:solidFill>
            <a:srgbClr val="FFFFFF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1800" b="1" kern="1200" cap="all">
          <a:solidFill>
            <a:schemeClr val="tx1">
              <a:lumMod val="50000"/>
              <a:lumOff val="50000"/>
            </a:schemeClr>
          </a:solidFill>
          <a:latin typeface="Arial"/>
          <a:ea typeface="+mn-ea"/>
          <a:cs typeface="Arial"/>
        </a:defRPr>
      </a:lvl1pPr>
      <a:lvl2pPr marL="0" indent="-285750" algn="l" defTabSz="457200" rtl="0" eaLnBrk="1" latinLnBrk="0" hangingPunct="1">
        <a:spcBef>
          <a:spcPct val="20000"/>
        </a:spcBef>
        <a:buFont typeface="Arial"/>
        <a:buChar char="•"/>
        <a:defRPr sz="1800" b="1" kern="1200">
          <a:solidFill>
            <a:srgbClr val="7F7F7F"/>
          </a:solidFill>
          <a:latin typeface="Arial"/>
          <a:ea typeface="+mn-ea"/>
          <a:cs typeface="Arial"/>
        </a:defRPr>
      </a:lvl2pPr>
      <a:lvl3pPr marL="540000" indent="-22860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540000" indent="-22860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5336" y="4375166"/>
            <a:ext cx="3154936" cy="2366202"/>
          </a:xfrm>
          <a:prstGeom prst="round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53" name="Title 52"/>
          <p:cNvSpPr>
            <a:spLocks noGrp="1"/>
          </p:cNvSpPr>
          <p:nvPr>
            <p:ph type="title"/>
          </p:nvPr>
        </p:nvSpPr>
        <p:spPr>
          <a:xfrm>
            <a:off x="4499992" y="2107704"/>
            <a:ext cx="4774608" cy="2329408"/>
          </a:xfrm>
        </p:spPr>
        <p:txBody>
          <a:bodyPr/>
          <a:lstStyle/>
          <a:p>
            <a:pPr algn="ctr"/>
            <a:r>
              <a:rPr lang="hu-HU" sz="2800" dirty="0" smtClean="0">
                <a:latin typeface="+mn-lt"/>
                <a:cs typeface="Times New Roman" pitchFamily="18" charset="0"/>
              </a:rPr>
              <a:t>Közlekedés</a:t>
            </a:r>
            <a:br>
              <a:rPr lang="hu-HU" sz="2800" dirty="0" smtClean="0">
                <a:latin typeface="+mn-lt"/>
                <a:cs typeface="Times New Roman" pitchFamily="18" charset="0"/>
              </a:rPr>
            </a:br>
            <a:r>
              <a:rPr lang="hu-HU" sz="2800" dirty="0" smtClean="0">
                <a:latin typeface="+mn-lt"/>
                <a:cs typeface="Times New Roman" pitchFamily="18" charset="0"/>
              </a:rPr>
              <a:t>operatív PROGRAM </a:t>
            </a:r>
            <a:br>
              <a:rPr lang="hu-HU" sz="2800" dirty="0" smtClean="0">
                <a:latin typeface="+mn-lt"/>
                <a:cs typeface="Times New Roman" pitchFamily="18" charset="0"/>
              </a:rPr>
            </a:br>
            <a:r>
              <a:rPr lang="hu-HU" sz="2800" dirty="0" smtClean="0">
                <a:latin typeface="+mn-lt"/>
                <a:cs typeface="Times New Roman" pitchFamily="18" charset="0"/>
              </a:rPr>
              <a:t/>
            </a:r>
            <a:br>
              <a:rPr lang="hu-HU" sz="2800" dirty="0" smtClean="0">
                <a:latin typeface="+mn-lt"/>
                <a:cs typeface="Times New Roman" pitchFamily="18" charset="0"/>
              </a:rPr>
            </a:br>
            <a:r>
              <a:rPr lang="hu-HU" sz="2800" dirty="0" smtClean="0">
                <a:latin typeface="+mn-lt"/>
                <a:cs typeface="Times New Roman" pitchFamily="18" charset="0"/>
              </a:rPr>
              <a:t>VÉGREHAJTÁS, </a:t>
            </a:r>
            <a:br>
              <a:rPr lang="hu-HU" sz="2800" dirty="0" smtClean="0">
                <a:latin typeface="+mn-lt"/>
                <a:cs typeface="Times New Roman" pitchFamily="18" charset="0"/>
              </a:rPr>
            </a:br>
            <a:r>
              <a:rPr lang="hu-HU" sz="2800" dirty="0" smtClean="0">
                <a:latin typeface="+mn-lt"/>
                <a:cs typeface="Times New Roman" pitchFamily="18" charset="0"/>
              </a:rPr>
              <a:t>Pénzügyi  előrehaladás</a:t>
            </a:r>
            <a:endParaRPr lang="en-US" sz="2800" dirty="0">
              <a:latin typeface="+mn-lt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6969"/>
            <a:ext cx="3086249" cy="1801871"/>
          </a:xfrm>
          <a:prstGeom prst="roundRect">
            <a:avLst/>
          </a:prstGeom>
          <a:noFill/>
          <a:ln w="28575">
            <a:solidFill>
              <a:schemeClr val="bg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Placeholder 53"/>
          <p:cNvSpPr>
            <a:spLocks noGrp="1"/>
          </p:cNvSpPr>
          <p:nvPr>
            <p:ph type="body" sz="quarter" idx="10"/>
          </p:nvPr>
        </p:nvSpPr>
        <p:spPr>
          <a:xfrm>
            <a:off x="7123584" y="4800600"/>
            <a:ext cx="2020416" cy="572616"/>
          </a:xfrm>
        </p:spPr>
        <p:txBody>
          <a:bodyPr>
            <a:normAutofit/>
          </a:bodyPr>
          <a:lstStyle/>
          <a:p>
            <a:r>
              <a:rPr lang="hu-HU" sz="2000" dirty="0" smtClean="0">
                <a:latin typeface="+mn-lt"/>
                <a:cs typeface="Times New Roman" pitchFamily="18" charset="0"/>
              </a:rPr>
              <a:t>2014. Szept. 11.</a:t>
            </a:r>
            <a:endParaRPr lang="en-US" sz="2000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>
                <a:latin typeface="+mn-lt"/>
                <a:cs typeface="Times New Roman" pitchFamily="18" charset="0"/>
              </a:rPr>
              <a:t>OP ELŐREHALADÁS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/>
        </p:nvGraphicFramePr>
        <p:xfrm>
          <a:off x="179512" y="1340768"/>
          <a:ext cx="8640959" cy="4320479"/>
        </p:xfrm>
        <a:graphic>
          <a:graphicData uri="http://schemas.openxmlformats.org/drawingml/2006/table">
            <a:tbl>
              <a:tblPr/>
              <a:tblGrid>
                <a:gridCol w="2232248"/>
                <a:gridCol w="1584176"/>
                <a:gridCol w="864096"/>
                <a:gridCol w="1647039"/>
                <a:gridCol w="873241"/>
                <a:gridCol w="1440159"/>
              </a:tblGrid>
              <a:tr h="6011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Prioritás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Prioritás kerete hazai túlvállalással együtt</a:t>
                      </a:r>
                      <a:b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(Mrd Ft)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Kötelezettségvállalással rendelkező projektek EU felé elszámolható értéke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EU felé elszámolható kifizetés  (számla+előleg)</a:t>
                      </a:r>
                      <a:br>
                        <a:rPr lang="hu-HU" sz="1300" b="1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</a:br>
                      <a:endParaRPr lang="hu-HU" sz="1300" b="1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56081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db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Mrd Ft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db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Mrd Ft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702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Nemzetközi közúti elérhetőség (KA)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393,66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385,35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36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237,29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702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Nemzetközi vasúti elérhetőség (KA)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639,38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48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639,30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383,89    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702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Térségi elérhetőség javítása (ERFA)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702,33    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238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692,13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215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315,16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35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Intermodalitás</a:t>
                      </a:r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(KA)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48,59    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36,22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26,11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75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Városi,- elővárosi közösségi közlekedés (KA)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545,37    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67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506,82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60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379,80    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83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ÖSSZESEN KA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1 627,00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199 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1 567,69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153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 </a:t>
                      </a:r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027,09    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83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ÖSSZESEN ERFA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702,33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238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692,13    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215 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315,16    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83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MINDÖSSZESEN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 </a:t>
                      </a:r>
                      <a:r>
                        <a:rPr lang="hu-HU" sz="13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329,34 </a:t>
                      </a: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437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2 259,82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368 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1 342,25</a:t>
                      </a:r>
                      <a:endParaRPr lang="hu-HU" sz="13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5688" marR="5688" marT="5688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áblázat 3"/>
          <p:cNvGraphicFramePr>
            <a:graphicFrameLocks noGrp="1"/>
          </p:cNvGraphicFramePr>
          <p:nvPr/>
        </p:nvGraphicFramePr>
        <p:xfrm>
          <a:off x="457201" y="1412776"/>
          <a:ext cx="8229600" cy="3728672"/>
        </p:xfrm>
        <a:graphic>
          <a:graphicData uri="http://schemas.openxmlformats.org/drawingml/2006/table">
            <a:tbl>
              <a:tblPr/>
              <a:tblGrid>
                <a:gridCol w="2549489"/>
                <a:gridCol w="1619676"/>
                <a:gridCol w="1214756"/>
                <a:gridCol w="1495950"/>
                <a:gridCol w="1349729"/>
              </a:tblGrid>
              <a:tr h="59978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Prioritás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Kötelezettségvállalással rendelkező projektek összköltsége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 Kifizetett támogatás összköltség  (számla+előleg)</a:t>
                      </a:r>
                      <a:b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endParaRPr lang="hu-HU" sz="13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</a:tr>
              <a:tr h="54979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db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Mrd Ft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db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Mrd Ft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4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Nemzetközi közúti elérhetőség (KA)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497,63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36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316,16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4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Nemzetközi vasúti elérhetőség (KA)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48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750,09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442,92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40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Térségi elérhetőség javítása (ERFA)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238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880,36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215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362,62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119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Intermodalitás</a:t>
                      </a:r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(KA)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44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41,09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30,84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36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Városi,- elővárosi közösségi közlekedés (KA)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67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528,43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392,57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16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ÖSSZESEN KA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199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1 817,24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153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1 182,50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916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ÖSSZESEN ERFA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238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880,36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215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362,62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713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MINDÖSSZESEN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437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2 697,60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368</a:t>
                      </a:r>
                      <a:endParaRPr lang="hu-HU" sz="13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 </a:t>
                      </a:r>
                      <a:r>
                        <a:rPr lang="hu-HU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545,12    </a:t>
                      </a:r>
                    </a:p>
                  </a:txBody>
                  <a:tcPr marL="7102" marR="7102" marT="7102" marB="0" anchor="ctr">
                    <a:lnL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algn="ctr"/>
            <a:r>
              <a:rPr lang="hu-HU" dirty="0" smtClean="0">
                <a:latin typeface="+mn-lt"/>
                <a:cs typeface="Times New Roman" pitchFamily="18" charset="0"/>
              </a:rPr>
              <a:t>OP ELŐREHALADÁS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189854" y="5139769"/>
            <a:ext cx="87026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b="1" dirty="0" smtClean="0">
                <a:cs typeface="Times New Roman" pitchFamily="18" charset="0"/>
              </a:rPr>
              <a:t>A szerződött projektek összköltsége és az elszámolható költsége közötti különbözetet tisztán hazai költségvetésből kell Magyarországnak megfinanszíroznia. A nem elszámolható költségek az EU felé nem elszámolható </a:t>
            </a:r>
            <a:r>
              <a:rPr lang="hu-HU" sz="1400" b="1" dirty="0" err="1" smtClean="0">
                <a:cs typeface="Times New Roman" pitchFamily="18" charset="0"/>
              </a:rPr>
              <a:t>ÁFA-ból</a:t>
            </a:r>
            <a:r>
              <a:rPr lang="hu-HU" sz="1400" b="1" dirty="0" smtClean="0">
                <a:cs typeface="Times New Roman" pitchFamily="18" charset="0"/>
              </a:rPr>
              <a:t>, a megtérülő részre, illetve a 10% feletti területszerzésre jutó költségvetési támogatásból áll össze.</a:t>
            </a:r>
          </a:p>
          <a:p>
            <a:pPr algn="ctr"/>
            <a:endParaRPr lang="hu-HU" sz="14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1268761"/>
          <a:ext cx="896448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dirty="0" smtClean="0">
                <a:latin typeface="+mn-lt"/>
                <a:cs typeface="Times New Roman" pitchFamily="18" charset="0"/>
              </a:rPr>
              <a:t>Kohéziós alap kifizetés milliárd </a:t>
            </a:r>
            <a:r>
              <a:rPr lang="hu-HU" dirty="0" err="1" smtClean="0">
                <a:latin typeface="+mn-lt"/>
                <a:cs typeface="Times New Roman" pitchFamily="18" charset="0"/>
              </a:rPr>
              <a:t>ft</a:t>
            </a:r>
            <a:endParaRPr lang="en-US" dirty="0">
              <a:latin typeface="+mn-lt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323528" y="1268760"/>
          <a:ext cx="849694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zövegdoboz 6"/>
          <p:cNvSpPr txBox="1"/>
          <p:nvPr/>
        </p:nvSpPr>
        <p:spPr>
          <a:xfrm>
            <a:off x="189856" y="5013176"/>
            <a:ext cx="84969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b="1" dirty="0" smtClean="0">
                <a:cs typeface="Times New Roman" pitchFamily="18" charset="0"/>
              </a:rPr>
              <a:t>A befogadott nagyprojektek célcsökkentő hatása kb. 360 milliárd HUF (ennek EU része kb. 306 milliárd HUF. Ennek alapján kijelenthető, hogy az </a:t>
            </a:r>
            <a:r>
              <a:rPr lang="hu-HU" sz="1400" b="1" dirty="0" err="1" smtClean="0">
                <a:cs typeface="Times New Roman" pitchFamily="18" charset="0"/>
              </a:rPr>
              <a:t>KA-ban</a:t>
            </a:r>
            <a:r>
              <a:rPr lang="hu-HU" sz="1400" b="1" dirty="0" smtClean="0">
                <a:cs typeface="Times New Roman" pitchFamily="18" charset="0"/>
              </a:rPr>
              <a:t> a forrásvesztés kockázata minimális 2014-ben. </a:t>
            </a:r>
            <a:endParaRPr lang="hu-HU" sz="1400" dirty="0" smtClean="0">
              <a:cs typeface="Times New Roman" pitchFamily="18" charset="0"/>
            </a:endParaRPr>
          </a:p>
          <a:p>
            <a:pPr algn="ctr"/>
            <a:endParaRPr lang="hu-HU" sz="14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dirty="0" smtClean="0">
                <a:latin typeface="+mn-lt"/>
                <a:cs typeface="Times New Roman" pitchFamily="18" charset="0"/>
              </a:rPr>
              <a:t>ERFA kifizetés milliárd </a:t>
            </a:r>
            <a:r>
              <a:rPr lang="hu-HU" dirty="0" err="1" smtClean="0">
                <a:latin typeface="+mn-lt"/>
                <a:cs typeface="Times New Roman" pitchFamily="18" charset="0"/>
              </a:rPr>
              <a:t>ft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405880" y="1127646"/>
          <a:ext cx="848660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Szövegdoboz 8"/>
          <p:cNvSpPr txBox="1"/>
          <p:nvPr/>
        </p:nvSpPr>
        <p:spPr>
          <a:xfrm>
            <a:off x="0" y="501317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400" b="1" dirty="0" smtClean="0">
                <a:cs typeface="Times New Roman" pitchFamily="18" charset="0"/>
              </a:rPr>
              <a:t>A befogadott nagyprojektek célcsökkentő hatása kb. 87 milliárd HUF (ennek EU része kb. 74 milliárd HUF). Ennek alapján kijelenthető, hogy </a:t>
            </a:r>
            <a:r>
              <a:rPr lang="hu-HU" sz="1400" b="1" dirty="0" err="1" smtClean="0">
                <a:cs typeface="Times New Roman" pitchFamily="18" charset="0"/>
              </a:rPr>
              <a:t>ERFA-ban</a:t>
            </a:r>
            <a:r>
              <a:rPr lang="hu-HU" sz="1400" b="1" dirty="0" smtClean="0">
                <a:cs typeface="Times New Roman" pitchFamily="18" charset="0"/>
              </a:rPr>
              <a:t> a forrásvesztés kockázata minimális 2014-ben. A nagyprojekt könnyítéssel, valamint a Bizottság által a programozási időszak elején átutalt előleggel már most teljesítettük a 2014-es célokat. </a:t>
            </a:r>
            <a:endParaRPr lang="hu-HU" sz="1400" dirty="0" smtClean="0">
              <a:cs typeface="Times New Roman" pitchFamily="18" charset="0"/>
            </a:endParaRPr>
          </a:p>
          <a:p>
            <a:pPr algn="ctr"/>
            <a:endParaRPr lang="hu-HU" sz="14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52"/>
          <p:cNvSpPr>
            <a:spLocks noGrp="1"/>
          </p:cNvSpPr>
          <p:nvPr>
            <p:ph type="title"/>
          </p:nvPr>
        </p:nvSpPr>
        <p:spPr>
          <a:xfrm>
            <a:off x="4355976" y="1196752"/>
            <a:ext cx="4419600" cy="1719064"/>
          </a:xfrm>
        </p:spPr>
        <p:txBody>
          <a:bodyPr/>
          <a:lstStyle/>
          <a:p>
            <a:pPr algn="ctr"/>
            <a:r>
              <a:rPr lang="hu-HU" dirty="0" smtClean="0">
                <a:latin typeface="+mn-lt"/>
                <a:cs typeface="Times New Roman" pitchFamily="18" charset="0"/>
              </a:rPr>
              <a:t>Köszönöm a figyelmet!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284984"/>
            <a:ext cx="3950208" cy="296265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1185</TotalTime>
  <Words>367</Words>
  <Application>Microsoft Office PowerPoint</Application>
  <PresentationFormat>Diavetítés a képernyőre (4:3 oldalarány)</PresentationFormat>
  <Paragraphs>118</Paragraphs>
  <Slides>7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8" baseType="lpstr">
      <vt:lpstr>Office Theme</vt:lpstr>
      <vt:lpstr>Közlekedés operatív PROGRAM   VÉGREHAJTÁS,  Pénzügyi  előrehaladás</vt:lpstr>
      <vt:lpstr>OP ELŐREHALADÁS</vt:lpstr>
      <vt:lpstr>OP ELŐREHALADÁS</vt:lpstr>
      <vt:lpstr>PowerPoint bemutató</vt:lpstr>
      <vt:lpstr>Kohéziós alap kifizetés milliárd ft</vt:lpstr>
      <vt:lpstr>ERFA kifizetés milliárd ft</vt:lpstr>
      <vt:lpstr>Köszönöm a figyelmet!</vt:lpstr>
    </vt:vector>
  </TitlesOfParts>
  <Company>novak.adam@gmail.com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Kiss Anita</cp:lastModifiedBy>
  <cp:revision>141</cp:revision>
  <dcterms:created xsi:type="dcterms:W3CDTF">2014-03-03T11:13:59Z</dcterms:created>
  <dcterms:modified xsi:type="dcterms:W3CDTF">2014-09-09T15:29:28Z</dcterms:modified>
</cp:coreProperties>
</file>