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12" r:id="rId2"/>
    <p:sldId id="313" r:id="rId3"/>
    <p:sldId id="358" r:id="rId4"/>
    <p:sldId id="359" r:id="rId5"/>
    <p:sldId id="360" r:id="rId6"/>
    <p:sldId id="361" r:id="rId7"/>
    <p:sldId id="362" r:id="rId8"/>
    <p:sldId id="364" r:id="rId9"/>
    <p:sldId id="368" r:id="rId10"/>
    <p:sldId id="370" r:id="rId11"/>
    <p:sldId id="371" r:id="rId12"/>
    <p:sldId id="372" r:id="rId13"/>
    <p:sldId id="373" r:id="rId14"/>
    <p:sldId id="366" r:id="rId15"/>
    <p:sldId id="393" r:id="rId16"/>
    <p:sldId id="367" r:id="rId17"/>
    <p:sldId id="391" r:id="rId18"/>
    <p:sldId id="374" r:id="rId19"/>
    <p:sldId id="376" r:id="rId20"/>
    <p:sldId id="377" r:id="rId21"/>
    <p:sldId id="392" r:id="rId22"/>
    <p:sldId id="378" r:id="rId23"/>
    <p:sldId id="380" r:id="rId24"/>
    <p:sldId id="381" r:id="rId25"/>
    <p:sldId id="383" r:id="rId26"/>
    <p:sldId id="384" r:id="rId27"/>
    <p:sldId id="385" r:id="rId28"/>
    <p:sldId id="386" r:id="rId29"/>
    <p:sldId id="387" r:id="rId30"/>
    <p:sldId id="388" r:id="rId31"/>
    <p:sldId id="389" r:id="rId32"/>
    <p:sldId id="390" r:id="rId33"/>
    <p:sldId id="357" r:id="rId34"/>
  </p:sldIdLst>
  <p:sldSz cx="9144000" cy="6858000" type="screen4x3"/>
  <p:notesSz cx="6805613" cy="9939338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Világos stílus 1 – 1. jelölőszín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Világos stílus 2 – 1. jelölőszín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Világos stílus 3 – 1. jelölőszín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éma alapján készült stílus 1 – 1. jelölőszín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Közepesen sötét stílus 4 – 1. jelölőszín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éma alapján készült stílus 1 – 5. jelölőszín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212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6DDEE-FB2F-4597-B1EF-EE8352820A07}" type="datetimeFigureOut">
              <a:rPr lang="hu-HU" smtClean="0"/>
              <a:t>2014.09.25.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429338-1144-4644-A215-9D73A79979D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42120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29338-1144-4644-A215-9D73A79979DD}" type="slidenum">
              <a:rPr lang="hu-HU" smtClean="0"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46950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29338-1144-4644-A215-9D73A79979DD}" type="slidenum">
              <a:rPr lang="hu-HU" smtClean="0"/>
              <a:t>32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4695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29338-1144-4644-A215-9D73A79979DD}" type="slidenum">
              <a:rPr lang="hu-HU" smtClean="0"/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4695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29338-1144-4644-A215-9D73A79979DD}" type="slidenum">
              <a:rPr lang="hu-HU" smtClean="0"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4695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29338-1144-4644-A215-9D73A79979DD}" type="slidenum">
              <a:rPr lang="hu-HU" smtClean="0"/>
              <a:t>26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4695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29338-1144-4644-A215-9D73A79979DD}" type="slidenum">
              <a:rPr lang="hu-HU" smtClean="0"/>
              <a:t>27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4695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29338-1144-4644-A215-9D73A79979DD}" type="slidenum">
              <a:rPr lang="hu-HU" smtClean="0"/>
              <a:t>28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4695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29338-1144-4644-A215-9D73A79979DD}" type="slidenum">
              <a:rPr lang="hu-HU" smtClean="0"/>
              <a:t>29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4695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29338-1144-4644-A215-9D73A79979DD}" type="slidenum">
              <a:rPr lang="hu-HU" smtClean="0"/>
              <a:t>30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46950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29338-1144-4644-A215-9D73A79979DD}" type="slidenum">
              <a:rPr lang="hu-HU" smtClean="0"/>
              <a:t>31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84695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6389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55172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76381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3238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27156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2095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2177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56454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54634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3649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90621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hu-HU" smtClean="0"/>
              <a:t>39.Útügyi Napok Győr 2014.09.24-25.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C7F9F-27CF-4D4B-A4E7-18F73E26CB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073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nternet.kozut.hu/Lapok/fenntarthato-utak.aspx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695950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Kép 7" descr="colas_atlatsz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36168" y="755404"/>
            <a:ext cx="3071666" cy="1018802"/>
          </a:xfrm>
          <a:prstGeom prst="rect">
            <a:avLst/>
          </a:prstGeom>
        </p:spPr>
      </p:pic>
      <p:pic>
        <p:nvPicPr>
          <p:cNvPr id="10" name="Kép 9" descr="hungaria_atlatsz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9992" y="1774206"/>
            <a:ext cx="1416837" cy="277054"/>
          </a:xfrm>
          <a:prstGeom prst="rect">
            <a:avLst/>
          </a:prstGeom>
        </p:spPr>
      </p:pic>
      <p:sp>
        <p:nvSpPr>
          <p:cNvPr id="11" name="Cím 1"/>
          <p:cNvSpPr txBox="1">
            <a:spLocks/>
          </p:cNvSpPr>
          <p:nvPr/>
        </p:nvSpPr>
        <p:spPr bwMode="auto">
          <a:xfrm>
            <a:off x="751928" y="2204864"/>
            <a:ext cx="811178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hu-H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hu-H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hu-H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eaLnBrk="1" hangingPunct="1"/>
            <a:r>
              <a:rPr lang="hu-H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Hosszú </a:t>
            </a:r>
            <a:r>
              <a:rPr lang="hu-H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élettartamú merev és </a:t>
            </a:r>
            <a:r>
              <a:rPr lang="hu-H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félmerev</a:t>
            </a:r>
            <a:r>
              <a:rPr lang="hu-H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útpályaszerkezetek építési tapasztalatai az M0 autóúton, az M31-es autópályán, valamint az M5 Bp. (M0)</a:t>
            </a:r>
            <a:r>
              <a:rPr lang="hu-H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-Röszke</a:t>
            </a:r>
            <a:r>
              <a:rPr lang="hu-H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(oh) és az M6-M60 </a:t>
            </a:r>
            <a:r>
              <a:rPr lang="hu-H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Szekszárd-Bóly-Pécs</a:t>
            </a:r>
            <a:r>
              <a:rPr lang="hu-H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autópálya szakaszokon</a:t>
            </a:r>
            <a:endParaRPr lang="hu-H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eaLnBrk="1" hangingPunct="1"/>
            <a:r>
              <a:rPr lang="hu-HU" sz="2800" b="1" dirty="0" smtClean="0"/>
              <a:t>Balogh Mária, </a:t>
            </a:r>
            <a:r>
              <a:rPr lang="hu-HU" sz="2800" b="1" dirty="0"/>
              <a:t>Puchard </a:t>
            </a:r>
            <a:r>
              <a:rPr lang="hu-HU" sz="2800" b="1" dirty="0" smtClean="0"/>
              <a:t>Zoltán, </a:t>
            </a:r>
            <a:r>
              <a:rPr lang="hu-HU" sz="2800" b="1" dirty="0"/>
              <a:t>Roszik </a:t>
            </a:r>
            <a:r>
              <a:rPr lang="hu-HU" sz="2800" b="1" dirty="0" smtClean="0"/>
              <a:t>Gábor, </a:t>
            </a:r>
          </a:p>
          <a:p>
            <a:pPr eaLnBrk="1" hangingPunct="1"/>
            <a:r>
              <a:rPr lang="hu-HU" sz="2800" b="1" dirty="0" smtClean="0"/>
              <a:t>Dr</a:t>
            </a:r>
            <a:r>
              <a:rPr lang="hu-HU" sz="2800" b="1" dirty="0"/>
              <a:t>. Vinczéné </a:t>
            </a:r>
            <a:r>
              <a:rPr lang="hu-HU" sz="2800" b="1" dirty="0" err="1"/>
              <a:t>Görgényi</a:t>
            </a:r>
            <a:r>
              <a:rPr lang="hu-HU" sz="2800" b="1" dirty="0"/>
              <a:t> Ágnes</a:t>
            </a:r>
            <a:endParaRPr lang="hu-HU" sz="3600" cap="small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1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467544" y="6276975"/>
            <a:ext cx="2895600" cy="365125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56232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10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395536" y="1435690"/>
            <a:ext cx="874846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3200" b="1" dirty="0"/>
              <a:t>M6 autópálya 144+200-172+982 km közötti szakasza </a:t>
            </a: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19" y="723842"/>
            <a:ext cx="8592503" cy="5728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50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11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395536" y="1435690"/>
            <a:ext cx="874846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3200" b="1" dirty="0"/>
              <a:t>M6 autópálya 144+200-172+982 km közötti szakasza 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40701"/>
            <a:ext cx="8028894" cy="535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25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12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395536" y="1435690"/>
            <a:ext cx="874846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3200" b="1" dirty="0"/>
              <a:t>M6 autópálya 144+200-172+982 km közötti szakasza </a:t>
            </a: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99" y="787547"/>
            <a:ext cx="8496944" cy="566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3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13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395536" y="1435690"/>
            <a:ext cx="874846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3200" b="1" dirty="0"/>
              <a:t>M6 autópálya 144+200-172+982 km közötti szakasza 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50198"/>
            <a:ext cx="8352420" cy="556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1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14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251519" y="692696"/>
            <a:ext cx="88924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hu-HU" sz="3200" dirty="0" smtClean="0"/>
              <a:t>Kivitelező:: </a:t>
            </a:r>
            <a:r>
              <a:rPr lang="hu-HU" sz="3200" dirty="0"/>
              <a:t>C-S-K-K 2009 </a:t>
            </a:r>
            <a:r>
              <a:rPr lang="hu-HU" sz="3200" dirty="0" smtClean="0"/>
              <a:t> konzorcium, </a:t>
            </a:r>
          </a:p>
          <a:p>
            <a:pPr>
              <a:lnSpc>
                <a:spcPct val="90000"/>
              </a:lnSpc>
            </a:pPr>
            <a:r>
              <a:rPr lang="hu-HU" sz="3200" dirty="0"/>
              <a:t>	</a:t>
            </a:r>
            <a:r>
              <a:rPr lang="hu-HU" sz="3200" dirty="0" smtClean="0"/>
              <a:t>	vezetője: Colas Hungária Zrt.</a:t>
            </a:r>
          </a:p>
          <a:p>
            <a:pPr>
              <a:lnSpc>
                <a:spcPct val="90000"/>
              </a:lnSpc>
            </a:pPr>
            <a:r>
              <a:rPr lang="hu-HU" sz="3200" dirty="0" smtClean="0"/>
              <a:t>Colas szakasza: első 2 és középső 9 km </a:t>
            </a:r>
          </a:p>
          <a:p>
            <a:pPr>
              <a:lnSpc>
                <a:spcPct val="90000"/>
              </a:lnSpc>
            </a:pPr>
            <a:r>
              <a:rPr lang="hu-HU" sz="3200" dirty="0" smtClean="0"/>
              <a:t>Megrendelő: NIF Zrt. </a:t>
            </a:r>
            <a:endParaRPr lang="hu-HU" sz="3200" dirty="0"/>
          </a:p>
          <a:p>
            <a:pPr marL="901700" indent="-901700">
              <a:lnSpc>
                <a:spcPct val="90000"/>
              </a:lnSpc>
            </a:pPr>
            <a:r>
              <a:rPr lang="hu-HU" sz="3200" dirty="0" smtClean="0"/>
              <a:t>Kivitelezés időtartama: </a:t>
            </a:r>
            <a:r>
              <a:rPr lang="hu-HU" sz="2800" dirty="0"/>
              <a:t>2010. </a:t>
            </a:r>
            <a:r>
              <a:rPr lang="hu-HU" sz="2800" dirty="0" smtClean="0"/>
              <a:t>szeptember -  2013</a:t>
            </a:r>
            <a:r>
              <a:rPr lang="hu-HU" sz="2800" dirty="0"/>
              <a:t>. </a:t>
            </a:r>
            <a:r>
              <a:rPr lang="hu-HU" sz="2800" dirty="0" smtClean="0"/>
              <a:t>január</a:t>
            </a:r>
            <a:endParaRPr lang="hu-HU" sz="2800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 smtClean="0"/>
              <a:t>M3 </a:t>
            </a:r>
            <a:r>
              <a:rPr lang="hu-HU" sz="2800" b="1" dirty="0"/>
              <a:t>autópálya 234+238-236+200 és 247+000-256+000 </a:t>
            </a:r>
            <a:r>
              <a:rPr lang="hu-HU" sz="2800" b="1" dirty="0" smtClean="0"/>
              <a:t>km</a:t>
            </a:r>
            <a:endParaRPr lang="hu-HU" sz="2800" b="1" dirty="0"/>
          </a:p>
        </p:txBody>
      </p:sp>
      <p:graphicFrame>
        <p:nvGraphicFramePr>
          <p:cNvPr id="2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799270"/>
              </p:ext>
            </p:extLst>
          </p:nvPr>
        </p:nvGraphicFramePr>
        <p:xfrm>
          <a:off x="539552" y="3471072"/>
          <a:ext cx="8280920" cy="2981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50740"/>
                <a:gridCol w="3730180"/>
              </a:tblGrid>
              <a:tr h="4258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effectLst/>
                        </a:rPr>
                        <a:t>Munkanem</a:t>
                      </a:r>
                      <a:endParaRPr lang="hu-H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effectLst/>
                        </a:rPr>
                        <a:t>Mennyiség</a:t>
                      </a:r>
                      <a:endParaRPr lang="hu-H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58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effectLst/>
                        </a:rPr>
                        <a:t>Terület előkészítő földmunka</a:t>
                      </a:r>
                      <a:endParaRPr lang="hu-H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effectLst/>
                        </a:rPr>
                        <a:t>388 ezer m</a:t>
                      </a:r>
                      <a:r>
                        <a:rPr lang="hu-HU" sz="2000" baseline="30000">
                          <a:effectLst/>
                        </a:rPr>
                        <a:t>3</a:t>
                      </a:r>
                      <a:endParaRPr lang="hu-H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58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effectLst/>
                        </a:rPr>
                        <a:t>Töltésalapozás</a:t>
                      </a:r>
                      <a:endParaRPr lang="hu-H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effectLst/>
                        </a:rPr>
                        <a:t>46 ezer m</a:t>
                      </a:r>
                      <a:r>
                        <a:rPr lang="hu-HU" sz="2000" baseline="30000">
                          <a:effectLst/>
                        </a:rPr>
                        <a:t>3</a:t>
                      </a:r>
                      <a:endParaRPr lang="hu-H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58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effectLst/>
                        </a:rPr>
                        <a:t>Töltésépítés</a:t>
                      </a:r>
                      <a:endParaRPr lang="hu-H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effectLst/>
                        </a:rPr>
                        <a:t>1720 ezer m</a:t>
                      </a:r>
                      <a:r>
                        <a:rPr lang="hu-HU" sz="2000" baseline="30000">
                          <a:effectLst/>
                        </a:rPr>
                        <a:t>3</a:t>
                      </a:r>
                      <a:endParaRPr lang="hu-H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58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effectLst/>
                        </a:rPr>
                        <a:t>C12/15 alapréteg (Colas+Közgép)</a:t>
                      </a:r>
                      <a:endParaRPr lang="hu-H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effectLst/>
                        </a:rPr>
                        <a:t>110 ezer m</a:t>
                      </a:r>
                      <a:r>
                        <a:rPr lang="hu-HU" sz="2000" baseline="30000">
                          <a:effectLst/>
                        </a:rPr>
                        <a:t>3</a:t>
                      </a:r>
                      <a:endParaRPr lang="hu-H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58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effectLst/>
                        </a:rPr>
                        <a:t>Aszfalt alap+kötőréteg (Colas+Közgép)</a:t>
                      </a:r>
                      <a:endParaRPr lang="hu-H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effectLst/>
                        </a:rPr>
                        <a:t>78 ezer m</a:t>
                      </a:r>
                      <a:r>
                        <a:rPr lang="hu-HU" sz="2000" baseline="30000">
                          <a:effectLst/>
                        </a:rPr>
                        <a:t>3</a:t>
                      </a:r>
                      <a:endParaRPr lang="hu-H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58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effectLst/>
                        </a:rPr>
                        <a:t>Kopóréteg (Colas +Közgép)</a:t>
                      </a:r>
                      <a:endParaRPr lang="hu-H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effectLst/>
                        </a:rPr>
                        <a:t>21 ezer m</a:t>
                      </a:r>
                      <a:r>
                        <a:rPr lang="hu-HU" sz="2000" baseline="30000" dirty="0">
                          <a:effectLst/>
                        </a:rPr>
                        <a:t>3</a:t>
                      </a:r>
                      <a:endParaRPr lang="hu-H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Szövegdoboz 4"/>
          <p:cNvSpPr txBox="1"/>
          <p:nvPr/>
        </p:nvSpPr>
        <p:spPr>
          <a:xfrm>
            <a:off x="2195736" y="3009404"/>
            <a:ext cx="5613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400" i="1" dirty="0" smtClean="0"/>
              <a:t>A Colas szakaszon beépített fő mennyiségek</a:t>
            </a:r>
            <a:endParaRPr lang="hu-HU" sz="2400" i="1" dirty="0"/>
          </a:p>
        </p:txBody>
      </p:sp>
    </p:spTree>
    <p:extLst>
      <p:ext uri="{BB962C8B-B14F-4D97-AF65-F5344CB8AC3E}">
        <p14:creationId xmlns:p14="http://schemas.microsoft.com/office/powerpoint/2010/main" val="190317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15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 smtClean="0"/>
              <a:t>M3 </a:t>
            </a:r>
            <a:r>
              <a:rPr lang="hu-HU" sz="2800" b="1" dirty="0"/>
              <a:t>autópálya 234+238-236+200 és 247+000-256+000 </a:t>
            </a:r>
            <a:r>
              <a:rPr lang="hu-HU" sz="2800" b="1" dirty="0" smtClean="0"/>
              <a:t>km</a:t>
            </a:r>
            <a:endParaRPr lang="hu-HU" sz="2800" b="1" dirty="0"/>
          </a:p>
        </p:txBody>
      </p:sp>
      <p:graphicFrame>
        <p:nvGraphicFramePr>
          <p:cNvPr id="9" name="Tábláza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67456"/>
              </p:ext>
            </p:extLst>
          </p:nvPr>
        </p:nvGraphicFramePr>
        <p:xfrm>
          <a:off x="323528" y="1844824"/>
          <a:ext cx="8280920" cy="3456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40460"/>
                <a:gridCol w="4140460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Korona szélesség</a:t>
                      </a:r>
                      <a:endParaRPr lang="hu-H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26,0 m</a:t>
                      </a:r>
                      <a:endParaRPr lang="hu-H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Főpálya</a:t>
                      </a:r>
                      <a:endParaRPr lang="hu-H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C12/15 (20 cm)</a:t>
                      </a:r>
                      <a:endParaRPr lang="hu-H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SAM réteg (0,5 cm)</a:t>
                      </a:r>
                      <a:endParaRPr lang="hu-H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AC 22 kötő (</a:t>
                      </a:r>
                      <a:r>
                        <a:rPr lang="hu-HU" sz="2800" dirty="0" err="1">
                          <a:effectLst/>
                        </a:rPr>
                        <a:t>mNM</a:t>
                      </a:r>
                      <a:r>
                        <a:rPr lang="hu-HU" sz="2800" dirty="0">
                          <a:effectLst/>
                        </a:rPr>
                        <a:t>) (7 cm)</a:t>
                      </a:r>
                      <a:endParaRPr lang="hu-H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AC 22 kötő (</a:t>
                      </a:r>
                      <a:r>
                        <a:rPr lang="hu-HU" sz="2800" dirty="0" err="1">
                          <a:effectLst/>
                        </a:rPr>
                        <a:t>mNM</a:t>
                      </a:r>
                      <a:r>
                        <a:rPr lang="hu-HU" sz="2800" dirty="0">
                          <a:effectLst/>
                        </a:rPr>
                        <a:t>) (7 cm)</a:t>
                      </a:r>
                      <a:endParaRPr lang="hu-H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SMA 11 (</a:t>
                      </a:r>
                      <a:r>
                        <a:rPr lang="hu-HU" sz="2800" dirty="0" err="1">
                          <a:effectLst/>
                        </a:rPr>
                        <a:t>mF</a:t>
                      </a:r>
                      <a:r>
                        <a:rPr lang="hu-HU" sz="2800" dirty="0">
                          <a:effectLst/>
                        </a:rPr>
                        <a:t>) (4 cm)</a:t>
                      </a:r>
                      <a:endParaRPr lang="hu-H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51520" y="780673"/>
            <a:ext cx="878497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M3 aut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ó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á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lya 234+238-268+000 km szakaszai k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tt a főp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á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lya p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á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lyaszerkezete</a:t>
            </a:r>
            <a:endParaRPr kumimoji="0" lang="hu-HU" altLang="hu-H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zövegdoboz 12"/>
          <p:cNvSpPr txBox="1"/>
          <p:nvPr/>
        </p:nvSpPr>
        <p:spPr>
          <a:xfrm>
            <a:off x="251520" y="5589240"/>
            <a:ext cx="878497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sz="2400" dirty="0" smtClean="0"/>
              <a:t>Ugyanez a pályaszerkezete az M3 autópálya </a:t>
            </a:r>
            <a:r>
              <a:rPr lang="hu-HU" sz="2400" dirty="0"/>
              <a:t>268+000-279+000 </a:t>
            </a:r>
            <a:r>
              <a:rPr lang="hu-HU" sz="2400" dirty="0" smtClean="0"/>
              <a:t> km </a:t>
            </a:r>
          </a:p>
          <a:p>
            <a:r>
              <a:rPr lang="hu-HU" sz="2400" dirty="0" smtClean="0"/>
              <a:t>szelvények közötti szakaszának is</a:t>
            </a:r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105502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16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 smtClean="0"/>
              <a:t>M3 </a:t>
            </a:r>
            <a:r>
              <a:rPr lang="hu-HU" sz="2800" b="1" dirty="0"/>
              <a:t>autópálya </a:t>
            </a:r>
            <a:r>
              <a:rPr lang="hu-HU" sz="2800" b="1" dirty="0" smtClean="0"/>
              <a:t>268+000 - 279+900 km</a:t>
            </a:r>
            <a:endParaRPr lang="hu-HU" sz="2800" b="1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908" y="3140968"/>
            <a:ext cx="5760639" cy="3456383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4571629" cy="2742977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228" y="793284"/>
            <a:ext cx="4644008" cy="278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45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17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 smtClean="0"/>
              <a:t>M0 </a:t>
            </a:r>
            <a:r>
              <a:rPr lang="hu-HU" sz="2800" b="1" dirty="0"/>
              <a:t>autópálya </a:t>
            </a:r>
            <a:r>
              <a:rPr lang="hu-HU" sz="2800" b="1" dirty="0" smtClean="0"/>
              <a:t>szakaszai </a:t>
            </a:r>
            <a:endParaRPr lang="hu-HU" sz="2800" b="1" dirty="0"/>
          </a:p>
        </p:txBody>
      </p:sp>
      <p:sp>
        <p:nvSpPr>
          <p:cNvPr id="13" name="Szövegdoboz 12"/>
          <p:cNvSpPr txBox="1"/>
          <p:nvPr/>
        </p:nvSpPr>
        <p:spPr>
          <a:xfrm>
            <a:off x="251520" y="5589240"/>
            <a:ext cx="878497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sz="2400" dirty="0"/>
          </a:p>
        </p:txBody>
      </p:sp>
      <p:pic>
        <p:nvPicPr>
          <p:cNvPr id="14" name="Picture 2" descr="attekint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661" y="577969"/>
            <a:ext cx="6999727" cy="5915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1" descr="200px-M0_autopalya_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88" y="836613"/>
            <a:ext cx="14398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7571169" y="2884294"/>
            <a:ext cx="691215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hu-HU" b="1" dirty="0" smtClean="0"/>
              <a:t>Colas</a:t>
            </a:r>
            <a:endParaRPr lang="hu-HU" b="1" dirty="0"/>
          </a:p>
        </p:txBody>
      </p:sp>
      <p:sp>
        <p:nvSpPr>
          <p:cNvPr id="4" name="Téglalap 3"/>
          <p:cNvSpPr/>
          <p:nvPr/>
        </p:nvSpPr>
        <p:spPr>
          <a:xfrm>
            <a:off x="6182568" y="1700213"/>
            <a:ext cx="691215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hu-HU" b="1" dirty="0"/>
              <a:t>Colas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2483768" y="4655252"/>
            <a:ext cx="1580882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hu-HU" b="1" dirty="0" smtClean="0"/>
              <a:t> D1 2009 Colas</a:t>
            </a:r>
            <a:endParaRPr lang="hu-HU" b="1" dirty="0"/>
          </a:p>
        </p:txBody>
      </p:sp>
      <p:sp>
        <p:nvSpPr>
          <p:cNvPr id="16" name="Téglalap 15"/>
          <p:cNvSpPr/>
          <p:nvPr/>
        </p:nvSpPr>
        <p:spPr>
          <a:xfrm>
            <a:off x="4044340" y="5450740"/>
            <a:ext cx="1580882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hu-HU" b="1" dirty="0"/>
              <a:t> </a:t>
            </a:r>
            <a:r>
              <a:rPr lang="hu-HU" b="1" dirty="0" smtClean="0"/>
              <a:t>D2 2010 </a:t>
            </a:r>
            <a:r>
              <a:rPr lang="hu-HU" b="1" dirty="0"/>
              <a:t>Colas</a:t>
            </a:r>
          </a:p>
        </p:txBody>
      </p:sp>
      <p:sp>
        <p:nvSpPr>
          <p:cNvPr id="18" name="Téglalap 17"/>
          <p:cNvSpPr/>
          <p:nvPr/>
        </p:nvSpPr>
        <p:spPr>
          <a:xfrm rot="10800000" flipH="1" flipV="1">
            <a:off x="5220072" y="6123914"/>
            <a:ext cx="762994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hu-HU" altLang="hu-HU" b="1" dirty="0">
                <a:latin typeface="Arial" charset="0"/>
              </a:rPr>
              <a:t>1988</a:t>
            </a:r>
          </a:p>
        </p:txBody>
      </p:sp>
      <p:sp>
        <p:nvSpPr>
          <p:cNvPr id="19" name="Téglalap 18"/>
          <p:cNvSpPr/>
          <p:nvPr/>
        </p:nvSpPr>
        <p:spPr>
          <a:xfrm>
            <a:off x="3894231" y="5935027"/>
            <a:ext cx="697627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hu-HU" altLang="hu-HU" b="1" dirty="0" smtClean="0">
                <a:latin typeface="Arial" charset="0"/>
              </a:rPr>
              <a:t>1990</a:t>
            </a:r>
            <a:endParaRPr lang="hu-HU" altLang="hu-HU" b="1" dirty="0">
              <a:latin typeface="Arial" charset="0"/>
            </a:endParaRPr>
          </a:p>
        </p:txBody>
      </p:sp>
      <p:sp>
        <p:nvSpPr>
          <p:cNvPr id="20" name="Téglalap 19"/>
          <p:cNvSpPr/>
          <p:nvPr/>
        </p:nvSpPr>
        <p:spPr>
          <a:xfrm>
            <a:off x="1607036" y="4950810"/>
            <a:ext cx="697627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hu-HU" altLang="hu-HU" b="1" dirty="0" smtClean="0">
                <a:latin typeface="Arial" charset="0"/>
              </a:rPr>
              <a:t>1994</a:t>
            </a:r>
            <a:endParaRPr lang="hu-HU" altLang="hu-H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95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18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M0 autópálya keleti szektor </a:t>
            </a:r>
            <a:r>
              <a:rPr lang="hu-HU" sz="2800" b="1" dirty="0" smtClean="0"/>
              <a:t>(3</a:t>
            </a:r>
            <a:r>
              <a:rPr lang="hu-HU" sz="2800" b="1" dirty="0"/>
              <a:t>. sz. főút-M3 </a:t>
            </a:r>
            <a:r>
              <a:rPr lang="hu-HU" sz="2800" b="1" dirty="0" smtClean="0"/>
              <a:t>autópálya) </a:t>
            </a:r>
            <a:r>
              <a:rPr lang="hu-HU" sz="2800" b="1" dirty="0"/>
              <a:t>59+800-70+994 km közötti szakasz</a:t>
            </a:r>
          </a:p>
        </p:txBody>
      </p:sp>
      <p:sp>
        <p:nvSpPr>
          <p:cNvPr id="4" name="Téglalap 3"/>
          <p:cNvSpPr/>
          <p:nvPr/>
        </p:nvSpPr>
        <p:spPr>
          <a:xfrm>
            <a:off x="251520" y="1008856"/>
            <a:ext cx="8784976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hu-HU" sz="2800" dirty="0" smtClean="0"/>
              <a:t>Kivitelező: </a:t>
            </a:r>
            <a:r>
              <a:rPr lang="hu-HU" sz="2800" dirty="0" err="1"/>
              <a:t>EGÚT-DEBMUT-Alterra</a:t>
            </a:r>
            <a:r>
              <a:rPr lang="hu-HU" sz="2800" dirty="0"/>
              <a:t> konzorcium </a:t>
            </a:r>
            <a:r>
              <a:rPr lang="hu-HU" sz="2800" dirty="0" smtClean="0"/>
              <a:t>, </a:t>
            </a:r>
            <a:endParaRPr lang="hu-HU" sz="2800" dirty="0"/>
          </a:p>
          <a:p>
            <a:pPr>
              <a:lnSpc>
                <a:spcPct val="90000"/>
              </a:lnSpc>
            </a:pPr>
            <a:r>
              <a:rPr lang="hu-HU" sz="2800" dirty="0" smtClean="0"/>
              <a:t>Megrendelő</a:t>
            </a:r>
            <a:r>
              <a:rPr lang="hu-HU" sz="2800" dirty="0"/>
              <a:t>: NIF Zrt. </a:t>
            </a:r>
          </a:p>
          <a:p>
            <a:pPr marL="901700" indent="-901700">
              <a:lnSpc>
                <a:spcPct val="90000"/>
              </a:lnSpc>
            </a:pPr>
            <a:r>
              <a:rPr lang="hu-HU" sz="2800" dirty="0"/>
              <a:t>Kivitelezés időtartama: </a:t>
            </a:r>
            <a:r>
              <a:rPr lang="hu-HU" sz="2800" dirty="0" smtClean="0"/>
              <a:t>2006. március </a:t>
            </a:r>
            <a:r>
              <a:rPr lang="hu-HU" sz="2800" dirty="0"/>
              <a:t>-  </a:t>
            </a:r>
            <a:r>
              <a:rPr lang="hu-HU" sz="2800" dirty="0" smtClean="0"/>
              <a:t>2008. szeptember</a:t>
            </a:r>
          </a:p>
          <a:p>
            <a:pPr marL="901700" indent="-901700">
              <a:lnSpc>
                <a:spcPct val="90000"/>
              </a:lnSpc>
            </a:pPr>
            <a:endParaRPr lang="hu-HU" sz="2800" dirty="0" smtClean="0"/>
          </a:p>
          <a:p>
            <a:pPr marL="88900" indent="-88900">
              <a:lnSpc>
                <a:spcPct val="90000"/>
              </a:lnSpc>
            </a:pPr>
            <a:r>
              <a:rPr lang="hu-HU" sz="2800" dirty="0" smtClean="0"/>
              <a:t>Az </a:t>
            </a:r>
            <a:r>
              <a:rPr lang="hu-HU" sz="2800" dirty="0"/>
              <a:t>M0 nyomvonala az adott szakaszon Budapest és Pest megye 4 településének (Budapest XV. és XVI. kerületét, Csömör, Fót) közigazgatási területét érintette. A szakasz két főbb egysége a 8 km hosszú új, betonburkolatú pálya építése, valamint az M0-M3 csomópont bővítése volt, amely a meglévő 2/B jelű út szélesítését is magában foglalta az M3 autópálya és a 2/A jelű út között</a:t>
            </a:r>
          </a:p>
        </p:txBody>
      </p:sp>
    </p:spTree>
    <p:extLst>
      <p:ext uri="{BB962C8B-B14F-4D97-AF65-F5344CB8AC3E}">
        <p14:creationId xmlns:p14="http://schemas.microsoft.com/office/powerpoint/2010/main" val="86244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19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M0 autópálya keleti szektor </a:t>
            </a:r>
            <a:r>
              <a:rPr lang="hu-HU" sz="2800" b="1" dirty="0" smtClean="0"/>
              <a:t>(3</a:t>
            </a:r>
            <a:r>
              <a:rPr lang="hu-HU" sz="2800" b="1" dirty="0"/>
              <a:t>. sz. főút-M3 </a:t>
            </a:r>
            <a:r>
              <a:rPr lang="hu-HU" sz="2800" b="1" dirty="0" smtClean="0"/>
              <a:t>autópálya) </a:t>
            </a:r>
            <a:r>
              <a:rPr lang="hu-HU" sz="2800" b="1" dirty="0"/>
              <a:t>59+800-70+994 km közötti szakasz</a:t>
            </a: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923097"/>
              </p:ext>
            </p:extLst>
          </p:nvPr>
        </p:nvGraphicFramePr>
        <p:xfrm>
          <a:off x="259458" y="2132854"/>
          <a:ext cx="8633022" cy="3647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16511"/>
                <a:gridCol w="4316511"/>
              </a:tblGrid>
              <a:tr h="561663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Főpálya</a:t>
                      </a:r>
                      <a:endParaRPr lang="hu-H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javítóréteg (50 cm)</a:t>
                      </a:r>
                      <a:endParaRPr lang="hu-H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1663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védőréteg (35 cm)</a:t>
                      </a:r>
                      <a:endParaRPr lang="hu-H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1663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CTh vagy CTt stabilizáció(15cm)</a:t>
                      </a:r>
                      <a:endParaRPr lang="hu-H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1663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CKt4 alapréteg (20 cm)</a:t>
                      </a:r>
                      <a:endParaRPr lang="hu-H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1663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CP4/2,7 hézagaiban vasalt betonburkolat (26 cm)</a:t>
                      </a:r>
                      <a:endParaRPr lang="hu-H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1025089"/>
            <a:ext cx="863302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M0 keleti szektor 59+800-69+700 km k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tti szakasz főp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á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lya p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á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lyaszerkezete</a:t>
            </a:r>
            <a:endParaRPr kumimoji="0" lang="hu-HU" altLang="hu-H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85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zövegdoboz 3"/>
          <p:cNvSpPr txBox="1"/>
          <p:nvPr/>
        </p:nvSpPr>
        <p:spPr>
          <a:xfrm>
            <a:off x="395536" y="724706"/>
            <a:ext cx="8748464" cy="4912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hu-HU" sz="2800" b="1" dirty="0" smtClean="0"/>
          </a:p>
          <a:p>
            <a:pPr>
              <a:lnSpc>
                <a:spcPct val="90000"/>
              </a:lnSpc>
            </a:pPr>
            <a:r>
              <a:rPr lang="hu-HU" sz="3200" b="1" dirty="0" smtClean="0"/>
              <a:t>Aszfaltburkolatú pályák</a:t>
            </a:r>
          </a:p>
          <a:p>
            <a:pPr>
              <a:lnSpc>
                <a:spcPct val="90000"/>
              </a:lnSpc>
            </a:pPr>
            <a:endParaRPr lang="hu-HU" sz="3200" b="1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r>
              <a:rPr lang="hu-HU" sz="3200" b="1" dirty="0" smtClean="0"/>
              <a:t>M5 </a:t>
            </a:r>
            <a:r>
              <a:rPr lang="hu-HU" sz="3200" b="1" dirty="0"/>
              <a:t>autópálya</a:t>
            </a:r>
            <a:r>
              <a:rPr lang="hu-HU" sz="3200" dirty="0"/>
              <a:t> Kiskunfélegyháza – Szeged – országhatár közötti </a:t>
            </a:r>
            <a:r>
              <a:rPr lang="hu-HU" sz="3200" dirty="0" smtClean="0"/>
              <a:t>szakasza</a:t>
            </a:r>
          </a:p>
          <a:p>
            <a:pPr marL="571500" indent="-571500">
              <a:lnSpc>
                <a:spcPct val="90000"/>
              </a:lnSpc>
              <a:buFontTx/>
              <a:buChar char="-"/>
            </a:pPr>
            <a:r>
              <a:rPr lang="hu-HU" sz="3200" b="1" dirty="0"/>
              <a:t>M43 autópálya</a:t>
            </a:r>
            <a:r>
              <a:rPr lang="hu-HU" sz="3200" dirty="0"/>
              <a:t> M5-5.sz. főút közötti </a:t>
            </a:r>
            <a:r>
              <a:rPr lang="hu-HU" sz="3200" dirty="0" smtClean="0"/>
              <a:t>szakasza</a:t>
            </a:r>
          </a:p>
          <a:p>
            <a:pPr marL="571500" indent="-571500">
              <a:lnSpc>
                <a:spcPct val="90000"/>
              </a:lnSpc>
              <a:buFontTx/>
              <a:buChar char="-"/>
            </a:pPr>
            <a:r>
              <a:rPr lang="hu-HU" sz="3200" b="1" dirty="0"/>
              <a:t>M6 autópálya</a:t>
            </a:r>
            <a:r>
              <a:rPr lang="hu-HU" sz="3200" dirty="0"/>
              <a:t> Szekszárd-Bóly közötti </a:t>
            </a:r>
            <a:r>
              <a:rPr lang="hu-HU" sz="3200" dirty="0" smtClean="0"/>
              <a:t>szakasza</a:t>
            </a:r>
          </a:p>
          <a:p>
            <a:pPr marL="571500" indent="-571500">
              <a:lnSpc>
                <a:spcPct val="90000"/>
              </a:lnSpc>
              <a:buFontTx/>
              <a:buChar char="-"/>
            </a:pPr>
            <a:r>
              <a:rPr lang="hu-HU" sz="3200" b="1" dirty="0"/>
              <a:t>M3 autópálya</a:t>
            </a:r>
            <a:r>
              <a:rPr lang="hu-HU" sz="3200" dirty="0"/>
              <a:t> Nyíregyháza-Vásárosnamény </a:t>
            </a:r>
            <a:r>
              <a:rPr lang="hu-HU" sz="3200" dirty="0" smtClean="0"/>
              <a:t>közötti szakasza</a:t>
            </a:r>
          </a:p>
          <a:p>
            <a:pPr marL="571500" indent="-571500">
              <a:lnSpc>
                <a:spcPct val="90000"/>
              </a:lnSpc>
              <a:buFontTx/>
              <a:buChar char="-"/>
            </a:pPr>
            <a:r>
              <a:rPr lang="hu-HU" sz="3200" b="1" dirty="0" smtClean="0"/>
              <a:t>M3 autópálya </a:t>
            </a:r>
            <a:r>
              <a:rPr lang="hu-HU" sz="3200" dirty="0" smtClean="0"/>
              <a:t>Vásárosnamény – 41. főút körforgalmi csomópont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2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2" name="Szövegdoboz 1"/>
          <p:cNvSpPr txBox="1"/>
          <p:nvPr/>
        </p:nvSpPr>
        <p:spPr>
          <a:xfrm>
            <a:off x="372" y="0"/>
            <a:ext cx="9143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TARTALOM - PROJEKTEK</a:t>
            </a:r>
            <a:endParaRPr lang="hu-H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8433801" y="2182416"/>
            <a:ext cx="769121" cy="1845698"/>
          </a:xfrm>
          <a:prstGeom prst="rect">
            <a:avLst/>
          </a:prstGeom>
          <a:noFill/>
          <a:ln>
            <a:noFill/>
          </a:ln>
        </p:spPr>
        <p:txBody>
          <a:bodyPr vert="wordArtVert" wrap="none" rtlCol="0">
            <a:spAutoFit/>
          </a:bodyPr>
          <a:lstStyle/>
          <a:p>
            <a:r>
              <a:rPr lang="hu-H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PPP</a:t>
            </a:r>
            <a:endParaRPr lang="hu-H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zövegdoboz 5"/>
          <p:cNvSpPr txBox="1"/>
          <p:nvPr/>
        </p:nvSpPr>
        <p:spPr>
          <a:xfrm>
            <a:off x="8374879" y="3854385"/>
            <a:ext cx="769121" cy="1868949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hu-H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NIF</a:t>
            </a:r>
            <a:endParaRPr lang="hu-H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709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20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 smtClean="0"/>
              <a:t>M31 </a:t>
            </a:r>
            <a:r>
              <a:rPr lang="hu-HU" sz="2800" b="1" dirty="0"/>
              <a:t>autópálya </a:t>
            </a:r>
            <a:r>
              <a:rPr lang="hu-HU" sz="2800" b="1" dirty="0" smtClean="0"/>
              <a:t>(M0 autóút-M3 autópálya) </a:t>
            </a:r>
            <a:r>
              <a:rPr lang="hu-HU" sz="2800" b="1" dirty="0"/>
              <a:t>0+000-12+410 közötti szakasz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1362893"/>
            <a:ext cx="8633022" cy="379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hu-HU" sz="2800" dirty="0" smtClean="0"/>
              <a:t>Kivitelező: </a:t>
            </a:r>
            <a:r>
              <a:rPr lang="hu-HU" sz="2800" dirty="0"/>
              <a:t>CH-M31</a:t>
            </a:r>
            <a:r>
              <a:rPr lang="hu-HU" sz="2800" dirty="0" smtClean="0"/>
              <a:t> </a:t>
            </a:r>
            <a:r>
              <a:rPr lang="hu-HU" sz="2800" dirty="0"/>
              <a:t>konzorcium , </a:t>
            </a:r>
            <a:r>
              <a:rPr lang="hu-HU" sz="2800" dirty="0" smtClean="0"/>
              <a:t>tagjai: </a:t>
            </a:r>
            <a:r>
              <a:rPr lang="hu-HU" sz="2800" dirty="0"/>
              <a:t>Colas Hungária Zrt. – Hídépítő Zrt. </a:t>
            </a:r>
          </a:p>
          <a:p>
            <a:pPr>
              <a:lnSpc>
                <a:spcPct val="90000"/>
              </a:lnSpc>
            </a:pPr>
            <a:r>
              <a:rPr lang="hu-HU" sz="2800" dirty="0"/>
              <a:t>Megrendelő: NIF Zrt. </a:t>
            </a:r>
          </a:p>
          <a:p>
            <a:pPr marL="901700" indent="-901700">
              <a:lnSpc>
                <a:spcPct val="90000"/>
              </a:lnSpc>
            </a:pPr>
            <a:r>
              <a:rPr lang="hu-HU" sz="2800" dirty="0"/>
              <a:t>Kivitelezés időtartama: </a:t>
            </a:r>
            <a:r>
              <a:rPr lang="hu-HU" sz="2800" dirty="0" smtClean="0"/>
              <a:t>2008. december </a:t>
            </a:r>
            <a:r>
              <a:rPr lang="hu-HU" sz="2800" dirty="0"/>
              <a:t>-  </a:t>
            </a:r>
            <a:r>
              <a:rPr lang="hu-HU" sz="2800" dirty="0" smtClean="0"/>
              <a:t>2010. július</a:t>
            </a:r>
            <a:endParaRPr lang="hu-HU" sz="2800" dirty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hu-HU" altLang="hu-HU" sz="2800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Főpálya pályaszerkezete ugyanaz, mint M0 keleti szektor 59+800-69+700 km k</a:t>
            </a:r>
            <a:r>
              <a:rPr kumimoji="0" lang="hu-HU" altLang="hu-HU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hu-HU" altLang="hu-HU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</a:t>
            </a:r>
            <a:r>
              <a:rPr kumimoji="0" lang="hu-HU" altLang="hu-HU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hu-HU" altLang="hu-HU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tti szakasza</a:t>
            </a:r>
            <a:endParaRPr kumimoji="0" lang="hu-HU" altLang="hu-H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52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21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 smtClean="0"/>
              <a:t>M0 déli szektor</a:t>
            </a:r>
            <a:endParaRPr lang="hu-HU" sz="2800" b="1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2784821"/>
            <a:ext cx="86330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43" y="692696"/>
            <a:ext cx="8690019" cy="5792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327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22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M0 autópálya </a:t>
            </a:r>
            <a:r>
              <a:rPr lang="hu-HU" sz="2800" b="1" dirty="0" smtClean="0"/>
              <a:t>(M1 </a:t>
            </a:r>
            <a:r>
              <a:rPr lang="hu-HU" sz="2800" b="1" dirty="0"/>
              <a:t>autópálya-M6 </a:t>
            </a:r>
            <a:r>
              <a:rPr lang="hu-HU" sz="2800" b="1" dirty="0" smtClean="0"/>
              <a:t>autópálya) </a:t>
            </a:r>
            <a:r>
              <a:rPr lang="hu-HU" sz="2800" b="1" dirty="0"/>
              <a:t>2+840-9+400 km közötti </a:t>
            </a:r>
            <a:r>
              <a:rPr lang="hu-HU" sz="2800" b="1" dirty="0" smtClean="0"/>
              <a:t> (D1) szakasz</a:t>
            </a:r>
            <a:endParaRPr lang="hu-HU" sz="2800" b="1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03016" y="1008856"/>
            <a:ext cx="8633022" cy="50106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hu-HU" sz="2800" dirty="0" smtClean="0"/>
              <a:t>Építő</a:t>
            </a:r>
            <a:r>
              <a:rPr lang="hu-HU" sz="2800" dirty="0"/>
              <a:t>: </a:t>
            </a:r>
            <a:r>
              <a:rPr lang="hu-HU" sz="2800" dirty="0" smtClean="0"/>
              <a:t>Colas </a:t>
            </a:r>
            <a:r>
              <a:rPr lang="hu-HU" sz="2800" dirty="0"/>
              <a:t>Hungária Zrt. </a:t>
            </a:r>
            <a:endParaRPr lang="hu-HU" sz="2800" dirty="0" smtClean="0"/>
          </a:p>
          <a:p>
            <a:pPr>
              <a:lnSpc>
                <a:spcPct val="90000"/>
              </a:lnSpc>
            </a:pPr>
            <a:r>
              <a:rPr lang="hu-HU" sz="2800" dirty="0" smtClean="0"/>
              <a:t>Megrendelő</a:t>
            </a:r>
            <a:r>
              <a:rPr lang="hu-HU" sz="2800" dirty="0"/>
              <a:t>: NIF Zrt. </a:t>
            </a:r>
          </a:p>
          <a:p>
            <a:pPr marL="901700" indent="-901700">
              <a:lnSpc>
                <a:spcPct val="90000"/>
              </a:lnSpc>
            </a:pPr>
            <a:r>
              <a:rPr lang="hu-HU" sz="2800" dirty="0"/>
              <a:t>Kivitelezés időtartama: </a:t>
            </a:r>
            <a:r>
              <a:rPr lang="hu-HU" sz="2800" dirty="0" smtClean="0"/>
              <a:t>2009. -  2012. augusztus</a:t>
            </a:r>
            <a:endParaRPr lang="hu-HU" sz="2800" dirty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hu-HU" altLang="hu-HU" sz="2800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hu-HU" sz="2400" dirty="0"/>
              <a:t>Az M0 déli szektor a D1 ütem során a 2+840-9+400 km szelvények között, mintegy 6,56 km hosszúságban került átépítésre 2x2 sávos autóútról 2x3 sávos autópályára. Geometriailag az új pályarész a szelvényezés szerinti bal oldalon készült, a meglévő töltés koronaszélességének megduplázásával. A szakasz három csomópontot érint, amelyek ágai átépítésre kerültek. A beruházás során még 7 híd elkészítése is feladat volt, amelynek legjelentősebbje 250 méter hosszú. Ezen kívül 3 támfalat is </a:t>
            </a:r>
            <a:r>
              <a:rPr lang="hu-HU" sz="2400" dirty="0" smtClean="0"/>
              <a:t>kellett </a:t>
            </a:r>
            <a:r>
              <a:rPr lang="hu-HU" sz="2400" dirty="0"/>
              <a:t>építeni </a:t>
            </a:r>
            <a:r>
              <a:rPr lang="hu-HU" sz="2400" dirty="0" err="1"/>
              <a:t>gabion</a:t>
            </a:r>
            <a:r>
              <a:rPr lang="hu-HU" sz="2400" dirty="0"/>
              <a:t> kosárból, mintegy 27 ezer m</a:t>
            </a:r>
            <a:r>
              <a:rPr lang="hu-HU" sz="2400" baseline="30000" dirty="0"/>
              <a:t>3</a:t>
            </a:r>
            <a:r>
              <a:rPr lang="hu-HU" sz="2400" dirty="0"/>
              <a:t> zúzottkő beépítésével</a:t>
            </a:r>
            <a:endParaRPr kumimoji="0" lang="hu-HU" altLang="hu-H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36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23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M0 autópálya (</a:t>
            </a:r>
            <a:r>
              <a:rPr lang="hu-HU" sz="2800" b="1" dirty="0" smtClean="0"/>
              <a:t>M1 </a:t>
            </a:r>
            <a:r>
              <a:rPr lang="hu-HU" sz="2800" b="1" dirty="0"/>
              <a:t>autópálya-M6 </a:t>
            </a:r>
            <a:r>
              <a:rPr lang="hu-HU" sz="2800" b="1" dirty="0" smtClean="0"/>
              <a:t>autópálya) </a:t>
            </a:r>
            <a:r>
              <a:rPr lang="hu-HU" sz="2800" b="1" dirty="0"/>
              <a:t>2+840-9+400 km közötti </a:t>
            </a:r>
            <a:r>
              <a:rPr lang="hu-HU" sz="2800" b="1" dirty="0" smtClean="0"/>
              <a:t> (D1) szakasz</a:t>
            </a:r>
            <a:endParaRPr lang="hu-HU" sz="2800" b="1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3000264"/>
            <a:ext cx="8633022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2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410090"/>
              </p:ext>
            </p:extLst>
          </p:nvPr>
        </p:nvGraphicFramePr>
        <p:xfrm>
          <a:off x="729817" y="1622203"/>
          <a:ext cx="7992888" cy="23710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509924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Főpálya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javítóréteg (50 cm)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992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CKt4 alapréteg (20 cm)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992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kiegyenlítő aszfaltréteg (4cm)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992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kétrétegű mosott betonburkolat (21+5 cm)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35509" y="999108"/>
            <a:ext cx="82809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M0 aut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óú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 d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 szektor D1 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tem főp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á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lya p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á</a:t>
            </a:r>
            <a:r>
              <a:rPr kumimoji="0" lang="hu-HU" altLang="hu-H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lyaszerkezete</a:t>
            </a:r>
            <a:endParaRPr kumimoji="0" lang="hu-HU" altLang="hu-H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59458" y="4276218"/>
            <a:ext cx="8884541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u-HU" sz="2000" dirty="0" smtClean="0"/>
              <a:t>Az M0 autópálya keleti szektor és az M31 autópálya két rétegű beton burkolatból készült, </a:t>
            </a:r>
            <a:r>
              <a:rPr lang="hu-HU" sz="2000" dirty="0"/>
              <a:t>de teljes vastagságban azonos </a:t>
            </a:r>
            <a:r>
              <a:rPr lang="hu-HU" sz="2000" dirty="0" smtClean="0"/>
              <a:t>keverékből, az M0 autópálya D1 és D2 szektor esetében </a:t>
            </a:r>
            <a:r>
              <a:rPr lang="hu-HU" sz="2000" dirty="0"/>
              <a:t>újdonságot jelentett a pályaszerkezet anyaga, amely kétrétegű, nagy </a:t>
            </a:r>
            <a:r>
              <a:rPr lang="hu-HU" sz="2000" dirty="0" smtClean="0"/>
              <a:t>teherbírású </a:t>
            </a:r>
            <a:r>
              <a:rPr lang="hu-HU" sz="2000" dirty="0"/>
              <a:t>un. mosott felületű beton. Magyarországon először itt készült két eltérő minőségű </a:t>
            </a:r>
            <a:r>
              <a:rPr lang="hu-HU" sz="2000" dirty="0" smtClean="0"/>
              <a:t>keverékből betonburkolat, valamint </a:t>
            </a:r>
            <a:r>
              <a:rPr lang="hu-HU" sz="2000" dirty="0"/>
              <a:t>a felület textúrájának kialakítása is – az előzőleg épített szakaszoktól eltérően – mosott technológiával történt</a:t>
            </a:r>
          </a:p>
        </p:txBody>
      </p:sp>
    </p:spTree>
    <p:extLst>
      <p:ext uri="{BB962C8B-B14F-4D97-AF65-F5344CB8AC3E}">
        <p14:creationId xmlns:p14="http://schemas.microsoft.com/office/powerpoint/2010/main" val="79171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24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M0 autópálya </a:t>
            </a:r>
            <a:r>
              <a:rPr lang="hu-HU" sz="2800" b="1" dirty="0" smtClean="0"/>
              <a:t>(M6 </a:t>
            </a:r>
            <a:r>
              <a:rPr lang="hu-HU" sz="2800" b="1" dirty="0"/>
              <a:t>autópálya-51. sz. </a:t>
            </a:r>
            <a:r>
              <a:rPr lang="hu-HU" sz="2800" b="1" dirty="0" smtClean="0"/>
              <a:t>út) </a:t>
            </a:r>
            <a:r>
              <a:rPr lang="hu-HU" sz="2800" b="1" dirty="0"/>
              <a:t>12+140-23+200</a:t>
            </a:r>
            <a:r>
              <a:rPr lang="hu-HU" sz="2800" dirty="0"/>
              <a:t> </a:t>
            </a:r>
            <a:r>
              <a:rPr lang="hu-HU" sz="2800" b="1" dirty="0"/>
              <a:t>km közötti </a:t>
            </a:r>
            <a:r>
              <a:rPr lang="hu-HU" sz="2800" b="1" dirty="0" smtClean="0"/>
              <a:t>D2 szakasz</a:t>
            </a:r>
            <a:endParaRPr lang="hu-HU" sz="2800" b="1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3000264"/>
            <a:ext cx="8633022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59458" y="4276218"/>
            <a:ext cx="888454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sz="2000" dirty="0"/>
          </a:p>
        </p:txBody>
      </p:sp>
      <p:sp>
        <p:nvSpPr>
          <p:cNvPr id="11" name="Téglalap 10"/>
          <p:cNvSpPr/>
          <p:nvPr/>
        </p:nvSpPr>
        <p:spPr>
          <a:xfrm>
            <a:off x="259458" y="962418"/>
            <a:ext cx="8633022" cy="58539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hu-HU" sz="2800" dirty="0"/>
              <a:t>Kivitelező: M0 déli ág II. </a:t>
            </a:r>
            <a:r>
              <a:rPr lang="hu-HU" sz="2800" dirty="0" smtClean="0"/>
              <a:t>Konzorcium,  vezetője: </a:t>
            </a:r>
            <a:r>
              <a:rPr lang="hu-HU" sz="2800" dirty="0" err="1"/>
              <a:t>A-Híd</a:t>
            </a:r>
            <a:r>
              <a:rPr lang="hu-HU" sz="2800" dirty="0"/>
              <a:t> Építő Zrt</a:t>
            </a:r>
            <a:r>
              <a:rPr lang="hu-HU" sz="2800" dirty="0" smtClean="0"/>
              <a:t>., tagjai: </a:t>
            </a:r>
            <a:r>
              <a:rPr lang="hu-HU" sz="2800" dirty="0"/>
              <a:t>Közgép Zrt., Strabag MML Kft., Colas Hungária Zrt</a:t>
            </a:r>
            <a:r>
              <a:rPr lang="hu-HU" sz="28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hu-HU" sz="2800" dirty="0" smtClean="0"/>
              <a:t>Colas szakasza: </a:t>
            </a:r>
            <a:r>
              <a:rPr lang="hu-HU" sz="2800" dirty="0"/>
              <a:t>12+140-17+300 km </a:t>
            </a:r>
            <a:r>
              <a:rPr lang="hu-HU" sz="2800" dirty="0" smtClean="0"/>
              <a:t>között </a:t>
            </a:r>
            <a:endParaRPr lang="hu-HU" sz="2800" dirty="0"/>
          </a:p>
          <a:p>
            <a:pPr>
              <a:lnSpc>
                <a:spcPct val="90000"/>
              </a:lnSpc>
            </a:pPr>
            <a:r>
              <a:rPr lang="hu-HU" sz="2800" dirty="0"/>
              <a:t>Megrendelő: NIF Zrt. </a:t>
            </a:r>
          </a:p>
          <a:p>
            <a:pPr marL="901700" indent="-901700">
              <a:lnSpc>
                <a:spcPct val="90000"/>
              </a:lnSpc>
            </a:pPr>
            <a:r>
              <a:rPr lang="hu-HU" sz="2800" dirty="0"/>
              <a:t>Kivitelezés időtartama: </a:t>
            </a:r>
            <a:r>
              <a:rPr lang="hu-HU" sz="2800" dirty="0" smtClean="0"/>
              <a:t>2010 </a:t>
            </a:r>
            <a:r>
              <a:rPr lang="hu-HU" sz="2800" dirty="0"/>
              <a:t>-  </a:t>
            </a:r>
            <a:r>
              <a:rPr lang="hu-HU" sz="2800" dirty="0" smtClean="0"/>
              <a:t>2012</a:t>
            </a:r>
          </a:p>
          <a:p>
            <a:pPr marL="901700" indent="-901700">
              <a:lnSpc>
                <a:spcPct val="90000"/>
              </a:lnSpc>
            </a:pPr>
            <a:endParaRPr lang="hu-HU" sz="2800" dirty="0"/>
          </a:p>
          <a:p>
            <a:pPr>
              <a:lnSpc>
                <a:spcPct val="90000"/>
              </a:lnSpc>
            </a:pPr>
            <a:r>
              <a:rPr lang="hu-HU" sz="2400" dirty="0"/>
              <a:t>A D2 ütem feladata az M6 autópálya-51. sz. út közötti 2x2 sávos autóút 2x3 sáv+leállósávos autópályává fejlesztése a jobb pálya </a:t>
            </a:r>
            <a:r>
              <a:rPr lang="hu-HU" sz="2400" dirty="0" smtClean="0"/>
              <a:t>kiépítésével. </a:t>
            </a:r>
          </a:p>
          <a:p>
            <a:pPr>
              <a:lnSpc>
                <a:spcPct val="90000"/>
              </a:lnSpc>
            </a:pPr>
            <a:r>
              <a:rPr lang="hu-HU" sz="2400" dirty="0" smtClean="0"/>
              <a:t>A Colas szakaszon </a:t>
            </a:r>
            <a:r>
              <a:rPr lang="hu-HU" sz="2400" dirty="0"/>
              <a:t>6. sz. főút és a Budapest-Székesfehérvár illetve a Budapest- Pécs vasútvonal feletti ívhíd, továbbá a </a:t>
            </a:r>
            <a:r>
              <a:rPr lang="hu-HU" sz="2400" dirty="0" err="1"/>
              <a:t>hárosi</a:t>
            </a:r>
            <a:r>
              <a:rPr lang="hu-HU" sz="2400" dirty="0"/>
              <a:t> nagy Duna-híd, valamint három kishíd és két autópálya csomópont, a 6-os úti és a halásztelki. A feladat részét képezte még a szakaszt keresztező közművek kiváltása, a vízépítési munkák, valamint a beton pályaburkolat kivitelezése</a:t>
            </a:r>
            <a:r>
              <a:rPr lang="hu-HU" sz="2800" dirty="0"/>
              <a:t>.</a:t>
            </a:r>
            <a:r>
              <a:rPr lang="hu-HU" sz="2800" dirty="0" smtClean="0"/>
              <a:t> </a:t>
            </a:r>
            <a:endParaRPr lang="hu-HU" sz="2800" dirty="0"/>
          </a:p>
        </p:txBody>
      </p:sp>
    </p:spTree>
    <p:extLst>
      <p:ext uri="{BB962C8B-B14F-4D97-AF65-F5344CB8AC3E}">
        <p14:creationId xmlns:p14="http://schemas.microsoft.com/office/powerpoint/2010/main" val="28742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25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Az autópályák pályaburkolat kivitelezésének néhány részlete 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3000264"/>
            <a:ext cx="8633022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59458" y="4276218"/>
            <a:ext cx="888454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sz="2000" dirty="0"/>
          </a:p>
        </p:txBody>
      </p:sp>
      <p:sp>
        <p:nvSpPr>
          <p:cNvPr id="11" name="Téglalap 10"/>
          <p:cNvSpPr/>
          <p:nvPr/>
        </p:nvSpPr>
        <p:spPr>
          <a:xfrm>
            <a:off x="385217" y="739865"/>
            <a:ext cx="8633022" cy="541071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hu-HU" sz="2400" b="1" dirty="0" smtClean="0"/>
              <a:t>Aszfalt </a:t>
            </a:r>
            <a:r>
              <a:rPr lang="hu-HU" sz="2400" b="1" dirty="0"/>
              <a:t>burkolatú </a:t>
            </a:r>
            <a:r>
              <a:rPr lang="hu-HU" sz="2400" b="1" dirty="0" smtClean="0"/>
              <a:t>autópályák</a:t>
            </a:r>
            <a:endParaRPr lang="hu-HU" sz="2400" dirty="0" smtClean="0"/>
          </a:p>
          <a:p>
            <a:pPr marL="177800" indent="-177800">
              <a:lnSpc>
                <a:spcPct val="90000"/>
              </a:lnSpc>
            </a:pPr>
            <a:r>
              <a:rPr lang="hu-HU" sz="2400" dirty="0" smtClean="0"/>
              <a:t>- M5</a:t>
            </a:r>
            <a:r>
              <a:rPr lang="hu-HU" sz="2400" dirty="0"/>
              <a:t>, M43, M6, </a:t>
            </a:r>
            <a:r>
              <a:rPr lang="hu-HU" sz="2400" dirty="0" smtClean="0"/>
              <a:t>M3 </a:t>
            </a:r>
            <a:r>
              <a:rPr lang="hu-HU" sz="2400" dirty="0"/>
              <a:t>pályaszerkezetének felépítése </a:t>
            </a:r>
            <a:r>
              <a:rPr lang="hu-HU" sz="2400" dirty="0" smtClean="0"/>
              <a:t>megegyezik egymással</a:t>
            </a:r>
          </a:p>
          <a:p>
            <a:pPr marL="266700" indent="-266700">
              <a:lnSpc>
                <a:spcPct val="90000"/>
              </a:lnSpc>
            </a:pPr>
            <a:r>
              <a:rPr lang="hu-HU" sz="2400" dirty="0" smtClean="0"/>
              <a:t> - Minden </a:t>
            </a:r>
            <a:r>
              <a:rPr lang="hu-HU" sz="2400" dirty="0"/>
              <a:t>esetben hidraulikus </a:t>
            </a:r>
            <a:r>
              <a:rPr lang="hu-HU" sz="2400" dirty="0" smtClean="0"/>
              <a:t>alapréteg </a:t>
            </a:r>
            <a:r>
              <a:rPr lang="hu-HU" sz="2400" dirty="0"/>
              <a:t>(CKt4 vagy C12/15) </a:t>
            </a:r>
            <a:r>
              <a:rPr lang="hu-HU" sz="2400" dirty="0" smtClean="0"/>
              <a:t> + három </a:t>
            </a:r>
            <a:r>
              <a:rPr lang="hu-HU" sz="2400" dirty="0"/>
              <a:t>réteg </a:t>
            </a:r>
            <a:r>
              <a:rPr lang="hu-HU" sz="2400" dirty="0" smtClean="0"/>
              <a:t>aszfalt. </a:t>
            </a:r>
          </a:p>
          <a:p>
            <a:pPr marL="177800" indent="-177800">
              <a:lnSpc>
                <a:spcPct val="90000"/>
              </a:lnSpc>
            </a:pPr>
            <a:r>
              <a:rPr lang="hu-HU" sz="2400" dirty="0" smtClean="0"/>
              <a:t>- A </a:t>
            </a:r>
            <a:r>
              <a:rPr lang="hu-HU" sz="2400" dirty="0"/>
              <a:t>hidraulikus </a:t>
            </a:r>
            <a:r>
              <a:rPr lang="hu-HU" sz="2400" dirty="0" smtClean="0"/>
              <a:t>alapréteg </a:t>
            </a:r>
            <a:r>
              <a:rPr lang="hu-HU" sz="2400" dirty="0" err="1" smtClean="0"/>
              <a:t>dilatálása</a:t>
            </a:r>
            <a:r>
              <a:rPr lang="hu-HU" sz="2400" dirty="0" smtClean="0"/>
              <a:t> és feszültségelnyelő </a:t>
            </a:r>
            <a:r>
              <a:rPr lang="hu-HU" sz="2400" dirty="0"/>
              <a:t>réteggel </a:t>
            </a:r>
            <a:r>
              <a:rPr lang="hu-HU" sz="2400" dirty="0" smtClean="0"/>
              <a:t>való ellátása követelmény. </a:t>
            </a:r>
            <a:r>
              <a:rPr lang="hu-HU" sz="2400" dirty="0"/>
              <a:t>A feszültségelnyelő réteg </a:t>
            </a:r>
            <a:r>
              <a:rPr lang="hu-HU" sz="2400" dirty="0" err="1"/>
              <a:t>üvegszálerősítésű</a:t>
            </a:r>
            <a:r>
              <a:rPr lang="hu-HU" sz="2400" dirty="0"/>
              <a:t> </a:t>
            </a:r>
            <a:r>
              <a:rPr lang="hu-HU" sz="2400" dirty="0" err="1"/>
              <a:t>geotextília</a:t>
            </a:r>
            <a:r>
              <a:rPr lang="hu-HU" sz="2400" dirty="0"/>
              <a:t> </a:t>
            </a:r>
            <a:r>
              <a:rPr lang="hu-HU" sz="2400" dirty="0" smtClean="0"/>
              <a:t>a </a:t>
            </a:r>
            <a:r>
              <a:rPr lang="hu-HU" sz="2400" dirty="0"/>
              <a:t>a hidraulikus kötőanyagú alaprétegre </a:t>
            </a:r>
            <a:r>
              <a:rPr lang="hu-HU" sz="2400" dirty="0" smtClean="0"/>
              <a:t>ragasztva. </a:t>
            </a:r>
          </a:p>
          <a:p>
            <a:pPr marL="177800" indent="-177800">
              <a:lnSpc>
                <a:spcPct val="90000"/>
              </a:lnSpc>
            </a:pPr>
            <a:r>
              <a:rPr lang="hu-HU" sz="2400" dirty="0" smtClean="0"/>
              <a:t>- Aszfaltréteg </a:t>
            </a:r>
            <a:r>
              <a:rPr lang="hu-HU" sz="2400" b="1" dirty="0"/>
              <a:t>alap- és </a:t>
            </a:r>
            <a:r>
              <a:rPr lang="hu-HU" sz="2400" b="1" dirty="0" smtClean="0"/>
              <a:t>kötőréteg </a:t>
            </a:r>
            <a:r>
              <a:rPr lang="hu-HU" sz="2400" dirty="0" smtClean="0"/>
              <a:t>20 </a:t>
            </a:r>
            <a:r>
              <a:rPr lang="hu-HU" sz="2400" dirty="0"/>
              <a:t>mm szemnagyságú, </a:t>
            </a:r>
            <a:r>
              <a:rPr lang="hu-HU" sz="2400" dirty="0" err="1"/>
              <a:t>nagymodulusú</a:t>
            </a:r>
            <a:r>
              <a:rPr lang="hu-HU" sz="2400" dirty="0"/>
              <a:t> aszfalt </a:t>
            </a:r>
            <a:r>
              <a:rPr lang="hu-HU" sz="2400" dirty="0" smtClean="0"/>
              <a:t>modifikált </a:t>
            </a:r>
            <a:r>
              <a:rPr lang="hu-HU" sz="2400" dirty="0"/>
              <a:t>bitumennel </a:t>
            </a:r>
            <a:r>
              <a:rPr lang="hu-HU" sz="2400" dirty="0" smtClean="0"/>
              <a:t>készítve </a:t>
            </a:r>
            <a:r>
              <a:rPr lang="hu-HU" sz="2400" b="1" dirty="0"/>
              <a:t>kopóréteg</a:t>
            </a:r>
            <a:r>
              <a:rPr lang="hu-HU" sz="2400" dirty="0"/>
              <a:t> </a:t>
            </a:r>
            <a:r>
              <a:rPr lang="hu-HU" sz="2400" dirty="0" smtClean="0"/>
              <a:t>zúzalékvázas </a:t>
            </a:r>
            <a:r>
              <a:rPr lang="hu-HU" sz="2400" dirty="0" err="1"/>
              <a:t>masztixaszfalt</a:t>
            </a:r>
            <a:r>
              <a:rPr lang="hu-HU" sz="2400" dirty="0"/>
              <a:t> szintén modifikált bitumennel keverve. </a:t>
            </a:r>
            <a:endParaRPr lang="hu-HU" sz="2400" dirty="0" smtClean="0"/>
          </a:p>
          <a:p>
            <a:pPr marL="177800" indent="-177800">
              <a:lnSpc>
                <a:spcPct val="90000"/>
              </a:lnSpc>
            </a:pPr>
            <a:r>
              <a:rPr lang="hu-HU" sz="2400" dirty="0" smtClean="0"/>
              <a:t>- M5 </a:t>
            </a:r>
            <a:r>
              <a:rPr lang="hu-HU" sz="2400" dirty="0"/>
              <a:t>autópálya 140+000-159+200 km szelvényei között a kötőrétegben (</a:t>
            </a:r>
            <a:r>
              <a:rPr lang="hu-HU" sz="2400" dirty="0" err="1"/>
              <a:t>Betoflex-H</a:t>
            </a:r>
            <a:r>
              <a:rPr lang="hu-HU" sz="2400" dirty="0"/>
              <a:t>) és kopórétegben (RUFLEX-H) épült francia típusú </a:t>
            </a:r>
            <a:r>
              <a:rPr lang="hu-HU" sz="2400" dirty="0" smtClean="0"/>
              <a:t>aszfalt. </a:t>
            </a:r>
          </a:p>
          <a:p>
            <a:pPr marL="177800" indent="-177800">
              <a:lnSpc>
                <a:spcPct val="90000"/>
              </a:lnSpc>
            </a:pPr>
            <a:r>
              <a:rPr lang="hu-HU" sz="2400" dirty="0" smtClean="0"/>
              <a:t>- Követelmény: először </a:t>
            </a:r>
            <a:r>
              <a:rPr lang="hu-HU" sz="2400" dirty="0"/>
              <a:t>2005-ben az M5 autópálya esetén </a:t>
            </a:r>
            <a:r>
              <a:rPr lang="hu-HU" sz="2400" dirty="0" smtClean="0"/>
              <a:t>a </a:t>
            </a:r>
            <a:r>
              <a:rPr lang="hu-HU" sz="2400" dirty="0"/>
              <a:t>modulus és fáradás az aszfaltkeverékeknél. </a:t>
            </a:r>
          </a:p>
        </p:txBody>
      </p:sp>
    </p:spTree>
    <p:extLst>
      <p:ext uri="{BB962C8B-B14F-4D97-AF65-F5344CB8AC3E}">
        <p14:creationId xmlns:p14="http://schemas.microsoft.com/office/powerpoint/2010/main" val="344297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26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Az autópályák pályaburkolat kivitelezésének néhány részlete 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3000264"/>
            <a:ext cx="8633022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59458" y="4276218"/>
            <a:ext cx="888454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sz="2000" dirty="0"/>
          </a:p>
        </p:txBody>
      </p:sp>
      <p:sp>
        <p:nvSpPr>
          <p:cNvPr id="11" name="Téglalap 10"/>
          <p:cNvSpPr/>
          <p:nvPr/>
        </p:nvSpPr>
        <p:spPr>
          <a:xfrm>
            <a:off x="385217" y="739865"/>
            <a:ext cx="8633022" cy="607550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hu-HU" sz="2400" b="1" dirty="0" smtClean="0"/>
              <a:t>Beton </a:t>
            </a:r>
            <a:r>
              <a:rPr lang="hu-HU" sz="2400" b="1" dirty="0"/>
              <a:t>burkolatú </a:t>
            </a:r>
            <a:r>
              <a:rPr lang="hu-HU" sz="2400" b="1" dirty="0" smtClean="0"/>
              <a:t>autópályák </a:t>
            </a:r>
          </a:p>
          <a:p>
            <a:pPr marL="342900" indent="-342900">
              <a:lnSpc>
                <a:spcPct val="90000"/>
              </a:lnSpc>
              <a:buFontTx/>
              <a:buChar char="-"/>
            </a:pPr>
            <a:r>
              <a:rPr lang="hu-HU" sz="2400" b="1" dirty="0" smtClean="0"/>
              <a:t>M0 </a:t>
            </a:r>
            <a:r>
              <a:rPr lang="hu-HU" sz="2400" b="1" dirty="0"/>
              <a:t>keleti szektor </a:t>
            </a:r>
            <a:r>
              <a:rPr lang="hu-HU" sz="2400" dirty="0"/>
              <a:t>és az </a:t>
            </a:r>
            <a:r>
              <a:rPr lang="hu-HU" sz="2400" b="1" dirty="0"/>
              <a:t>M31 autópálya </a:t>
            </a:r>
            <a:r>
              <a:rPr lang="hu-HU" sz="2400" dirty="0" smtClean="0"/>
              <a:t>pályaszerkezete azonos </a:t>
            </a:r>
          </a:p>
          <a:p>
            <a:pPr marL="342900" indent="-342900">
              <a:lnSpc>
                <a:spcPct val="90000"/>
              </a:lnSpc>
              <a:buFontTx/>
              <a:buChar char="-"/>
            </a:pPr>
            <a:r>
              <a:rPr lang="hu-HU" sz="2400" dirty="0" smtClean="0"/>
              <a:t>Hidraulikus </a:t>
            </a:r>
            <a:r>
              <a:rPr lang="hu-HU" sz="2400" dirty="0"/>
              <a:t>alaprétegre (CKt4</a:t>
            </a:r>
            <a:r>
              <a:rPr lang="hu-HU" sz="2400" dirty="0" smtClean="0"/>
              <a:t>) + 2 rétegű CP4/2,7 </a:t>
            </a:r>
            <a:r>
              <a:rPr lang="hu-HU" sz="2400" dirty="0"/>
              <a:t>hézagaiban vasalt betonburkolat </a:t>
            </a:r>
            <a:r>
              <a:rPr lang="hu-HU" sz="2400" dirty="0" smtClean="0"/>
              <a:t> </a:t>
            </a:r>
            <a:r>
              <a:rPr lang="hu-HU" sz="2400" dirty="0"/>
              <a:t>azonos </a:t>
            </a:r>
            <a:r>
              <a:rPr lang="hu-HU" sz="2400" dirty="0" smtClean="0"/>
              <a:t>keverékből </a:t>
            </a:r>
          </a:p>
          <a:p>
            <a:pPr marL="342900" indent="-342900">
              <a:lnSpc>
                <a:spcPct val="90000"/>
              </a:lnSpc>
              <a:buFontTx/>
              <a:buChar char="-"/>
            </a:pPr>
            <a:r>
              <a:rPr lang="hu-HU" sz="2400" dirty="0" smtClean="0"/>
              <a:t>A </a:t>
            </a:r>
            <a:r>
              <a:rPr lang="hu-HU" sz="2400" dirty="0"/>
              <a:t>betonfelület </a:t>
            </a:r>
            <a:r>
              <a:rPr lang="hu-HU" sz="2400" dirty="0" smtClean="0"/>
              <a:t>érdességének kialakítása sepréssel. </a:t>
            </a:r>
          </a:p>
          <a:p>
            <a:pPr>
              <a:lnSpc>
                <a:spcPct val="90000"/>
              </a:lnSpc>
            </a:pPr>
            <a:r>
              <a:rPr lang="hu-HU" sz="2400" b="1" dirty="0" smtClean="0"/>
              <a:t>Újdonság</a:t>
            </a:r>
            <a:r>
              <a:rPr lang="hu-HU" sz="2400" dirty="0" smtClean="0"/>
              <a:t>: betonkeverék ásványi váza andezit zúzalékból készült. </a:t>
            </a:r>
          </a:p>
          <a:p>
            <a:pPr>
              <a:lnSpc>
                <a:spcPct val="90000"/>
              </a:lnSpc>
            </a:pPr>
            <a:endParaRPr lang="hu-HU" sz="2400" dirty="0" smtClean="0"/>
          </a:p>
          <a:p>
            <a:pPr marL="342900" indent="-342900">
              <a:lnSpc>
                <a:spcPct val="90000"/>
              </a:lnSpc>
              <a:buFontTx/>
              <a:buChar char="-"/>
            </a:pPr>
            <a:r>
              <a:rPr lang="hu-HU" sz="2400" b="1" dirty="0" smtClean="0"/>
              <a:t>M0 </a:t>
            </a:r>
            <a:r>
              <a:rPr lang="hu-HU" sz="2400" b="1" dirty="0"/>
              <a:t>déli szektor </a:t>
            </a:r>
            <a:r>
              <a:rPr lang="hu-HU" sz="2400" b="1" dirty="0" smtClean="0"/>
              <a:t>D1 </a:t>
            </a:r>
            <a:r>
              <a:rPr lang="hu-HU" sz="2400" dirty="0" smtClean="0"/>
              <a:t>és </a:t>
            </a:r>
            <a:r>
              <a:rPr lang="hu-HU" sz="2400" b="1" dirty="0" smtClean="0"/>
              <a:t>D2</a:t>
            </a:r>
            <a:r>
              <a:rPr lang="hu-HU" sz="2400" dirty="0" smtClean="0"/>
              <a:t>  </a:t>
            </a:r>
            <a:r>
              <a:rPr lang="hu-HU" sz="2400" dirty="0"/>
              <a:t>szakaszának szintén azonos a </a:t>
            </a:r>
            <a:r>
              <a:rPr lang="hu-HU" sz="2400" dirty="0" smtClean="0"/>
              <a:t>pályaszerkezete</a:t>
            </a:r>
          </a:p>
          <a:p>
            <a:pPr marL="342900" indent="-342900">
              <a:lnSpc>
                <a:spcPct val="90000"/>
              </a:lnSpc>
              <a:buFontTx/>
              <a:buChar char="-"/>
            </a:pPr>
            <a:r>
              <a:rPr lang="hu-HU" sz="2400" dirty="0" smtClean="0"/>
              <a:t> Hidraulikus alapréteg </a:t>
            </a:r>
            <a:r>
              <a:rPr lang="hu-HU" sz="2400" dirty="0"/>
              <a:t>(CKt4) </a:t>
            </a:r>
            <a:r>
              <a:rPr lang="hu-HU" sz="2400" dirty="0" smtClean="0"/>
              <a:t> + 4 </a:t>
            </a:r>
            <a:r>
              <a:rPr lang="hu-HU" sz="2400" dirty="0"/>
              <a:t>cm </a:t>
            </a:r>
            <a:r>
              <a:rPr lang="hu-HU" sz="2400" dirty="0" err="1"/>
              <a:t>vtg</a:t>
            </a:r>
            <a:r>
              <a:rPr lang="hu-HU" sz="2400" dirty="0"/>
              <a:t> aszfalt elválasztó </a:t>
            </a:r>
            <a:r>
              <a:rPr lang="hu-HU" sz="2400" dirty="0" smtClean="0"/>
              <a:t>réteg + kétrétegű </a:t>
            </a:r>
            <a:r>
              <a:rPr lang="hu-HU" sz="2400" dirty="0"/>
              <a:t>(különböző keverékből) mosott felületképzésű betonburkolat </a:t>
            </a:r>
            <a:endParaRPr lang="hu-HU" sz="2400" dirty="0" smtClean="0"/>
          </a:p>
          <a:p>
            <a:pPr marL="342900" indent="-342900">
              <a:lnSpc>
                <a:spcPct val="90000"/>
              </a:lnSpc>
              <a:buFontTx/>
              <a:buChar char="-"/>
            </a:pPr>
            <a:r>
              <a:rPr lang="hu-HU" sz="2400" dirty="0"/>
              <a:t>főpálya burkolata 26 cm </a:t>
            </a:r>
            <a:r>
              <a:rPr lang="hu-HU" sz="2400" dirty="0" err="1"/>
              <a:t>összvastagságban</a:t>
            </a:r>
            <a:r>
              <a:rPr lang="hu-HU" sz="2400" dirty="0"/>
              <a:t>, 2 rétegben épült, amelyből a felső réteg 5 cm, az alsó réteg 21 cm vastag. Az alsó réteg CP 4/2,7-22/S1, XF4, a felső réteg CP 4,5/3,5-11/S1, XF4 típusú beton. A három forgalmi sáv egy menetben, 11,75 m szélességben készült.</a:t>
            </a:r>
            <a:endParaRPr lang="hu-HU" sz="2400" dirty="0" smtClean="0"/>
          </a:p>
          <a:p>
            <a:pPr>
              <a:lnSpc>
                <a:spcPct val="90000"/>
              </a:lnSpc>
            </a:pPr>
            <a:endParaRPr lang="hu-HU" sz="2400" b="1" dirty="0"/>
          </a:p>
        </p:txBody>
      </p:sp>
    </p:spTree>
    <p:extLst>
      <p:ext uri="{BB962C8B-B14F-4D97-AF65-F5344CB8AC3E}">
        <p14:creationId xmlns:p14="http://schemas.microsoft.com/office/powerpoint/2010/main" val="5153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27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Az autópályák pályaburkolat kivitelezésének néhány részlete 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3000264"/>
            <a:ext cx="8633022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59458" y="4276218"/>
            <a:ext cx="888454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sz="2000" dirty="0"/>
          </a:p>
        </p:txBody>
      </p:sp>
      <p:sp>
        <p:nvSpPr>
          <p:cNvPr id="11" name="Téglalap 10"/>
          <p:cNvSpPr/>
          <p:nvPr/>
        </p:nvSpPr>
        <p:spPr>
          <a:xfrm>
            <a:off x="385217" y="739865"/>
            <a:ext cx="8633022" cy="507831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hu-HU" sz="2400" dirty="0"/>
              <a:t>A </a:t>
            </a:r>
            <a:r>
              <a:rPr lang="hu-HU" sz="2400" b="1" dirty="0"/>
              <a:t>lassító és gyorsító </a:t>
            </a:r>
            <a:r>
              <a:rPr lang="hu-HU" sz="2400" b="1" dirty="0" smtClean="0"/>
              <a:t>sávokon </a:t>
            </a:r>
            <a:r>
              <a:rPr lang="hu-HU" sz="2400" dirty="0" smtClean="0"/>
              <a:t>+ </a:t>
            </a:r>
            <a:r>
              <a:rPr lang="hu-HU" sz="2400" b="1" dirty="0" smtClean="0"/>
              <a:t>leálló </a:t>
            </a:r>
            <a:r>
              <a:rPr lang="hu-HU" sz="2400" b="1" dirty="0"/>
              <a:t>sávon </a:t>
            </a:r>
            <a:r>
              <a:rPr lang="hu-HU" sz="2400" dirty="0"/>
              <a:t>szintén mosott felületképzésű, hézagaiban vasalt betonburkolat épült csúszó zsalus beépítéssel, 26 cm vastagságban, egy rétegben, a kopóréteg anyagából 2,75-3,75 m szélességben. </a:t>
            </a:r>
            <a:endParaRPr lang="hu-HU" sz="2400" dirty="0" smtClean="0"/>
          </a:p>
          <a:p>
            <a:pPr>
              <a:lnSpc>
                <a:spcPct val="90000"/>
              </a:lnSpc>
            </a:pPr>
            <a:r>
              <a:rPr lang="hu-HU" sz="2400" dirty="0" smtClean="0"/>
              <a:t>Szintén </a:t>
            </a:r>
            <a:r>
              <a:rPr lang="hu-HU" sz="2400" dirty="0"/>
              <a:t>egy rétegben került bedolgozásra a </a:t>
            </a:r>
            <a:r>
              <a:rPr lang="hu-HU" sz="2400" b="1" dirty="0"/>
              <a:t>hidakon való átvezetés </a:t>
            </a:r>
            <a:r>
              <a:rPr lang="hu-HU" sz="2400" dirty="0"/>
              <a:t>is a felső réteg keverékéből teljes vastagságban. </a:t>
            </a:r>
            <a:endParaRPr lang="hu-HU" sz="2400" dirty="0" smtClean="0"/>
          </a:p>
          <a:p>
            <a:pPr>
              <a:lnSpc>
                <a:spcPct val="90000"/>
              </a:lnSpc>
            </a:pPr>
            <a:r>
              <a:rPr lang="hu-HU" sz="2400" dirty="0" smtClean="0"/>
              <a:t>A </a:t>
            </a:r>
            <a:r>
              <a:rPr lang="hu-HU" sz="2400" dirty="0"/>
              <a:t>betonkeverék előállítását három keverőgép végezte. A betonkeverékhez használt andezit zúzalék a Colas Északkő Kft. </a:t>
            </a:r>
            <a:r>
              <a:rPr lang="hu-HU" sz="2400" dirty="0" err="1"/>
              <a:t>nógrádkövesdi</a:t>
            </a:r>
            <a:r>
              <a:rPr lang="hu-HU" sz="2400" dirty="0"/>
              <a:t> bányájából származott. </a:t>
            </a:r>
            <a:endParaRPr lang="hu-HU" sz="2400" dirty="0" smtClean="0"/>
          </a:p>
          <a:p>
            <a:pPr>
              <a:lnSpc>
                <a:spcPct val="90000"/>
              </a:lnSpc>
            </a:pPr>
            <a:r>
              <a:rPr lang="hu-HU" sz="2400" dirty="0" smtClean="0"/>
              <a:t>A </a:t>
            </a:r>
            <a:r>
              <a:rPr lang="hu-HU" sz="2400" dirty="0"/>
              <a:t>főpályát és a hidakat a Colas Szlovákiától hozott </a:t>
            </a:r>
            <a:r>
              <a:rPr lang="hu-HU" sz="2400" b="1" dirty="0" err="1"/>
              <a:t>Wirtgen</a:t>
            </a:r>
            <a:r>
              <a:rPr lang="hu-HU" sz="2400" b="1" dirty="0"/>
              <a:t> SP 1600 </a:t>
            </a:r>
            <a:r>
              <a:rPr lang="hu-HU" sz="2400" b="1" dirty="0" err="1"/>
              <a:t>betonfiniser</a:t>
            </a:r>
            <a:r>
              <a:rPr lang="hu-HU" sz="2400" dirty="0"/>
              <a:t> építette, amelynek négy, egymástól független hidraulikus lánctalpa van, különlegessége, hogy két réteg egyidejű beépítésére is alkalmas, ezen kívül automatikusan helyezi el kereszt- és hosszirányban a vasakat. </a:t>
            </a:r>
            <a:endParaRPr lang="hu-HU" sz="2400" dirty="0" smtClean="0"/>
          </a:p>
          <a:p>
            <a:pPr>
              <a:lnSpc>
                <a:spcPct val="90000"/>
              </a:lnSpc>
            </a:pPr>
            <a:r>
              <a:rPr lang="hu-HU" sz="2400" dirty="0" smtClean="0"/>
              <a:t>A </a:t>
            </a:r>
            <a:r>
              <a:rPr lang="hu-HU" sz="2400" dirty="0"/>
              <a:t>mosott betonfelület kialakítását </a:t>
            </a:r>
            <a:r>
              <a:rPr lang="hu-HU" sz="2400" b="1" dirty="0"/>
              <a:t>TCM 1800 típusú gép végezte</a:t>
            </a:r>
          </a:p>
        </p:txBody>
      </p:sp>
    </p:spTree>
    <p:extLst>
      <p:ext uri="{BB962C8B-B14F-4D97-AF65-F5344CB8AC3E}">
        <p14:creationId xmlns:p14="http://schemas.microsoft.com/office/powerpoint/2010/main" val="204625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Tartalom hely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10" y="1002080"/>
            <a:ext cx="3648075" cy="268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28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Az autópályák pályaburkolat kivitelezésének néhány részlete 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259458" y="4276218"/>
            <a:ext cx="888454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sz="2000" dirty="0"/>
          </a:p>
        </p:txBody>
      </p:sp>
      <p:sp>
        <p:nvSpPr>
          <p:cNvPr id="11" name="Téglalap 10"/>
          <p:cNvSpPr/>
          <p:nvPr/>
        </p:nvSpPr>
        <p:spPr>
          <a:xfrm>
            <a:off x="4111442" y="721782"/>
            <a:ext cx="2376265" cy="4247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endParaRPr lang="hu-HU" sz="2400" b="1" dirty="0"/>
          </a:p>
        </p:txBody>
      </p:sp>
      <p:pic>
        <p:nvPicPr>
          <p:cNvPr id="13" name="Picture 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42072"/>
            <a:ext cx="6543256" cy="5425439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" name="Szövegdoboz 1"/>
          <p:cNvSpPr txBox="1"/>
          <p:nvPr/>
        </p:nvSpPr>
        <p:spPr>
          <a:xfrm>
            <a:off x="3804693" y="6267511"/>
            <a:ext cx="3177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b="1" dirty="0" smtClean="0"/>
              <a:t>Mosott betonfelület kialakítása</a:t>
            </a:r>
            <a:endParaRPr lang="hu-HU" b="1" dirty="0"/>
          </a:p>
        </p:txBody>
      </p:sp>
      <p:sp>
        <p:nvSpPr>
          <p:cNvPr id="4" name="Téglalap 3"/>
          <p:cNvSpPr/>
          <p:nvPr/>
        </p:nvSpPr>
        <p:spPr>
          <a:xfrm>
            <a:off x="4701728" y="842072"/>
            <a:ext cx="180020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hu-HU" b="1" dirty="0">
                <a:solidFill>
                  <a:schemeClr val="accent6">
                    <a:lumMod val="75000"/>
                  </a:schemeClr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</a:rPr>
              <a:t>Terítés iránya</a:t>
            </a:r>
            <a:endParaRPr lang="hu-H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églalap 13"/>
          <p:cNvSpPr/>
          <p:nvPr/>
        </p:nvSpPr>
        <p:spPr>
          <a:xfrm>
            <a:off x="2699792" y="1974979"/>
            <a:ext cx="2001936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hu-HU" b="1" dirty="0">
                <a:solidFill>
                  <a:srgbClr val="00B05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</a:rPr>
              <a:t>Párazárás</a:t>
            </a:r>
            <a:endParaRPr lang="hu-HU" dirty="0">
              <a:solidFill>
                <a:srgbClr val="00B050"/>
              </a:solidFill>
            </a:endParaRPr>
          </a:p>
        </p:txBody>
      </p:sp>
      <p:sp>
        <p:nvSpPr>
          <p:cNvPr id="15" name="Téglalap 14"/>
          <p:cNvSpPr/>
          <p:nvPr/>
        </p:nvSpPr>
        <p:spPr>
          <a:xfrm>
            <a:off x="4572000" y="1827544"/>
            <a:ext cx="172819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hu-HU" b="1" dirty="0">
                <a:solidFill>
                  <a:srgbClr val="FF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</a:rPr>
              <a:t>Kiseprés</a:t>
            </a:r>
            <a:endParaRPr lang="hu-HU" dirty="0">
              <a:solidFill>
                <a:srgbClr val="FF0000"/>
              </a:solidFill>
            </a:endParaRPr>
          </a:p>
        </p:txBody>
      </p:sp>
      <p:sp>
        <p:nvSpPr>
          <p:cNvPr id="16" name="Téglalap 15"/>
          <p:cNvSpPr/>
          <p:nvPr/>
        </p:nvSpPr>
        <p:spPr>
          <a:xfrm>
            <a:off x="6199674" y="1593666"/>
            <a:ext cx="2809423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hu-HU" b="1" dirty="0">
                <a:solidFill>
                  <a:srgbClr val="002060"/>
                </a:solidFill>
              </a:rPr>
              <a:t>Kombinált kötéskésleltetés</a:t>
            </a:r>
            <a:r>
              <a:rPr lang="hu-HU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hu-HU" b="1" dirty="0" smtClean="0">
                <a:solidFill>
                  <a:srgbClr val="002060"/>
                </a:solidFill>
              </a:rPr>
              <a:t> </a:t>
            </a:r>
            <a:r>
              <a:rPr lang="hu-HU" b="1" dirty="0">
                <a:solidFill>
                  <a:srgbClr val="002060"/>
                </a:solidFill>
              </a:rPr>
              <a:t>párazárás</a:t>
            </a:r>
            <a:endParaRPr lang="hu-H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8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29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Összefoglalás, kitekintés 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3000264"/>
            <a:ext cx="8633022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59458" y="4276218"/>
            <a:ext cx="888454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sz="2000" dirty="0"/>
          </a:p>
        </p:txBody>
      </p:sp>
      <p:sp>
        <p:nvSpPr>
          <p:cNvPr id="11" name="Téglalap 10"/>
          <p:cNvSpPr/>
          <p:nvPr/>
        </p:nvSpPr>
        <p:spPr>
          <a:xfrm>
            <a:off x="385217" y="739865"/>
            <a:ext cx="8633022" cy="513371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hu-HU" sz="2800" dirty="0"/>
              <a:t>Colas magyarországi cégcsoport 2004. óta </a:t>
            </a:r>
            <a:r>
              <a:rPr lang="hu-HU" sz="2800" b="1" dirty="0"/>
              <a:t>öt aszfaltburkolatú </a:t>
            </a:r>
            <a:r>
              <a:rPr lang="hu-HU" sz="2800" dirty="0"/>
              <a:t>(</a:t>
            </a:r>
            <a:r>
              <a:rPr lang="hu-HU" sz="2800" b="1" dirty="0"/>
              <a:t>mintegy 71 km</a:t>
            </a:r>
            <a:r>
              <a:rPr lang="hu-HU" sz="2800" dirty="0"/>
              <a:t>) és </a:t>
            </a:r>
            <a:r>
              <a:rPr lang="hu-HU" sz="2800" b="1" dirty="0"/>
              <a:t>négy betonburkolatú </a:t>
            </a:r>
            <a:r>
              <a:rPr lang="hu-HU" sz="2800" dirty="0"/>
              <a:t>(</a:t>
            </a:r>
            <a:r>
              <a:rPr lang="hu-HU" sz="2800" b="1" dirty="0"/>
              <a:t>mintegy 35 km</a:t>
            </a:r>
            <a:r>
              <a:rPr lang="hu-HU" sz="2800" dirty="0"/>
              <a:t>) autópálya kivitelezésében vett részt. </a:t>
            </a:r>
            <a:endParaRPr lang="hu-HU" sz="2800" dirty="0" smtClean="0"/>
          </a:p>
          <a:p>
            <a:pPr>
              <a:lnSpc>
                <a:spcPct val="90000"/>
              </a:lnSpc>
            </a:pPr>
            <a:r>
              <a:rPr lang="hu-HU" sz="2800" dirty="0" smtClean="0"/>
              <a:t>Építési </a:t>
            </a:r>
            <a:r>
              <a:rPr lang="hu-HU" sz="2800" dirty="0"/>
              <a:t>szempontból a mindig előforduló kisebb-nagyobb nehézségektől eltekintve mind az aszfalt, mind a beton autópályák a minőségi követelményeket kielégítve, megfelelő minőségben készültek el. </a:t>
            </a:r>
            <a:endParaRPr lang="hu-HU" sz="2800" dirty="0" smtClean="0"/>
          </a:p>
          <a:p>
            <a:pPr>
              <a:lnSpc>
                <a:spcPct val="90000"/>
              </a:lnSpc>
            </a:pPr>
            <a:r>
              <a:rPr lang="hu-HU" sz="2800" dirty="0"/>
              <a:t>Ennek tükrében </a:t>
            </a:r>
            <a:r>
              <a:rPr lang="hu-HU" sz="2800" b="1" dirty="0"/>
              <a:t>értelmetlennek tartjuk ezért azt a vitát</a:t>
            </a:r>
            <a:r>
              <a:rPr lang="hu-HU" sz="2800" dirty="0"/>
              <a:t>, hogy </a:t>
            </a:r>
            <a:r>
              <a:rPr lang="hu-HU" sz="2800" b="1" dirty="0"/>
              <a:t>aszfalt vagy beton </a:t>
            </a:r>
            <a:r>
              <a:rPr lang="hu-HU" sz="2800" dirty="0"/>
              <a:t>autópályák épüljenek. Véleményünk szerint az adott feladat (milyen forgalmi terhelés, milyen forgalmi jelleg, stb.) legoptimálisabb megoldása kell, hogy meghatározza azt, hogy aszfalt vagy beton burkolatú út épüljön</a:t>
            </a:r>
            <a:endParaRPr lang="hu-HU" sz="2800" b="1" dirty="0"/>
          </a:p>
        </p:txBody>
      </p:sp>
    </p:spTree>
    <p:extLst>
      <p:ext uri="{BB962C8B-B14F-4D97-AF65-F5344CB8AC3E}">
        <p14:creationId xmlns:p14="http://schemas.microsoft.com/office/powerpoint/2010/main" val="336660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zövegdoboz 3"/>
          <p:cNvSpPr txBox="1"/>
          <p:nvPr/>
        </p:nvSpPr>
        <p:spPr>
          <a:xfrm>
            <a:off x="395536" y="724706"/>
            <a:ext cx="8748464" cy="624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hu-HU" sz="2800" b="1" dirty="0" smtClean="0"/>
          </a:p>
          <a:p>
            <a:pPr>
              <a:lnSpc>
                <a:spcPct val="90000"/>
              </a:lnSpc>
            </a:pPr>
            <a:r>
              <a:rPr lang="hu-HU" sz="3200" b="1" dirty="0" smtClean="0"/>
              <a:t>Betonburkolatú pályák</a:t>
            </a:r>
          </a:p>
          <a:p>
            <a:pPr>
              <a:lnSpc>
                <a:spcPct val="90000"/>
              </a:lnSpc>
            </a:pPr>
            <a:endParaRPr lang="hu-HU" sz="3200" b="1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r>
              <a:rPr lang="hu-HU" sz="3200" b="1" dirty="0" smtClean="0"/>
              <a:t>M0 autópálya</a:t>
            </a:r>
            <a:r>
              <a:rPr lang="hu-HU" sz="3200" dirty="0" smtClean="0"/>
              <a:t> keleti </a:t>
            </a:r>
            <a:r>
              <a:rPr lang="hu-HU" sz="3200" dirty="0"/>
              <a:t>szektor 3. sz. főút-M3 autópálya </a:t>
            </a:r>
            <a:r>
              <a:rPr lang="hu-HU" sz="3200" dirty="0" smtClean="0"/>
              <a:t>közötti szakasza</a:t>
            </a:r>
          </a:p>
          <a:p>
            <a:pPr marL="571500" indent="-571500">
              <a:lnSpc>
                <a:spcPct val="90000"/>
              </a:lnSpc>
              <a:buFontTx/>
              <a:buChar char="-"/>
            </a:pPr>
            <a:r>
              <a:rPr lang="hu-HU" sz="3200" b="1" dirty="0"/>
              <a:t>M0 autópálya</a:t>
            </a:r>
            <a:r>
              <a:rPr lang="hu-HU" sz="3200" dirty="0"/>
              <a:t> </a:t>
            </a:r>
            <a:r>
              <a:rPr lang="hu-HU" sz="3200" b="1" dirty="0" smtClean="0"/>
              <a:t>D1</a:t>
            </a:r>
            <a:r>
              <a:rPr lang="hu-HU" sz="3200" dirty="0" smtClean="0"/>
              <a:t> déli </a:t>
            </a:r>
            <a:r>
              <a:rPr lang="hu-HU" sz="3200" dirty="0"/>
              <a:t>szektor M1 autópálya-M6 autópálya</a:t>
            </a:r>
            <a:r>
              <a:rPr lang="hu-HU" sz="3200" b="1" dirty="0"/>
              <a:t> </a:t>
            </a:r>
            <a:r>
              <a:rPr lang="hu-HU" sz="3200" dirty="0" smtClean="0"/>
              <a:t> </a:t>
            </a:r>
            <a:r>
              <a:rPr lang="hu-HU" sz="3200" dirty="0"/>
              <a:t>közötti </a:t>
            </a:r>
            <a:r>
              <a:rPr lang="hu-HU" sz="3200" dirty="0" smtClean="0"/>
              <a:t>szakasza</a:t>
            </a:r>
          </a:p>
          <a:p>
            <a:pPr marL="571500" indent="-571500">
              <a:lnSpc>
                <a:spcPct val="90000"/>
              </a:lnSpc>
              <a:buFontTx/>
              <a:buChar char="-"/>
            </a:pPr>
            <a:r>
              <a:rPr lang="hu-HU" sz="3200" b="1" dirty="0"/>
              <a:t>M0 autópálya</a:t>
            </a:r>
            <a:r>
              <a:rPr lang="hu-HU" sz="3200" dirty="0"/>
              <a:t> </a:t>
            </a:r>
            <a:r>
              <a:rPr lang="hu-HU" sz="3200" b="1" dirty="0" smtClean="0"/>
              <a:t>D2</a:t>
            </a:r>
            <a:r>
              <a:rPr lang="hu-HU" sz="3200" dirty="0" smtClean="0"/>
              <a:t> déli </a:t>
            </a:r>
            <a:r>
              <a:rPr lang="hu-HU" sz="3200" dirty="0"/>
              <a:t>szektor M6 autópálya-51. sz. </a:t>
            </a:r>
            <a:r>
              <a:rPr lang="hu-HU" sz="3200" dirty="0" smtClean="0"/>
              <a:t>út </a:t>
            </a:r>
            <a:r>
              <a:rPr lang="hu-HU" sz="3200" dirty="0"/>
              <a:t>közötti </a:t>
            </a:r>
            <a:r>
              <a:rPr lang="hu-HU" sz="3200" dirty="0" smtClean="0"/>
              <a:t>szakasza</a:t>
            </a:r>
          </a:p>
          <a:p>
            <a:pPr marL="571500" indent="-571500">
              <a:lnSpc>
                <a:spcPct val="90000"/>
              </a:lnSpc>
              <a:buFontTx/>
              <a:buChar char="-"/>
            </a:pPr>
            <a:r>
              <a:rPr lang="hu-HU" sz="3200" b="1" dirty="0"/>
              <a:t>M31 autópálya </a:t>
            </a:r>
            <a:r>
              <a:rPr lang="hu-HU" sz="3200" dirty="0"/>
              <a:t>M0 autópálya-M3 </a:t>
            </a:r>
            <a:r>
              <a:rPr lang="hu-HU" sz="3200" dirty="0" smtClean="0"/>
              <a:t>autópálya közötti szakasza</a:t>
            </a:r>
            <a:endParaRPr lang="hu-HU" sz="3200" dirty="0"/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3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2" name="Szövegdoboz 1"/>
          <p:cNvSpPr txBox="1"/>
          <p:nvPr/>
        </p:nvSpPr>
        <p:spPr>
          <a:xfrm>
            <a:off x="372" y="0"/>
            <a:ext cx="9143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TARTALOM - PROJEKTEK</a:t>
            </a:r>
            <a:endParaRPr lang="hu-H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079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30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Összefoglalás, kitekintés 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3000264"/>
            <a:ext cx="8633022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59458" y="4276218"/>
            <a:ext cx="888454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sz="2000" dirty="0"/>
          </a:p>
        </p:txBody>
      </p:sp>
      <p:sp>
        <p:nvSpPr>
          <p:cNvPr id="11" name="Téglalap 10"/>
          <p:cNvSpPr/>
          <p:nvPr/>
        </p:nvSpPr>
        <p:spPr>
          <a:xfrm>
            <a:off x="179512" y="739865"/>
            <a:ext cx="8838727" cy="59093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hu-HU" sz="2800" b="1" dirty="0" smtClean="0"/>
              <a:t>A </a:t>
            </a:r>
            <a:r>
              <a:rPr lang="hu-HU" sz="2800" dirty="0"/>
              <a:t>pályaszerkezet tervezéssel </a:t>
            </a:r>
            <a:r>
              <a:rPr lang="hu-HU" sz="2800" dirty="0" smtClean="0"/>
              <a:t>kapcsolatos néhány megjegyzés:</a:t>
            </a:r>
          </a:p>
          <a:p>
            <a:pPr marL="457200" lvl="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a </a:t>
            </a:r>
            <a:r>
              <a:rPr lang="hu-HU" sz="2400" dirty="0" err="1"/>
              <a:t>félmerev</a:t>
            </a:r>
            <a:r>
              <a:rPr lang="hu-HU" sz="2400" dirty="0"/>
              <a:t> pályaszerkezet esetén nemcsak autópályáknál, hanem egyéb utaknál is nagy gondot jelent a cementstabilizációs, soványbeton rétegek feszültségmentesítése. A műszaki előírásokban elő van írva a hézagolással vagy </a:t>
            </a:r>
            <a:r>
              <a:rPr lang="hu-HU" sz="2400" dirty="0" err="1"/>
              <a:t>mikrorepesztéssel</a:t>
            </a:r>
            <a:r>
              <a:rPr lang="hu-HU" sz="2400" dirty="0"/>
              <a:t> történő feszültségmentesítés. Ezen kívül a réteg tetejére még aszfalthálót is szoktak ragasztani. A gondos kivitelezés ellenére ezek a módszerek, annak ellenére, hogy rendkívül költségesek, nem igazán hatékonyak, mert a reflexiós repedések viszonylag rövid időn belül megjelennek a felettük lévő aszfaltrétegekben. Hidraulikus alaprétegeken kívül más megoldások is léteznek, a magyar előírásokban is, pl. szemcsés alapréteg + </a:t>
            </a:r>
            <a:r>
              <a:rPr lang="hu-HU" sz="2400" dirty="0" err="1"/>
              <a:t>full</a:t>
            </a:r>
            <a:r>
              <a:rPr lang="hu-HU" sz="2400" dirty="0"/>
              <a:t> </a:t>
            </a:r>
            <a:r>
              <a:rPr lang="hu-HU" sz="2400" dirty="0" err="1"/>
              <a:t>depth</a:t>
            </a:r>
            <a:r>
              <a:rPr lang="hu-HU" sz="2400" dirty="0"/>
              <a:t> aszfalt vagy inverz szerkezet: hidraulikus réteg + FZKA, amire a további pályaszerkezeti rétegek épülnek. Ezeket a megoldásokat is célszerű lenne bevezetni, a külföldi tapasztalatok pozitívak.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hu-HU" sz="2800" b="1" dirty="0"/>
          </a:p>
        </p:txBody>
      </p:sp>
    </p:spTree>
    <p:extLst>
      <p:ext uri="{BB962C8B-B14F-4D97-AF65-F5344CB8AC3E}">
        <p14:creationId xmlns:p14="http://schemas.microsoft.com/office/powerpoint/2010/main" val="339768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31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Összefoglalás, kitekintés 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3000264"/>
            <a:ext cx="8633022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59458" y="4276218"/>
            <a:ext cx="888454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sz="2000" dirty="0"/>
          </a:p>
        </p:txBody>
      </p:sp>
      <p:sp>
        <p:nvSpPr>
          <p:cNvPr id="11" name="Téglalap 10"/>
          <p:cNvSpPr/>
          <p:nvPr/>
        </p:nvSpPr>
        <p:spPr>
          <a:xfrm>
            <a:off x="179512" y="739865"/>
            <a:ext cx="8838727" cy="541071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57200" lvl="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a magyar aszfaltburkolatú autópályák kizárólagos kopórétege a SMA burkolat. Az M5 autópályán mintegy 20 km hosszúságban RUFLEX kopóréteget építettünk, amely ugyanolyan érdes, mint az SMA kopóréteg, de az </a:t>
            </a:r>
            <a:r>
              <a:rPr lang="hu-HU" sz="2400" dirty="0" err="1"/>
              <a:t>SMA-nál</a:t>
            </a:r>
            <a:r>
              <a:rPr lang="hu-HU" sz="2400" dirty="0"/>
              <a:t> lényegesen költséghatékonyabb. 10 éves forgalom alatti viselkedése bebizonyította, hogy használati viselkedése nem rosszabb, mint az </a:t>
            </a:r>
            <a:r>
              <a:rPr lang="hu-HU" sz="2400" dirty="0" err="1"/>
              <a:t>SMA-é</a:t>
            </a:r>
            <a:r>
              <a:rPr lang="hu-HU" sz="2400" dirty="0" smtClean="0"/>
              <a:t>.</a:t>
            </a:r>
          </a:p>
          <a:p>
            <a:pPr lvl="0">
              <a:lnSpc>
                <a:spcPct val="90000"/>
              </a:lnSpc>
            </a:pPr>
            <a:endParaRPr lang="hu-HU" sz="2400" dirty="0"/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új építésű útjaink méretezésekor típus pályaszerkezetekkel dolgozunk, amelyek sablon megoldásokat adnak a pályaszerkezet típusa, vastagsága és a használható anyagok vonatkozásában. A mechanikai tulajdonságok - merevségi modulus, fáradás – ismerete, megadása és vizsgálata lehetőséget teremt arra, hogy a felhasználni kívánt anyagok mechanikai tulajdonságai ismeretében adjuk meg a pályaszerkezet rétegeinek vastagságát illetve a rétegvastagságokhoz megfelelő mechanikai tulajdonságokkal rendelkező anyagokat rendeljünk</a:t>
            </a:r>
            <a:endParaRPr lang="hu-HU" sz="2400" b="1" dirty="0"/>
          </a:p>
        </p:txBody>
      </p:sp>
    </p:spTree>
    <p:extLst>
      <p:ext uri="{BB962C8B-B14F-4D97-AF65-F5344CB8AC3E}">
        <p14:creationId xmlns:p14="http://schemas.microsoft.com/office/powerpoint/2010/main" val="140817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32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2800" b="1" dirty="0"/>
              <a:t>Összefoglalás, kitekintés 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458" y="3000264"/>
            <a:ext cx="8633022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altLang="hu-H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59458" y="4276218"/>
            <a:ext cx="888454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u-HU" sz="2000" dirty="0"/>
          </a:p>
        </p:txBody>
      </p:sp>
      <p:sp>
        <p:nvSpPr>
          <p:cNvPr id="11" name="Téglalap 10"/>
          <p:cNvSpPr/>
          <p:nvPr/>
        </p:nvSpPr>
        <p:spPr>
          <a:xfrm>
            <a:off x="261418" y="1055116"/>
            <a:ext cx="8406679" cy="441351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hu-HU" sz="2400" dirty="0"/>
              <a:t>2013. évben a Magyar Közút, MAUT együttműködésében elindult egy közös munka, amely többek között a pályaszerkezet méretezés megreformálást és a technológiai tervezés bevezetetését is célul tűzte ki. Remélhetőleg ezen munka eredményeként </a:t>
            </a:r>
            <a:r>
              <a:rPr lang="hu-HU" sz="2400" dirty="0" err="1"/>
              <a:t>műszaki-gazdasági-környezetvédelmi</a:t>
            </a:r>
            <a:r>
              <a:rPr lang="hu-HU" sz="2400" dirty="0"/>
              <a:t> szempontból optimális útépítések fognak megvalósulni a jövőben. </a:t>
            </a:r>
            <a:endParaRPr lang="hu-HU" sz="2400" dirty="0" smtClean="0"/>
          </a:p>
          <a:p>
            <a:pPr>
              <a:lnSpc>
                <a:spcPct val="90000"/>
              </a:lnSpc>
            </a:pPr>
            <a:endParaRPr lang="hu-HU" sz="2400" dirty="0"/>
          </a:p>
          <a:p>
            <a:pPr>
              <a:lnSpc>
                <a:spcPct val="90000"/>
              </a:lnSpc>
            </a:pPr>
            <a:r>
              <a:rPr lang="hu-HU" sz="2400" dirty="0" smtClean="0"/>
              <a:t>„</a:t>
            </a:r>
            <a:r>
              <a:rPr lang="hu-HU" sz="2400" b="1" dirty="0" smtClean="0"/>
              <a:t>Fenntartható </a:t>
            </a:r>
            <a:r>
              <a:rPr lang="hu-HU" sz="2400" b="1" dirty="0"/>
              <a:t>utak fenntartható útügy nemzetgazdasági szintű optimalizálása</a:t>
            </a:r>
            <a:r>
              <a:rPr lang="hu-HU" sz="2400" dirty="0"/>
              <a:t>" című </a:t>
            </a:r>
            <a:r>
              <a:rPr lang="hu-HU" sz="2400" dirty="0" smtClean="0"/>
              <a:t>tanulmány teljes terjedelmében megtalálható a Magyar Közút honlapján </a:t>
            </a:r>
            <a:endParaRPr lang="hu-HU" sz="2400" dirty="0"/>
          </a:p>
          <a:p>
            <a:pPr marL="457200" lvl="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hu-HU" sz="2400" b="1" dirty="0" smtClean="0"/>
          </a:p>
          <a:p>
            <a:pPr algn="ctr">
              <a:lnSpc>
                <a:spcPct val="90000"/>
              </a:lnSpc>
            </a:pPr>
            <a:r>
              <a:rPr lang="hu-HU" sz="2400" u="sng" dirty="0">
                <a:hlinkClick r:id="rId6"/>
              </a:rPr>
              <a:t>http://internet.kozut.hu/Lapok/fenntarthato-utak.aspx</a:t>
            </a:r>
            <a:endParaRPr lang="hu-HU" sz="2400" dirty="0"/>
          </a:p>
          <a:p>
            <a:pPr marL="457200" lvl="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hu-HU" sz="2400" b="1" dirty="0"/>
          </a:p>
        </p:txBody>
      </p:sp>
    </p:spTree>
    <p:extLst>
      <p:ext uri="{BB962C8B-B14F-4D97-AF65-F5344CB8AC3E}">
        <p14:creationId xmlns:p14="http://schemas.microsoft.com/office/powerpoint/2010/main" val="155136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Köszönöm megtisztelő figyelmüket !</a:t>
            </a:r>
            <a:endParaRPr lang="hu-H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467544" y="6330336"/>
            <a:ext cx="2895600" cy="365125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pPr/>
              <a:t>33</a:t>
            </a:fld>
            <a:endParaRPr lang="hu-HU" dirty="0"/>
          </a:p>
        </p:txBody>
      </p:sp>
      <p:sp>
        <p:nvSpPr>
          <p:cNvPr id="4" name="Alcím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8364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4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2" name="Szövegdoboz 1"/>
          <p:cNvSpPr txBox="1"/>
          <p:nvPr/>
        </p:nvSpPr>
        <p:spPr>
          <a:xfrm>
            <a:off x="372" y="0"/>
            <a:ext cx="9143628" cy="123110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3200" b="1" dirty="0"/>
              <a:t>M5 autópálya 140+000-165+320 km közötti szakasza, </a:t>
            </a:r>
            <a:endParaRPr lang="hu-HU" sz="3200" b="1" dirty="0" smtClean="0"/>
          </a:p>
          <a:p>
            <a:pPr algn="ctr">
              <a:spcAft>
                <a:spcPts val="1200"/>
              </a:spcAft>
            </a:pPr>
            <a:r>
              <a:rPr lang="hu-HU" sz="3200" b="1" dirty="0" smtClean="0"/>
              <a:t>M43 </a:t>
            </a:r>
            <a:r>
              <a:rPr lang="hu-HU" sz="3200" b="1" dirty="0"/>
              <a:t>autópálya 0+000-3+200 km közötti szakasza</a:t>
            </a:r>
            <a:endParaRPr lang="hu-H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395908" y="1340768"/>
            <a:ext cx="8748464" cy="47459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hu-HU" sz="2800" dirty="0" smtClean="0"/>
              <a:t>Fővállalkozó: Colas Hungária Kft.</a:t>
            </a:r>
          </a:p>
          <a:p>
            <a:pPr>
              <a:lnSpc>
                <a:spcPct val="90000"/>
              </a:lnSpc>
            </a:pPr>
            <a:r>
              <a:rPr lang="hu-HU" sz="2800" dirty="0" smtClean="0"/>
              <a:t>Projekt: PPP</a:t>
            </a:r>
          </a:p>
          <a:p>
            <a:pPr marL="901700" indent="-901700">
              <a:lnSpc>
                <a:spcPct val="90000"/>
              </a:lnSpc>
            </a:pPr>
            <a:r>
              <a:rPr lang="hu-HU" sz="2800" dirty="0" smtClean="0"/>
              <a:t>Kivitelező: DEH-A Konzorcium (</a:t>
            </a:r>
            <a:r>
              <a:rPr lang="hu-HU" sz="2800" dirty="0" err="1"/>
              <a:t>Debmut</a:t>
            </a:r>
            <a:r>
              <a:rPr lang="hu-HU" sz="2800" dirty="0"/>
              <a:t> </a:t>
            </a:r>
            <a:r>
              <a:rPr lang="hu-HU" sz="2800" dirty="0" err="1"/>
              <a:t>Rt.-Egut</a:t>
            </a:r>
            <a:r>
              <a:rPr lang="hu-HU" sz="2800" dirty="0"/>
              <a:t> Rt.-Hoffmann Rt.-Alterra Kft</a:t>
            </a:r>
            <a:r>
              <a:rPr lang="hu-HU" sz="2800" dirty="0" smtClean="0"/>
              <a:t>.</a:t>
            </a:r>
          </a:p>
          <a:p>
            <a:pPr marL="901700" indent="-901700">
              <a:lnSpc>
                <a:spcPct val="90000"/>
              </a:lnSpc>
            </a:pPr>
            <a:r>
              <a:rPr lang="hu-HU" sz="2800" dirty="0" smtClean="0"/>
              <a:t>Ezen belül: műtárgyak, pálya-víztelenítés -  </a:t>
            </a:r>
            <a:r>
              <a:rPr lang="hu-HU" sz="2800" dirty="0"/>
              <a:t>Alterra Kft</a:t>
            </a:r>
            <a:r>
              <a:rPr lang="hu-HU" sz="2800" dirty="0" smtClean="0"/>
              <a:t>.</a:t>
            </a:r>
          </a:p>
          <a:p>
            <a:pPr marL="1612900" indent="-1612900">
              <a:lnSpc>
                <a:spcPct val="90000"/>
              </a:lnSpc>
            </a:pPr>
            <a:r>
              <a:rPr lang="hu-HU" sz="2800" dirty="0" smtClean="0"/>
              <a:t>	földmunka, pályaszerkezet építése – </a:t>
            </a:r>
            <a:r>
              <a:rPr lang="hu-HU" sz="2800" dirty="0" err="1" smtClean="0"/>
              <a:t>Egut</a:t>
            </a:r>
            <a:r>
              <a:rPr lang="hu-HU" sz="2800" dirty="0" smtClean="0"/>
              <a:t> Rt. </a:t>
            </a:r>
            <a:r>
              <a:rPr lang="hu-HU" sz="2800" dirty="0" err="1" smtClean="0"/>
              <a:t>Debmut</a:t>
            </a:r>
            <a:r>
              <a:rPr lang="hu-HU" sz="2800" dirty="0" smtClean="0"/>
              <a:t> Rt., 2005. áprilisától Hoffmann Rt.  </a:t>
            </a:r>
          </a:p>
          <a:p>
            <a:pPr marL="901700" indent="-901700">
              <a:lnSpc>
                <a:spcPct val="90000"/>
              </a:lnSpc>
            </a:pPr>
            <a:r>
              <a:rPr lang="hu-HU" sz="2800" dirty="0" smtClean="0"/>
              <a:t>Szakaszok: M5 II/C </a:t>
            </a:r>
            <a:r>
              <a:rPr lang="hu-HU" sz="2800" dirty="0"/>
              <a:t>szakasz a 140+000-159+200 km </a:t>
            </a:r>
            <a:endParaRPr lang="hu-HU" sz="2800" dirty="0" smtClean="0"/>
          </a:p>
          <a:p>
            <a:pPr marL="1612900" indent="-1612900">
              <a:lnSpc>
                <a:spcPct val="90000"/>
              </a:lnSpc>
            </a:pPr>
            <a:r>
              <a:rPr lang="hu-HU" sz="2800" dirty="0"/>
              <a:t>	</a:t>
            </a:r>
            <a:r>
              <a:rPr lang="hu-HU" sz="2800" dirty="0" smtClean="0"/>
              <a:t>M5 III/A </a:t>
            </a:r>
            <a:r>
              <a:rPr lang="hu-HU" sz="2800" dirty="0"/>
              <a:t>szakasz a 159+200-165+320 </a:t>
            </a:r>
            <a:r>
              <a:rPr lang="hu-HU" sz="2800" dirty="0" smtClean="0"/>
              <a:t>km</a:t>
            </a:r>
          </a:p>
          <a:p>
            <a:pPr marL="1612900" indent="-1612900">
              <a:lnSpc>
                <a:spcPct val="90000"/>
              </a:lnSpc>
            </a:pPr>
            <a:r>
              <a:rPr lang="hu-HU" sz="2800" dirty="0"/>
              <a:t>	</a:t>
            </a:r>
            <a:r>
              <a:rPr lang="hu-HU" sz="2800" dirty="0" smtClean="0"/>
              <a:t>M43 </a:t>
            </a:r>
            <a:r>
              <a:rPr lang="hu-HU" sz="2800" dirty="0"/>
              <a:t>0+000-3+200 </a:t>
            </a:r>
            <a:r>
              <a:rPr lang="hu-HU" sz="2800" dirty="0" smtClean="0"/>
              <a:t>km </a:t>
            </a:r>
          </a:p>
          <a:p>
            <a:pPr marL="1612900" indent="-1612900">
              <a:lnSpc>
                <a:spcPct val="90000"/>
              </a:lnSpc>
            </a:pPr>
            <a:r>
              <a:rPr lang="hu-HU" sz="2800" dirty="0" smtClean="0"/>
              <a:t>Átadás: M5 II/C szakasz és M43 </a:t>
            </a:r>
            <a:r>
              <a:rPr lang="hu-HU" sz="2800" dirty="0" smtClean="0">
                <a:latin typeface="Calibri"/>
              </a:rPr>
              <a:t>→ </a:t>
            </a:r>
            <a:r>
              <a:rPr lang="hu-HU" sz="2800" dirty="0" smtClean="0"/>
              <a:t>2005. december </a:t>
            </a:r>
          </a:p>
          <a:p>
            <a:pPr marL="1168400" indent="-1168400">
              <a:lnSpc>
                <a:spcPct val="90000"/>
              </a:lnSpc>
            </a:pPr>
            <a:r>
              <a:rPr lang="hu-HU" sz="2800" dirty="0" smtClean="0"/>
              <a:t>	M5 III/A szakasz </a:t>
            </a:r>
            <a:r>
              <a:rPr lang="hu-HU" sz="2800" dirty="0" smtClean="0">
                <a:latin typeface="Calibri"/>
              </a:rPr>
              <a:t>→ 2006. március</a:t>
            </a:r>
            <a:endParaRPr lang="hu-HU" sz="2800" dirty="0" smtClean="0"/>
          </a:p>
        </p:txBody>
      </p:sp>
    </p:spTree>
    <p:extLst>
      <p:ext uri="{BB962C8B-B14F-4D97-AF65-F5344CB8AC3E}">
        <p14:creationId xmlns:p14="http://schemas.microsoft.com/office/powerpoint/2010/main" val="30569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5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2" name="Szövegdoboz 1"/>
          <p:cNvSpPr txBox="1"/>
          <p:nvPr/>
        </p:nvSpPr>
        <p:spPr>
          <a:xfrm>
            <a:off x="372" y="0"/>
            <a:ext cx="9143628" cy="12311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3200" b="1" dirty="0"/>
              <a:t>M5 autópálya 140+000-165+320 km közötti szakasza, </a:t>
            </a:r>
            <a:endParaRPr lang="hu-HU" sz="3200" b="1" dirty="0" smtClean="0"/>
          </a:p>
          <a:p>
            <a:pPr algn="ctr">
              <a:spcAft>
                <a:spcPts val="1200"/>
              </a:spcAft>
            </a:pPr>
            <a:r>
              <a:rPr lang="hu-HU" sz="3200" b="1" dirty="0" smtClean="0"/>
              <a:t>M43 </a:t>
            </a:r>
            <a:r>
              <a:rPr lang="hu-HU" sz="3200" b="1" dirty="0"/>
              <a:t>autópálya 0+000-3+200 km közötti szakasza</a:t>
            </a:r>
            <a:endParaRPr lang="hu-H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395908" y="1340768"/>
            <a:ext cx="874846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hu-HU" sz="3200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</p:txBody>
      </p:sp>
      <p:pic>
        <p:nvPicPr>
          <p:cNvPr id="9" name="Kép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1106"/>
            <a:ext cx="8712968" cy="52210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456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6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2" name="Szövegdoboz 1"/>
          <p:cNvSpPr txBox="1"/>
          <p:nvPr/>
        </p:nvSpPr>
        <p:spPr>
          <a:xfrm>
            <a:off x="372" y="0"/>
            <a:ext cx="9143628" cy="12311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3200" b="1" dirty="0"/>
              <a:t>M5 autópálya 140+000-165+320 km közötti szakasza, </a:t>
            </a:r>
            <a:endParaRPr lang="hu-HU" sz="3200" b="1" dirty="0" smtClean="0"/>
          </a:p>
          <a:p>
            <a:pPr algn="ctr">
              <a:spcAft>
                <a:spcPts val="1200"/>
              </a:spcAft>
            </a:pPr>
            <a:r>
              <a:rPr lang="hu-HU" sz="3200" b="1" dirty="0" smtClean="0"/>
              <a:t>M43 </a:t>
            </a:r>
            <a:r>
              <a:rPr lang="hu-HU" sz="3200" b="1" dirty="0"/>
              <a:t>autópálya 0+000-3+200 km közötti szakasza</a:t>
            </a:r>
            <a:endParaRPr lang="hu-H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395908" y="1340768"/>
            <a:ext cx="87484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hu-HU" sz="3200" dirty="0" smtClean="0"/>
              <a:t>Aszfalt rétegek változtatása: </a:t>
            </a:r>
          </a:p>
          <a:p>
            <a:pPr>
              <a:lnSpc>
                <a:spcPct val="90000"/>
              </a:lnSpc>
            </a:pPr>
            <a:r>
              <a:rPr lang="hu-HU" sz="3200" dirty="0" smtClean="0"/>
              <a:t>II/C szakasz: Kötőréteg – </a:t>
            </a:r>
            <a:r>
              <a:rPr lang="hu-HU" sz="3200" dirty="0" err="1" smtClean="0"/>
              <a:t>Betoflex</a:t>
            </a:r>
            <a:endParaRPr lang="hu-HU" sz="3200" dirty="0" smtClean="0"/>
          </a:p>
          <a:p>
            <a:pPr>
              <a:lnSpc>
                <a:spcPct val="90000"/>
              </a:lnSpc>
            </a:pPr>
            <a:r>
              <a:rPr lang="hu-HU" sz="3200" dirty="0"/>
              <a:t>	</a:t>
            </a:r>
            <a:r>
              <a:rPr lang="hu-HU" sz="3200" dirty="0" smtClean="0"/>
              <a:t>	   Kopóréteg – </a:t>
            </a:r>
            <a:r>
              <a:rPr lang="hu-HU" sz="3200" dirty="0" err="1" smtClean="0"/>
              <a:t>Ruflex</a:t>
            </a:r>
            <a:r>
              <a:rPr lang="hu-HU" sz="3200" dirty="0" smtClean="0"/>
              <a:t> </a:t>
            </a:r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24786" y="2060848"/>
            <a:ext cx="2884449" cy="458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zövegdoboz 4"/>
          <p:cNvSpPr txBox="1"/>
          <p:nvPr/>
        </p:nvSpPr>
        <p:spPr>
          <a:xfrm>
            <a:off x="6488955" y="6391345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altLang="hu-HU" b="1" dirty="0"/>
              <a:t>AMMAN </a:t>
            </a:r>
            <a:r>
              <a:rPr lang="hu-HU" b="1" dirty="0"/>
              <a:t>Uniglobe-240 </a:t>
            </a:r>
            <a:endParaRPr lang="hu-HU" altLang="hu-HU" b="1" dirty="0"/>
          </a:p>
          <a:p>
            <a:endParaRPr lang="hu-H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67964" y="2801241"/>
            <a:ext cx="5691857" cy="3650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zövegdoboz 5"/>
          <p:cNvSpPr txBox="1"/>
          <p:nvPr/>
        </p:nvSpPr>
        <p:spPr>
          <a:xfrm>
            <a:off x="1691680" y="6516052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b="1" dirty="0" err="1" smtClean="0"/>
              <a:t>Ruflex</a:t>
            </a:r>
            <a:r>
              <a:rPr lang="hu-HU" b="1" dirty="0" smtClean="0"/>
              <a:t> beépítés</a:t>
            </a:r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391139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7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2" name="Szövegdoboz 1"/>
          <p:cNvSpPr txBox="1"/>
          <p:nvPr/>
        </p:nvSpPr>
        <p:spPr>
          <a:xfrm>
            <a:off x="372" y="0"/>
            <a:ext cx="9143628" cy="12311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3200" b="1" dirty="0"/>
              <a:t>M5 autópálya 140+000-165+320 km közötti szakasza, </a:t>
            </a:r>
            <a:endParaRPr lang="hu-HU" sz="3200" b="1" dirty="0" smtClean="0"/>
          </a:p>
          <a:p>
            <a:pPr algn="ctr">
              <a:spcAft>
                <a:spcPts val="1200"/>
              </a:spcAft>
            </a:pPr>
            <a:r>
              <a:rPr lang="hu-HU" sz="3200" b="1" dirty="0" smtClean="0"/>
              <a:t>M43 </a:t>
            </a:r>
            <a:r>
              <a:rPr lang="hu-HU" sz="3200" b="1" dirty="0"/>
              <a:t>autópálya 0+000-3+200 km közötti szakasza</a:t>
            </a:r>
            <a:endParaRPr lang="hu-H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395908" y="1340768"/>
            <a:ext cx="874846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hu-HU" sz="3200" dirty="0" smtClean="0"/>
              <a:t>Követelmények aszfalt rétegekre</a:t>
            </a:r>
          </a:p>
          <a:p>
            <a:pPr>
              <a:lnSpc>
                <a:spcPct val="90000"/>
              </a:lnSpc>
            </a:pPr>
            <a:r>
              <a:rPr lang="hu-HU" sz="3200" dirty="0" smtClean="0"/>
              <a:t> </a:t>
            </a: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447901"/>
              </p:ext>
            </p:extLst>
          </p:nvPr>
        </p:nvGraphicFramePr>
        <p:xfrm>
          <a:off x="611561" y="2134077"/>
          <a:ext cx="8208911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7"/>
                <a:gridCol w="2736304"/>
                <a:gridCol w="1800200"/>
              </a:tblGrid>
              <a:tr h="370840">
                <a:tc>
                  <a:txBody>
                    <a:bodyPr/>
                    <a:lstStyle/>
                    <a:p>
                      <a:r>
                        <a:rPr lang="hu-HU" sz="2400" dirty="0" smtClean="0"/>
                        <a:t>Jellemző</a:t>
                      </a:r>
                      <a:endParaRPr lang="hu-H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2400" dirty="0" smtClean="0"/>
                        <a:t>Alap- és kötőréteg</a:t>
                      </a:r>
                      <a:endParaRPr lang="hu-H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2400" dirty="0" smtClean="0"/>
                        <a:t>Kopóréteg</a:t>
                      </a:r>
                      <a:r>
                        <a:rPr lang="hu-HU" sz="2400" baseline="0" dirty="0" smtClean="0"/>
                        <a:t> </a:t>
                      </a:r>
                      <a:endParaRPr lang="hu-H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u-HU" sz="2400" dirty="0" smtClean="0"/>
                        <a:t>Merevség </a:t>
                      </a:r>
                    </a:p>
                    <a:p>
                      <a:r>
                        <a:rPr lang="hu-HU" sz="2400" dirty="0" smtClean="0"/>
                        <a:t>15</a:t>
                      </a:r>
                      <a:r>
                        <a:rPr lang="hu-HU" sz="2400" baseline="30000" dirty="0" smtClean="0"/>
                        <a:t>o</a:t>
                      </a:r>
                      <a:r>
                        <a:rPr lang="hu-HU" sz="2400" dirty="0" smtClean="0"/>
                        <a:t>C, 10 Hz</a:t>
                      </a:r>
                      <a:endParaRPr lang="hu-H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400" dirty="0" smtClean="0"/>
                        <a:t>≥ 12000</a:t>
                      </a:r>
                      <a:r>
                        <a:rPr lang="hu-HU" sz="2400" baseline="0" dirty="0" smtClean="0"/>
                        <a:t> </a:t>
                      </a:r>
                      <a:r>
                        <a:rPr lang="hu-HU" sz="2400" baseline="0" dirty="0" err="1" smtClean="0"/>
                        <a:t>mPa</a:t>
                      </a:r>
                      <a:endParaRPr lang="hu-H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400" dirty="0" smtClean="0"/>
                        <a:t>≥ 7500</a:t>
                      </a:r>
                      <a:r>
                        <a:rPr lang="hu-HU" sz="2400" baseline="0" dirty="0" smtClean="0"/>
                        <a:t> </a:t>
                      </a:r>
                      <a:r>
                        <a:rPr lang="hu-HU" sz="2400" baseline="0" dirty="0" err="1" smtClean="0"/>
                        <a:t>mPa</a:t>
                      </a:r>
                      <a:endParaRPr lang="hu-HU" sz="24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u-HU" sz="2400" dirty="0" smtClean="0"/>
                        <a:t>Fáradás</a:t>
                      </a:r>
                    </a:p>
                    <a:p>
                      <a:r>
                        <a:rPr lang="hu-HU" sz="2400" dirty="0" smtClean="0"/>
                        <a:t>10</a:t>
                      </a:r>
                      <a:r>
                        <a:rPr lang="hu-HU" sz="2400" baseline="30000" dirty="0" smtClean="0"/>
                        <a:t>o</a:t>
                      </a:r>
                      <a:r>
                        <a:rPr lang="hu-HU" sz="2400" dirty="0" smtClean="0"/>
                        <a:t>C 25 Hz 2 vagy 4 pontos</a:t>
                      </a:r>
                      <a:endParaRPr lang="hu-H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400" dirty="0" smtClean="0"/>
                        <a:t>≥ 100 </a:t>
                      </a:r>
                      <a:r>
                        <a:rPr lang="el-GR" sz="2400" dirty="0" smtClean="0">
                          <a:latin typeface="Calibri"/>
                        </a:rPr>
                        <a:t>μ</a:t>
                      </a:r>
                      <a:r>
                        <a:rPr lang="hu-HU" sz="2400" dirty="0" err="1" smtClean="0"/>
                        <a:t>strain</a:t>
                      </a:r>
                      <a:endParaRPr lang="hu-H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400" dirty="0" smtClean="0"/>
                        <a:t>nincs</a:t>
                      </a:r>
                      <a:endParaRPr lang="hu-H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u-HU" sz="2400" dirty="0" smtClean="0"/>
                        <a:t>Nyomvályú 60</a:t>
                      </a:r>
                      <a:r>
                        <a:rPr lang="hu-HU" sz="2400" baseline="30000" dirty="0" smtClean="0"/>
                        <a:t>o</a:t>
                      </a:r>
                      <a:r>
                        <a:rPr lang="hu-HU" sz="2400" dirty="0" smtClean="0"/>
                        <a:t>C nagykerekes</a:t>
                      </a:r>
                      <a:endParaRPr lang="hu-H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400" dirty="0" smtClean="0"/>
                        <a:t>≤ 7,5 %</a:t>
                      </a:r>
                      <a:endParaRPr lang="hu-H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400" dirty="0" smtClean="0"/>
                        <a:t>≤ 7,5 %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47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8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2" name="Szövegdoboz 1"/>
          <p:cNvSpPr txBox="1"/>
          <p:nvPr/>
        </p:nvSpPr>
        <p:spPr>
          <a:xfrm>
            <a:off x="372" y="0"/>
            <a:ext cx="9143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3200" b="1" dirty="0"/>
              <a:t>M6 autópálya 144+200-172+982 km közötti </a:t>
            </a:r>
            <a:r>
              <a:rPr lang="hu-HU" sz="3200" b="1" dirty="0" smtClean="0"/>
              <a:t>szakasza 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116878" y="692696"/>
            <a:ext cx="8748464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hu-HU" sz="2800" dirty="0" smtClean="0"/>
              <a:t>Kivitelező: </a:t>
            </a:r>
            <a:r>
              <a:rPr lang="hu-HU" sz="2400" dirty="0"/>
              <a:t>Colas Hungária </a:t>
            </a:r>
            <a:r>
              <a:rPr lang="hu-HU" sz="2400" dirty="0" smtClean="0"/>
              <a:t>Zrt. </a:t>
            </a:r>
            <a:r>
              <a:rPr lang="hu-HU" sz="2400" dirty="0"/>
              <a:t>Autópálya Igazgatóság </a:t>
            </a:r>
            <a:endParaRPr lang="hu-HU" sz="2400" dirty="0" smtClean="0"/>
          </a:p>
          <a:p>
            <a:pPr>
              <a:lnSpc>
                <a:spcPct val="90000"/>
              </a:lnSpc>
            </a:pPr>
            <a:r>
              <a:rPr lang="hu-HU" sz="2800" dirty="0" smtClean="0"/>
              <a:t>Projekt: PPP</a:t>
            </a:r>
          </a:p>
          <a:p>
            <a:pPr marL="901700" indent="-901700">
              <a:lnSpc>
                <a:spcPct val="90000"/>
              </a:lnSpc>
            </a:pPr>
            <a:r>
              <a:rPr lang="hu-HU" sz="2800" dirty="0" smtClean="0"/>
              <a:t>Kivitelezés időtartama: 2008</a:t>
            </a:r>
            <a:r>
              <a:rPr lang="hu-HU" sz="2800" dirty="0"/>
              <a:t>. </a:t>
            </a:r>
            <a:r>
              <a:rPr lang="hu-HU" sz="2800" dirty="0" smtClean="0"/>
              <a:t>február - 2010. március</a:t>
            </a:r>
          </a:p>
        </p:txBody>
      </p:sp>
      <p:sp>
        <p:nvSpPr>
          <p:cNvPr id="9" name="Téglalap 8"/>
          <p:cNvSpPr/>
          <p:nvPr/>
        </p:nvSpPr>
        <p:spPr>
          <a:xfrm>
            <a:off x="251520" y="1948424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hu-HU" altLang="hu-HU" sz="24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M6 aut</a:t>
            </a:r>
            <a:r>
              <a:rPr lang="hu-HU" altLang="hu-HU" sz="2400" i="1" dirty="0">
                <a:ea typeface="Calibri" pitchFamily="34" charset="0"/>
                <a:cs typeface="Times New Roman" pitchFamily="18" charset="0"/>
              </a:rPr>
              <a:t>ó</a:t>
            </a:r>
            <a:r>
              <a:rPr lang="hu-HU" altLang="hu-HU" sz="24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</a:t>
            </a:r>
            <a:r>
              <a:rPr lang="hu-HU" altLang="hu-HU" sz="2400" i="1" dirty="0">
                <a:ea typeface="Calibri" pitchFamily="34" charset="0"/>
                <a:cs typeface="Times New Roman" pitchFamily="18" charset="0"/>
              </a:rPr>
              <a:t>á</a:t>
            </a:r>
            <a:r>
              <a:rPr lang="hu-HU" altLang="hu-HU" sz="24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lya főp</a:t>
            </a:r>
            <a:r>
              <a:rPr lang="hu-HU" altLang="hu-HU" sz="2400" i="1" dirty="0">
                <a:ea typeface="Calibri" pitchFamily="34" charset="0"/>
                <a:cs typeface="Times New Roman" pitchFamily="18" charset="0"/>
              </a:rPr>
              <a:t>á</a:t>
            </a:r>
            <a:r>
              <a:rPr lang="hu-HU" altLang="hu-HU" sz="24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lya I. </a:t>
            </a:r>
            <a:r>
              <a:rPr lang="hu-HU" altLang="hu-HU" sz="2400" i="1" dirty="0">
                <a:ea typeface="Calibri" pitchFamily="34" charset="0"/>
                <a:cs typeface="Times New Roman" pitchFamily="18" charset="0"/>
              </a:rPr>
              <a:t>é</a:t>
            </a:r>
            <a:r>
              <a:rPr lang="hu-HU" altLang="hu-HU" sz="24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 II. szakasz p</a:t>
            </a:r>
            <a:r>
              <a:rPr lang="hu-HU" altLang="hu-HU" sz="2400" i="1" dirty="0">
                <a:ea typeface="Calibri" pitchFamily="34" charset="0"/>
                <a:cs typeface="Times New Roman" pitchFamily="18" charset="0"/>
              </a:rPr>
              <a:t>á</a:t>
            </a:r>
            <a:r>
              <a:rPr lang="hu-HU" altLang="hu-HU" sz="24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lyaszerkezete</a:t>
            </a:r>
            <a:endParaRPr lang="hu-HU" altLang="hu-H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Táblázat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793104"/>
              </p:ext>
            </p:extLst>
          </p:nvPr>
        </p:nvGraphicFramePr>
        <p:xfrm>
          <a:off x="152373" y="2420888"/>
          <a:ext cx="8712969" cy="41421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6304"/>
                <a:gridCol w="2952329"/>
                <a:gridCol w="3024336"/>
              </a:tblGrid>
              <a:tr h="435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 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514350" indent="-51435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romanUcPeriod"/>
                      </a:pPr>
                      <a:r>
                        <a:rPr lang="hu-HU" sz="2400" dirty="0" smtClean="0">
                          <a:effectLst/>
                        </a:rPr>
                        <a:t>Szakasz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hu-HU" sz="2400" dirty="0" smtClean="0"/>
                        <a:t>144+200-161+700 km 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II. </a:t>
                      </a:r>
                      <a:r>
                        <a:rPr lang="hu-HU" sz="2400" dirty="0" smtClean="0">
                          <a:effectLst/>
                        </a:rPr>
                        <a:t>Szakasz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 smtClean="0"/>
                        <a:t>161+700-192+200 km 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5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effectLst/>
                        </a:rPr>
                        <a:t>Korona szélesség</a:t>
                      </a:r>
                      <a:endParaRPr lang="hu-H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26,6 m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26,6 m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5314"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Főpálya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effectLst/>
                        </a:rPr>
                        <a:t>HK (35 cm)</a:t>
                      </a:r>
                      <a:endParaRPr lang="hu-H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HK (35 cm)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531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effectLst/>
                        </a:rPr>
                        <a:t>Ckt-4 (20 cm)</a:t>
                      </a:r>
                      <a:endParaRPr lang="hu-H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Ckt-4 (20 cm)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531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effectLst/>
                        </a:rPr>
                        <a:t>SAM réteg (0,5 cm)</a:t>
                      </a:r>
                      <a:endParaRPr lang="hu-H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SAM réteg (0,5 cm)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531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effectLst/>
                        </a:rPr>
                        <a:t>mK-22-NM (7 cm)</a:t>
                      </a:r>
                      <a:endParaRPr lang="hu-H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mK-22/F-NM (7 cm)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531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effectLst/>
                        </a:rPr>
                        <a:t>mK-22-NM (7 cm)</a:t>
                      </a:r>
                      <a:endParaRPr lang="hu-H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mK-22/F-NM (7 cm)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88996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effectLst/>
                        </a:rPr>
                        <a:t>mZMA-11-NM (4 cm)</a:t>
                      </a:r>
                      <a:endParaRPr lang="hu-H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effectLst/>
                        </a:rPr>
                        <a:t>mZMA-11-NM (4 cm)</a:t>
                      </a:r>
                      <a:endParaRPr lang="hu-H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70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5723334"/>
            <a:ext cx="914400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32" y="5193977"/>
            <a:ext cx="2516400" cy="1258200"/>
          </a:xfrm>
          <a:prstGeom prst="rect">
            <a:avLst/>
          </a:prstGeom>
        </p:spPr>
      </p:pic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C7F9F-27CF-4D4B-A4E7-18F73E26CB3E}" type="slidenum">
              <a:rPr lang="hu-HU" smtClean="0"/>
              <a:t>9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1"/>
          </p:nvPr>
        </p:nvSpPr>
        <p:spPr>
          <a:xfrm>
            <a:off x="395536" y="6243619"/>
            <a:ext cx="1807840" cy="417116"/>
          </a:xfrm>
        </p:spPr>
        <p:txBody>
          <a:bodyPr/>
          <a:lstStyle/>
          <a:p>
            <a:r>
              <a:rPr lang="hu-HU" smtClean="0"/>
              <a:t>39.Útügyi Napok Győr 2014.09.24-25.</a:t>
            </a: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395536" y="1435690"/>
            <a:ext cx="874846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  <a:p>
            <a:pPr marL="571500" indent="-571500">
              <a:lnSpc>
                <a:spcPct val="90000"/>
              </a:lnSpc>
              <a:buFontTx/>
              <a:buChar char="-"/>
            </a:pPr>
            <a:endParaRPr lang="hu-HU" sz="3200" dirty="0" smtClean="0"/>
          </a:p>
        </p:txBody>
      </p:sp>
      <p:sp>
        <p:nvSpPr>
          <p:cNvPr id="6" name="Téglalap 5"/>
          <p:cNvSpPr/>
          <p:nvPr/>
        </p:nvSpPr>
        <p:spPr>
          <a:xfrm>
            <a:off x="0" y="5474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hu-HU" sz="3200" b="1" dirty="0"/>
              <a:t>M6 autópálya 144+200-172+982 km közötti szakasza 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70" y="788876"/>
            <a:ext cx="8677218" cy="578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39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3377</TotalTime>
  <Words>2224</Words>
  <Application>Microsoft Office PowerPoint</Application>
  <PresentationFormat>Diavetítés a képernyőre (4:3 oldalarány)</PresentationFormat>
  <Paragraphs>308</Paragraphs>
  <Slides>33</Slides>
  <Notes>10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33</vt:i4>
      </vt:variant>
    </vt:vector>
  </HeadingPairs>
  <TitlesOfParts>
    <vt:vector size="34" baseType="lpstr">
      <vt:lpstr>Office-téma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Köszönöm megtisztelő figyelmüket !</vt:lpstr>
    </vt:vector>
  </TitlesOfParts>
  <Company>COLAS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Szakács-Fehérváry Gábor</dc:creator>
  <cp:lastModifiedBy>BALOGH, Mária (SGHUN)</cp:lastModifiedBy>
  <cp:revision>236</cp:revision>
  <cp:lastPrinted>2011-10-05T13:31:25Z</cp:lastPrinted>
  <dcterms:created xsi:type="dcterms:W3CDTF">2011-09-02T12:21:07Z</dcterms:created>
  <dcterms:modified xsi:type="dcterms:W3CDTF">2014-09-25T05:31:55Z</dcterms:modified>
</cp:coreProperties>
</file>