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259" r:id="rId2"/>
    <p:sldId id="274" r:id="rId3"/>
    <p:sldId id="294" r:id="rId4"/>
    <p:sldId id="285" r:id="rId5"/>
    <p:sldId id="276" r:id="rId6"/>
    <p:sldId id="288" r:id="rId7"/>
    <p:sldId id="291" r:id="rId8"/>
    <p:sldId id="317" r:id="rId9"/>
    <p:sldId id="290" r:id="rId10"/>
    <p:sldId id="292" r:id="rId11"/>
    <p:sldId id="293" r:id="rId12"/>
    <p:sldId id="289" r:id="rId13"/>
    <p:sldId id="287" r:id="rId14"/>
    <p:sldId id="286" r:id="rId15"/>
    <p:sldId id="318" r:id="rId16"/>
    <p:sldId id="283" r:id="rId17"/>
    <p:sldId id="279" r:id="rId18"/>
    <p:sldId id="280" r:id="rId19"/>
    <p:sldId id="281" r:id="rId20"/>
    <p:sldId id="282" r:id="rId21"/>
    <p:sldId id="295" r:id="rId22"/>
    <p:sldId id="296" r:id="rId23"/>
    <p:sldId id="298" r:id="rId24"/>
    <p:sldId id="299" r:id="rId25"/>
    <p:sldId id="321" r:id="rId26"/>
    <p:sldId id="300" r:id="rId27"/>
    <p:sldId id="304" r:id="rId28"/>
    <p:sldId id="308" r:id="rId29"/>
    <p:sldId id="309" r:id="rId30"/>
    <p:sldId id="310" r:id="rId31"/>
    <p:sldId id="307" r:id="rId32"/>
    <p:sldId id="301" r:id="rId33"/>
    <p:sldId id="311" r:id="rId34"/>
    <p:sldId id="302" r:id="rId35"/>
    <p:sldId id="312" r:id="rId36"/>
    <p:sldId id="313" r:id="rId37"/>
    <p:sldId id="316" r:id="rId38"/>
    <p:sldId id="319" r:id="rId39"/>
    <p:sldId id="320" r:id="rId40"/>
    <p:sldId id="315" r:id="rId41"/>
  </p:sldIdLst>
  <p:sldSz cx="9144000" cy="6858000" type="screen4x3"/>
  <p:notesSz cx="6797675" cy="9926638"/>
  <p:defaultTextStyle>
    <a:defPPr>
      <a:defRPr lang="hu-H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4141"/>
    <a:srgbClr val="404040"/>
    <a:srgbClr val="FFC800"/>
    <a:srgbClr val="FFCC00"/>
    <a:srgbClr val="FFDC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vertBarState="maximized" horzBarState="maximized">
    <p:restoredLeft sz="8882" autoAdjust="0"/>
    <p:restoredTop sz="94660"/>
  </p:normalViewPr>
  <p:slideViewPr>
    <p:cSldViewPr>
      <p:cViewPr varScale="1">
        <p:scale>
          <a:sx n="44" d="100"/>
          <a:sy n="44" d="100"/>
        </p:scale>
        <p:origin x="-8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6140"/>
    </p:cViewPr>
  </p:sorterViewPr>
  <p:notesViewPr>
    <p:cSldViewPr>
      <p:cViewPr varScale="1">
        <p:scale>
          <a:sx n="85" d="100"/>
          <a:sy n="85" d="100"/>
        </p:scale>
        <p:origin x="-3786" y="-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6955C3CA-0CD0-4B7D-B3B2-FC5BA028AF70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055918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u-HU" noProof="0" smtClean="0"/>
              <a:t>Mintaszöveg szerkesztése</a:t>
            </a:r>
          </a:p>
          <a:p>
            <a:pPr lvl="1"/>
            <a:r>
              <a:rPr lang="hu-HU" noProof="0" smtClean="0"/>
              <a:t>Második szint</a:t>
            </a:r>
          </a:p>
          <a:p>
            <a:pPr lvl="2"/>
            <a:r>
              <a:rPr lang="hu-HU" noProof="0" smtClean="0"/>
              <a:t>Harmadik szint</a:t>
            </a:r>
          </a:p>
          <a:p>
            <a:pPr lvl="3"/>
            <a:r>
              <a:rPr lang="hu-HU" noProof="0" smtClean="0"/>
              <a:t>Negyedik szint</a:t>
            </a:r>
          </a:p>
          <a:p>
            <a:pPr lvl="4"/>
            <a:r>
              <a:rPr lang="hu-HU" noProof="0" smtClean="0"/>
              <a:t>Ötödik szint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60EC5296-65EB-432E-913E-41B072E99A6F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778402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hu-HU" smtClean="0"/>
              <a:t>A MAÚT elnöki beszámoló tartalmazni fogja az utas műszaki szabályozási rendszer sikertörténetét, az elmúlt évek ezirányú teljesítményeit. Rögtön az első kérdés a cím elolvasásakor az lehet, hogy mi közünk a vasúti szabályozáshoz. A rövid válasz erre az, hogy az út területén elismert sikeres tevékenység késztette a szakminisztériumot arra, hogy megvizsgálja, miként lehetne a vasúti szabályozási rendszert európai nívóra hozni, és ebben hogyan lehetne a MAÚT 18 éves tapasztalatát felhasználni.</a:t>
            </a:r>
          </a:p>
        </p:txBody>
      </p:sp>
    </p:spTree>
    <p:extLst>
      <p:ext uri="{BB962C8B-B14F-4D97-AF65-F5344CB8AC3E}">
        <p14:creationId xmlns:p14="http://schemas.microsoft.com/office/powerpoint/2010/main" val="41828121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hu-HU" smtClean="0"/>
              <a:t>A MAÚT elnöki beszámoló tartalmazni fogja az utas műszaki szabályozási rendszer sikertörténetét, az elmúlt évek ezirányú teljesítményeit. Rögtön az első kérdés a cím elolvasásakor az lehet, hogy mi közünk a vasúti szabályozáshoz. A rövid válasz erre az, hogy az út területén elismert sikeres tevékenység késztette a szakminisztériumot arra, hogy megvizsgálja, miként lehetne a vasúti szabályozási rendszert európai nívóra hozni, és ebben hogyan lehetne a MAÚT 18 éves tapasztalatát felhasználni.</a:t>
            </a:r>
          </a:p>
        </p:txBody>
      </p:sp>
    </p:spTree>
    <p:extLst>
      <p:ext uri="{BB962C8B-B14F-4D97-AF65-F5344CB8AC3E}">
        <p14:creationId xmlns:p14="http://schemas.microsoft.com/office/powerpoint/2010/main" val="27643445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hu-HU" smtClean="0"/>
              <a:t>A MAÚT elnöki beszámoló tartalmazni fogja az utas műszaki szabályozási rendszer sikertörténetét, az elmúlt évek ezirányú teljesítményeit. Rögtön az első kérdés a cím elolvasásakor az lehet, hogy mi közünk a vasúti szabályozáshoz. A rövid válasz erre az, hogy az út területén elismert sikeres tevékenység késztette a szakminisztériumot arra, hogy megvizsgálja, miként lehetne a vasúti szabályozási rendszert európai nívóra hozni, és ebben hogyan lehetne a MAÚT 18 éves tapasztalatát felhasználni.</a:t>
            </a:r>
          </a:p>
        </p:txBody>
      </p:sp>
    </p:spTree>
    <p:extLst>
      <p:ext uri="{BB962C8B-B14F-4D97-AF65-F5344CB8AC3E}">
        <p14:creationId xmlns:p14="http://schemas.microsoft.com/office/powerpoint/2010/main" val="27643445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hu-HU" smtClean="0"/>
              <a:t>A MAÚT elnöki beszámoló tartalmazni fogja az utas műszaki szabályozási rendszer sikertörténetét, az elmúlt évek ezirányú teljesítményeit. Rögtön az első kérdés a cím elolvasásakor az lehet, hogy mi közünk a vasúti szabályozáshoz. A rövid válasz erre az, hogy az út területén elismert sikeres tevékenység késztette a szakminisztériumot arra, hogy megvizsgálja, miként lehetne a vasúti szabályozási rendszert európai nívóra hozni, és ebben hogyan lehetne a MAÚT 18 éves tapasztalatát felhasználni.</a:t>
            </a:r>
          </a:p>
        </p:txBody>
      </p:sp>
    </p:spTree>
    <p:extLst>
      <p:ext uri="{BB962C8B-B14F-4D97-AF65-F5344CB8AC3E}">
        <p14:creationId xmlns:p14="http://schemas.microsoft.com/office/powerpoint/2010/main" val="27643445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hu-HU" smtClean="0"/>
              <a:t>A MAÚT elnöki beszámoló tartalmazni fogja az utas műszaki szabályozási rendszer sikertörténetét, az elmúlt évek ezirányú teljesítményeit. Rögtön az első kérdés a cím elolvasásakor az lehet, hogy mi közünk a vasúti szabályozáshoz. A rövid válasz erre az, hogy az út területén elismert sikeres tevékenység késztette a szakminisztériumot arra, hogy megvizsgálja, miként lehetne a vasúti szabályozási rendszert európai nívóra hozni, és ebben hogyan lehetne a MAÚT 18 éves tapasztalatát felhasználni.</a:t>
            </a:r>
          </a:p>
        </p:txBody>
      </p:sp>
    </p:spTree>
    <p:extLst>
      <p:ext uri="{BB962C8B-B14F-4D97-AF65-F5344CB8AC3E}">
        <p14:creationId xmlns:p14="http://schemas.microsoft.com/office/powerpoint/2010/main" val="27643445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hu-HU" smtClean="0"/>
              <a:t>A MAÚT elnöki beszámoló tartalmazni fogja az utas műszaki szabályozási rendszer sikertörténetét, az elmúlt évek ezirányú teljesítményeit. Rögtön az első kérdés a cím elolvasásakor az lehet, hogy mi közünk a vasúti szabályozáshoz. A rövid válasz erre az, hogy az út területén elismert sikeres tevékenység késztette a szakminisztériumot arra, hogy megvizsgálja, miként lehetne a vasúti szabályozási rendszert európai nívóra hozni, és ebben hogyan lehetne a MAÚT 18 éves tapasztalatát felhasználni.</a:t>
            </a:r>
          </a:p>
        </p:txBody>
      </p:sp>
    </p:spTree>
    <p:extLst>
      <p:ext uri="{BB962C8B-B14F-4D97-AF65-F5344CB8AC3E}">
        <p14:creationId xmlns:p14="http://schemas.microsoft.com/office/powerpoint/2010/main" val="27643445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hu-HU" smtClean="0"/>
              <a:t>A MAÚT elnöki beszámoló tartalmazni fogja az utas műszaki szabályozási rendszer sikertörténetét, az elmúlt évek ezirányú teljesítményeit. Rögtön az első kérdés a cím elolvasásakor az lehet, hogy mi közünk a vasúti szabályozáshoz. A rövid válasz erre az, hogy az út területén elismert sikeres tevékenység késztette a szakminisztériumot arra, hogy megvizsgálja, miként lehetne a vasúti szabályozási rendszert európai nívóra hozni, és ebben hogyan lehetne a MAÚT 18 éves tapasztalatát felhasználni.</a:t>
            </a:r>
          </a:p>
        </p:txBody>
      </p:sp>
    </p:spTree>
    <p:extLst>
      <p:ext uri="{BB962C8B-B14F-4D97-AF65-F5344CB8AC3E}">
        <p14:creationId xmlns:p14="http://schemas.microsoft.com/office/powerpoint/2010/main" val="27643445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hu-HU" smtClean="0"/>
              <a:t>A MAÚT elnöki beszámoló tartalmazni fogja az utas műszaki szabályozási rendszer sikertörténetét, az elmúlt évek ezirányú teljesítményeit. Rögtön az első kérdés a cím elolvasásakor az lehet, hogy mi közünk a vasúti szabályozáshoz. A rövid válasz erre az, hogy az út területén elismert sikeres tevékenység késztette a szakminisztériumot arra, hogy megvizsgálja, miként lehetne a vasúti szabályozási rendszert európai nívóra hozni, és ebben hogyan lehetne a MAÚT 18 éves tapasztalatát felhasználni.</a:t>
            </a:r>
          </a:p>
        </p:txBody>
      </p:sp>
    </p:spTree>
    <p:extLst>
      <p:ext uri="{BB962C8B-B14F-4D97-AF65-F5344CB8AC3E}">
        <p14:creationId xmlns:p14="http://schemas.microsoft.com/office/powerpoint/2010/main" val="27643445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hu-HU" smtClean="0"/>
              <a:t>A MAÚT elnöki beszámoló tartalmazni fogja az utas műszaki szabályozási rendszer sikertörténetét, az elmúlt évek ezirányú teljesítményeit. Rögtön az első kérdés a cím elolvasásakor az lehet, hogy mi közünk a vasúti szabályozáshoz. A rövid válasz erre az, hogy az út területén elismert sikeres tevékenység késztette a szakminisztériumot arra, hogy megvizsgálja, miként lehetne a vasúti szabályozási rendszert európai nívóra hozni, és ebben hogyan lehetne a MAÚT 18 éves tapasztalatát felhasználni.</a:t>
            </a:r>
          </a:p>
        </p:txBody>
      </p:sp>
    </p:spTree>
    <p:extLst>
      <p:ext uri="{BB962C8B-B14F-4D97-AF65-F5344CB8AC3E}">
        <p14:creationId xmlns:p14="http://schemas.microsoft.com/office/powerpoint/2010/main" val="27643445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hu-HU" smtClean="0"/>
              <a:t>A MAÚT elnöki beszámoló tartalmazni fogja az utas műszaki szabályozási rendszer sikertörténetét, az elmúlt évek ezirányú teljesítményeit. Rögtön az első kérdés a cím elolvasásakor az lehet, hogy mi közünk a vasúti szabályozáshoz. A rövid válasz erre az, hogy az út területén elismert sikeres tevékenység késztette a szakminisztériumot arra, hogy megvizsgálja, miként lehetne a vasúti szabályozási rendszert európai nívóra hozni, és ebben hogyan lehetne a MAÚT 18 éves tapasztalatát felhasználni.</a:t>
            </a:r>
          </a:p>
        </p:txBody>
      </p:sp>
    </p:spTree>
    <p:extLst>
      <p:ext uri="{BB962C8B-B14F-4D97-AF65-F5344CB8AC3E}">
        <p14:creationId xmlns:p14="http://schemas.microsoft.com/office/powerpoint/2010/main" val="27643445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hu-HU" smtClean="0"/>
              <a:t>A MAÚT elnöki beszámoló tartalmazni fogja az utas műszaki szabályozási rendszer sikertörténetét, az elmúlt évek ezirányú teljesítményeit. Rögtön az első kérdés a cím elolvasásakor az lehet, hogy mi közünk a vasúti szabályozáshoz. A rövid válasz erre az, hogy az út területén elismert sikeres tevékenység késztette a szakminisztériumot arra, hogy megvizsgálja, miként lehetne a vasúti szabályozási rendszert európai nívóra hozni, és ebben hogyan lehetne a MAÚT 18 éves tapasztalatát felhasználni.</a:t>
            </a:r>
          </a:p>
        </p:txBody>
      </p:sp>
    </p:spTree>
    <p:extLst>
      <p:ext uri="{BB962C8B-B14F-4D97-AF65-F5344CB8AC3E}">
        <p14:creationId xmlns:p14="http://schemas.microsoft.com/office/powerpoint/2010/main" val="27643445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hu-HU" smtClean="0"/>
              <a:t>A MAÚT elnöki beszámoló tartalmazni fogja az utas műszaki szabályozási rendszer sikertörténetét, az elmúlt évek ezirányú teljesítményeit. Rögtön az első kérdés a cím elolvasásakor az lehet, hogy mi közünk a vasúti szabályozáshoz. A rövid válasz erre az, hogy az út területén elismert sikeres tevékenység késztette a szakminisztériumot arra, hogy megvizsgálja, miként lehetne a vasúti szabályozási rendszert európai nívóra hozni, és ebben hogyan lehetne a MAÚT 18 éves tapasztalatát felhasználni.</a:t>
            </a:r>
          </a:p>
        </p:txBody>
      </p:sp>
    </p:spTree>
    <p:extLst>
      <p:ext uri="{BB962C8B-B14F-4D97-AF65-F5344CB8AC3E}">
        <p14:creationId xmlns:p14="http://schemas.microsoft.com/office/powerpoint/2010/main" val="27643445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hu-HU" smtClean="0"/>
              <a:t>A MAÚT elnöki beszámoló tartalmazni fogja az utas műszaki szabályozási rendszer sikertörténetét, az elmúlt évek ezirányú teljesítményeit. Rögtön az első kérdés a cím elolvasásakor az lehet, hogy mi közünk a vasúti szabályozáshoz. A rövid válasz erre az, hogy az út területén elismert sikeres tevékenység késztette a szakminisztériumot arra, hogy megvizsgálja, miként lehetne a vasúti szabályozási rendszert európai nívóra hozni, és ebben hogyan lehetne a MAÚT 18 éves tapasztalatát felhasználni.</a:t>
            </a:r>
          </a:p>
        </p:txBody>
      </p:sp>
    </p:spTree>
    <p:extLst>
      <p:ext uri="{BB962C8B-B14F-4D97-AF65-F5344CB8AC3E}">
        <p14:creationId xmlns:p14="http://schemas.microsoft.com/office/powerpoint/2010/main" val="27643445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hu-HU" smtClean="0"/>
              <a:t>A MAÚT elnöki beszámoló tartalmazni fogja az utas műszaki szabályozási rendszer sikertörténetét, az elmúlt évek ezirányú teljesítményeit. Rögtön az első kérdés a cím elolvasásakor az lehet, hogy mi közünk a vasúti szabályozáshoz. A rövid válasz erre az, hogy az út területén elismert sikeres tevékenység késztette a szakminisztériumot arra, hogy megvizsgálja, miként lehetne a vasúti szabályozási rendszert európai nívóra hozni, és ebben hogyan lehetne a MAÚT 18 éves tapasztalatát felhasználni.</a:t>
            </a:r>
          </a:p>
        </p:txBody>
      </p:sp>
    </p:spTree>
    <p:extLst>
      <p:ext uri="{BB962C8B-B14F-4D97-AF65-F5344CB8AC3E}">
        <p14:creationId xmlns:p14="http://schemas.microsoft.com/office/powerpoint/2010/main" val="27643445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hu-HU" smtClean="0"/>
              <a:t>A MAÚT elnöki beszámoló tartalmazni fogja az utas műszaki szabályozási rendszer sikertörténetét, az elmúlt évek ezirányú teljesítményeit. Rögtön az első kérdés a cím elolvasásakor az lehet, hogy mi közünk a vasúti szabályozáshoz. A rövid válasz erre az, hogy az út területén elismert sikeres tevékenység késztette a szakminisztériumot arra, hogy megvizsgálja, miként lehetne a vasúti szabályozási rendszert európai nívóra hozni, és ebben hogyan lehetne a MAÚT 18 éves tapasztalatát felhasználni.</a:t>
            </a:r>
          </a:p>
        </p:txBody>
      </p:sp>
    </p:spTree>
    <p:extLst>
      <p:ext uri="{BB962C8B-B14F-4D97-AF65-F5344CB8AC3E}">
        <p14:creationId xmlns:p14="http://schemas.microsoft.com/office/powerpoint/2010/main" val="27643445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hu-HU" smtClean="0"/>
              <a:t>A MAÚT elnöki beszámoló tartalmazni fogja az utas műszaki szabályozási rendszer sikertörténetét, az elmúlt évek ezirányú teljesítményeit. Rögtön az első kérdés a cím elolvasásakor az lehet, hogy mi közünk a vasúti szabályozáshoz. A rövid válasz erre az, hogy az út területén elismert sikeres tevékenység késztette a szakminisztériumot arra, hogy megvizsgálja, miként lehetne a vasúti szabályozási rendszert európai nívóra hozni, és ebben hogyan lehetne a MAÚT 18 éves tapasztalatát felhasználni.</a:t>
            </a:r>
          </a:p>
        </p:txBody>
      </p:sp>
    </p:spTree>
    <p:extLst>
      <p:ext uri="{BB962C8B-B14F-4D97-AF65-F5344CB8AC3E}">
        <p14:creationId xmlns:p14="http://schemas.microsoft.com/office/powerpoint/2010/main" val="276434456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hu-HU" smtClean="0"/>
              <a:t>A MAÚT elnöki beszámoló tartalmazni fogja az utas műszaki szabályozási rendszer sikertörténetét, az elmúlt évek ezirányú teljesítményeit. Rögtön az első kérdés a cím elolvasásakor az lehet, hogy mi közünk a vasúti szabályozáshoz. A rövid válasz erre az, hogy az út területén elismert sikeres tevékenység késztette a szakminisztériumot arra, hogy megvizsgálja, miként lehetne a vasúti szabályozási rendszert európai nívóra hozni, és ebben hogyan lehetne a MAÚT 18 éves tapasztalatát felhasználni.</a:t>
            </a:r>
          </a:p>
        </p:txBody>
      </p:sp>
    </p:spTree>
    <p:extLst>
      <p:ext uri="{BB962C8B-B14F-4D97-AF65-F5344CB8AC3E}">
        <p14:creationId xmlns:p14="http://schemas.microsoft.com/office/powerpoint/2010/main" val="27643445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hu-HU" smtClean="0"/>
              <a:t>A MAÚT elnöki beszámoló tartalmazni fogja az utas műszaki szabályozási rendszer sikertörténetét, az elmúlt évek ezirányú teljesítményeit. Rögtön az első kérdés a cím elolvasásakor az lehet, hogy mi közünk a vasúti szabályozáshoz. A rövid válasz erre az, hogy az út területén elismert sikeres tevékenység késztette a szakminisztériumot arra, hogy megvizsgálja, miként lehetne a vasúti szabályozási rendszert európai nívóra hozni, és ebben hogyan lehetne a MAÚT 18 éves tapasztalatát felhasználni.</a:t>
            </a:r>
          </a:p>
        </p:txBody>
      </p:sp>
    </p:spTree>
    <p:extLst>
      <p:ext uri="{BB962C8B-B14F-4D97-AF65-F5344CB8AC3E}">
        <p14:creationId xmlns:p14="http://schemas.microsoft.com/office/powerpoint/2010/main" val="276434456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hu-HU" smtClean="0"/>
              <a:t>A MAÚT elnöki beszámoló tartalmazni fogja az utas műszaki szabályozási rendszer sikertörténetét, az elmúlt évek ezirányú teljesítményeit. Rögtön az első kérdés a cím elolvasásakor az lehet, hogy mi közünk a vasúti szabályozáshoz. A rövid válasz erre az, hogy az út területén elismert sikeres tevékenység késztette a szakminisztériumot arra, hogy megvizsgálja, miként lehetne a vasúti szabályozási rendszert európai nívóra hozni, és ebben hogyan lehetne a MAÚT 18 éves tapasztalatát felhasználni.</a:t>
            </a:r>
          </a:p>
        </p:txBody>
      </p:sp>
    </p:spTree>
    <p:extLst>
      <p:ext uri="{BB962C8B-B14F-4D97-AF65-F5344CB8AC3E}">
        <p14:creationId xmlns:p14="http://schemas.microsoft.com/office/powerpoint/2010/main" val="276434456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hu-HU" smtClean="0"/>
              <a:t>A MAÚT elnöki beszámoló tartalmazni fogja az utas műszaki szabályozási rendszer sikertörténetét, az elmúlt évek ezirányú teljesítményeit. Rögtön az első kérdés a cím elolvasásakor az lehet, hogy mi közünk a vasúti szabályozáshoz. A rövid válasz erre az, hogy az út területén elismert sikeres tevékenység késztette a szakminisztériumot arra, hogy megvizsgálja, miként lehetne a vasúti szabályozási rendszert európai nívóra hozni, és ebben hogyan lehetne a MAÚT 18 éves tapasztalatát felhasználni.</a:t>
            </a:r>
          </a:p>
        </p:txBody>
      </p:sp>
    </p:spTree>
    <p:extLst>
      <p:ext uri="{BB962C8B-B14F-4D97-AF65-F5344CB8AC3E}">
        <p14:creationId xmlns:p14="http://schemas.microsoft.com/office/powerpoint/2010/main" val="276434456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hu-HU" smtClean="0"/>
              <a:t>A MAÚT elnöki beszámoló tartalmazni fogja az utas műszaki szabályozási rendszer sikertörténetét, az elmúlt évek ezirányú teljesítményeit. Rögtön az első kérdés a cím elolvasásakor az lehet, hogy mi közünk a vasúti szabályozáshoz. A rövid válasz erre az, hogy az út területén elismert sikeres tevékenység késztette a szakminisztériumot arra, hogy megvizsgálja, miként lehetne a vasúti szabályozási rendszert európai nívóra hozni, és ebben hogyan lehetne a MAÚT 18 éves tapasztalatát felhasználni.</a:t>
            </a:r>
          </a:p>
        </p:txBody>
      </p:sp>
    </p:spTree>
    <p:extLst>
      <p:ext uri="{BB962C8B-B14F-4D97-AF65-F5344CB8AC3E}">
        <p14:creationId xmlns:p14="http://schemas.microsoft.com/office/powerpoint/2010/main" val="276434456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hu-HU" smtClean="0"/>
              <a:t>A MAÚT elnöki beszámoló tartalmazni fogja az utas műszaki szabályozási rendszer sikertörténetét, az elmúlt évek ezirányú teljesítményeit. Rögtön az első kérdés a cím elolvasásakor az lehet, hogy mi közünk a vasúti szabályozáshoz. A rövid válasz erre az, hogy az út területén elismert sikeres tevékenység késztette a szakminisztériumot arra, hogy megvizsgálja, miként lehetne a vasúti szabályozási rendszert európai nívóra hozni, és ebben hogyan lehetne a MAÚT 18 éves tapasztalatát felhasználni.</a:t>
            </a:r>
          </a:p>
        </p:txBody>
      </p:sp>
    </p:spTree>
    <p:extLst>
      <p:ext uri="{BB962C8B-B14F-4D97-AF65-F5344CB8AC3E}">
        <p14:creationId xmlns:p14="http://schemas.microsoft.com/office/powerpoint/2010/main" val="27643445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hu-HU" smtClean="0"/>
              <a:t>A MAÚT elnöki beszámoló tartalmazni fogja az utas műszaki szabályozási rendszer sikertörténetét, az elmúlt évek ezirányú teljesítményeit. Rögtön az első kérdés a cím elolvasásakor az lehet, hogy mi közünk a vasúti szabályozáshoz. A rövid válasz erre az, hogy az út területén elismert sikeres tevékenység késztette a szakminisztériumot arra, hogy megvizsgálja, miként lehetne a vasúti szabályozási rendszert európai nívóra hozni, és ebben hogyan lehetne a MAÚT 18 éves tapasztalatát felhasználni.</a:t>
            </a:r>
          </a:p>
        </p:txBody>
      </p:sp>
    </p:spTree>
    <p:extLst>
      <p:ext uri="{BB962C8B-B14F-4D97-AF65-F5344CB8AC3E}">
        <p14:creationId xmlns:p14="http://schemas.microsoft.com/office/powerpoint/2010/main" val="276434456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hu-HU" smtClean="0"/>
              <a:t>A MAÚT elnöki beszámoló tartalmazni fogja az utas műszaki szabályozási rendszer sikertörténetét, az elmúlt évek ezirányú teljesítményeit. Rögtön az első kérdés a cím elolvasásakor az lehet, hogy mi közünk a vasúti szabályozáshoz. A rövid válasz erre az, hogy az út területén elismert sikeres tevékenység késztette a szakminisztériumot arra, hogy megvizsgálja, miként lehetne a vasúti szabályozási rendszert európai nívóra hozni, és ebben hogyan lehetne a MAÚT 18 éves tapasztalatát felhasználni.</a:t>
            </a:r>
          </a:p>
        </p:txBody>
      </p:sp>
    </p:spTree>
    <p:extLst>
      <p:ext uri="{BB962C8B-B14F-4D97-AF65-F5344CB8AC3E}">
        <p14:creationId xmlns:p14="http://schemas.microsoft.com/office/powerpoint/2010/main" val="276434456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hu-HU" smtClean="0"/>
              <a:t>A MAÚT elnöki beszámoló tartalmazni fogja az utas műszaki szabályozási rendszer sikertörténetét, az elmúlt évek ezirányú teljesítményeit. Rögtön az első kérdés a cím elolvasásakor az lehet, hogy mi közünk a vasúti szabályozáshoz. A rövid válasz erre az, hogy az út területén elismert sikeres tevékenység késztette a szakminisztériumot arra, hogy megvizsgálja, miként lehetne a vasúti szabályozási rendszert európai nívóra hozni, és ebben hogyan lehetne a MAÚT 18 éves tapasztalatát felhasználni.</a:t>
            </a:r>
          </a:p>
        </p:txBody>
      </p:sp>
    </p:spTree>
    <p:extLst>
      <p:ext uri="{BB962C8B-B14F-4D97-AF65-F5344CB8AC3E}">
        <p14:creationId xmlns:p14="http://schemas.microsoft.com/office/powerpoint/2010/main" val="276434456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hu-HU" smtClean="0"/>
              <a:t>A MAÚT elnöki beszámoló tartalmazni fogja az utas műszaki szabályozási rendszer sikertörténetét, az elmúlt évek ezirányú teljesítményeit. Rögtön az első kérdés a cím elolvasásakor az lehet, hogy mi közünk a vasúti szabályozáshoz. A rövid válasz erre az, hogy az út területén elismert sikeres tevékenység késztette a szakminisztériumot arra, hogy megvizsgálja, miként lehetne a vasúti szabályozási rendszert európai nívóra hozni, és ebben hogyan lehetne a MAÚT 18 éves tapasztalatát felhasználni.</a:t>
            </a:r>
          </a:p>
        </p:txBody>
      </p:sp>
    </p:spTree>
    <p:extLst>
      <p:ext uri="{BB962C8B-B14F-4D97-AF65-F5344CB8AC3E}">
        <p14:creationId xmlns:p14="http://schemas.microsoft.com/office/powerpoint/2010/main" val="276434456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hu-HU" smtClean="0"/>
              <a:t>A MAÚT elnöki beszámoló tartalmazni fogja az utas műszaki szabályozási rendszer sikertörténetét, az elmúlt évek ezirányú teljesítményeit. Rögtön az első kérdés a cím elolvasásakor az lehet, hogy mi közünk a vasúti szabályozáshoz. A rövid válasz erre az, hogy az út területén elismert sikeres tevékenység késztette a szakminisztériumot arra, hogy megvizsgálja, miként lehetne a vasúti szabályozási rendszert európai nívóra hozni, és ebben hogyan lehetne a MAÚT 18 éves tapasztalatát felhasználni.</a:t>
            </a:r>
          </a:p>
        </p:txBody>
      </p:sp>
    </p:spTree>
    <p:extLst>
      <p:ext uri="{BB962C8B-B14F-4D97-AF65-F5344CB8AC3E}">
        <p14:creationId xmlns:p14="http://schemas.microsoft.com/office/powerpoint/2010/main" val="276434456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hu-HU" smtClean="0"/>
              <a:t>A MAÚT elnöki beszámoló tartalmazni fogja az utas műszaki szabályozási rendszer sikertörténetét, az elmúlt évek ezirányú teljesítményeit. Rögtön az első kérdés a cím elolvasásakor az lehet, hogy mi közünk a vasúti szabályozáshoz. A rövid válasz erre az, hogy az út területén elismert sikeres tevékenység késztette a szakminisztériumot arra, hogy megvizsgálja, miként lehetne a vasúti szabályozási rendszert európai nívóra hozni, és ebben hogyan lehetne a MAÚT 18 éves tapasztalatát felhasználni.</a:t>
            </a:r>
          </a:p>
        </p:txBody>
      </p:sp>
    </p:spTree>
    <p:extLst>
      <p:ext uri="{BB962C8B-B14F-4D97-AF65-F5344CB8AC3E}">
        <p14:creationId xmlns:p14="http://schemas.microsoft.com/office/powerpoint/2010/main" val="276434456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hu-HU" smtClean="0"/>
              <a:t>A MAÚT elnöki beszámoló tartalmazni fogja az utas műszaki szabályozási rendszer sikertörténetét, az elmúlt évek ezirányú teljesítményeit. Rögtön az első kérdés a cím elolvasásakor az lehet, hogy mi közünk a vasúti szabályozáshoz. A rövid válasz erre az, hogy az út területén elismert sikeres tevékenység késztette a szakminisztériumot arra, hogy megvizsgálja, miként lehetne a vasúti szabályozási rendszert európai nívóra hozni, és ebben hogyan lehetne a MAÚT 18 éves tapasztalatát felhasználni.</a:t>
            </a:r>
          </a:p>
        </p:txBody>
      </p:sp>
    </p:spTree>
    <p:extLst>
      <p:ext uri="{BB962C8B-B14F-4D97-AF65-F5344CB8AC3E}">
        <p14:creationId xmlns:p14="http://schemas.microsoft.com/office/powerpoint/2010/main" val="276434456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hu-HU" smtClean="0"/>
              <a:t>A MAÚT elnöki beszámoló tartalmazni fogja az utas műszaki szabályozási rendszer sikertörténetét, az elmúlt évek ezirányú teljesítményeit. Rögtön az első kérdés a cím elolvasásakor az lehet, hogy mi közünk a vasúti szabályozáshoz. A rövid válasz erre az, hogy az út területén elismert sikeres tevékenység késztette a szakminisztériumot arra, hogy megvizsgálja, miként lehetne a vasúti szabályozási rendszert európai nívóra hozni, és ebben hogyan lehetne a MAÚT 18 éves tapasztalatát felhasználni.</a:t>
            </a:r>
          </a:p>
        </p:txBody>
      </p:sp>
    </p:spTree>
    <p:extLst>
      <p:ext uri="{BB962C8B-B14F-4D97-AF65-F5344CB8AC3E}">
        <p14:creationId xmlns:p14="http://schemas.microsoft.com/office/powerpoint/2010/main" val="276434456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hu-HU" smtClean="0"/>
              <a:t>A MAÚT elnöki beszámoló tartalmazni fogja az utas műszaki szabályozási rendszer sikertörténetét, az elmúlt évek ezirányú teljesítményeit. Rögtön az első kérdés a cím elolvasásakor az lehet, hogy mi közünk a vasúti szabályozáshoz. A rövid válasz erre az, hogy az út területén elismert sikeres tevékenység késztette a szakminisztériumot arra, hogy megvizsgálja, miként lehetne a vasúti szabályozási rendszert európai nívóra hozni, és ebben hogyan lehetne a MAÚT 18 éves tapasztalatát felhasználni.</a:t>
            </a:r>
          </a:p>
        </p:txBody>
      </p:sp>
    </p:spTree>
    <p:extLst>
      <p:ext uri="{BB962C8B-B14F-4D97-AF65-F5344CB8AC3E}">
        <p14:creationId xmlns:p14="http://schemas.microsoft.com/office/powerpoint/2010/main" val="276434456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hu-HU" smtClean="0"/>
              <a:t>A MAÚT elnöki beszámoló tartalmazni fogja az utas műszaki szabályozási rendszer sikertörténetét, az elmúlt évek ezirányú teljesítményeit. Rögtön az első kérdés a cím elolvasásakor az lehet, hogy mi közünk a vasúti szabályozáshoz. A rövid válasz erre az, hogy az út területén elismert sikeres tevékenység késztette a szakminisztériumot arra, hogy megvizsgálja, miként lehetne a vasúti szabályozási rendszert európai nívóra hozni, és ebben hogyan lehetne a MAÚT 18 éves tapasztalatát felhasználni.</a:t>
            </a:r>
          </a:p>
        </p:txBody>
      </p:sp>
    </p:spTree>
    <p:extLst>
      <p:ext uri="{BB962C8B-B14F-4D97-AF65-F5344CB8AC3E}">
        <p14:creationId xmlns:p14="http://schemas.microsoft.com/office/powerpoint/2010/main" val="276434456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hu-HU" smtClean="0"/>
              <a:t>A MAÚT elnöki beszámoló tartalmazni fogja az utas műszaki szabályozási rendszer sikertörténetét, az elmúlt évek ezirányú teljesítményeit. Rögtön az első kérdés a cím elolvasásakor az lehet, hogy mi közünk a vasúti szabályozáshoz. A rövid válasz erre az, hogy az út területén elismert sikeres tevékenység késztette a szakminisztériumot arra, hogy megvizsgálja, miként lehetne a vasúti szabályozási rendszert európai nívóra hozni, és ebben hogyan lehetne a MAÚT 18 éves tapasztalatát felhasználni.</a:t>
            </a:r>
          </a:p>
        </p:txBody>
      </p:sp>
    </p:spTree>
    <p:extLst>
      <p:ext uri="{BB962C8B-B14F-4D97-AF65-F5344CB8AC3E}">
        <p14:creationId xmlns:p14="http://schemas.microsoft.com/office/powerpoint/2010/main" val="27643445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hu-HU" smtClean="0"/>
              <a:t>A MAÚT elnöki beszámoló tartalmazni fogja az utas műszaki szabályozási rendszer sikertörténetét, az elmúlt évek ezirányú teljesítményeit. Rögtön az első kérdés a cím elolvasásakor az lehet, hogy mi közünk a vasúti szabályozáshoz. A rövid válasz erre az, hogy az út területén elismert sikeres tevékenység késztette a szakminisztériumot arra, hogy megvizsgálja, miként lehetne a vasúti szabályozási rendszert európai nívóra hozni, és ebben hogyan lehetne a MAÚT 18 éves tapasztalatát felhasználni.</a:t>
            </a:r>
          </a:p>
        </p:txBody>
      </p:sp>
    </p:spTree>
    <p:extLst>
      <p:ext uri="{BB962C8B-B14F-4D97-AF65-F5344CB8AC3E}">
        <p14:creationId xmlns:p14="http://schemas.microsoft.com/office/powerpoint/2010/main" val="276434456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hu-HU" smtClean="0"/>
              <a:t>A MAÚT elnöki beszámoló tartalmazni fogja az utas műszaki szabályozási rendszer sikertörténetét, az elmúlt évek ezirányú teljesítményeit. Rögtön az első kérdés a cím elolvasásakor az lehet, hogy mi közünk a vasúti szabályozáshoz. A rövid válasz erre az, hogy az út területén elismert sikeres tevékenység késztette a szakminisztériumot arra, hogy megvizsgálja, miként lehetne a vasúti szabályozási rendszert európai nívóra hozni, és ebben hogyan lehetne a MAÚT 18 éves tapasztalatát felhasználni.</a:t>
            </a:r>
          </a:p>
        </p:txBody>
      </p:sp>
    </p:spTree>
    <p:extLst>
      <p:ext uri="{BB962C8B-B14F-4D97-AF65-F5344CB8AC3E}">
        <p14:creationId xmlns:p14="http://schemas.microsoft.com/office/powerpoint/2010/main" val="27643445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hu-HU" smtClean="0"/>
              <a:t>A MAÚT elnöki beszámoló tartalmazni fogja az utas műszaki szabályozási rendszer sikertörténetét, az elmúlt évek ezirányú teljesítményeit. Rögtön az első kérdés a cím elolvasásakor az lehet, hogy mi közünk a vasúti szabályozáshoz. A rövid válasz erre az, hogy az út területén elismert sikeres tevékenység késztette a szakminisztériumot arra, hogy megvizsgálja, miként lehetne a vasúti szabályozási rendszert európai nívóra hozni, és ebben hogyan lehetne a MAÚT 18 éves tapasztalatát felhasználni.</a:t>
            </a:r>
          </a:p>
        </p:txBody>
      </p:sp>
    </p:spTree>
    <p:extLst>
      <p:ext uri="{BB962C8B-B14F-4D97-AF65-F5344CB8AC3E}">
        <p14:creationId xmlns:p14="http://schemas.microsoft.com/office/powerpoint/2010/main" val="27643445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hu-HU" smtClean="0"/>
              <a:t>A MAÚT elnöki beszámoló tartalmazni fogja az utas műszaki szabályozási rendszer sikertörténetét, az elmúlt évek ezirányú teljesítményeit. Rögtön az első kérdés a cím elolvasásakor az lehet, hogy mi közünk a vasúti szabályozáshoz. A rövid válasz erre az, hogy az út területén elismert sikeres tevékenység késztette a szakminisztériumot arra, hogy megvizsgálja, miként lehetne a vasúti szabályozási rendszert európai nívóra hozni, és ebben hogyan lehetne a MAÚT 18 éves tapasztalatát felhasználni.</a:t>
            </a:r>
          </a:p>
        </p:txBody>
      </p:sp>
    </p:spTree>
    <p:extLst>
      <p:ext uri="{BB962C8B-B14F-4D97-AF65-F5344CB8AC3E}">
        <p14:creationId xmlns:p14="http://schemas.microsoft.com/office/powerpoint/2010/main" val="27643445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hu-HU" smtClean="0"/>
              <a:t>A MAÚT elnöki beszámoló tartalmazni fogja az utas műszaki szabályozási rendszer sikertörténetét, az elmúlt évek ezirányú teljesítményeit. Rögtön az első kérdés a cím elolvasásakor az lehet, hogy mi közünk a vasúti szabályozáshoz. A rövid válasz erre az, hogy az út területén elismert sikeres tevékenység késztette a szakminisztériumot arra, hogy megvizsgálja, miként lehetne a vasúti szabályozási rendszert európai nívóra hozni, és ebben hogyan lehetne a MAÚT 18 éves tapasztalatát felhasználni.</a:t>
            </a:r>
          </a:p>
        </p:txBody>
      </p:sp>
    </p:spTree>
    <p:extLst>
      <p:ext uri="{BB962C8B-B14F-4D97-AF65-F5344CB8AC3E}">
        <p14:creationId xmlns:p14="http://schemas.microsoft.com/office/powerpoint/2010/main" val="27643445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hu-HU" smtClean="0"/>
              <a:t>A MAÚT elnöki beszámoló tartalmazni fogja az utas műszaki szabályozási rendszer sikertörténetét, az elmúlt évek ezirányú teljesítményeit. Rögtön az első kérdés a cím elolvasásakor az lehet, hogy mi közünk a vasúti szabályozáshoz. A rövid válasz erre az, hogy az út területén elismert sikeres tevékenység késztette a szakminisztériumot arra, hogy megvizsgálja, miként lehetne a vasúti szabályozási rendszert európai nívóra hozni, és ebben hogyan lehetne a MAÚT 18 éves tapasztalatát felhasználni.</a:t>
            </a:r>
          </a:p>
        </p:txBody>
      </p:sp>
    </p:spTree>
    <p:extLst>
      <p:ext uri="{BB962C8B-B14F-4D97-AF65-F5344CB8AC3E}">
        <p14:creationId xmlns:p14="http://schemas.microsoft.com/office/powerpoint/2010/main" val="27643445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hu-HU" smtClean="0"/>
              <a:t>A MAÚT elnöki beszámoló tartalmazni fogja az utas műszaki szabályozási rendszer sikertörténetét, az elmúlt évek ezirányú teljesítményeit. Rögtön az első kérdés a cím elolvasásakor az lehet, hogy mi közünk a vasúti szabályozáshoz. A rövid válasz erre az, hogy az út területén elismert sikeres tevékenység késztette a szakminisztériumot arra, hogy megvizsgálja, miként lehetne a vasúti szabályozási rendszert európai nívóra hozni, és ebben hogyan lehetne a MAÚT 18 éves tapasztalatát felhasználni.</a:t>
            </a:r>
          </a:p>
        </p:txBody>
      </p:sp>
    </p:spTree>
    <p:extLst>
      <p:ext uri="{BB962C8B-B14F-4D97-AF65-F5344CB8AC3E}">
        <p14:creationId xmlns:p14="http://schemas.microsoft.com/office/powerpoint/2010/main" val="1769039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églalap 3"/>
          <p:cNvSpPr/>
          <p:nvPr userDrawn="1"/>
        </p:nvSpPr>
        <p:spPr>
          <a:xfrm>
            <a:off x="0" y="0"/>
            <a:ext cx="9144000" cy="11255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/>
          </a:p>
        </p:txBody>
      </p:sp>
      <p:sp>
        <p:nvSpPr>
          <p:cNvPr id="5" name="Téglalap 4"/>
          <p:cNvSpPr/>
          <p:nvPr userDrawn="1"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/>
          </a:p>
        </p:txBody>
      </p:sp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hu-HU" smtClean="0"/>
              <a:t>Alcím mintájának szerkesztése</a:t>
            </a:r>
            <a:endParaRPr lang="hu-H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hu-HU"/>
              <a:t>„Gördülő kövek” konferencia, Veszprém, 2011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B18A2F-5F26-4CE2-ABFB-BE22ED5DB364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hu-HU"/>
              <a:t>„Gördülő kövek” konferencia, Veszprém, 2011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BD6437-3156-4CDF-9FC0-922143894CEA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Cím, szöveg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hu-HU"/>
              <a:t>„Gördülő kövek” konferencia, Veszprém, 2011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E3DB7A-8820-4982-9E6E-52FD9D230969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hu-HU"/>
              <a:t>„Gördülő kövek” konferencia, Veszprém, 2011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BAA0A5-FD50-4D28-8B47-899218A3480A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hu-HU"/>
              <a:t>„Gördülő kövek” konferencia, Veszprém, 2011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C4E1C4-63AF-4EDA-BDE0-A14F898B9B65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hu-HU"/>
              <a:t>„Gördülő kövek” konferencia, Veszprém, 2011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F01DA4-857D-492C-BC2D-E395D0C9F698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hu-HU"/>
              <a:t>„Gördülő kövek” konferencia, Veszprém, 2011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FCD1E3-A921-4C91-89A1-FBE5C9016BEF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hu-HU"/>
              <a:t>„Gördülő kövek” konferencia, Veszprém, 2011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BD7381-8507-4115-8D19-1F913F4534F0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hu-HU"/>
              <a:t>„Gördülő kövek” konferencia, Veszprém, 2011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9E636E-2796-4407-B277-3756BF76FC88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hu-HU"/>
              <a:t>„Gördülő kövek” konferencia, Veszprém, 2011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D6D041-686F-4004-A499-653A5C7757F9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hu-HU" noProof="0" smtClean="0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hu-HU"/>
              <a:t>„Gördülő kövek” konferencia, Veszprém, 2011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23F2F0-E83F-43FE-BB33-16BACCF72AEF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hu-HU" smtClean="0"/>
              <a:t>Mintacím szerkesztése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r>
              <a:rPr lang="hu-HU"/>
              <a:t>„Gördülő kövek” konferencia, Veszprém, 2011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156325" y="6237288"/>
            <a:ext cx="61118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70356D1F-4AB9-47B6-994C-AA39B591A5C0}" type="slidenum">
              <a:rPr lang="hu-HU"/>
              <a:pPr>
                <a:defRPr/>
              </a:pPr>
              <a:t>‹#›</a:t>
            </a:fld>
            <a:endParaRPr lang="hu-HU"/>
          </a:p>
        </p:txBody>
      </p:sp>
      <p:sp>
        <p:nvSpPr>
          <p:cNvPr id="1032" name="Text Box 8"/>
          <p:cNvSpPr txBox="1">
            <a:spLocks noChangeArrowheads="1"/>
          </p:cNvSpPr>
          <p:nvPr userDrawn="1"/>
        </p:nvSpPr>
        <p:spPr bwMode="auto">
          <a:xfrm>
            <a:off x="6877050" y="6381750"/>
            <a:ext cx="1798638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1400" dirty="0">
                <a:latin typeface="+mj-lt"/>
                <a:cs typeface="+mn-cs"/>
              </a:rPr>
              <a:t>www.maut.hu</a:t>
            </a:r>
            <a:endParaRPr lang="hu-HU" sz="1400" dirty="0">
              <a:latin typeface="+mj-lt"/>
              <a:cs typeface="+mn-cs"/>
            </a:endParaRPr>
          </a:p>
          <a:p>
            <a:pPr>
              <a:spcBef>
                <a:spcPct val="50000"/>
              </a:spcBef>
              <a:defRPr/>
            </a:pPr>
            <a:endParaRPr lang="hu-HU" sz="1400" dirty="0">
              <a:latin typeface="Times New Roman" pitchFamily="18" charset="0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emf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g"/><Relationship Id="rId5" Type="http://schemas.openxmlformats.org/officeDocument/2006/relationships/image" Target="../media/image3.emf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g"/><Relationship Id="rId3" Type="http://schemas.openxmlformats.org/officeDocument/2006/relationships/image" Target="../media/image1.jpeg"/><Relationship Id="rId7" Type="http://schemas.openxmlformats.org/officeDocument/2006/relationships/image" Target="../media/image1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g"/><Relationship Id="rId5" Type="http://schemas.openxmlformats.org/officeDocument/2006/relationships/image" Target="../media/image3.emf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emf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emf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emf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emf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g"/><Relationship Id="rId5" Type="http://schemas.openxmlformats.org/officeDocument/2006/relationships/image" Target="../media/image3.emf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3.emf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3.emf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emf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2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3.emf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3.emf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3.emf"/><Relationship Id="rId4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3.emf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3.emf"/><Relationship Id="rId4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5" Type="http://schemas.openxmlformats.org/officeDocument/2006/relationships/image" Target="../media/image3.emf"/><Relationship Id="rId4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3.emf"/><Relationship Id="rId4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3.emf"/><Relationship Id="rId4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G"/><Relationship Id="rId5" Type="http://schemas.openxmlformats.org/officeDocument/2006/relationships/image" Target="../media/image3.emf"/><Relationship Id="rId4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.emf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.emf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emf"/><Relationship Id="rId4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.emf"/><Relationship Id="rId4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.emf"/><Relationship Id="rId4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.emf"/><Relationship Id="rId4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.emf"/><Relationship Id="rId4" Type="http://schemas.openxmlformats.org/officeDocument/2006/relationships/image" Target="../media/image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.emf"/><Relationship Id="rId4" Type="http://schemas.openxmlformats.org/officeDocument/2006/relationships/image" Target="../media/image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3.emf"/><Relationship Id="rId4" Type="http://schemas.openxmlformats.org/officeDocument/2006/relationships/image" Target="../media/image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jpeg"/><Relationship Id="rId5" Type="http://schemas.openxmlformats.org/officeDocument/2006/relationships/image" Target="../media/image3.emf"/><Relationship Id="rId4" Type="http://schemas.openxmlformats.org/officeDocument/2006/relationships/image" Target="../media/image2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notesSlide" Target="../notesSlides/notesSlide38.xml"/><Relationship Id="rId7" Type="http://schemas.openxmlformats.org/officeDocument/2006/relationships/image" Target="../media/image45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image" Target="../media/image2.jpeg"/><Relationship Id="rId10" Type="http://schemas.openxmlformats.org/officeDocument/2006/relationships/image" Target="../media/image44.emf"/><Relationship Id="rId4" Type="http://schemas.openxmlformats.org/officeDocument/2006/relationships/image" Target="../media/image1.jpeg"/><Relationship Id="rId9" Type="http://schemas.openxmlformats.org/officeDocument/2006/relationships/package" Target="../embeddings/Microsoft_Excel_Worksheet1.xlsx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3.emf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3.emf"/><Relationship Id="rId4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jpeg"/><Relationship Id="rId5" Type="http://schemas.openxmlformats.org/officeDocument/2006/relationships/image" Target="../media/image3.emf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0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3.emf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emf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emf"/><Relationship Id="rId5" Type="http://schemas.openxmlformats.org/officeDocument/2006/relationships/image" Target="../media/image3.emf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3.emf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emf"/><Relationship Id="rId5" Type="http://schemas.openxmlformats.org/officeDocument/2006/relationships/image" Target="../media/image3.emf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1196975"/>
            <a:ext cx="8640764" cy="3384550"/>
          </a:xfrm>
        </p:spPr>
        <p:txBody>
          <a:bodyPr anchor="t"/>
          <a:lstStyle/>
          <a:p>
            <a:r>
              <a:rPr lang="hu-HU" sz="2800" b="1" dirty="0" smtClean="0">
                <a:solidFill>
                  <a:srgbClr val="404040"/>
                </a:solidFill>
                <a:latin typeface="Arial Black" pitchFamily="34" charset="0"/>
              </a:rPr>
              <a:t>  </a:t>
            </a:r>
            <a:br>
              <a:rPr lang="hu-HU" sz="2800" b="1" dirty="0" smtClean="0">
                <a:solidFill>
                  <a:srgbClr val="404040"/>
                </a:solidFill>
                <a:latin typeface="Arial Black" pitchFamily="34" charset="0"/>
              </a:rPr>
            </a:br>
            <a:r>
              <a:rPr lang="hu-HU" sz="2800" b="1" dirty="0" smtClean="0">
                <a:solidFill>
                  <a:srgbClr val="404040"/>
                </a:solidFill>
                <a:latin typeface="Verdana" pitchFamily="34" charset="0"/>
              </a:rPr>
              <a:t>2+1 – </a:t>
            </a:r>
            <a:r>
              <a:rPr lang="hu-HU" sz="2800" b="1" dirty="0" err="1" smtClean="0">
                <a:solidFill>
                  <a:srgbClr val="404040"/>
                </a:solidFill>
                <a:latin typeface="Verdana" pitchFamily="34" charset="0"/>
              </a:rPr>
              <a:t>1</a:t>
            </a:r>
            <a:r>
              <a:rPr lang="hu-HU" sz="2800" b="1" dirty="0" smtClean="0">
                <a:solidFill>
                  <a:srgbClr val="404040"/>
                </a:solidFill>
                <a:latin typeface="Verdana" pitchFamily="34" charset="0"/>
              </a:rPr>
              <a:t>+2 sávos </a:t>
            </a:r>
            <a:r>
              <a:rPr lang="hu-HU" sz="2800" b="1" dirty="0">
                <a:solidFill>
                  <a:srgbClr val="404040"/>
                </a:solidFill>
                <a:latin typeface="Verdana" pitchFamily="34" charset="0"/>
              </a:rPr>
              <a:t>utak </a:t>
            </a:r>
            <a:r>
              <a:rPr lang="hu-HU" sz="2800" b="1" dirty="0" smtClean="0">
                <a:solidFill>
                  <a:srgbClr val="404040"/>
                </a:solidFill>
                <a:latin typeface="Verdana" pitchFamily="34" charset="0"/>
              </a:rPr>
              <a:t>forgalomlefolyása</a:t>
            </a:r>
            <a:br>
              <a:rPr lang="hu-HU" sz="2800" b="1" dirty="0" smtClean="0">
                <a:solidFill>
                  <a:srgbClr val="404040"/>
                </a:solidFill>
                <a:latin typeface="Verdana" pitchFamily="34" charset="0"/>
              </a:rPr>
            </a:br>
            <a:r>
              <a:rPr lang="hu-HU" sz="2800" b="1" dirty="0" smtClean="0">
                <a:solidFill>
                  <a:srgbClr val="404040"/>
                </a:solidFill>
                <a:latin typeface="Verdana" pitchFamily="34" charset="0"/>
              </a:rPr>
              <a:t/>
            </a:r>
            <a:br>
              <a:rPr lang="hu-HU" sz="2800" b="1" dirty="0" smtClean="0">
                <a:solidFill>
                  <a:srgbClr val="404040"/>
                </a:solidFill>
                <a:latin typeface="Verdana" pitchFamily="34" charset="0"/>
              </a:rPr>
            </a:br>
            <a:r>
              <a:rPr lang="hu-HU" sz="2400" b="1" dirty="0" smtClean="0"/>
              <a:t>„</a:t>
            </a:r>
            <a:r>
              <a:rPr lang="hu-HU" sz="2400" b="1" dirty="0"/>
              <a:t>A 2+1 – </a:t>
            </a:r>
            <a:r>
              <a:rPr lang="hu-HU" sz="2400" b="1" dirty="0" err="1"/>
              <a:t>1</a:t>
            </a:r>
            <a:r>
              <a:rPr lang="hu-HU" sz="2400" b="1" dirty="0"/>
              <a:t>+2 sávos problémakör a hazai gyorsforgalmi utakon és autópályákon” </a:t>
            </a:r>
            <a:r>
              <a:rPr lang="hu-HU" sz="2400" dirty="0"/>
              <a:t>Kiegészítő kutatási és elemzési feladatok végzése ajánlatkérő részére</a:t>
            </a:r>
            <a:br>
              <a:rPr lang="hu-HU" sz="2400" dirty="0"/>
            </a:br>
            <a:r>
              <a:rPr lang="hu-HU" sz="2400" dirty="0"/>
              <a:t>4. pont (Megrendelő által kiválasztott szakaszokon elvégzendő mérések)</a:t>
            </a:r>
            <a:br>
              <a:rPr lang="hu-HU" sz="2400" dirty="0"/>
            </a:br>
            <a:r>
              <a:rPr lang="hu-HU" sz="2800" b="1" dirty="0">
                <a:solidFill>
                  <a:srgbClr val="404040"/>
                </a:solidFill>
                <a:latin typeface="Verdana" pitchFamily="34" charset="0"/>
              </a:rPr>
              <a:t/>
            </a:r>
            <a:br>
              <a:rPr lang="hu-HU" sz="2800" b="1" dirty="0">
                <a:solidFill>
                  <a:srgbClr val="404040"/>
                </a:solidFill>
                <a:latin typeface="Verdana" pitchFamily="34" charset="0"/>
              </a:rPr>
            </a:br>
            <a:r>
              <a:rPr lang="hu-HU" sz="2800" b="1" dirty="0">
                <a:solidFill>
                  <a:srgbClr val="404040"/>
                </a:solidFill>
                <a:latin typeface="Verdana" pitchFamily="34" charset="0"/>
              </a:rPr>
              <a:t/>
            </a:r>
            <a:br>
              <a:rPr lang="hu-HU" sz="2800" b="1" dirty="0">
                <a:solidFill>
                  <a:srgbClr val="404040"/>
                </a:solidFill>
                <a:latin typeface="Verdana" pitchFamily="34" charset="0"/>
              </a:rPr>
            </a:br>
            <a:endParaRPr lang="hu-HU" sz="2800" b="1" dirty="0">
              <a:solidFill>
                <a:srgbClr val="404040"/>
              </a:solidFill>
              <a:latin typeface="Verdana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4941168"/>
            <a:ext cx="9144000" cy="360363"/>
          </a:xfrm>
        </p:spPr>
        <p:txBody>
          <a:bodyPr/>
          <a:lstStyle/>
          <a:p>
            <a:pPr eaLnBrk="1" hangingPunct="1"/>
            <a:r>
              <a:rPr lang="hu-H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Hóz Erzsébet, tudományos főmunkatárs, KTI</a:t>
            </a:r>
          </a:p>
        </p:txBody>
      </p:sp>
      <p:pic>
        <p:nvPicPr>
          <p:cNvPr id="3076" name="Kép 4" descr="uszt_logo_rg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188913"/>
            <a:ext cx="2519363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077" name="AutoShape 2"/>
          <p:cNvCxnSpPr>
            <a:cxnSpLocks noChangeShapeType="1"/>
          </p:cNvCxnSpPr>
          <p:nvPr/>
        </p:nvCxnSpPr>
        <p:spPr bwMode="auto">
          <a:xfrm>
            <a:off x="0" y="1125538"/>
            <a:ext cx="9144000" cy="1587"/>
          </a:xfrm>
          <a:prstGeom prst="straightConnector1">
            <a:avLst/>
          </a:prstGeom>
          <a:noFill/>
          <a:ln w="25400">
            <a:solidFill>
              <a:srgbClr val="8CB335"/>
            </a:solidFill>
            <a:round/>
            <a:headEnd/>
            <a:tailEnd/>
          </a:ln>
        </p:spPr>
      </p:cxnSp>
      <p:pic>
        <p:nvPicPr>
          <p:cNvPr id="3078" name="Picture 3" descr="Infoblokk2_altalanos_egy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5805488"/>
            <a:ext cx="2159000" cy="89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Kép 13" descr="maut_logo_v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5805488"/>
            <a:ext cx="13684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250825" y="5805488"/>
            <a:ext cx="79216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hu-HU" sz="1600" b="1" kern="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Útügyi Napok, Győr, 2014 szeptember 24-25</a:t>
            </a:r>
            <a:endParaRPr lang="hu-HU" sz="1600" b="1" kern="0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spcBef>
                <a:spcPct val="20000"/>
              </a:spcBef>
              <a:defRPr/>
            </a:pPr>
            <a:r>
              <a:rPr lang="hu-HU" sz="1600" b="1" kern="0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Magyar Útügyi Társaság, </a:t>
            </a:r>
            <a:r>
              <a:rPr lang="hu-HU" sz="1600" b="1" kern="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Budapest</a:t>
            </a:r>
          </a:p>
          <a:p>
            <a:pPr algn="ctr">
              <a:spcBef>
                <a:spcPct val="20000"/>
              </a:spcBef>
              <a:defRPr/>
            </a:pPr>
            <a:r>
              <a:rPr lang="hu-HU" sz="1600" b="1" kern="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Közlekedéstudományi Intézet, Budapest</a:t>
            </a:r>
            <a:endParaRPr lang="hu-HU" sz="1600" b="1" kern="0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250825" y="0"/>
            <a:ext cx="8893175" cy="112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hu-HU" sz="2400" b="1" dirty="0" smtClean="0">
                <a:solidFill>
                  <a:srgbClr val="404040"/>
                </a:solidFill>
                <a:latin typeface="Arial Black" pitchFamily="34" charset="0"/>
              </a:rPr>
              <a:t>KözOP-3.5.0-09-11-2012-0018</a:t>
            </a:r>
            <a:endParaRPr kumimoji="0" lang="hu-HU" sz="2400" b="1" i="0" u="none" strike="noStrike" kern="0" cap="none" spc="0" normalizeH="0" baseline="0" noProof="0" dirty="0" smtClean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3225" y="5776233"/>
            <a:ext cx="7921625" cy="288925"/>
          </a:xfrm>
        </p:spPr>
        <p:txBody>
          <a:bodyPr/>
          <a:lstStyle/>
          <a:p>
            <a:pPr lvl="0" eaLnBrk="1" hangingPunct="1">
              <a:defRPr/>
            </a:pP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Magyar Útügyi Társaság, </a:t>
            </a:r>
            <a:r>
              <a:rPr lang="hu-HU" sz="16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Budapest</a:t>
            </a: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Közlekedéstudományi Intézet, Budapest</a:t>
            </a:r>
          </a:p>
          <a:p>
            <a:pPr>
              <a:defRPr/>
            </a:pPr>
            <a:endParaRPr lang="hu-HU" sz="1800" b="1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099" name="Kép 4" descr="uszt_logo_rg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188913"/>
            <a:ext cx="2519363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00" name="AutoShape 2"/>
          <p:cNvCxnSpPr>
            <a:cxnSpLocks noChangeShapeType="1"/>
          </p:cNvCxnSpPr>
          <p:nvPr/>
        </p:nvCxnSpPr>
        <p:spPr bwMode="auto">
          <a:xfrm>
            <a:off x="0" y="1125538"/>
            <a:ext cx="9144000" cy="1587"/>
          </a:xfrm>
          <a:prstGeom prst="straightConnector1">
            <a:avLst/>
          </a:prstGeom>
          <a:noFill/>
          <a:ln w="25400">
            <a:solidFill>
              <a:srgbClr val="8CB335"/>
            </a:solidFill>
            <a:round/>
            <a:headEnd/>
            <a:tailEnd/>
          </a:ln>
        </p:spPr>
      </p:cxnSp>
      <p:pic>
        <p:nvPicPr>
          <p:cNvPr id="4101" name="Picture 3" descr="Infoblokk2_altalanos_egy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5805488"/>
            <a:ext cx="2159000" cy="89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0"/>
            <a:ext cx="8893175" cy="1125538"/>
          </a:xfrm>
        </p:spPr>
        <p:txBody>
          <a:bodyPr/>
          <a:lstStyle/>
          <a:p>
            <a:pPr algn="l" eaLnBrk="1" hangingPunct="1"/>
            <a:r>
              <a:rPr lang="hu-HU" sz="200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2+1-1+2 sávos út: úttípus vagy </a:t>
            </a:r>
            <a:br>
              <a:rPr lang="hu-HU" sz="200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hu-HU" sz="200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csak kiépítési jellegzetesség? MIT TAKAR EZ A FOGALOM,</a:t>
            </a:r>
          </a:p>
        </p:txBody>
      </p:sp>
      <p:pic>
        <p:nvPicPr>
          <p:cNvPr id="4121" name="Kép 32" descr="maut_logo_v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5805488"/>
            <a:ext cx="12969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2" name="Szövegdoboz 33"/>
          <p:cNvSpPr txBox="1">
            <a:spLocks noChangeArrowheads="1"/>
          </p:cNvSpPr>
          <p:nvPr/>
        </p:nvSpPr>
        <p:spPr bwMode="auto">
          <a:xfrm>
            <a:off x="250825" y="6597650"/>
            <a:ext cx="12969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800">
                <a:solidFill>
                  <a:srgbClr val="000000"/>
                </a:solidFill>
                <a:latin typeface="Verdana" pitchFamily="34" charset="0"/>
              </a:rPr>
              <a:t>www.maut.hu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14990" y="5805488"/>
            <a:ext cx="79216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hu-HU" sz="1600" b="1" kern="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Útügyi Napok, Győr, 2014 szeptember-24-25</a:t>
            </a:r>
            <a:endParaRPr lang="hu-HU" sz="1600" b="1" kern="0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>
              <a:solidFill>
                <a:srgbClr val="000000"/>
              </a:solidFill>
            </a:endParaRPr>
          </a:p>
        </p:txBody>
      </p:sp>
      <p:sp>
        <p:nvSpPr>
          <p:cNvPr id="5" name="Téglalap 4"/>
          <p:cNvSpPr/>
          <p:nvPr/>
        </p:nvSpPr>
        <p:spPr>
          <a:xfrm>
            <a:off x="2089802" y="4869160"/>
            <a:ext cx="50729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b="1" dirty="0">
                <a:solidFill>
                  <a:srgbClr val="000000"/>
                </a:solidFill>
              </a:rPr>
              <a:t> </a:t>
            </a:r>
          </a:p>
        </p:txBody>
      </p:sp>
      <p:pic>
        <p:nvPicPr>
          <p:cNvPr id="2" name="Kép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862" y="38100"/>
            <a:ext cx="8296275" cy="678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789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3225" y="5776233"/>
            <a:ext cx="7921625" cy="288925"/>
          </a:xfrm>
        </p:spPr>
        <p:txBody>
          <a:bodyPr/>
          <a:lstStyle/>
          <a:p>
            <a:pPr lvl="0" eaLnBrk="1" hangingPunct="1">
              <a:defRPr/>
            </a:pP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Magyar Útügyi Társaság, </a:t>
            </a:r>
            <a:r>
              <a:rPr lang="hu-HU" sz="16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Budapest</a:t>
            </a: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Közlekedéstudományi Intézet, Budapest</a:t>
            </a:r>
          </a:p>
          <a:p>
            <a:pPr>
              <a:defRPr/>
            </a:pPr>
            <a:endParaRPr lang="hu-HU" sz="1800" b="1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099" name="Kép 4" descr="uszt_logo_rg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188913"/>
            <a:ext cx="2519363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00" name="AutoShape 2"/>
          <p:cNvCxnSpPr>
            <a:cxnSpLocks noChangeShapeType="1"/>
          </p:cNvCxnSpPr>
          <p:nvPr/>
        </p:nvCxnSpPr>
        <p:spPr bwMode="auto">
          <a:xfrm>
            <a:off x="0" y="1125538"/>
            <a:ext cx="9144000" cy="1587"/>
          </a:xfrm>
          <a:prstGeom prst="straightConnector1">
            <a:avLst/>
          </a:prstGeom>
          <a:noFill/>
          <a:ln w="25400">
            <a:solidFill>
              <a:srgbClr val="8CB335"/>
            </a:solidFill>
            <a:round/>
            <a:headEnd/>
            <a:tailEnd/>
          </a:ln>
        </p:spPr>
      </p:cxnSp>
      <p:pic>
        <p:nvPicPr>
          <p:cNvPr id="4101" name="Picture 3" descr="Infoblokk2_altalanos_egy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5805488"/>
            <a:ext cx="2159000" cy="89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0"/>
            <a:ext cx="8893175" cy="1125538"/>
          </a:xfrm>
        </p:spPr>
        <p:txBody>
          <a:bodyPr/>
          <a:lstStyle/>
          <a:p>
            <a:pPr algn="l" eaLnBrk="1" hangingPunct="1"/>
            <a:r>
              <a:rPr lang="hu-HU" sz="200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2+1-1+2 sávos út: úttípus vagy </a:t>
            </a:r>
            <a:br>
              <a:rPr lang="hu-HU" sz="200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hu-HU" sz="200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csak kiépítési jellegzetesség? MIT TAKAR EZ A FOGALOM,</a:t>
            </a:r>
          </a:p>
        </p:txBody>
      </p:sp>
      <p:pic>
        <p:nvPicPr>
          <p:cNvPr id="4121" name="Kép 32" descr="maut_logo_v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5805488"/>
            <a:ext cx="12969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2" name="Szövegdoboz 33"/>
          <p:cNvSpPr txBox="1">
            <a:spLocks noChangeArrowheads="1"/>
          </p:cNvSpPr>
          <p:nvPr/>
        </p:nvSpPr>
        <p:spPr bwMode="auto">
          <a:xfrm>
            <a:off x="250825" y="6597650"/>
            <a:ext cx="12969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800">
                <a:solidFill>
                  <a:srgbClr val="000000"/>
                </a:solidFill>
                <a:latin typeface="Verdana" pitchFamily="34" charset="0"/>
              </a:rPr>
              <a:t>www.maut.hu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14990" y="5805488"/>
            <a:ext cx="79216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hu-HU" sz="1600" b="1" kern="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Útügyi Napok, Győr, 2014 szeptember-24-25</a:t>
            </a:r>
            <a:endParaRPr lang="hu-HU" sz="1600" b="1" kern="0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>
              <a:solidFill>
                <a:srgbClr val="000000"/>
              </a:solidFill>
            </a:endParaRPr>
          </a:p>
        </p:txBody>
      </p:sp>
      <p:sp>
        <p:nvSpPr>
          <p:cNvPr id="5" name="Téglalap 4"/>
          <p:cNvSpPr/>
          <p:nvPr/>
        </p:nvSpPr>
        <p:spPr>
          <a:xfrm>
            <a:off x="2089802" y="4869160"/>
            <a:ext cx="50729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b="1" dirty="0">
                <a:solidFill>
                  <a:srgbClr val="000000"/>
                </a:solidFill>
              </a:rPr>
              <a:t> </a:t>
            </a:r>
          </a:p>
        </p:txBody>
      </p:sp>
      <p:pic>
        <p:nvPicPr>
          <p:cNvPr id="2" name="Kép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862" y="38100"/>
            <a:ext cx="8296275" cy="6781800"/>
          </a:xfrm>
          <a:prstGeom prst="rect">
            <a:avLst/>
          </a:prstGeom>
        </p:spPr>
      </p:pic>
      <p:pic>
        <p:nvPicPr>
          <p:cNvPr id="6" name="Kép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862" y="38100"/>
            <a:ext cx="8296275" cy="6781800"/>
          </a:xfrm>
          <a:prstGeom prst="rect">
            <a:avLst/>
          </a:prstGeom>
        </p:spPr>
      </p:pic>
      <p:pic>
        <p:nvPicPr>
          <p:cNvPr id="7" name="Kép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862" y="38100"/>
            <a:ext cx="8296275" cy="678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947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3225" y="5776233"/>
            <a:ext cx="7921625" cy="288925"/>
          </a:xfrm>
        </p:spPr>
        <p:txBody>
          <a:bodyPr/>
          <a:lstStyle/>
          <a:p>
            <a:pPr lvl="0" eaLnBrk="1" hangingPunct="1">
              <a:defRPr/>
            </a:pP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Magyar Útügyi Társaság, </a:t>
            </a:r>
            <a:r>
              <a:rPr lang="hu-HU" sz="16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Budapest</a:t>
            </a: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Közlekedéstudományi Intézet, Budapest</a:t>
            </a:r>
          </a:p>
          <a:p>
            <a:pPr>
              <a:defRPr/>
            </a:pPr>
            <a:endParaRPr lang="hu-HU" sz="1800" b="1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099" name="Kép 4" descr="uszt_logo_rg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2406" y="185056"/>
            <a:ext cx="2519363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00" name="AutoShape 2"/>
          <p:cNvCxnSpPr>
            <a:cxnSpLocks noChangeShapeType="1"/>
          </p:cNvCxnSpPr>
          <p:nvPr/>
        </p:nvCxnSpPr>
        <p:spPr bwMode="auto">
          <a:xfrm>
            <a:off x="0" y="1125538"/>
            <a:ext cx="9144000" cy="1587"/>
          </a:xfrm>
          <a:prstGeom prst="straightConnector1">
            <a:avLst/>
          </a:prstGeom>
          <a:noFill/>
          <a:ln w="25400">
            <a:solidFill>
              <a:srgbClr val="8CB335"/>
            </a:solidFill>
            <a:round/>
            <a:headEnd/>
            <a:tailEnd/>
          </a:ln>
        </p:spPr>
      </p:cxnSp>
      <p:pic>
        <p:nvPicPr>
          <p:cNvPr id="4101" name="Picture 3" descr="Infoblokk2_altalanos_egy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5805488"/>
            <a:ext cx="2159000" cy="89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0"/>
            <a:ext cx="8893175" cy="1125538"/>
          </a:xfrm>
        </p:spPr>
        <p:txBody>
          <a:bodyPr/>
          <a:lstStyle/>
          <a:p>
            <a:pPr algn="l" eaLnBrk="1" hangingPunct="1"/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Hazai mérések célkitűzése, </a:t>
            </a:r>
            <a:b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mérési helyszínek</a:t>
            </a:r>
          </a:p>
        </p:txBody>
      </p:sp>
      <p:pic>
        <p:nvPicPr>
          <p:cNvPr id="4121" name="Kép 32" descr="maut_logo_v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5805488"/>
            <a:ext cx="12969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2" name="Szövegdoboz 33"/>
          <p:cNvSpPr txBox="1">
            <a:spLocks noChangeArrowheads="1"/>
          </p:cNvSpPr>
          <p:nvPr/>
        </p:nvSpPr>
        <p:spPr bwMode="auto">
          <a:xfrm>
            <a:off x="250825" y="6597650"/>
            <a:ext cx="12969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800">
                <a:solidFill>
                  <a:srgbClr val="000000"/>
                </a:solidFill>
                <a:latin typeface="Verdana" pitchFamily="34" charset="0"/>
              </a:rPr>
              <a:t>www.maut.hu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14990" y="5805488"/>
            <a:ext cx="79216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hu-HU" sz="1600" b="1" kern="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Útügyi Napok, Győr, 2014 szeptember 24-25</a:t>
            </a:r>
            <a:endParaRPr lang="hu-HU" sz="1600" b="1" kern="0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3287" y="185057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>
              <a:solidFill>
                <a:srgbClr val="000000"/>
              </a:solidFill>
            </a:endParaRPr>
          </a:p>
        </p:txBody>
      </p:sp>
      <p:sp>
        <p:nvSpPr>
          <p:cNvPr id="2" name="Téglalap 1"/>
          <p:cNvSpPr/>
          <p:nvPr/>
        </p:nvSpPr>
        <p:spPr>
          <a:xfrm>
            <a:off x="250824" y="1125538"/>
            <a:ext cx="8893175" cy="487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hu-H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A mérések (vizsgálat) célja, a mérések helyszínei </a:t>
            </a:r>
            <a:endParaRPr lang="hu-HU" sz="16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hu-H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A mérések célja annak meghatározása volt, hogy a „többletsávok” –előzési, kapaszkodó vagy a keresztmetszet változása (1+1-ről 2x2 sávosra)- hogyan befolyásolják a járművezetők viselkedését, sebességválasztását, a forgalom lefolyását</a:t>
            </a:r>
            <a:r>
              <a:rPr lang="hu-HU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hu-H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Mivel hazánkban ilyen úttípus még nincs, csak „fél” 2+1 sávos szakasszal rendelkezünk,  </a:t>
            </a:r>
            <a:r>
              <a:rPr lang="hu-HU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 akár </a:t>
            </a:r>
            <a:r>
              <a:rPr lang="hu-H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ez előzési, akár a kapaszkodó sávos szakaszainkat nézzük -, ezért ezeken a „fél”- szakaszokon és a szakaszosan 4 sávos (2+</a:t>
            </a:r>
            <a:r>
              <a:rPr lang="hu-HU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</a:t>
            </a:r>
            <a:r>
              <a:rPr lang="hu-H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2x2) útjainkon </a:t>
            </a:r>
            <a:r>
              <a:rPr lang="hu-HU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végeztünk </a:t>
            </a:r>
            <a:r>
              <a:rPr lang="hu-H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vizsgálatokat </a:t>
            </a:r>
            <a:r>
              <a:rPr lang="hu-HU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a </a:t>
            </a:r>
            <a:r>
              <a:rPr lang="hu-H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forgalomlefolyás jellemzőinek megismerése céljából: </a:t>
            </a:r>
            <a:endParaRPr lang="hu-HU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hu-H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forgalomnagyság, </a:t>
            </a:r>
            <a:endParaRPr lang="hu-HU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hu-H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forgalom-összetétel sávonkénti vizsgálata, </a:t>
            </a:r>
            <a:endParaRPr lang="hu-HU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hu-H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sebességalakulás, </a:t>
            </a:r>
            <a:endParaRPr lang="hu-HU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hu-H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követési </a:t>
            </a:r>
            <a:r>
              <a:rPr lang="hu-HU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időköz  </a:t>
            </a:r>
            <a:r>
              <a:rPr lang="hu-H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mérések, </a:t>
            </a:r>
            <a:endParaRPr lang="hu-HU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hu-H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szakaszonként </a:t>
            </a:r>
            <a:r>
              <a:rPr lang="hu-H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három keresztmetszetben</a:t>
            </a:r>
            <a:r>
              <a:rPr lang="hu-H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a szétválásnál (</a:t>
            </a:r>
            <a:r>
              <a:rPr lang="hu-H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nyitás</a:t>
            </a:r>
            <a:r>
              <a:rPr lang="hu-H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), a szakasz </a:t>
            </a:r>
            <a:r>
              <a:rPr lang="hu-H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közepé</a:t>
            </a:r>
            <a:r>
              <a:rPr lang="hu-H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n és a szakasz végénél (</a:t>
            </a:r>
            <a:r>
              <a:rPr lang="hu-H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zárás</a:t>
            </a:r>
            <a:r>
              <a:rPr lang="hu-H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), a visszacsatlakozásnál. </a:t>
            </a:r>
            <a:endParaRPr lang="hu-HU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hu-HU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0498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3225" y="5776233"/>
            <a:ext cx="7921625" cy="288925"/>
          </a:xfrm>
        </p:spPr>
        <p:txBody>
          <a:bodyPr/>
          <a:lstStyle/>
          <a:p>
            <a:pPr lvl="0" eaLnBrk="1" hangingPunct="1">
              <a:defRPr/>
            </a:pP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Magyar Útügyi Társaság, </a:t>
            </a:r>
            <a:r>
              <a:rPr lang="hu-HU" sz="16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Budapest</a:t>
            </a: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Közlekedéstudományi Intézet, Budapest</a:t>
            </a:r>
          </a:p>
          <a:p>
            <a:pPr>
              <a:defRPr/>
            </a:pPr>
            <a:endParaRPr lang="hu-HU" sz="1800" b="1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099" name="Kép 4" descr="uszt_logo_rg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188913"/>
            <a:ext cx="2519363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00" name="AutoShape 2"/>
          <p:cNvCxnSpPr>
            <a:cxnSpLocks noChangeShapeType="1"/>
          </p:cNvCxnSpPr>
          <p:nvPr/>
        </p:nvCxnSpPr>
        <p:spPr bwMode="auto">
          <a:xfrm>
            <a:off x="0" y="1125538"/>
            <a:ext cx="9144000" cy="1587"/>
          </a:xfrm>
          <a:prstGeom prst="straightConnector1">
            <a:avLst/>
          </a:prstGeom>
          <a:noFill/>
          <a:ln w="25400">
            <a:solidFill>
              <a:srgbClr val="8CB335"/>
            </a:solidFill>
            <a:round/>
            <a:headEnd/>
            <a:tailEnd/>
          </a:ln>
        </p:spPr>
      </p:cxnSp>
      <p:pic>
        <p:nvPicPr>
          <p:cNvPr id="4101" name="Picture 3" descr="Infoblokk2_altalanos_egy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5805488"/>
            <a:ext cx="2159000" cy="89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0"/>
            <a:ext cx="8893175" cy="1125538"/>
          </a:xfrm>
        </p:spPr>
        <p:txBody>
          <a:bodyPr/>
          <a:lstStyle/>
          <a:p>
            <a:pPr algn="l" eaLnBrk="1" hangingPunct="1"/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Mérési helyszínek</a:t>
            </a:r>
            <a:endParaRPr lang="hu-HU" sz="2000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121" name="Kép 32" descr="maut_logo_v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5805488"/>
            <a:ext cx="12969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2" name="Szövegdoboz 33"/>
          <p:cNvSpPr txBox="1">
            <a:spLocks noChangeArrowheads="1"/>
          </p:cNvSpPr>
          <p:nvPr/>
        </p:nvSpPr>
        <p:spPr bwMode="auto">
          <a:xfrm>
            <a:off x="250825" y="6597650"/>
            <a:ext cx="12969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800">
                <a:solidFill>
                  <a:srgbClr val="000000"/>
                </a:solidFill>
                <a:latin typeface="Verdana" pitchFamily="34" charset="0"/>
              </a:rPr>
              <a:t>www.maut.hu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14990" y="5805488"/>
            <a:ext cx="79216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hu-HU" sz="1600" b="1" kern="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Útügyi Napok, Győr, 2014 szeptember 24-25</a:t>
            </a:r>
            <a:endParaRPr lang="hu-HU" sz="1600" b="1" kern="0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>
              <a:solidFill>
                <a:srgbClr val="000000"/>
              </a:solidFill>
            </a:endParaRPr>
          </a:p>
        </p:txBody>
      </p:sp>
      <p:graphicFrame>
        <p:nvGraphicFramePr>
          <p:cNvPr id="2" name="Tábláza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2562194"/>
              </p:ext>
            </p:extLst>
          </p:nvPr>
        </p:nvGraphicFramePr>
        <p:xfrm>
          <a:off x="1666444" y="1125538"/>
          <a:ext cx="5811112" cy="4525963"/>
        </p:xfrm>
        <a:graphic>
          <a:graphicData uri="http://schemas.openxmlformats.org/drawingml/2006/table">
            <a:tbl>
              <a:tblPr/>
              <a:tblGrid>
                <a:gridCol w="1363376"/>
                <a:gridCol w="961069"/>
                <a:gridCol w="737564"/>
                <a:gridCol w="1128697"/>
                <a:gridCol w="793440"/>
                <a:gridCol w="826966"/>
              </a:tblGrid>
              <a:tr h="184391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hu-H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Helyszín</a:t>
                      </a:r>
                    </a:p>
                  </a:txBody>
                  <a:tcPr marL="8381" marR="8381" marT="838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81" marR="8381" marT="838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Csomópont</a:t>
                      </a:r>
                    </a:p>
                  </a:txBody>
                  <a:tcPr marL="8381" marR="8381" marT="8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0513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Útszám (Azonosító a videón) - Időpont-</a:t>
                      </a:r>
                    </a:p>
                  </a:txBody>
                  <a:tcPr marL="8381" marR="8381" marT="838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Szelvény szám</a:t>
                      </a:r>
                    </a:p>
                  </a:txBody>
                  <a:tcPr marL="8381" marR="8381" marT="838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Többletsáv típusa</a:t>
                      </a:r>
                    </a:p>
                  </a:txBody>
                  <a:tcPr marL="8381" marR="8381" marT="838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Többletsáv Iránya </a:t>
                      </a:r>
                    </a:p>
                  </a:txBody>
                  <a:tcPr marL="8381" marR="8381" marT="838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Többletsáv szelvényezése</a:t>
                      </a:r>
                    </a:p>
                  </a:txBody>
                  <a:tcPr marL="8381" marR="8381" marT="838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Csomópont típusa a szakaszon</a:t>
                      </a:r>
                    </a:p>
                  </a:txBody>
                  <a:tcPr marL="8381" marR="8381" marT="8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0513">
                <a:tc>
                  <a:txBody>
                    <a:bodyPr/>
                    <a:lstStyle/>
                    <a:p>
                      <a:pPr algn="l" fontAlgn="ctr"/>
                      <a:r>
                        <a:rPr lang="hu-H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Mérés 1 (m1):  M2 autóút Vác elkerülője kapaszkodó  </a:t>
                      </a:r>
                      <a:r>
                        <a:rPr lang="hu-H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2014 június 5-6., csütörtök, péntek</a:t>
                      </a:r>
                      <a:endParaRPr lang="hu-HU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45+200 - 42+225</a:t>
                      </a:r>
                    </a:p>
                  </a:txBody>
                  <a:tcPr marL="8381" marR="8381" marT="838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kapaszkodó</a:t>
                      </a:r>
                    </a:p>
                  </a:txBody>
                  <a:tcPr marL="8381" marR="8381" marT="838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Szlovák oh. -&gt; Budapest  (Vác elkerülő)</a:t>
                      </a:r>
                    </a:p>
                  </a:txBody>
                  <a:tcPr marL="8381" marR="8381" marT="838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Csökkenő</a:t>
                      </a:r>
                    </a:p>
                  </a:txBody>
                  <a:tcPr marL="8381" marR="8381" marT="838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nincs</a:t>
                      </a:r>
                    </a:p>
                  </a:txBody>
                  <a:tcPr marL="8381" marR="8381" marT="8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687276">
                <a:tc>
                  <a:txBody>
                    <a:bodyPr/>
                    <a:lstStyle/>
                    <a:p>
                      <a:pPr algn="l" fontAlgn="ctr"/>
                      <a:r>
                        <a:rPr lang="hu-H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Mérés 2 (m2):  4. sz. főút Szolnok elkerülője               </a:t>
                      </a:r>
                      <a:r>
                        <a:rPr lang="hu-H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2014 június 25-26 (szerda, csütörtök)</a:t>
                      </a:r>
                      <a:endParaRPr lang="hu-HU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102+200 - 107+700</a:t>
                      </a:r>
                    </a:p>
                  </a:txBody>
                  <a:tcPr marL="8381" marR="8381" marT="838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2*2 és 2+2 sáv</a:t>
                      </a:r>
                    </a:p>
                  </a:txBody>
                  <a:tcPr marL="8381" marR="8381" marT="838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Budapest -&gt;          Debrecen</a:t>
                      </a:r>
                    </a:p>
                  </a:txBody>
                  <a:tcPr marL="8381" marR="8381" marT="838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Növekvő</a:t>
                      </a:r>
                    </a:p>
                  </a:txBody>
                  <a:tcPr marL="8381" marR="8381" marT="838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vegyes (turbó, T-csp, jelzőlámpa)</a:t>
                      </a:r>
                    </a:p>
                  </a:txBody>
                  <a:tcPr marL="8381" marR="8381" marT="8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70513">
                <a:tc>
                  <a:txBody>
                    <a:bodyPr/>
                    <a:lstStyle/>
                    <a:p>
                      <a:pPr algn="l" fontAlgn="ctr"/>
                      <a:r>
                        <a:rPr lang="hu-H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Mérés 3 (m3): 72. sz. főút Litér, előzési                    </a:t>
                      </a:r>
                      <a:r>
                        <a:rPr lang="hu-H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2014 július 8-9 (kedd, szerda)</a:t>
                      </a:r>
                      <a:endParaRPr lang="hu-HU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2+000 - 6+600</a:t>
                      </a:r>
                    </a:p>
                  </a:txBody>
                  <a:tcPr marL="8381" marR="8381" marT="838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előzési</a:t>
                      </a:r>
                    </a:p>
                  </a:txBody>
                  <a:tcPr marL="8381" marR="8381" marT="838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Balatonfűzfő -&gt;        Litér (Veszprém)</a:t>
                      </a:r>
                    </a:p>
                  </a:txBody>
                  <a:tcPr marL="8381" marR="8381" marT="838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Növekvő</a:t>
                      </a:r>
                    </a:p>
                  </a:txBody>
                  <a:tcPr marL="8381" marR="8381" marT="838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T-csp.</a:t>
                      </a:r>
                    </a:p>
                  </a:txBody>
                  <a:tcPr marL="8381" marR="8381" marT="8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38141">
                <a:tc>
                  <a:txBody>
                    <a:bodyPr/>
                    <a:lstStyle/>
                    <a:p>
                      <a:pPr algn="l" fontAlgn="ctr"/>
                      <a:r>
                        <a:rPr lang="hu-H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Mérés 4 (m4):  8. sz. főút, Veszprém körgyűrű, előzési </a:t>
                      </a:r>
                      <a:r>
                        <a:rPr lang="hu-H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-2014 július 10-11 (csütörtök, péntek)-</a:t>
                      </a:r>
                      <a:endParaRPr lang="hu-HU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48+625 - 52+175</a:t>
                      </a:r>
                    </a:p>
                  </a:txBody>
                  <a:tcPr marL="8381" marR="8381" marT="838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előzési mindkét irányban       (3 sávos)</a:t>
                      </a:r>
                    </a:p>
                  </a:txBody>
                  <a:tcPr marL="8381" marR="8381" marT="838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Székesfehérvár -&gt; Jánosháza (Veszprémi körgyűrű)</a:t>
                      </a:r>
                    </a:p>
                  </a:txBody>
                  <a:tcPr marL="8381" marR="8381" marT="838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Mindkét irány</a:t>
                      </a:r>
                    </a:p>
                  </a:txBody>
                  <a:tcPr marL="8381" marR="8381" marT="838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nincs (különszint, jlzőlámpa)</a:t>
                      </a:r>
                    </a:p>
                  </a:txBody>
                  <a:tcPr marL="8381" marR="8381" marT="8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04616">
                <a:tc>
                  <a:txBody>
                    <a:bodyPr/>
                    <a:lstStyle/>
                    <a:p>
                      <a:pPr algn="l" fontAlgn="ctr"/>
                      <a:r>
                        <a:rPr lang="hu-H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Mérés 5 (m5):  76. sz. főút, 4 sávos, előzési-kapaszkodó                      </a:t>
                      </a:r>
                      <a:r>
                        <a:rPr lang="hu-H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2014 07.15-16 (kedd, szerda)</a:t>
                      </a:r>
                      <a:endParaRPr lang="hu-HU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1" marR="8381" marT="838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40+900 - 44+675</a:t>
                      </a:r>
                    </a:p>
                  </a:txBody>
                  <a:tcPr marL="8381" marR="8381" marT="838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előzési-kapaszkodó</a:t>
                      </a:r>
                    </a:p>
                  </a:txBody>
                  <a:tcPr marL="8381" marR="8381" marT="838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M7 -&gt;                   Zalaegerszeg</a:t>
                      </a:r>
                    </a:p>
                  </a:txBody>
                  <a:tcPr marL="8381" marR="8381" marT="838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Mindkét irány</a:t>
                      </a:r>
                    </a:p>
                  </a:txBody>
                  <a:tcPr marL="8381" marR="8381" marT="838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nincs (bekötőutak) </a:t>
                      </a:r>
                    </a:p>
                  </a:txBody>
                  <a:tcPr marL="8381" marR="8381" marT="8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1566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3225" y="5776233"/>
            <a:ext cx="7921625" cy="288925"/>
          </a:xfrm>
        </p:spPr>
        <p:txBody>
          <a:bodyPr/>
          <a:lstStyle/>
          <a:p>
            <a:pPr lvl="0" eaLnBrk="1" hangingPunct="1">
              <a:defRPr/>
            </a:pP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Magyar Útügyi Társaság, </a:t>
            </a:r>
            <a:r>
              <a:rPr lang="hu-HU" sz="16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Budapest</a:t>
            </a: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Közlekedéstudományi Intézet, Budapest</a:t>
            </a:r>
          </a:p>
          <a:p>
            <a:pPr>
              <a:defRPr/>
            </a:pPr>
            <a:endParaRPr lang="hu-HU" sz="1800" b="1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099" name="Kép 4" descr="uszt_logo_rg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188913"/>
            <a:ext cx="2519363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00" name="AutoShape 2"/>
          <p:cNvCxnSpPr>
            <a:cxnSpLocks noChangeShapeType="1"/>
          </p:cNvCxnSpPr>
          <p:nvPr/>
        </p:nvCxnSpPr>
        <p:spPr bwMode="auto">
          <a:xfrm>
            <a:off x="0" y="1125538"/>
            <a:ext cx="9144000" cy="1587"/>
          </a:xfrm>
          <a:prstGeom prst="straightConnector1">
            <a:avLst/>
          </a:prstGeom>
          <a:noFill/>
          <a:ln w="25400">
            <a:solidFill>
              <a:srgbClr val="8CB335"/>
            </a:solidFill>
            <a:round/>
            <a:headEnd/>
            <a:tailEnd/>
          </a:ln>
        </p:spPr>
      </p:cxnSp>
      <p:pic>
        <p:nvPicPr>
          <p:cNvPr id="4101" name="Picture 3" descr="Infoblokk2_altalanos_egy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5805488"/>
            <a:ext cx="2159000" cy="89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0"/>
            <a:ext cx="8893175" cy="1125538"/>
          </a:xfrm>
        </p:spPr>
        <p:txBody>
          <a:bodyPr/>
          <a:lstStyle/>
          <a:p>
            <a:pPr algn="l" eaLnBrk="1" hangingPunct="1"/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Mérési </a:t>
            </a:r>
            <a:r>
              <a:rPr lang="hu-HU" sz="20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helyszínek</a:t>
            </a:r>
            <a:endParaRPr lang="hu-HU" sz="2000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121" name="Kép 32" descr="maut_logo_v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5805488"/>
            <a:ext cx="12969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2" name="Szövegdoboz 33"/>
          <p:cNvSpPr txBox="1">
            <a:spLocks noChangeArrowheads="1"/>
          </p:cNvSpPr>
          <p:nvPr/>
        </p:nvSpPr>
        <p:spPr bwMode="auto">
          <a:xfrm>
            <a:off x="250825" y="6597650"/>
            <a:ext cx="12969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800">
                <a:solidFill>
                  <a:srgbClr val="000000"/>
                </a:solidFill>
                <a:latin typeface="Verdana" pitchFamily="34" charset="0"/>
              </a:rPr>
              <a:t>www.maut.hu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14990" y="5805488"/>
            <a:ext cx="79216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hu-HU" sz="1600" b="1" kern="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Útügyi Napok, Győr, 2014 szeptember 24-25</a:t>
            </a:r>
            <a:endParaRPr lang="hu-HU" sz="1600" b="1" kern="0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>
              <a:solidFill>
                <a:srgbClr val="000000"/>
              </a:solidFill>
            </a:endParaRPr>
          </a:p>
        </p:txBody>
      </p:sp>
      <p:graphicFrame>
        <p:nvGraphicFramePr>
          <p:cNvPr id="7" name="Táblázat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8818985"/>
              </p:ext>
            </p:extLst>
          </p:nvPr>
        </p:nvGraphicFramePr>
        <p:xfrm>
          <a:off x="1270000" y="1556792"/>
          <a:ext cx="6604000" cy="3819525"/>
        </p:xfrm>
        <a:graphic>
          <a:graphicData uri="http://schemas.openxmlformats.org/drawingml/2006/table">
            <a:tbl>
              <a:tblPr/>
              <a:tblGrid>
                <a:gridCol w="1549400"/>
                <a:gridCol w="1092200"/>
                <a:gridCol w="838200"/>
                <a:gridCol w="1282700"/>
                <a:gridCol w="901700"/>
                <a:gridCol w="939800"/>
              </a:tblGrid>
              <a:tr h="762000">
                <a:tc>
                  <a:txBody>
                    <a:bodyPr/>
                    <a:lstStyle/>
                    <a:p>
                      <a:pPr algn="l" fontAlgn="ctr"/>
                      <a:r>
                        <a:rPr lang="hu-H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Mérés 6 (m6): M70 autóút, Letenye-oh.</a:t>
                      </a:r>
                      <a:r>
                        <a:rPr lang="hu-H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                    2014 07.17-18 (csütörtök, péntek) -</a:t>
                      </a:r>
                      <a:endParaRPr lang="hu-H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9+700 - 12+375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2*2 sáv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Letenye -&gt;            Szlovén oh. (Tornyiszentmiklós)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Mindkét irány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különszintű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algn="l" fontAlgn="ctr"/>
                      <a:r>
                        <a:rPr lang="hu-H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Mérés 7 (m7): 25. sz. főút, Eger, kapaszkodó             </a:t>
                      </a:r>
                      <a:r>
                        <a:rPr lang="hu-H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2014 07.24-25 (csütörtök,péntek) -</a:t>
                      </a:r>
                      <a:endParaRPr lang="hu-H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4+700 - 10+675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kapaszkodó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Eger -&gt;             Kerecsend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Csökkenő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nincs (jelentős számú bekötőút)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algn="l" fontAlgn="ctr"/>
                      <a:r>
                        <a:rPr lang="hu-H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Mérés 8 (m8): 21. sz. főút előzési szakasz </a:t>
                      </a:r>
                      <a:r>
                        <a:rPr lang="hu-H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-2014 07.29-31 (szerda, csütörtök,péntek) -</a:t>
                      </a:r>
                      <a:endParaRPr lang="hu-H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33+175 - 34+850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előzési mindkét irányban    (4 sávos)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Salgótarján -&gt;             Hatvan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Mindkét irány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nincs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algn="l" fontAlgn="ctr"/>
                      <a:r>
                        <a:rPr lang="hu-H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Mérés 9 (m9): 6-7. sz. főút közös szakasza, Érd, kapaszkodó </a:t>
                      </a:r>
                      <a:r>
                        <a:rPr lang="hu-H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- 2014 07.22 (kedd) 08.01 (péntek) -</a:t>
                      </a:r>
                      <a:endParaRPr lang="hu-H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20+775 - 22+375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kapaszkodó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Budapest -&gt; Székesfehérvár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Növekvő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nincs (körforgalom)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71525">
                <a:tc>
                  <a:txBody>
                    <a:bodyPr/>
                    <a:lstStyle/>
                    <a:p>
                      <a:pPr algn="l" fontAlgn="ctr"/>
                      <a:r>
                        <a:rPr lang="hu-H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Mérés 10 (m10): 37. sz. főút kapaszkodó sáv </a:t>
                      </a:r>
                      <a:r>
                        <a:rPr lang="hu-H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- 2014 08.04-05 (hétfő, kedd) -</a:t>
                      </a:r>
                      <a:endParaRPr lang="hu-H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8+275 - 9+775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kapaszkodó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Felsőzsolca -&gt; Sátoraljaújhely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Növekvő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nincs (körforgalom, keresztezés)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8113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3225" y="5776233"/>
            <a:ext cx="7921625" cy="288925"/>
          </a:xfrm>
        </p:spPr>
        <p:txBody>
          <a:bodyPr/>
          <a:lstStyle/>
          <a:p>
            <a:pPr lvl="0" eaLnBrk="1" hangingPunct="1">
              <a:defRPr/>
            </a:pP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Magyar Útügyi Társaság, </a:t>
            </a:r>
            <a:r>
              <a:rPr lang="hu-HU" sz="16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Budapest</a:t>
            </a: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Közlekedéstudományi Intézet, Budapest</a:t>
            </a:r>
          </a:p>
          <a:p>
            <a:pPr>
              <a:defRPr/>
            </a:pPr>
            <a:endParaRPr lang="hu-HU" sz="1800" b="1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099" name="Kép 4" descr="uszt_logo_rg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188913"/>
            <a:ext cx="2519363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00" name="AutoShape 2"/>
          <p:cNvCxnSpPr>
            <a:cxnSpLocks noChangeShapeType="1"/>
          </p:cNvCxnSpPr>
          <p:nvPr/>
        </p:nvCxnSpPr>
        <p:spPr bwMode="auto">
          <a:xfrm>
            <a:off x="0" y="1125538"/>
            <a:ext cx="9144000" cy="1587"/>
          </a:xfrm>
          <a:prstGeom prst="straightConnector1">
            <a:avLst/>
          </a:prstGeom>
          <a:noFill/>
          <a:ln w="25400">
            <a:solidFill>
              <a:srgbClr val="8CB335"/>
            </a:solidFill>
            <a:round/>
            <a:headEnd/>
            <a:tailEnd/>
          </a:ln>
        </p:spPr>
      </p:cxnSp>
      <p:pic>
        <p:nvPicPr>
          <p:cNvPr id="4101" name="Picture 3" descr="Infoblokk2_altalanos_egy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5805488"/>
            <a:ext cx="2159000" cy="89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0"/>
            <a:ext cx="8893175" cy="1125538"/>
          </a:xfrm>
        </p:spPr>
        <p:txBody>
          <a:bodyPr/>
          <a:lstStyle/>
          <a:p>
            <a:pPr algn="l" eaLnBrk="1" hangingPunct="1"/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Mérések és kiértékelés végzése</a:t>
            </a:r>
          </a:p>
        </p:txBody>
      </p:sp>
      <p:pic>
        <p:nvPicPr>
          <p:cNvPr id="4121" name="Kép 32" descr="maut_logo_v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5805488"/>
            <a:ext cx="12969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2" name="Szövegdoboz 33"/>
          <p:cNvSpPr txBox="1">
            <a:spLocks noChangeArrowheads="1"/>
          </p:cNvSpPr>
          <p:nvPr/>
        </p:nvSpPr>
        <p:spPr bwMode="auto">
          <a:xfrm>
            <a:off x="250825" y="6597650"/>
            <a:ext cx="12969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800">
                <a:solidFill>
                  <a:srgbClr val="000000"/>
                </a:solidFill>
                <a:latin typeface="Verdana" pitchFamily="34" charset="0"/>
              </a:rPr>
              <a:t>www.maut.hu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14990" y="5805488"/>
            <a:ext cx="79216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hu-HU" sz="1600" b="1" kern="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Útügyi Napok, Győr, 2014 szeptember 24-25</a:t>
            </a:r>
            <a:endParaRPr lang="hu-HU" sz="1600" b="1" kern="0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>
              <a:solidFill>
                <a:srgbClr val="000000"/>
              </a:solidFill>
            </a:endParaRPr>
          </a:p>
        </p:txBody>
      </p:sp>
      <p:sp>
        <p:nvSpPr>
          <p:cNvPr id="12" name="Téglalap 11"/>
          <p:cNvSpPr/>
          <p:nvPr/>
        </p:nvSpPr>
        <p:spPr>
          <a:xfrm>
            <a:off x="899319" y="1219974"/>
            <a:ext cx="720107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sz="2400" b="1" dirty="0" smtClean="0">
                <a:solidFill>
                  <a:srgbClr val="000000"/>
                </a:solidFill>
              </a:rPr>
              <a:t>Helyszínek kiválasztása, mérések előkészítése, közútkezelői engedélyek kérése:KTI </a:t>
            </a:r>
          </a:p>
          <a:p>
            <a:endParaRPr lang="hu-HU" sz="2400" b="1" dirty="0" smtClean="0">
              <a:solidFill>
                <a:srgbClr val="00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sz="2400" b="1" dirty="0" smtClean="0">
                <a:solidFill>
                  <a:srgbClr val="000000"/>
                </a:solidFill>
              </a:rPr>
              <a:t>Mérések műszaki feltételeinek megteremtése, mérések végrehajtása: Create </a:t>
            </a:r>
            <a:r>
              <a:rPr lang="hu-HU" sz="2400" b="1" dirty="0" err="1" smtClean="0">
                <a:solidFill>
                  <a:srgbClr val="000000"/>
                </a:solidFill>
              </a:rPr>
              <a:t>Valeu</a:t>
            </a:r>
            <a:r>
              <a:rPr lang="hu-HU" sz="2400" b="1" dirty="0" smtClean="0">
                <a:solidFill>
                  <a:srgbClr val="000000"/>
                </a:solidFill>
              </a:rPr>
              <a:t> Kft. (KTI)</a:t>
            </a:r>
          </a:p>
          <a:p>
            <a:endParaRPr lang="hu-HU" sz="2400" b="1" dirty="0" smtClean="0">
              <a:solidFill>
                <a:srgbClr val="00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sz="2400" b="1" dirty="0" smtClean="0">
                <a:solidFill>
                  <a:srgbClr val="000000"/>
                </a:solidFill>
              </a:rPr>
              <a:t>Mérések, videó-felvételek kiértékelése, negyedórás adatok előállítása: </a:t>
            </a:r>
            <a:r>
              <a:rPr lang="hu-HU" sz="2400" b="1" dirty="0" err="1" smtClean="0">
                <a:solidFill>
                  <a:srgbClr val="000000"/>
                </a:solidFill>
              </a:rPr>
              <a:t>Dolphió</a:t>
            </a:r>
            <a:r>
              <a:rPr lang="hu-HU" sz="2400" b="1" dirty="0" smtClean="0">
                <a:solidFill>
                  <a:srgbClr val="000000"/>
                </a:solidFill>
              </a:rPr>
              <a:t> Consulting Kft.</a:t>
            </a:r>
          </a:p>
          <a:p>
            <a:endParaRPr lang="hu-HU" sz="2400" b="1" dirty="0" smtClean="0">
              <a:solidFill>
                <a:srgbClr val="00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sz="2400" b="1" dirty="0" smtClean="0">
                <a:solidFill>
                  <a:srgbClr val="000000"/>
                </a:solidFill>
              </a:rPr>
              <a:t>Forgalomlefolyás elemzése: KTI</a:t>
            </a:r>
            <a:r>
              <a:rPr lang="hu-HU" b="1" dirty="0">
                <a:solidFill>
                  <a:srgbClr val="000000"/>
                </a:solidFill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920819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3225" y="5776233"/>
            <a:ext cx="7921625" cy="288925"/>
          </a:xfrm>
        </p:spPr>
        <p:txBody>
          <a:bodyPr/>
          <a:lstStyle/>
          <a:p>
            <a:pPr lvl="0" eaLnBrk="1" hangingPunct="1">
              <a:defRPr/>
            </a:pP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Magyar Útügyi Társaság, </a:t>
            </a:r>
            <a:r>
              <a:rPr lang="hu-HU" sz="16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Budapest</a:t>
            </a: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Közlekedéstudományi Intézet, Budapest</a:t>
            </a:r>
          </a:p>
          <a:p>
            <a:pPr>
              <a:defRPr/>
            </a:pPr>
            <a:endParaRPr lang="hu-HU" sz="1800" b="1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099" name="Kép 4" descr="uszt_logo_rg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188913"/>
            <a:ext cx="2519363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00" name="AutoShape 2"/>
          <p:cNvCxnSpPr>
            <a:cxnSpLocks noChangeShapeType="1"/>
          </p:cNvCxnSpPr>
          <p:nvPr/>
        </p:nvCxnSpPr>
        <p:spPr bwMode="auto">
          <a:xfrm>
            <a:off x="0" y="1125538"/>
            <a:ext cx="9144000" cy="1587"/>
          </a:xfrm>
          <a:prstGeom prst="straightConnector1">
            <a:avLst/>
          </a:prstGeom>
          <a:noFill/>
          <a:ln w="25400">
            <a:solidFill>
              <a:srgbClr val="8CB335"/>
            </a:solidFill>
            <a:round/>
            <a:headEnd/>
            <a:tailEnd/>
          </a:ln>
        </p:spPr>
      </p:cxnSp>
      <p:pic>
        <p:nvPicPr>
          <p:cNvPr id="4101" name="Picture 3" descr="Infoblokk2_altalanos_egy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5805488"/>
            <a:ext cx="2159000" cy="89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0"/>
            <a:ext cx="8893175" cy="1125538"/>
          </a:xfrm>
        </p:spPr>
        <p:txBody>
          <a:bodyPr/>
          <a:lstStyle/>
          <a:p>
            <a:pPr algn="l" eaLnBrk="1" hangingPunct="1"/>
            <a:r>
              <a:rPr lang="hu-HU" sz="200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2+1-1+2 sávos út: úttípus vagy </a:t>
            </a:r>
            <a:br>
              <a:rPr lang="hu-HU" sz="200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hu-HU" sz="200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csak kiépítési jellegzetesség? MIT TAKAR EZ A FOGALOM,</a:t>
            </a:r>
          </a:p>
        </p:txBody>
      </p:sp>
      <p:pic>
        <p:nvPicPr>
          <p:cNvPr id="4121" name="Kép 32" descr="maut_logo_v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5805488"/>
            <a:ext cx="12969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2" name="Szövegdoboz 33"/>
          <p:cNvSpPr txBox="1">
            <a:spLocks noChangeArrowheads="1"/>
          </p:cNvSpPr>
          <p:nvPr/>
        </p:nvSpPr>
        <p:spPr bwMode="auto">
          <a:xfrm>
            <a:off x="250825" y="6597650"/>
            <a:ext cx="12969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800">
                <a:solidFill>
                  <a:srgbClr val="000000"/>
                </a:solidFill>
                <a:latin typeface="Verdana" pitchFamily="34" charset="0"/>
              </a:rPr>
              <a:t>www.maut.hu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14990" y="5805488"/>
            <a:ext cx="79216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hu-HU" sz="1600" b="1" kern="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Útügyi Napok, Győr, 2014 szeptember-24-25</a:t>
            </a:r>
            <a:endParaRPr lang="hu-HU" sz="1600" b="1" kern="0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>
              <a:solidFill>
                <a:srgbClr val="000000"/>
              </a:solidFill>
            </a:endParaRPr>
          </a:p>
        </p:txBody>
      </p:sp>
      <p:sp>
        <p:nvSpPr>
          <p:cNvPr id="5" name="Téglalap 4"/>
          <p:cNvSpPr/>
          <p:nvPr/>
        </p:nvSpPr>
        <p:spPr>
          <a:xfrm>
            <a:off x="2089802" y="4869160"/>
            <a:ext cx="50729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b="1" dirty="0">
                <a:solidFill>
                  <a:srgbClr val="000000"/>
                </a:solidFill>
              </a:rPr>
              <a:t> </a:t>
            </a:r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862" y="38100"/>
            <a:ext cx="8296275" cy="678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884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3225" y="5776233"/>
            <a:ext cx="7921625" cy="288925"/>
          </a:xfrm>
        </p:spPr>
        <p:txBody>
          <a:bodyPr/>
          <a:lstStyle/>
          <a:p>
            <a:pPr lvl="0" eaLnBrk="1" hangingPunct="1">
              <a:defRPr/>
            </a:pP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Magyar Útügyi Társaság, </a:t>
            </a:r>
            <a:r>
              <a:rPr lang="hu-HU" sz="16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Budapest</a:t>
            </a: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Közlekedéstudományi Intézet, Budapest</a:t>
            </a:r>
          </a:p>
          <a:p>
            <a:pPr>
              <a:defRPr/>
            </a:pPr>
            <a:endParaRPr lang="hu-HU" sz="1800" b="1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099" name="Kép 4" descr="uszt_logo_rg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188913"/>
            <a:ext cx="2519363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00" name="AutoShape 2"/>
          <p:cNvCxnSpPr>
            <a:cxnSpLocks noChangeShapeType="1"/>
          </p:cNvCxnSpPr>
          <p:nvPr/>
        </p:nvCxnSpPr>
        <p:spPr bwMode="auto">
          <a:xfrm>
            <a:off x="0" y="1125538"/>
            <a:ext cx="9144000" cy="1587"/>
          </a:xfrm>
          <a:prstGeom prst="straightConnector1">
            <a:avLst/>
          </a:prstGeom>
          <a:noFill/>
          <a:ln w="25400">
            <a:solidFill>
              <a:srgbClr val="8CB335"/>
            </a:solidFill>
            <a:round/>
            <a:headEnd/>
            <a:tailEnd/>
          </a:ln>
        </p:spPr>
      </p:cxnSp>
      <p:pic>
        <p:nvPicPr>
          <p:cNvPr id="4101" name="Picture 3" descr="Infoblokk2_altalanos_egy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5805488"/>
            <a:ext cx="2159000" cy="89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0"/>
            <a:ext cx="8893175" cy="1125538"/>
          </a:xfrm>
        </p:spPr>
        <p:txBody>
          <a:bodyPr/>
          <a:lstStyle/>
          <a:p>
            <a:pPr algn="l" eaLnBrk="1" hangingPunct="1"/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Gyorsforgalmi jellegű út, M2-es autóút,</a:t>
            </a:r>
            <a:b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kapaszkodódó sáv, Vác elkerülő szakasza</a:t>
            </a:r>
          </a:p>
        </p:txBody>
      </p:sp>
      <p:pic>
        <p:nvPicPr>
          <p:cNvPr id="4121" name="Kép 32" descr="maut_logo_v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5805488"/>
            <a:ext cx="12969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2" name="Szövegdoboz 33"/>
          <p:cNvSpPr txBox="1">
            <a:spLocks noChangeArrowheads="1"/>
          </p:cNvSpPr>
          <p:nvPr/>
        </p:nvSpPr>
        <p:spPr bwMode="auto">
          <a:xfrm>
            <a:off x="250825" y="6597650"/>
            <a:ext cx="12969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800">
                <a:solidFill>
                  <a:srgbClr val="000000"/>
                </a:solidFill>
                <a:latin typeface="Verdana" pitchFamily="34" charset="0"/>
              </a:rPr>
              <a:t>www.maut.hu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14990" y="5805488"/>
            <a:ext cx="79216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hu-HU" sz="1600" b="1" kern="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Útügyi Napok, Győr, 2014 szeptember 24-25</a:t>
            </a:r>
            <a:endParaRPr lang="hu-HU" sz="1600" b="1" kern="0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3333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>
              <a:solidFill>
                <a:srgbClr val="000000"/>
              </a:solidFill>
            </a:endParaRPr>
          </a:p>
        </p:txBody>
      </p:sp>
      <p:pic>
        <p:nvPicPr>
          <p:cNvPr id="14" name="Kép 13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041" y="1340768"/>
            <a:ext cx="7891917" cy="4032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706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3225" y="5776233"/>
            <a:ext cx="7921625" cy="288925"/>
          </a:xfrm>
        </p:spPr>
        <p:txBody>
          <a:bodyPr/>
          <a:lstStyle/>
          <a:p>
            <a:pPr lvl="0" eaLnBrk="1" hangingPunct="1">
              <a:defRPr/>
            </a:pP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Magyar Útügyi Társaság, </a:t>
            </a:r>
            <a:r>
              <a:rPr lang="hu-HU" sz="16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Budapest</a:t>
            </a: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Közlekedéstudományi Intézet, Budapest</a:t>
            </a:r>
          </a:p>
          <a:p>
            <a:pPr>
              <a:defRPr/>
            </a:pPr>
            <a:endParaRPr lang="hu-HU" sz="1800" b="1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099" name="Kép 4" descr="uszt_logo_rg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188913"/>
            <a:ext cx="2519363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00" name="AutoShape 2"/>
          <p:cNvCxnSpPr>
            <a:cxnSpLocks noChangeShapeType="1"/>
          </p:cNvCxnSpPr>
          <p:nvPr/>
        </p:nvCxnSpPr>
        <p:spPr bwMode="auto">
          <a:xfrm>
            <a:off x="0" y="1125538"/>
            <a:ext cx="9144000" cy="1587"/>
          </a:xfrm>
          <a:prstGeom prst="straightConnector1">
            <a:avLst/>
          </a:prstGeom>
          <a:noFill/>
          <a:ln w="25400">
            <a:solidFill>
              <a:srgbClr val="8CB335"/>
            </a:solidFill>
            <a:round/>
            <a:headEnd/>
            <a:tailEnd/>
          </a:ln>
        </p:spPr>
      </p:cxnSp>
      <p:pic>
        <p:nvPicPr>
          <p:cNvPr id="4101" name="Picture 3" descr="Infoblokk2_altalanos_egy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5805488"/>
            <a:ext cx="2159000" cy="89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0"/>
            <a:ext cx="8893175" cy="1125538"/>
          </a:xfrm>
        </p:spPr>
        <p:txBody>
          <a:bodyPr/>
          <a:lstStyle/>
          <a:p>
            <a:pPr algn="l" eaLnBrk="1" hangingPunct="1"/>
            <a:r>
              <a:rPr lang="hu-HU" sz="20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Gyorsforgalmi jellegű út, M2-es autóút,</a:t>
            </a:r>
            <a:br>
              <a:rPr lang="hu-HU" sz="20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hu-HU" sz="20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kapaszkodódó sáv, Vác elkerülő szakasza</a:t>
            </a:r>
            <a:endParaRPr lang="hu-HU" sz="2000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121" name="Kép 32" descr="maut_logo_v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5805488"/>
            <a:ext cx="12969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2" name="Szövegdoboz 33"/>
          <p:cNvSpPr txBox="1">
            <a:spLocks noChangeArrowheads="1"/>
          </p:cNvSpPr>
          <p:nvPr/>
        </p:nvSpPr>
        <p:spPr bwMode="auto">
          <a:xfrm>
            <a:off x="250825" y="6597650"/>
            <a:ext cx="12969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800">
                <a:solidFill>
                  <a:srgbClr val="000000"/>
                </a:solidFill>
                <a:latin typeface="Verdana" pitchFamily="34" charset="0"/>
              </a:rPr>
              <a:t>www.maut.hu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14990" y="5805488"/>
            <a:ext cx="79216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hu-HU" sz="1600" b="1" kern="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Útügyi Napok, Győr, 2014 szeptember 24-25</a:t>
            </a:r>
            <a:endParaRPr lang="hu-HU" sz="1600" b="1" kern="0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>
              <a:solidFill>
                <a:srgbClr val="000000"/>
              </a:solidFill>
            </a:endParaRPr>
          </a:p>
        </p:txBody>
      </p:sp>
      <p:sp>
        <p:nvSpPr>
          <p:cNvPr id="5" name="Téglalap 4"/>
          <p:cNvSpPr/>
          <p:nvPr/>
        </p:nvSpPr>
        <p:spPr>
          <a:xfrm>
            <a:off x="2089802" y="5343823"/>
            <a:ext cx="50729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b="1" dirty="0" smtClean="0">
                <a:solidFill>
                  <a:srgbClr val="000000"/>
                </a:solidFill>
              </a:rPr>
              <a:t>Nyitás, közép, zárás, kontroll</a:t>
            </a:r>
            <a:endParaRPr lang="hu-HU" b="1" dirty="0">
              <a:solidFill>
                <a:srgbClr val="000000"/>
              </a:solidFill>
            </a:endParaRPr>
          </a:p>
        </p:txBody>
      </p:sp>
      <p:pic>
        <p:nvPicPr>
          <p:cNvPr id="13" name="Kép 12"/>
          <p:cNvPicPr/>
          <p:nvPr/>
        </p:nvPicPr>
        <p:blipFill rotWithShape="1">
          <a:blip r:embed="rId6"/>
          <a:srcRect l="8828" t="5714" r="10190" b="13441"/>
          <a:stretch/>
        </p:blipFill>
        <p:spPr>
          <a:xfrm>
            <a:off x="899319" y="1219200"/>
            <a:ext cx="7437297" cy="4124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706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3225" y="5776233"/>
            <a:ext cx="7921625" cy="288925"/>
          </a:xfrm>
        </p:spPr>
        <p:txBody>
          <a:bodyPr/>
          <a:lstStyle/>
          <a:p>
            <a:pPr lvl="0" eaLnBrk="1" hangingPunct="1">
              <a:defRPr/>
            </a:pP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Magyar Útügyi Társaság, </a:t>
            </a:r>
            <a:r>
              <a:rPr lang="hu-HU" sz="16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Budapest</a:t>
            </a: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Közlekedéstudományi Intézet, Budapest</a:t>
            </a:r>
          </a:p>
          <a:p>
            <a:pPr>
              <a:defRPr/>
            </a:pPr>
            <a:endParaRPr lang="hu-HU" sz="1800" b="1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099" name="Kép 4" descr="uszt_logo_rg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188913"/>
            <a:ext cx="2519363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00" name="AutoShape 2"/>
          <p:cNvCxnSpPr>
            <a:cxnSpLocks noChangeShapeType="1"/>
          </p:cNvCxnSpPr>
          <p:nvPr/>
        </p:nvCxnSpPr>
        <p:spPr bwMode="auto">
          <a:xfrm>
            <a:off x="0" y="1125538"/>
            <a:ext cx="9144000" cy="1587"/>
          </a:xfrm>
          <a:prstGeom prst="straightConnector1">
            <a:avLst/>
          </a:prstGeom>
          <a:noFill/>
          <a:ln w="25400">
            <a:solidFill>
              <a:srgbClr val="8CB335"/>
            </a:solidFill>
            <a:round/>
            <a:headEnd/>
            <a:tailEnd/>
          </a:ln>
        </p:spPr>
      </p:cxnSp>
      <p:pic>
        <p:nvPicPr>
          <p:cNvPr id="4101" name="Picture 3" descr="Infoblokk2_altalanos_egy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5805488"/>
            <a:ext cx="2159000" cy="89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0"/>
            <a:ext cx="8893175" cy="1125538"/>
          </a:xfrm>
        </p:spPr>
        <p:txBody>
          <a:bodyPr/>
          <a:lstStyle/>
          <a:p>
            <a:pPr algn="l" eaLnBrk="1" hangingPunct="1"/>
            <a:r>
              <a:rPr lang="hu-HU" sz="20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Gyorsforgalmi jellegű út, M2-es autóút,</a:t>
            </a:r>
            <a:br>
              <a:rPr lang="hu-HU" sz="20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hu-HU" sz="20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kapaszkodódó sáv, Vác elkerülő szakasza</a:t>
            </a:r>
            <a:endParaRPr lang="hu-HU" sz="2000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121" name="Kép 32" descr="maut_logo_v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5805488"/>
            <a:ext cx="12969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2" name="Szövegdoboz 33"/>
          <p:cNvSpPr txBox="1">
            <a:spLocks noChangeArrowheads="1"/>
          </p:cNvSpPr>
          <p:nvPr/>
        </p:nvSpPr>
        <p:spPr bwMode="auto">
          <a:xfrm>
            <a:off x="250825" y="6597650"/>
            <a:ext cx="12969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800">
                <a:solidFill>
                  <a:srgbClr val="000000"/>
                </a:solidFill>
                <a:latin typeface="Verdana" pitchFamily="34" charset="0"/>
              </a:rPr>
              <a:t>www.maut.hu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14990" y="5805488"/>
            <a:ext cx="79216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hu-HU" sz="1600" b="1" kern="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Útügyi Napok, Győr, 2014 szeptember 24-25</a:t>
            </a:r>
            <a:endParaRPr lang="hu-HU" sz="1600" b="1" kern="0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>
              <a:solidFill>
                <a:srgbClr val="000000"/>
              </a:solidFill>
            </a:endParaRPr>
          </a:p>
        </p:txBody>
      </p:sp>
      <p:sp>
        <p:nvSpPr>
          <p:cNvPr id="2" name="Téglalap 1"/>
          <p:cNvSpPr/>
          <p:nvPr/>
        </p:nvSpPr>
        <p:spPr>
          <a:xfrm>
            <a:off x="0" y="1484784"/>
            <a:ext cx="9144000" cy="3596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99160">
              <a:lnSpc>
                <a:spcPct val="115000"/>
              </a:lnSpc>
              <a:spcAft>
                <a:spcPts val="0"/>
              </a:spcAft>
            </a:pPr>
            <a:r>
              <a:rPr lang="hu-HU" dirty="0">
                <a:latin typeface="Times New Roman"/>
                <a:ea typeface="Calibri"/>
                <a:cs typeface="Times New Roman"/>
              </a:rPr>
              <a:t>Az út jellege:				</a:t>
            </a:r>
            <a:r>
              <a:rPr lang="hu-HU" b="1" dirty="0" smtClean="0">
                <a:latin typeface="Times New Roman"/>
                <a:ea typeface="Calibri"/>
                <a:cs typeface="Times New Roman"/>
              </a:rPr>
              <a:t>autóút</a:t>
            </a:r>
            <a:endParaRPr lang="hu-HU" b="1" dirty="0">
              <a:latin typeface="Calibri"/>
              <a:ea typeface="Calibri"/>
              <a:cs typeface="Times New Roman"/>
            </a:endParaRPr>
          </a:p>
          <a:p>
            <a:pPr marL="2247900" indent="-1348740">
              <a:lnSpc>
                <a:spcPct val="115000"/>
              </a:lnSpc>
              <a:spcAft>
                <a:spcPts val="0"/>
              </a:spcAft>
            </a:pPr>
            <a:r>
              <a:rPr lang="hu-HU" dirty="0">
                <a:latin typeface="Times New Roman"/>
                <a:ea typeface="Calibri"/>
                <a:cs typeface="Times New Roman"/>
              </a:rPr>
              <a:t>Forgalmi sávok száma: 			</a:t>
            </a:r>
            <a:r>
              <a:rPr lang="hu-HU" dirty="0" smtClean="0">
                <a:latin typeface="Times New Roman"/>
                <a:ea typeface="Calibri"/>
                <a:cs typeface="Times New Roman"/>
              </a:rPr>
              <a:t>1+2 </a:t>
            </a:r>
            <a:r>
              <a:rPr lang="hu-HU" dirty="0">
                <a:latin typeface="Times New Roman"/>
                <a:ea typeface="Calibri"/>
                <a:cs typeface="Times New Roman"/>
              </a:rPr>
              <a:t>(szelvényezéssel </a:t>
            </a:r>
            <a:r>
              <a:rPr lang="hu-HU" dirty="0" smtClean="0">
                <a:latin typeface="Times New Roman"/>
                <a:ea typeface="Calibri"/>
                <a:cs typeface="Times New Roman"/>
              </a:rPr>
              <a:t>ellentétesen</a:t>
            </a:r>
            <a:r>
              <a:rPr lang="hu-HU" dirty="0">
                <a:latin typeface="Times New Roman"/>
                <a:ea typeface="Calibri"/>
                <a:cs typeface="Times New Roman"/>
              </a:rPr>
              <a:t>)</a:t>
            </a:r>
            <a:endParaRPr lang="hu-HU" dirty="0">
              <a:latin typeface="Calibri"/>
              <a:ea typeface="Calibri"/>
              <a:cs typeface="Times New Roman"/>
            </a:endParaRPr>
          </a:p>
          <a:p>
            <a:pPr marL="899160">
              <a:lnSpc>
                <a:spcPct val="115000"/>
              </a:lnSpc>
              <a:spcAft>
                <a:spcPts val="0"/>
              </a:spcAft>
            </a:pPr>
            <a:r>
              <a:rPr lang="hu-HU" dirty="0">
                <a:latin typeface="Times New Roman"/>
                <a:ea typeface="Calibri"/>
                <a:cs typeface="Times New Roman"/>
              </a:rPr>
              <a:t>Fizikai elválasztás:				nincs (záróvonal)</a:t>
            </a:r>
            <a:endParaRPr lang="hu-HU" dirty="0">
              <a:latin typeface="Calibri"/>
              <a:ea typeface="Calibri"/>
              <a:cs typeface="Times New Roman"/>
            </a:endParaRPr>
          </a:p>
          <a:p>
            <a:pPr marL="899160">
              <a:lnSpc>
                <a:spcPct val="115000"/>
              </a:lnSpc>
              <a:spcAft>
                <a:spcPts val="0"/>
              </a:spcAft>
            </a:pPr>
            <a:r>
              <a:rPr lang="hu-HU" dirty="0">
                <a:latin typeface="Times New Roman"/>
                <a:ea typeface="Calibri"/>
                <a:cs typeface="Times New Roman"/>
              </a:rPr>
              <a:t>Burkolatszélesség:				11,05 m</a:t>
            </a:r>
            <a:endParaRPr lang="hu-HU" dirty="0">
              <a:latin typeface="Calibri"/>
              <a:ea typeface="Calibri"/>
              <a:cs typeface="Times New Roman"/>
            </a:endParaRPr>
          </a:p>
          <a:p>
            <a:pPr marL="899160">
              <a:lnSpc>
                <a:spcPct val="115000"/>
              </a:lnSpc>
              <a:spcAft>
                <a:spcPts val="0"/>
              </a:spcAft>
            </a:pPr>
            <a:r>
              <a:rPr lang="hu-HU" dirty="0">
                <a:latin typeface="Times New Roman"/>
                <a:ea typeface="Calibri"/>
                <a:cs typeface="Times New Roman"/>
              </a:rPr>
              <a:t>Koronaszélesség:				14,05 m</a:t>
            </a:r>
            <a:endParaRPr lang="hu-HU" dirty="0">
              <a:latin typeface="Calibri"/>
              <a:ea typeface="Calibri"/>
              <a:cs typeface="Times New Roman"/>
            </a:endParaRPr>
          </a:p>
          <a:p>
            <a:pPr marL="899160">
              <a:lnSpc>
                <a:spcPct val="115000"/>
              </a:lnSpc>
              <a:spcAft>
                <a:spcPts val="0"/>
              </a:spcAft>
            </a:pPr>
            <a:r>
              <a:rPr lang="hu-HU" dirty="0">
                <a:latin typeface="Times New Roman"/>
                <a:ea typeface="Calibri"/>
                <a:cs typeface="Times New Roman"/>
              </a:rPr>
              <a:t>Megengedett sebesség (</a:t>
            </a:r>
            <a:r>
              <a:rPr lang="hu-HU" dirty="0" err="1">
                <a:latin typeface="Times New Roman"/>
                <a:ea typeface="Calibri"/>
                <a:cs typeface="Times New Roman"/>
              </a:rPr>
              <a:t>szgk</a:t>
            </a:r>
            <a:r>
              <a:rPr lang="hu-HU" dirty="0">
                <a:latin typeface="Times New Roman"/>
                <a:ea typeface="Calibri"/>
                <a:cs typeface="Times New Roman"/>
              </a:rPr>
              <a:t>/</a:t>
            </a:r>
            <a:r>
              <a:rPr lang="hu-HU" dirty="0" err="1">
                <a:latin typeface="Times New Roman"/>
                <a:ea typeface="Calibri"/>
                <a:cs typeface="Times New Roman"/>
              </a:rPr>
              <a:t>tgk</a:t>
            </a:r>
            <a:r>
              <a:rPr lang="hu-HU" dirty="0">
                <a:latin typeface="Times New Roman"/>
                <a:ea typeface="Calibri"/>
                <a:cs typeface="Times New Roman"/>
              </a:rPr>
              <a:t>):		90 km/ó / 70 km/ó</a:t>
            </a:r>
            <a:endParaRPr lang="hu-HU" dirty="0">
              <a:latin typeface="Calibri"/>
              <a:ea typeface="Calibri"/>
              <a:cs typeface="Times New Roman"/>
            </a:endParaRPr>
          </a:p>
          <a:p>
            <a:pPr marL="899160">
              <a:lnSpc>
                <a:spcPct val="115000"/>
              </a:lnSpc>
              <a:spcAft>
                <a:spcPts val="0"/>
              </a:spcAft>
            </a:pPr>
            <a:r>
              <a:rPr lang="hu-HU" dirty="0">
                <a:latin typeface="Times New Roman"/>
                <a:ea typeface="Calibri"/>
                <a:cs typeface="Times New Roman"/>
              </a:rPr>
              <a:t>Padka mérete és kialakítása:			változó, kb. 1,50 m </a:t>
            </a:r>
            <a:endParaRPr lang="hu-HU" dirty="0">
              <a:latin typeface="Calibri"/>
              <a:ea typeface="Calibri"/>
              <a:cs typeface="Times New Roman"/>
            </a:endParaRPr>
          </a:p>
          <a:p>
            <a:pPr marL="899160">
              <a:lnSpc>
                <a:spcPct val="115000"/>
              </a:lnSpc>
              <a:spcAft>
                <a:spcPts val="0"/>
              </a:spcAft>
            </a:pPr>
            <a:r>
              <a:rPr lang="hu-HU" dirty="0">
                <a:latin typeface="Times New Roman"/>
                <a:ea typeface="Calibri"/>
                <a:cs typeface="Times New Roman"/>
              </a:rPr>
              <a:t>Jellemző forgalomnagyság:			</a:t>
            </a:r>
            <a:r>
              <a:rPr lang="hu-HU" b="1" dirty="0">
                <a:latin typeface="Times New Roman"/>
                <a:ea typeface="Calibri"/>
                <a:cs typeface="Times New Roman"/>
              </a:rPr>
              <a:t>9405 (13569 </a:t>
            </a:r>
            <a:r>
              <a:rPr lang="hu-HU" b="1" dirty="0" smtClean="0">
                <a:latin typeface="Times New Roman"/>
                <a:ea typeface="Calibri"/>
                <a:cs typeface="Times New Roman"/>
              </a:rPr>
              <a:t>) jármű/nap/két </a:t>
            </a:r>
            <a:r>
              <a:rPr lang="hu-HU" b="1" dirty="0">
                <a:latin typeface="Times New Roman"/>
                <a:ea typeface="Calibri"/>
                <a:cs typeface="Times New Roman"/>
              </a:rPr>
              <a:t>irány)</a:t>
            </a:r>
            <a:endParaRPr lang="hu-HU" dirty="0">
              <a:latin typeface="Calibri"/>
              <a:ea typeface="Calibri"/>
              <a:cs typeface="Times New Roman"/>
            </a:endParaRPr>
          </a:p>
          <a:p>
            <a:pPr marL="3596640" indent="-2697480">
              <a:lnSpc>
                <a:spcPct val="115000"/>
              </a:lnSpc>
              <a:spcAft>
                <a:spcPts val="0"/>
              </a:spcAft>
            </a:pPr>
            <a:r>
              <a:rPr lang="hu-HU" dirty="0">
                <a:latin typeface="Times New Roman"/>
                <a:ea typeface="Calibri"/>
                <a:cs typeface="Times New Roman"/>
              </a:rPr>
              <a:t>Forgalom jellege: 	</a:t>
            </a:r>
            <a:r>
              <a:rPr lang="hu-HU" dirty="0" smtClean="0">
                <a:latin typeface="Times New Roman"/>
                <a:ea typeface="Calibri"/>
                <a:cs typeface="Times New Roman"/>
              </a:rPr>
              <a:t>			csak </a:t>
            </a:r>
            <a:r>
              <a:rPr lang="hu-HU" dirty="0">
                <a:latin typeface="Times New Roman"/>
                <a:ea typeface="Calibri"/>
                <a:cs typeface="Times New Roman"/>
              </a:rPr>
              <a:t>gépjárműforgalom</a:t>
            </a:r>
            <a:endParaRPr lang="hu-HU" dirty="0">
              <a:latin typeface="Calibri"/>
              <a:ea typeface="Calibri"/>
              <a:cs typeface="Times New Roman"/>
            </a:endParaRPr>
          </a:p>
          <a:p>
            <a:pPr marL="3596640" indent="-2697480">
              <a:lnSpc>
                <a:spcPct val="115000"/>
              </a:lnSpc>
              <a:spcAft>
                <a:spcPts val="0"/>
              </a:spcAft>
            </a:pPr>
            <a:r>
              <a:rPr lang="hu-HU" dirty="0">
                <a:latin typeface="Times New Roman"/>
                <a:ea typeface="Calibri"/>
                <a:cs typeface="Times New Roman"/>
              </a:rPr>
              <a:t>Csomópontok típusa:	</a:t>
            </a:r>
            <a:r>
              <a:rPr lang="hu-HU" dirty="0" smtClean="0">
                <a:latin typeface="Times New Roman"/>
                <a:ea typeface="Calibri"/>
                <a:cs typeface="Times New Roman"/>
              </a:rPr>
              <a:t>			nincs</a:t>
            </a:r>
            <a:r>
              <a:rPr lang="hu-HU" dirty="0">
                <a:latin typeface="Times New Roman"/>
                <a:ea typeface="Calibri"/>
                <a:cs typeface="Times New Roman"/>
              </a:rPr>
              <a:t>, (kontroll </a:t>
            </a:r>
            <a:r>
              <a:rPr lang="hu-HU" dirty="0" err="1" smtClean="0">
                <a:latin typeface="Times New Roman"/>
                <a:ea typeface="Calibri"/>
                <a:cs typeface="Times New Roman"/>
              </a:rPr>
              <a:t>különszintű</a:t>
            </a:r>
            <a:r>
              <a:rPr lang="hu-HU" dirty="0" smtClean="0">
                <a:latin typeface="Times New Roman"/>
                <a:ea typeface="Calibri"/>
                <a:cs typeface="Times New Roman"/>
              </a:rPr>
              <a:t> 				21117 </a:t>
            </a:r>
            <a:r>
              <a:rPr lang="hu-HU" dirty="0">
                <a:latin typeface="Times New Roman"/>
                <a:ea typeface="Calibri"/>
                <a:cs typeface="Times New Roman"/>
              </a:rPr>
              <a:t>j. út)</a:t>
            </a:r>
            <a:endParaRPr lang="hu-HU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8120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3225" y="5776233"/>
            <a:ext cx="7921625" cy="288925"/>
          </a:xfrm>
        </p:spPr>
        <p:txBody>
          <a:bodyPr/>
          <a:lstStyle/>
          <a:p>
            <a:pPr lvl="0" eaLnBrk="1" hangingPunct="1">
              <a:defRPr/>
            </a:pP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Magyar </a:t>
            </a: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Útügyi Társaság, </a:t>
            </a:r>
            <a:r>
              <a:rPr lang="hu-HU" sz="16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Budapest</a:t>
            </a:r>
          </a:p>
          <a:p>
            <a:pPr lvl="0" eaLnBrk="1" hangingPunct="1">
              <a:defRPr/>
            </a:pPr>
            <a:r>
              <a:rPr lang="hu-HU" sz="16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Közlekedéstudományi Intézet, Budapest</a:t>
            </a: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defRPr/>
            </a:pPr>
            <a:endParaRPr lang="hu-HU" sz="1800" b="1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099" name="Kép 4" descr="uszt_logo_rg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188913"/>
            <a:ext cx="2519363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00" name="AutoShape 2"/>
          <p:cNvCxnSpPr>
            <a:cxnSpLocks noChangeShapeType="1"/>
          </p:cNvCxnSpPr>
          <p:nvPr/>
        </p:nvCxnSpPr>
        <p:spPr bwMode="auto">
          <a:xfrm>
            <a:off x="0" y="1125538"/>
            <a:ext cx="9144000" cy="1587"/>
          </a:xfrm>
          <a:prstGeom prst="straightConnector1">
            <a:avLst/>
          </a:prstGeom>
          <a:noFill/>
          <a:ln w="25400">
            <a:solidFill>
              <a:srgbClr val="8CB335"/>
            </a:solidFill>
            <a:round/>
            <a:headEnd/>
            <a:tailEnd/>
          </a:ln>
        </p:spPr>
      </p:cxnSp>
      <p:pic>
        <p:nvPicPr>
          <p:cNvPr id="4101" name="Picture 3" descr="Infoblokk2_altalanos_egy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5805488"/>
            <a:ext cx="2159000" cy="89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0"/>
            <a:ext cx="8893175" cy="1125538"/>
          </a:xfrm>
        </p:spPr>
        <p:txBody>
          <a:bodyPr/>
          <a:lstStyle/>
          <a:p>
            <a:pPr algn="l" eaLnBrk="1" hangingPunct="1"/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2+1-1+2 sávos út: úttípus vagy </a:t>
            </a:r>
            <a:b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csak kiépítési jellegzetesség? MIT TAKAR </a:t>
            </a:r>
            <a:r>
              <a:rPr lang="hu-HU" sz="20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</a:t>
            </a:r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Z ELNEVEZÉS?</a:t>
            </a:r>
          </a:p>
        </p:txBody>
      </p:sp>
      <p:pic>
        <p:nvPicPr>
          <p:cNvPr id="4121" name="Kép 32" descr="maut_logo_v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5805488"/>
            <a:ext cx="12969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2" name="Szövegdoboz 33"/>
          <p:cNvSpPr txBox="1">
            <a:spLocks noChangeArrowheads="1"/>
          </p:cNvSpPr>
          <p:nvPr/>
        </p:nvSpPr>
        <p:spPr bwMode="auto">
          <a:xfrm>
            <a:off x="250825" y="6597650"/>
            <a:ext cx="12969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800">
                <a:solidFill>
                  <a:srgbClr val="000000"/>
                </a:solidFill>
                <a:latin typeface="Verdana" pitchFamily="34" charset="0"/>
              </a:rPr>
              <a:t>www.maut.hu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14990" y="5805488"/>
            <a:ext cx="79216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hu-HU" sz="1600" b="1" kern="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Útügyi Napok, Győr, 2014 szeptember 24-25</a:t>
            </a:r>
            <a:endParaRPr lang="hu-HU" sz="1600" b="1" kern="0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pic>
        <p:nvPicPr>
          <p:cNvPr id="1025" name="Kép 1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6" b="12324"/>
          <a:stretch/>
        </p:blipFill>
        <p:spPr bwMode="auto">
          <a:xfrm>
            <a:off x="126206" y="1700808"/>
            <a:ext cx="8891588" cy="2909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églalap 4"/>
          <p:cNvSpPr/>
          <p:nvPr/>
        </p:nvSpPr>
        <p:spPr>
          <a:xfrm>
            <a:off x="2089802" y="4869160"/>
            <a:ext cx="50729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b="1" dirty="0"/>
              <a:t>Ütközésmentes </a:t>
            </a:r>
            <a:r>
              <a:rPr lang="hu-HU" b="1" dirty="0" smtClean="0"/>
              <a:t>2+1-sávos  út</a:t>
            </a:r>
            <a:endParaRPr lang="hu-HU" b="1" dirty="0"/>
          </a:p>
          <a:p>
            <a:r>
              <a:rPr lang="hu-HU" b="1" dirty="0"/>
              <a:t>f</a:t>
            </a:r>
            <a:r>
              <a:rPr lang="hu-HU" b="1" dirty="0" smtClean="0"/>
              <a:t>izikai elválasztással</a:t>
            </a:r>
            <a:r>
              <a:rPr lang="hu-HU" b="1" dirty="0"/>
              <a:t> </a:t>
            </a:r>
            <a:r>
              <a:rPr lang="hu-HU" b="1" dirty="0">
                <a:solidFill>
                  <a:srgbClr val="000000"/>
                </a:solidFill>
              </a:rPr>
              <a:t> (</a:t>
            </a:r>
            <a:r>
              <a:rPr lang="hu-HU" b="1" dirty="0" smtClean="0">
                <a:solidFill>
                  <a:srgbClr val="000000"/>
                </a:solidFill>
              </a:rPr>
              <a:t>Svédország)</a:t>
            </a:r>
            <a:endParaRPr lang="hu-HU" b="1" dirty="0"/>
          </a:p>
        </p:txBody>
      </p:sp>
      <p:sp>
        <p:nvSpPr>
          <p:cNvPr id="13" name="Text Box 25"/>
          <p:cNvSpPr txBox="1">
            <a:spLocks noChangeArrowheads="1"/>
          </p:cNvSpPr>
          <p:nvPr/>
        </p:nvSpPr>
        <p:spPr bwMode="auto">
          <a:xfrm>
            <a:off x="141553" y="4160705"/>
            <a:ext cx="1728465" cy="425769"/>
          </a:xfrm>
          <a:prstGeom prst="rect">
            <a:avLst/>
          </a:prstGeom>
          <a:solidFill>
            <a:srgbClr val="FFFFFF"/>
          </a:solidFill>
          <a:ln w="9525">
            <a:solidFill>
              <a:schemeClr val="bg1">
                <a:lumMod val="100000"/>
                <a:lumOff val="0"/>
              </a:schemeClr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spcAft>
                <a:spcPts val="0"/>
              </a:spcAft>
            </a:pPr>
            <a:r>
              <a:rPr lang="hu-HU" sz="1600" dirty="0" smtClean="0">
                <a:effectLst/>
                <a:latin typeface="Times New Roman"/>
                <a:ea typeface="Times New Roman"/>
              </a:rPr>
              <a:t>Átmeneti szakasz, sávnyílás</a:t>
            </a:r>
            <a:endParaRPr lang="hu-HU" sz="1600" dirty="0">
              <a:effectLst/>
              <a:latin typeface="Times New Roman"/>
              <a:ea typeface="Times New Roman"/>
            </a:endParaRPr>
          </a:p>
        </p:txBody>
      </p:sp>
      <p:sp>
        <p:nvSpPr>
          <p:cNvPr id="14" name="Text Box 25"/>
          <p:cNvSpPr txBox="1">
            <a:spLocks noChangeArrowheads="1"/>
          </p:cNvSpPr>
          <p:nvPr/>
        </p:nvSpPr>
        <p:spPr bwMode="auto">
          <a:xfrm>
            <a:off x="6372225" y="4102689"/>
            <a:ext cx="2232222" cy="567690"/>
          </a:xfrm>
          <a:prstGeom prst="rect">
            <a:avLst/>
          </a:prstGeom>
          <a:solidFill>
            <a:srgbClr val="FFFFFF"/>
          </a:solidFill>
          <a:ln w="9525">
            <a:solidFill>
              <a:schemeClr val="bg1">
                <a:lumMod val="100000"/>
                <a:lumOff val="0"/>
              </a:schemeClr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spcAft>
                <a:spcPts val="0"/>
              </a:spcAft>
            </a:pPr>
            <a:r>
              <a:rPr lang="hu-HU" sz="1600" dirty="0" smtClean="0">
                <a:effectLst/>
                <a:latin typeface="Times New Roman"/>
                <a:ea typeface="Times New Roman"/>
              </a:rPr>
              <a:t>Átmeneti szakasz, </a:t>
            </a:r>
          </a:p>
          <a:p>
            <a:pPr>
              <a:spcAft>
                <a:spcPts val="0"/>
              </a:spcAft>
            </a:pPr>
            <a:r>
              <a:rPr lang="hu-HU" sz="1600" dirty="0" smtClean="0">
                <a:latin typeface="Times New Roman"/>
                <a:ea typeface="Times New Roman"/>
              </a:rPr>
              <a:t>sávelfogyás</a:t>
            </a:r>
            <a:endParaRPr lang="hu-HU" sz="16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44364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3225" y="5776233"/>
            <a:ext cx="7921625" cy="288925"/>
          </a:xfrm>
        </p:spPr>
        <p:txBody>
          <a:bodyPr/>
          <a:lstStyle/>
          <a:p>
            <a:pPr lvl="0" eaLnBrk="1" hangingPunct="1">
              <a:defRPr/>
            </a:pP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Magyar Útügyi Társaság, </a:t>
            </a:r>
            <a:r>
              <a:rPr lang="hu-HU" sz="16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Budapest</a:t>
            </a: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Közlekedéstudományi Intézet, Budapest</a:t>
            </a:r>
          </a:p>
          <a:p>
            <a:pPr>
              <a:defRPr/>
            </a:pPr>
            <a:endParaRPr lang="hu-HU" sz="1800" b="1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099" name="Kép 4" descr="uszt_logo_rg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188913"/>
            <a:ext cx="2519363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00" name="AutoShape 2"/>
          <p:cNvCxnSpPr>
            <a:cxnSpLocks noChangeShapeType="1"/>
          </p:cNvCxnSpPr>
          <p:nvPr/>
        </p:nvCxnSpPr>
        <p:spPr bwMode="auto">
          <a:xfrm>
            <a:off x="0" y="1125538"/>
            <a:ext cx="9144000" cy="1587"/>
          </a:xfrm>
          <a:prstGeom prst="straightConnector1">
            <a:avLst/>
          </a:prstGeom>
          <a:noFill/>
          <a:ln w="25400">
            <a:solidFill>
              <a:srgbClr val="8CB335"/>
            </a:solidFill>
            <a:round/>
            <a:headEnd/>
            <a:tailEnd/>
          </a:ln>
        </p:spPr>
      </p:cxnSp>
      <p:pic>
        <p:nvPicPr>
          <p:cNvPr id="4101" name="Picture 3" descr="Infoblokk2_altalanos_egy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5805488"/>
            <a:ext cx="2159000" cy="89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0"/>
            <a:ext cx="8893175" cy="1125538"/>
          </a:xfrm>
        </p:spPr>
        <p:txBody>
          <a:bodyPr/>
          <a:lstStyle/>
          <a:p>
            <a:pPr algn="l" eaLnBrk="1" hangingPunct="1"/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Napi forgalomlefolyás jellemzői</a:t>
            </a:r>
          </a:p>
        </p:txBody>
      </p:sp>
      <p:pic>
        <p:nvPicPr>
          <p:cNvPr id="4121" name="Kép 32" descr="maut_logo_v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5805488"/>
            <a:ext cx="12969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2" name="Szövegdoboz 33"/>
          <p:cNvSpPr txBox="1">
            <a:spLocks noChangeArrowheads="1"/>
          </p:cNvSpPr>
          <p:nvPr/>
        </p:nvSpPr>
        <p:spPr bwMode="auto">
          <a:xfrm>
            <a:off x="250825" y="6597650"/>
            <a:ext cx="12969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800">
                <a:solidFill>
                  <a:srgbClr val="000000"/>
                </a:solidFill>
                <a:latin typeface="Verdana" pitchFamily="34" charset="0"/>
              </a:rPr>
              <a:t>www.maut.hu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14990" y="5805488"/>
            <a:ext cx="79216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hu-HU" sz="1600" b="1" kern="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Útügyi Napok, Győr, 2014 szeptember-24-25</a:t>
            </a:r>
            <a:endParaRPr lang="hu-HU" sz="1600" b="1" kern="0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>
              <a:solidFill>
                <a:srgbClr val="000000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218" y="1430959"/>
            <a:ext cx="8524370" cy="3942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-17647"/>
            <a:ext cx="7437296" cy="7131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1480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3225" y="5776233"/>
            <a:ext cx="7921625" cy="288925"/>
          </a:xfrm>
        </p:spPr>
        <p:txBody>
          <a:bodyPr/>
          <a:lstStyle/>
          <a:p>
            <a:pPr lvl="0" eaLnBrk="1" hangingPunct="1">
              <a:defRPr/>
            </a:pP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Magyar Útügyi Társaság, </a:t>
            </a:r>
            <a:r>
              <a:rPr lang="hu-HU" sz="16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Budapest</a:t>
            </a: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Közlekedéstudományi Intézet, Budapest</a:t>
            </a:r>
          </a:p>
          <a:p>
            <a:pPr>
              <a:defRPr/>
            </a:pPr>
            <a:endParaRPr lang="hu-HU" sz="1800" b="1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099" name="Kép 4" descr="uszt_logo_rg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188913"/>
            <a:ext cx="2519363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00" name="AutoShape 2"/>
          <p:cNvCxnSpPr>
            <a:cxnSpLocks noChangeShapeType="1"/>
          </p:cNvCxnSpPr>
          <p:nvPr/>
        </p:nvCxnSpPr>
        <p:spPr bwMode="auto">
          <a:xfrm>
            <a:off x="0" y="1125538"/>
            <a:ext cx="9144000" cy="1587"/>
          </a:xfrm>
          <a:prstGeom prst="straightConnector1">
            <a:avLst/>
          </a:prstGeom>
          <a:noFill/>
          <a:ln w="25400">
            <a:solidFill>
              <a:srgbClr val="8CB335"/>
            </a:solidFill>
            <a:round/>
            <a:headEnd/>
            <a:tailEnd/>
          </a:ln>
        </p:spPr>
      </p:cxnSp>
      <p:pic>
        <p:nvPicPr>
          <p:cNvPr id="4101" name="Picture 3" descr="Infoblokk2_altalanos_egy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5805488"/>
            <a:ext cx="2159000" cy="89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0"/>
            <a:ext cx="8893175" cy="1125538"/>
          </a:xfrm>
        </p:spPr>
        <p:txBody>
          <a:bodyPr/>
          <a:lstStyle/>
          <a:p>
            <a:pPr algn="l" eaLnBrk="1" hangingPunct="1"/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Forgalomlefolyás irányonként, sávonként</a:t>
            </a:r>
            <a:b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és naponként</a:t>
            </a:r>
          </a:p>
        </p:txBody>
      </p:sp>
      <p:pic>
        <p:nvPicPr>
          <p:cNvPr id="4121" name="Kép 32" descr="maut_logo_v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5805488"/>
            <a:ext cx="12969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2" name="Szövegdoboz 33"/>
          <p:cNvSpPr txBox="1">
            <a:spLocks noChangeArrowheads="1"/>
          </p:cNvSpPr>
          <p:nvPr/>
        </p:nvSpPr>
        <p:spPr bwMode="auto">
          <a:xfrm>
            <a:off x="250825" y="6597650"/>
            <a:ext cx="12969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800">
                <a:solidFill>
                  <a:srgbClr val="000000"/>
                </a:solidFill>
                <a:latin typeface="Verdana" pitchFamily="34" charset="0"/>
              </a:rPr>
              <a:t>www.maut.hu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14990" y="5805488"/>
            <a:ext cx="79216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hu-HU" sz="1600" b="1" kern="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Útügyi Napok, Győr, 2014 szeptember 24-25</a:t>
            </a:r>
            <a:endParaRPr lang="hu-HU" sz="1600" b="1" kern="0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3333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>
              <a:solidFill>
                <a:srgbClr val="00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4799" y="1340768"/>
            <a:ext cx="7016501" cy="4134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121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3225" y="5776233"/>
            <a:ext cx="7921625" cy="288925"/>
          </a:xfrm>
        </p:spPr>
        <p:txBody>
          <a:bodyPr/>
          <a:lstStyle/>
          <a:p>
            <a:pPr lvl="0" eaLnBrk="1" hangingPunct="1">
              <a:defRPr/>
            </a:pP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Magyar Útügyi Társaság, </a:t>
            </a:r>
            <a:r>
              <a:rPr lang="hu-HU" sz="16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Budapest</a:t>
            </a: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Közlekedéstudományi Intézet, Budapest</a:t>
            </a:r>
          </a:p>
          <a:p>
            <a:pPr>
              <a:defRPr/>
            </a:pPr>
            <a:endParaRPr lang="hu-HU" sz="1800" b="1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099" name="Kép 4" descr="uszt_logo_rg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188913"/>
            <a:ext cx="2519363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00" name="AutoShape 2"/>
          <p:cNvCxnSpPr>
            <a:cxnSpLocks noChangeShapeType="1"/>
          </p:cNvCxnSpPr>
          <p:nvPr/>
        </p:nvCxnSpPr>
        <p:spPr bwMode="auto">
          <a:xfrm>
            <a:off x="0" y="1125538"/>
            <a:ext cx="9144000" cy="1587"/>
          </a:xfrm>
          <a:prstGeom prst="straightConnector1">
            <a:avLst/>
          </a:prstGeom>
          <a:noFill/>
          <a:ln w="25400">
            <a:solidFill>
              <a:srgbClr val="8CB335"/>
            </a:solidFill>
            <a:round/>
            <a:headEnd/>
            <a:tailEnd/>
          </a:ln>
        </p:spPr>
      </p:cxnSp>
      <p:pic>
        <p:nvPicPr>
          <p:cNvPr id="4101" name="Picture 3" descr="Infoblokk2_altalanos_egy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5805488"/>
            <a:ext cx="2159000" cy="89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0"/>
            <a:ext cx="8893175" cy="1125538"/>
          </a:xfrm>
        </p:spPr>
        <p:txBody>
          <a:bodyPr/>
          <a:lstStyle/>
          <a:p>
            <a:pPr algn="l" eaLnBrk="1" hangingPunct="1"/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Forgalomlefolyás:belső sáv használati arány</a:t>
            </a:r>
            <a:endParaRPr lang="hu-HU" sz="2000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121" name="Kép 32" descr="maut_logo_v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5805488"/>
            <a:ext cx="12969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2" name="Szövegdoboz 33"/>
          <p:cNvSpPr txBox="1">
            <a:spLocks noChangeArrowheads="1"/>
          </p:cNvSpPr>
          <p:nvPr/>
        </p:nvSpPr>
        <p:spPr bwMode="auto">
          <a:xfrm>
            <a:off x="250825" y="6597650"/>
            <a:ext cx="12969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800">
                <a:solidFill>
                  <a:srgbClr val="000000"/>
                </a:solidFill>
                <a:latin typeface="Verdana" pitchFamily="34" charset="0"/>
              </a:rPr>
              <a:t>www.maut.hu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14990" y="5805488"/>
            <a:ext cx="79216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hu-HU" sz="1600" b="1" kern="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Útügyi Napok, Győr, 2014 szeptember 24-25</a:t>
            </a:r>
            <a:endParaRPr lang="hu-HU" sz="1600" b="1" kern="0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>
              <a:solidFill>
                <a:srgbClr val="00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755" y="1255036"/>
            <a:ext cx="7116660" cy="4283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121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3225" y="5776233"/>
            <a:ext cx="7921625" cy="288925"/>
          </a:xfrm>
        </p:spPr>
        <p:txBody>
          <a:bodyPr/>
          <a:lstStyle/>
          <a:p>
            <a:pPr lvl="0" eaLnBrk="1" hangingPunct="1">
              <a:defRPr/>
            </a:pP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Magyar Útügyi Társaság, </a:t>
            </a:r>
            <a:r>
              <a:rPr lang="hu-HU" sz="16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Budapest</a:t>
            </a: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Közlekedéstudományi Intézet, Budapest</a:t>
            </a:r>
          </a:p>
          <a:p>
            <a:pPr>
              <a:defRPr/>
            </a:pPr>
            <a:endParaRPr lang="hu-HU" sz="1800" b="1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099" name="Kép 4" descr="uszt_logo_rg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188913"/>
            <a:ext cx="2519363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00" name="AutoShape 2"/>
          <p:cNvCxnSpPr>
            <a:cxnSpLocks noChangeShapeType="1"/>
          </p:cNvCxnSpPr>
          <p:nvPr/>
        </p:nvCxnSpPr>
        <p:spPr bwMode="auto">
          <a:xfrm>
            <a:off x="0" y="1125538"/>
            <a:ext cx="9144000" cy="1587"/>
          </a:xfrm>
          <a:prstGeom prst="straightConnector1">
            <a:avLst/>
          </a:prstGeom>
          <a:noFill/>
          <a:ln w="25400">
            <a:solidFill>
              <a:srgbClr val="8CB335"/>
            </a:solidFill>
            <a:round/>
            <a:headEnd/>
            <a:tailEnd/>
          </a:ln>
        </p:spPr>
      </p:cxnSp>
      <p:pic>
        <p:nvPicPr>
          <p:cNvPr id="4101" name="Picture 3" descr="Infoblokk2_altalanos_egy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5805488"/>
            <a:ext cx="2159000" cy="89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" y="0"/>
            <a:ext cx="9144000" cy="1125538"/>
          </a:xfrm>
        </p:spPr>
        <p:txBody>
          <a:bodyPr/>
          <a:lstStyle/>
          <a:p>
            <a:pPr algn="l" eaLnBrk="1" hangingPunct="1"/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Forgalomlefolyás: negyedórás átlagsebességek</a:t>
            </a:r>
            <a:endParaRPr lang="hu-HU" sz="2000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121" name="Kép 32" descr="maut_logo_v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5805488"/>
            <a:ext cx="12969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2" name="Szövegdoboz 33"/>
          <p:cNvSpPr txBox="1">
            <a:spLocks noChangeArrowheads="1"/>
          </p:cNvSpPr>
          <p:nvPr/>
        </p:nvSpPr>
        <p:spPr bwMode="auto">
          <a:xfrm>
            <a:off x="250825" y="6597650"/>
            <a:ext cx="12969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800">
                <a:solidFill>
                  <a:srgbClr val="000000"/>
                </a:solidFill>
                <a:latin typeface="Verdana" pitchFamily="34" charset="0"/>
              </a:rPr>
              <a:t>www.maut.hu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14990" y="5805488"/>
            <a:ext cx="79216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hu-HU" sz="1600" b="1" kern="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Útügyi Napok, Győr, 2014 szeptember-24-25</a:t>
            </a:r>
            <a:endParaRPr lang="hu-HU" sz="1600" b="1" kern="0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>
              <a:solidFill>
                <a:srgbClr val="0000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681" y="935038"/>
            <a:ext cx="8475046" cy="4259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081" y="3475738"/>
            <a:ext cx="6784965" cy="3337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3669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3225" y="5776233"/>
            <a:ext cx="7921625" cy="288925"/>
          </a:xfrm>
        </p:spPr>
        <p:txBody>
          <a:bodyPr/>
          <a:lstStyle/>
          <a:p>
            <a:pPr lvl="0" eaLnBrk="1" hangingPunct="1">
              <a:defRPr/>
            </a:pP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Magyar Útügyi Társaság, </a:t>
            </a:r>
            <a:r>
              <a:rPr lang="hu-HU" sz="16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Budapest</a:t>
            </a: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Közlekedéstudományi Intézet, Budapest</a:t>
            </a:r>
          </a:p>
          <a:p>
            <a:pPr>
              <a:defRPr/>
            </a:pPr>
            <a:endParaRPr lang="hu-HU" sz="1800" b="1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099" name="Kép 4" descr="uszt_logo_rg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188913"/>
            <a:ext cx="2519363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00" name="AutoShape 2"/>
          <p:cNvCxnSpPr>
            <a:cxnSpLocks noChangeShapeType="1"/>
          </p:cNvCxnSpPr>
          <p:nvPr/>
        </p:nvCxnSpPr>
        <p:spPr bwMode="auto">
          <a:xfrm>
            <a:off x="0" y="1125538"/>
            <a:ext cx="9144000" cy="1587"/>
          </a:xfrm>
          <a:prstGeom prst="straightConnector1">
            <a:avLst/>
          </a:prstGeom>
          <a:noFill/>
          <a:ln w="25400">
            <a:solidFill>
              <a:srgbClr val="8CB335"/>
            </a:solidFill>
            <a:round/>
            <a:headEnd/>
            <a:tailEnd/>
          </a:ln>
        </p:spPr>
      </p:cxnSp>
      <p:pic>
        <p:nvPicPr>
          <p:cNvPr id="4101" name="Picture 3" descr="Infoblokk2_altalanos_egy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5805488"/>
            <a:ext cx="2159000" cy="89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0"/>
            <a:ext cx="8893175" cy="1125538"/>
          </a:xfrm>
        </p:spPr>
        <p:txBody>
          <a:bodyPr/>
          <a:lstStyle/>
          <a:p>
            <a:pPr algn="l" eaLnBrk="1" hangingPunct="1"/>
            <a:r>
              <a:rPr lang="hu-HU" sz="20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Forgalomlefolyás: negyedórás </a:t>
            </a:r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átlagsebességek</a:t>
            </a:r>
            <a:b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 keresztmetszetekben</a:t>
            </a:r>
            <a:endParaRPr lang="hu-HU" sz="2000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121" name="Kép 32" descr="maut_logo_v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5805488"/>
            <a:ext cx="12969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2" name="Szövegdoboz 33"/>
          <p:cNvSpPr txBox="1">
            <a:spLocks noChangeArrowheads="1"/>
          </p:cNvSpPr>
          <p:nvPr/>
        </p:nvSpPr>
        <p:spPr bwMode="auto">
          <a:xfrm>
            <a:off x="250825" y="6597650"/>
            <a:ext cx="12969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800">
                <a:solidFill>
                  <a:srgbClr val="000000"/>
                </a:solidFill>
                <a:latin typeface="Verdana" pitchFamily="34" charset="0"/>
              </a:rPr>
              <a:t>www.maut.hu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14990" y="5805488"/>
            <a:ext cx="79216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hu-HU" sz="1600" b="1" kern="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Útügyi Napok, Győr, 2014 szeptember-24-25</a:t>
            </a:r>
            <a:endParaRPr lang="hu-HU" sz="1600" b="1" kern="0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>
              <a:solidFill>
                <a:srgbClr val="00000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007" y="1127125"/>
            <a:ext cx="8166062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91862"/>
            <a:ext cx="7414684" cy="3710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7087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3225" y="5776233"/>
            <a:ext cx="7921625" cy="288925"/>
          </a:xfrm>
        </p:spPr>
        <p:txBody>
          <a:bodyPr/>
          <a:lstStyle/>
          <a:p>
            <a:pPr lvl="0" eaLnBrk="1" hangingPunct="1">
              <a:defRPr/>
            </a:pP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Magyar Útügyi Társaság, </a:t>
            </a:r>
            <a:r>
              <a:rPr lang="hu-HU" sz="16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Budapest</a:t>
            </a: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Közlekedéstudományi Intézet, Budapest</a:t>
            </a:r>
          </a:p>
          <a:p>
            <a:pPr>
              <a:defRPr/>
            </a:pPr>
            <a:endParaRPr lang="hu-HU" sz="1800" b="1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099" name="Kép 4" descr="uszt_logo_rg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188913"/>
            <a:ext cx="2519363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00" name="AutoShape 2"/>
          <p:cNvCxnSpPr>
            <a:cxnSpLocks noChangeShapeType="1"/>
          </p:cNvCxnSpPr>
          <p:nvPr/>
        </p:nvCxnSpPr>
        <p:spPr bwMode="auto">
          <a:xfrm>
            <a:off x="0" y="1125538"/>
            <a:ext cx="9144000" cy="1587"/>
          </a:xfrm>
          <a:prstGeom prst="straightConnector1">
            <a:avLst/>
          </a:prstGeom>
          <a:noFill/>
          <a:ln w="25400">
            <a:solidFill>
              <a:srgbClr val="8CB335"/>
            </a:solidFill>
            <a:round/>
            <a:headEnd/>
            <a:tailEnd/>
          </a:ln>
        </p:spPr>
      </p:cxnSp>
      <p:pic>
        <p:nvPicPr>
          <p:cNvPr id="4101" name="Picture 3" descr="Infoblokk2_altalanos_egy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5805488"/>
            <a:ext cx="2159000" cy="89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0"/>
            <a:ext cx="8893175" cy="1125538"/>
          </a:xfrm>
        </p:spPr>
        <p:txBody>
          <a:bodyPr/>
          <a:lstStyle/>
          <a:p>
            <a:pPr algn="l" eaLnBrk="1" hangingPunct="1"/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Többletsávok hatása a forgalomáramlásra: </a:t>
            </a:r>
            <a:b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M2-es autóút, péntek</a:t>
            </a:r>
            <a:endParaRPr lang="hu-HU" sz="2000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121" name="Kép 32" descr="maut_logo_v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5805488"/>
            <a:ext cx="12969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2" name="Szövegdoboz 33"/>
          <p:cNvSpPr txBox="1">
            <a:spLocks noChangeArrowheads="1"/>
          </p:cNvSpPr>
          <p:nvPr/>
        </p:nvSpPr>
        <p:spPr bwMode="auto">
          <a:xfrm>
            <a:off x="250825" y="6597650"/>
            <a:ext cx="12969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800">
                <a:solidFill>
                  <a:srgbClr val="000000"/>
                </a:solidFill>
                <a:latin typeface="Verdana" pitchFamily="34" charset="0"/>
              </a:rPr>
              <a:t>www.maut.hu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14990" y="5805488"/>
            <a:ext cx="79216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hu-HU" sz="1600" b="1" kern="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Útügyi Napok, Győr, 2014 szeptember 24-25</a:t>
            </a:r>
            <a:endParaRPr lang="hu-HU" sz="1600" b="1" kern="0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7410" name="Picture 2" descr="C:\Users\hoz\Documents\2+1\ZARO_ANYAG_augsztus\Napi_átlagok\jpg\m1_n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47037"/>
            <a:ext cx="9144000" cy="3763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7594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3225" y="5776233"/>
            <a:ext cx="7921625" cy="288925"/>
          </a:xfrm>
        </p:spPr>
        <p:txBody>
          <a:bodyPr/>
          <a:lstStyle/>
          <a:p>
            <a:pPr lvl="0" eaLnBrk="1" hangingPunct="1">
              <a:defRPr/>
            </a:pP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Magyar Útügyi Társaság, </a:t>
            </a:r>
            <a:r>
              <a:rPr lang="hu-HU" sz="16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Budapest</a:t>
            </a: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Közlekedéstudományi Intézet, Budapest</a:t>
            </a:r>
          </a:p>
          <a:p>
            <a:pPr>
              <a:defRPr/>
            </a:pPr>
            <a:endParaRPr lang="hu-HU" sz="1800" b="1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099" name="Kép 4" descr="uszt_logo_rg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188913"/>
            <a:ext cx="2519363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00" name="AutoShape 2"/>
          <p:cNvCxnSpPr>
            <a:cxnSpLocks noChangeShapeType="1"/>
          </p:cNvCxnSpPr>
          <p:nvPr/>
        </p:nvCxnSpPr>
        <p:spPr bwMode="auto">
          <a:xfrm>
            <a:off x="0" y="1125538"/>
            <a:ext cx="9144000" cy="1587"/>
          </a:xfrm>
          <a:prstGeom prst="straightConnector1">
            <a:avLst/>
          </a:prstGeom>
          <a:noFill/>
          <a:ln w="25400">
            <a:solidFill>
              <a:srgbClr val="8CB335"/>
            </a:solidFill>
            <a:round/>
            <a:headEnd/>
            <a:tailEnd/>
          </a:ln>
        </p:spPr>
      </p:cxnSp>
      <p:pic>
        <p:nvPicPr>
          <p:cNvPr id="4101" name="Picture 3" descr="Infoblokk2_altalanos_egy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5805488"/>
            <a:ext cx="2159000" cy="89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0"/>
            <a:ext cx="8893175" cy="1125538"/>
          </a:xfrm>
        </p:spPr>
        <p:txBody>
          <a:bodyPr/>
          <a:lstStyle/>
          <a:p>
            <a:pPr algn="l" eaLnBrk="1" hangingPunct="1"/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Forgalomlefolyás:sorképződés, </a:t>
            </a:r>
            <a:b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sorlebomlás folyamat</a:t>
            </a:r>
            <a:endParaRPr lang="hu-HU" sz="2000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121" name="Kép 32" descr="maut_logo_v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5805488"/>
            <a:ext cx="12969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2" name="Szövegdoboz 33"/>
          <p:cNvSpPr txBox="1">
            <a:spLocks noChangeArrowheads="1"/>
          </p:cNvSpPr>
          <p:nvPr/>
        </p:nvSpPr>
        <p:spPr bwMode="auto">
          <a:xfrm>
            <a:off x="250825" y="6597650"/>
            <a:ext cx="12969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800">
                <a:solidFill>
                  <a:srgbClr val="000000"/>
                </a:solidFill>
                <a:latin typeface="Verdana" pitchFamily="34" charset="0"/>
              </a:rPr>
              <a:t>www.maut.hu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14990" y="5805488"/>
            <a:ext cx="79216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hu-HU" sz="1600" b="1" kern="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Útügyi Napok, Győr, 2014 szeptember 24-25</a:t>
            </a:r>
            <a:endParaRPr lang="hu-HU" sz="1600" b="1" kern="0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>
              <a:solidFill>
                <a:srgbClr val="000000"/>
              </a:solidFill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0202" y="1156469"/>
            <a:ext cx="7023100" cy="435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402" y="1026713"/>
            <a:ext cx="6980237" cy="481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9063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3225" y="5776233"/>
            <a:ext cx="7921625" cy="288925"/>
          </a:xfrm>
        </p:spPr>
        <p:txBody>
          <a:bodyPr/>
          <a:lstStyle/>
          <a:p>
            <a:pPr lvl="0" eaLnBrk="1" hangingPunct="1">
              <a:defRPr/>
            </a:pP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Magyar Útügyi Társaság, </a:t>
            </a:r>
            <a:r>
              <a:rPr lang="hu-HU" sz="16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Budapest</a:t>
            </a: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Közlekedéstudományi Intézet, Budapest</a:t>
            </a:r>
          </a:p>
          <a:p>
            <a:pPr>
              <a:defRPr/>
            </a:pPr>
            <a:endParaRPr lang="hu-HU" sz="1800" b="1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099" name="Kép 4" descr="uszt_logo_rg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188913"/>
            <a:ext cx="2519363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00" name="AutoShape 2"/>
          <p:cNvCxnSpPr>
            <a:cxnSpLocks noChangeShapeType="1"/>
          </p:cNvCxnSpPr>
          <p:nvPr/>
        </p:nvCxnSpPr>
        <p:spPr bwMode="auto">
          <a:xfrm>
            <a:off x="0" y="1125538"/>
            <a:ext cx="9144000" cy="1587"/>
          </a:xfrm>
          <a:prstGeom prst="straightConnector1">
            <a:avLst/>
          </a:prstGeom>
          <a:noFill/>
          <a:ln w="25400">
            <a:solidFill>
              <a:srgbClr val="8CB335"/>
            </a:solidFill>
            <a:round/>
            <a:headEnd/>
            <a:tailEnd/>
          </a:ln>
        </p:spPr>
      </p:cxnSp>
      <p:pic>
        <p:nvPicPr>
          <p:cNvPr id="4101" name="Picture 3" descr="Infoblokk2_altalanos_egy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5805488"/>
            <a:ext cx="2159000" cy="89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0"/>
            <a:ext cx="8893175" cy="1125538"/>
          </a:xfrm>
        </p:spPr>
        <p:txBody>
          <a:bodyPr/>
          <a:lstStyle/>
          <a:p>
            <a:pPr algn="l" eaLnBrk="1" hangingPunct="1"/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II. </a:t>
            </a:r>
            <a:r>
              <a:rPr lang="hu-HU" sz="20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</a:t>
            </a:r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endű főút: 72. sz. főút, előzési sáv, </a:t>
            </a:r>
            <a:b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Veszprém megye</a:t>
            </a:r>
          </a:p>
        </p:txBody>
      </p:sp>
      <p:pic>
        <p:nvPicPr>
          <p:cNvPr id="4121" name="Kép 32" descr="maut_logo_v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5805488"/>
            <a:ext cx="12969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2" name="Szövegdoboz 33"/>
          <p:cNvSpPr txBox="1">
            <a:spLocks noChangeArrowheads="1"/>
          </p:cNvSpPr>
          <p:nvPr/>
        </p:nvSpPr>
        <p:spPr bwMode="auto">
          <a:xfrm>
            <a:off x="250825" y="6597650"/>
            <a:ext cx="12969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800">
                <a:solidFill>
                  <a:srgbClr val="000000"/>
                </a:solidFill>
                <a:latin typeface="Verdana" pitchFamily="34" charset="0"/>
              </a:rPr>
              <a:t>www.maut.hu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14990" y="5805488"/>
            <a:ext cx="79216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hu-HU" sz="1600" b="1" kern="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Útügyi Napok, Győr, 2014 szeptember 24-25</a:t>
            </a:r>
            <a:endParaRPr lang="hu-HU" sz="1600" b="1" kern="0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3333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>
              <a:solidFill>
                <a:srgbClr val="000000"/>
              </a:solidFill>
            </a:endParaRPr>
          </a:p>
        </p:txBody>
      </p:sp>
      <p:pic>
        <p:nvPicPr>
          <p:cNvPr id="12" name="Kép 11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318" y="1556792"/>
            <a:ext cx="7561113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65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3225" y="5776233"/>
            <a:ext cx="7921625" cy="288925"/>
          </a:xfrm>
        </p:spPr>
        <p:txBody>
          <a:bodyPr/>
          <a:lstStyle/>
          <a:p>
            <a:pPr lvl="0" eaLnBrk="1" hangingPunct="1">
              <a:defRPr/>
            </a:pP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Magyar Útügyi Társaság, </a:t>
            </a:r>
            <a:r>
              <a:rPr lang="hu-HU" sz="16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Budapest</a:t>
            </a: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Közlekedéstudományi Intézet, Budapest</a:t>
            </a:r>
          </a:p>
          <a:p>
            <a:pPr>
              <a:defRPr/>
            </a:pPr>
            <a:endParaRPr lang="hu-HU" sz="1800" b="1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099" name="Kép 4" descr="uszt_logo_rg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188913"/>
            <a:ext cx="2519363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00" name="AutoShape 2"/>
          <p:cNvCxnSpPr>
            <a:cxnSpLocks noChangeShapeType="1"/>
          </p:cNvCxnSpPr>
          <p:nvPr/>
        </p:nvCxnSpPr>
        <p:spPr bwMode="auto">
          <a:xfrm>
            <a:off x="0" y="1125538"/>
            <a:ext cx="9144000" cy="1587"/>
          </a:xfrm>
          <a:prstGeom prst="straightConnector1">
            <a:avLst/>
          </a:prstGeom>
          <a:noFill/>
          <a:ln w="25400">
            <a:solidFill>
              <a:srgbClr val="8CB335"/>
            </a:solidFill>
            <a:round/>
            <a:headEnd/>
            <a:tailEnd/>
          </a:ln>
        </p:spPr>
      </p:cxnSp>
      <p:pic>
        <p:nvPicPr>
          <p:cNvPr id="4101" name="Picture 3" descr="Infoblokk2_altalanos_egy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5805488"/>
            <a:ext cx="2159000" cy="89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0"/>
            <a:ext cx="8893175" cy="1125538"/>
          </a:xfrm>
        </p:spPr>
        <p:txBody>
          <a:bodyPr/>
          <a:lstStyle/>
          <a:p>
            <a:pPr algn="l" eaLnBrk="1" hangingPunct="1"/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II. </a:t>
            </a:r>
            <a:r>
              <a:rPr lang="hu-HU" sz="20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</a:t>
            </a:r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endű főút: 72. sz. főút, előzési sáv, </a:t>
            </a:r>
            <a:b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Veszprém megye</a:t>
            </a:r>
          </a:p>
        </p:txBody>
      </p:sp>
      <p:pic>
        <p:nvPicPr>
          <p:cNvPr id="4121" name="Kép 32" descr="maut_logo_v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5805488"/>
            <a:ext cx="12969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2" name="Szövegdoboz 33"/>
          <p:cNvSpPr txBox="1">
            <a:spLocks noChangeArrowheads="1"/>
          </p:cNvSpPr>
          <p:nvPr/>
        </p:nvSpPr>
        <p:spPr bwMode="auto">
          <a:xfrm>
            <a:off x="250825" y="6597650"/>
            <a:ext cx="12969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800">
                <a:solidFill>
                  <a:srgbClr val="000000"/>
                </a:solidFill>
                <a:latin typeface="Verdana" pitchFamily="34" charset="0"/>
              </a:rPr>
              <a:t>www.maut.hu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14990" y="5805488"/>
            <a:ext cx="79216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hu-HU" sz="1600" b="1" kern="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Útügyi Napok, Győr, 2014 szeptember-24-25</a:t>
            </a:r>
            <a:endParaRPr lang="hu-HU" sz="1600" b="1" kern="0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3333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>
              <a:solidFill>
                <a:srgbClr val="000000"/>
              </a:solidFill>
            </a:endParaRPr>
          </a:p>
        </p:txBody>
      </p:sp>
      <p:pic>
        <p:nvPicPr>
          <p:cNvPr id="2" name="Kép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883" y="188913"/>
            <a:ext cx="8640233" cy="648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924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3225" y="5776233"/>
            <a:ext cx="7921625" cy="288925"/>
          </a:xfrm>
        </p:spPr>
        <p:txBody>
          <a:bodyPr/>
          <a:lstStyle/>
          <a:p>
            <a:pPr lvl="0" eaLnBrk="1" hangingPunct="1">
              <a:defRPr/>
            </a:pP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Magyar Útügyi Társaság, </a:t>
            </a:r>
            <a:r>
              <a:rPr lang="hu-HU" sz="16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Budapest</a:t>
            </a: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Közlekedéstudományi Intézet, Budapest</a:t>
            </a:r>
          </a:p>
          <a:p>
            <a:pPr>
              <a:defRPr/>
            </a:pPr>
            <a:endParaRPr lang="hu-HU" sz="1800" b="1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099" name="Kép 4" descr="uszt_logo_rg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188913"/>
            <a:ext cx="2519363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00" name="AutoShape 2"/>
          <p:cNvCxnSpPr>
            <a:cxnSpLocks noChangeShapeType="1"/>
          </p:cNvCxnSpPr>
          <p:nvPr/>
        </p:nvCxnSpPr>
        <p:spPr bwMode="auto">
          <a:xfrm>
            <a:off x="0" y="1125538"/>
            <a:ext cx="9144000" cy="1587"/>
          </a:xfrm>
          <a:prstGeom prst="straightConnector1">
            <a:avLst/>
          </a:prstGeom>
          <a:noFill/>
          <a:ln w="25400">
            <a:solidFill>
              <a:srgbClr val="8CB335"/>
            </a:solidFill>
            <a:round/>
            <a:headEnd/>
            <a:tailEnd/>
          </a:ln>
        </p:spPr>
      </p:cxnSp>
      <p:pic>
        <p:nvPicPr>
          <p:cNvPr id="4101" name="Picture 3" descr="Infoblokk2_altalanos_egy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5805488"/>
            <a:ext cx="2159000" cy="89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0"/>
            <a:ext cx="8893175" cy="1125538"/>
          </a:xfrm>
        </p:spPr>
        <p:txBody>
          <a:bodyPr/>
          <a:lstStyle/>
          <a:p>
            <a:pPr algn="l" eaLnBrk="1" hangingPunct="1"/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II. </a:t>
            </a:r>
            <a:r>
              <a:rPr lang="hu-HU" sz="20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</a:t>
            </a:r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endű főút: 72. sz. főút, előzési sáv, </a:t>
            </a:r>
            <a:b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Veszprém megye</a:t>
            </a:r>
          </a:p>
        </p:txBody>
      </p:sp>
      <p:pic>
        <p:nvPicPr>
          <p:cNvPr id="4121" name="Kép 32" descr="maut_logo_v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5805488"/>
            <a:ext cx="12969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2" name="Szövegdoboz 33"/>
          <p:cNvSpPr txBox="1">
            <a:spLocks noChangeArrowheads="1"/>
          </p:cNvSpPr>
          <p:nvPr/>
        </p:nvSpPr>
        <p:spPr bwMode="auto">
          <a:xfrm>
            <a:off x="250825" y="6597650"/>
            <a:ext cx="12969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800">
                <a:solidFill>
                  <a:srgbClr val="000000"/>
                </a:solidFill>
                <a:latin typeface="Verdana" pitchFamily="34" charset="0"/>
              </a:rPr>
              <a:t>www.maut.hu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14990" y="5805488"/>
            <a:ext cx="79216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hu-HU" sz="1600" b="1" kern="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Útügyi Napok, Győr, 2014 szeptember 24-25</a:t>
            </a:r>
            <a:endParaRPr lang="hu-HU" sz="1600" b="1" kern="0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3333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>
              <a:solidFill>
                <a:srgbClr val="000000"/>
              </a:solidFill>
            </a:endParaRPr>
          </a:p>
        </p:txBody>
      </p:sp>
      <p:pic>
        <p:nvPicPr>
          <p:cNvPr id="13" name="Kép 12"/>
          <p:cNvPicPr/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06" t="5367" r="8574" b="9941"/>
          <a:stretch/>
        </p:blipFill>
        <p:spPr bwMode="auto">
          <a:xfrm>
            <a:off x="1170856" y="1412776"/>
            <a:ext cx="7148991" cy="41764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97093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3225" y="5776233"/>
            <a:ext cx="7921625" cy="288925"/>
          </a:xfrm>
        </p:spPr>
        <p:txBody>
          <a:bodyPr/>
          <a:lstStyle/>
          <a:p>
            <a:pPr lvl="0" eaLnBrk="1" hangingPunct="1">
              <a:defRPr/>
            </a:pP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Magyar </a:t>
            </a: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Útügyi Társaság, </a:t>
            </a:r>
            <a:r>
              <a:rPr lang="hu-HU" sz="16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Budapest</a:t>
            </a:r>
          </a:p>
          <a:p>
            <a:pPr lvl="0" eaLnBrk="1" hangingPunct="1">
              <a:defRPr/>
            </a:pPr>
            <a:r>
              <a:rPr lang="hu-HU" sz="16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Közlekedéstudományi Intézet, Budapest</a:t>
            </a: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defRPr/>
            </a:pPr>
            <a:endParaRPr lang="hu-HU" sz="1800" b="1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099" name="Kép 4" descr="uszt_logo_rg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188913"/>
            <a:ext cx="2519363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00" name="AutoShape 2"/>
          <p:cNvCxnSpPr>
            <a:cxnSpLocks noChangeShapeType="1"/>
          </p:cNvCxnSpPr>
          <p:nvPr/>
        </p:nvCxnSpPr>
        <p:spPr bwMode="auto">
          <a:xfrm>
            <a:off x="0" y="1125538"/>
            <a:ext cx="9144000" cy="1587"/>
          </a:xfrm>
          <a:prstGeom prst="straightConnector1">
            <a:avLst/>
          </a:prstGeom>
          <a:noFill/>
          <a:ln w="25400">
            <a:solidFill>
              <a:srgbClr val="8CB335"/>
            </a:solidFill>
            <a:round/>
            <a:headEnd/>
            <a:tailEnd/>
          </a:ln>
        </p:spPr>
      </p:cxnSp>
      <p:pic>
        <p:nvPicPr>
          <p:cNvPr id="4101" name="Picture 3" descr="Infoblokk2_altalanos_egy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5805488"/>
            <a:ext cx="2159000" cy="89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0"/>
            <a:ext cx="8893175" cy="1125538"/>
          </a:xfrm>
        </p:spPr>
        <p:txBody>
          <a:bodyPr/>
          <a:lstStyle/>
          <a:p>
            <a:pPr algn="l" eaLnBrk="1" hangingPunct="1"/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2+1-1+2 sávos út: úttípus vagy </a:t>
            </a:r>
            <a:b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csak kiépítési jellegzetesség? MIT TAKAR </a:t>
            </a:r>
            <a:r>
              <a:rPr lang="hu-HU" sz="20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AZ </a:t>
            </a:r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ELNEVEZÉS?</a:t>
            </a:r>
          </a:p>
        </p:txBody>
      </p:sp>
      <p:pic>
        <p:nvPicPr>
          <p:cNvPr id="4121" name="Kép 32" descr="maut_logo_v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5805488"/>
            <a:ext cx="12969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2" name="Szövegdoboz 33"/>
          <p:cNvSpPr txBox="1">
            <a:spLocks noChangeArrowheads="1"/>
          </p:cNvSpPr>
          <p:nvPr/>
        </p:nvSpPr>
        <p:spPr bwMode="auto">
          <a:xfrm>
            <a:off x="250825" y="6597650"/>
            <a:ext cx="12969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800">
                <a:solidFill>
                  <a:srgbClr val="000000"/>
                </a:solidFill>
                <a:latin typeface="Verdana" pitchFamily="34" charset="0"/>
              </a:rPr>
              <a:t>www.maut.hu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14990" y="5805488"/>
            <a:ext cx="79216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hu-HU" sz="1600" b="1" kern="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Útügyi Napok, Győr, 2014 szeptember 24-25</a:t>
            </a:r>
            <a:endParaRPr lang="hu-HU" sz="1600" b="1" kern="0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490" y="1412776"/>
            <a:ext cx="7096125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9689" y="3406941"/>
            <a:ext cx="4657725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1120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3225" y="5776233"/>
            <a:ext cx="7921625" cy="288925"/>
          </a:xfrm>
        </p:spPr>
        <p:txBody>
          <a:bodyPr/>
          <a:lstStyle/>
          <a:p>
            <a:pPr lvl="0" eaLnBrk="1" hangingPunct="1">
              <a:defRPr/>
            </a:pP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Magyar Útügyi Társaság, </a:t>
            </a:r>
            <a:r>
              <a:rPr lang="hu-HU" sz="16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Budapest</a:t>
            </a: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Közlekedéstudományi Intézet, Budapest</a:t>
            </a:r>
          </a:p>
          <a:p>
            <a:pPr>
              <a:defRPr/>
            </a:pPr>
            <a:endParaRPr lang="hu-HU" sz="1800" b="1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099" name="Kép 4" descr="uszt_logo_rg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188913"/>
            <a:ext cx="2519363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00" name="AutoShape 2"/>
          <p:cNvCxnSpPr>
            <a:cxnSpLocks noChangeShapeType="1"/>
          </p:cNvCxnSpPr>
          <p:nvPr/>
        </p:nvCxnSpPr>
        <p:spPr bwMode="auto">
          <a:xfrm>
            <a:off x="0" y="1125538"/>
            <a:ext cx="9144000" cy="1587"/>
          </a:xfrm>
          <a:prstGeom prst="straightConnector1">
            <a:avLst/>
          </a:prstGeom>
          <a:noFill/>
          <a:ln w="25400">
            <a:solidFill>
              <a:srgbClr val="8CB335"/>
            </a:solidFill>
            <a:round/>
            <a:headEnd/>
            <a:tailEnd/>
          </a:ln>
        </p:spPr>
      </p:cxnSp>
      <p:pic>
        <p:nvPicPr>
          <p:cNvPr id="4101" name="Picture 3" descr="Infoblokk2_altalanos_egy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5805488"/>
            <a:ext cx="2159000" cy="89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0"/>
            <a:ext cx="8893175" cy="1125538"/>
          </a:xfrm>
        </p:spPr>
        <p:txBody>
          <a:bodyPr/>
          <a:lstStyle/>
          <a:p>
            <a:pPr algn="l" eaLnBrk="1" hangingPunct="1"/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II. </a:t>
            </a:r>
            <a:r>
              <a:rPr lang="hu-HU" sz="20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</a:t>
            </a:r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endű főút: 72. sz. főút, előzési sáv, </a:t>
            </a:r>
            <a:b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Veszprém megye</a:t>
            </a:r>
          </a:p>
        </p:txBody>
      </p:sp>
      <p:pic>
        <p:nvPicPr>
          <p:cNvPr id="4121" name="Kép 32" descr="maut_logo_v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5805488"/>
            <a:ext cx="12969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2" name="Szövegdoboz 33"/>
          <p:cNvSpPr txBox="1">
            <a:spLocks noChangeArrowheads="1"/>
          </p:cNvSpPr>
          <p:nvPr/>
        </p:nvSpPr>
        <p:spPr bwMode="auto">
          <a:xfrm>
            <a:off x="250825" y="6597650"/>
            <a:ext cx="12969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800">
                <a:solidFill>
                  <a:srgbClr val="000000"/>
                </a:solidFill>
                <a:latin typeface="Verdana" pitchFamily="34" charset="0"/>
              </a:rPr>
              <a:t>www.maut.hu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14990" y="5805488"/>
            <a:ext cx="79216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hu-HU" sz="1600" b="1" kern="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Útügyi Napok, Győr, 2014 szeptember 24-25</a:t>
            </a:r>
            <a:endParaRPr lang="hu-HU" sz="1600" b="1" kern="0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3333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>
              <a:solidFill>
                <a:srgbClr val="000000"/>
              </a:solidFill>
            </a:endParaRPr>
          </a:p>
        </p:txBody>
      </p:sp>
      <p:sp>
        <p:nvSpPr>
          <p:cNvPr id="2" name="Téglalap 1"/>
          <p:cNvSpPr/>
          <p:nvPr/>
        </p:nvSpPr>
        <p:spPr>
          <a:xfrm>
            <a:off x="137988" y="1556792"/>
            <a:ext cx="8868023" cy="29177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99160">
              <a:lnSpc>
                <a:spcPct val="115000"/>
              </a:lnSpc>
              <a:spcAft>
                <a:spcPts val="0"/>
              </a:spcAft>
            </a:pPr>
            <a:r>
              <a:rPr lang="hu-HU" dirty="0">
                <a:latin typeface="Times New Roman"/>
                <a:ea typeface="Calibri"/>
                <a:cs typeface="Times New Roman"/>
              </a:rPr>
              <a:t>Az út jellege:					II. rendű főút</a:t>
            </a:r>
            <a:endParaRPr lang="hu-HU" dirty="0">
              <a:latin typeface="Calibri"/>
              <a:ea typeface="Calibri"/>
              <a:cs typeface="Times New Roman"/>
            </a:endParaRPr>
          </a:p>
          <a:p>
            <a:pPr marL="899160">
              <a:lnSpc>
                <a:spcPct val="115000"/>
              </a:lnSpc>
              <a:spcAft>
                <a:spcPts val="0"/>
              </a:spcAft>
            </a:pPr>
            <a:r>
              <a:rPr lang="hu-HU" dirty="0">
                <a:latin typeface="Times New Roman"/>
                <a:ea typeface="Calibri"/>
                <a:cs typeface="Times New Roman"/>
              </a:rPr>
              <a:t>Forgalmi sávok száma: 				2+1</a:t>
            </a:r>
            <a:endParaRPr lang="hu-HU" dirty="0">
              <a:latin typeface="Calibri"/>
              <a:ea typeface="Calibri"/>
              <a:cs typeface="Times New Roman"/>
            </a:endParaRPr>
          </a:p>
          <a:p>
            <a:pPr marL="899160">
              <a:lnSpc>
                <a:spcPct val="115000"/>
              </a:lnSpc>
              <a:spcAft>
                <a:spcPts val="0"/>
              </a:spcAft>
            </a:pPr>
            <a:r>
              <a:rPr lang="hu-HU" dirty="0">
                <a:latin typeface="Times New Roman"/>
                <a:ea typeface="Calibri"/>
                <a:cs typeface="Times New Roman"/>
              </a:rPr>
              <a:t>Fizikai elválasztás:				nincs (dupla záróvonal)</a:t>
            </a:r>
            <a:endParaRPr lang="hu-HU" dirty="0">
              <a:latin typeface="Calibri"/>
              <a:ea typeface="Calibri"/>
              <a:cs typeface="Times New Roman"/>
            </a:endParaRPr>
          </a:p>
          <a:p>
            <a:pPr marL="899160">
              <a:lnSpc>
                <a:spcPct val="115000"/>
              </a:lnSpc>
              <a:spcAft>
                <a:spcPts val="0"/>
              </a:spcAft>
            </a:pPr>
            <a:r>
              <a:rPr lang="hu-HU" dirty="0">
                <a:latin typeface="Times New Roman"/>
                <a:ea typeface="Calibri"/>
                <a:cs typeface="Times New Roman"/>
              </a:rPr>
              <a:t>Burkolatszélesség:				11,00 m</a:t>
            </a:r>
            <a:endParaRPr lang="hu-HU" dirty="0">
              <a:latin typeface="Calibri"/>
              <a:ea typeface="Calibri"/>
              <a:cs typeface="Times New Roman"/>
            </a:endParaRPr>
          </a:p>
          <a:p>
            <a:pPr marL="899160">
              <a:lnSpc>
                <a:spcPct val="115000"/>
              </a:lnSpc>
              <a:spcAft>
                <a:spcPts val="0"/>
              </a:spcAft>
            </a:pPr>
            <a:r>
              <a:rPr lang="hu-HU" dirty="0">
                <a:latin typeface="Times New Roman"/>
                <a:ea typeface="Calibri"/>
                <a:cs typeface="Times New Roman"/>
              </a:rPr>
              <a:t>Megengedett sebesség (</a:t>
            </a:r>
            <a:r>
              <a:rPr lang="hu-HU" dirty="0" err="1">
                <a:latin typeface="Times New Roman"/>
                <a:ea typeface="Calibri"/>
                <a:cs typeface="Times New Roman"/>
              </a:rPr>
              <a:t>szgk</a:t>
            </a:r>
            <a:r>
              <a:rPr lang="hu-HU" dirty="0">
                <a:latin typeface="Times New Roman"/>
                <a:ea typeface="Calibri"/>
                <a:cs typeface="Times New Roman"/>
              </a:rPr>
              <a:t>/</a:t>
            </a:r>
            <a:r>
              <a:rPr lang="hu-HU" dirty="0" err="1">
                <a:latin typeface="Times New Roman"/>
                <a:ea typeface="Calibri"/>
                <a:cs typeface="Times New Roman"/>
              </a:rPr>
              <a:t>tgk</a:t>
            </a:r>
            <a:r>
              <a:rPr lang="hu-HU" dirty="0">
                <a:latin typeface="Times New Roman"/>
                <a:ea typeface="Calibri"/>
                <a:cs typeface="Times New Roman"/>
              </a:rPr>
              <a:t>):		90 km/ó / 70 km/ó</a:t>
            </a:r>
            <a:endParaRPr lang="hu-HU" dirty="0">
              <a:latin typeface="Calibri"/>
              <a:ea typeface="Calibri"/>
              <a:cs typeface="Times New Roman"/>
            </a:endParaRPr>
          </a:p>
          <a:p>
            <a:pPr marL="899160">
              <a:lnSpc>
                <a:spcPct val="115000"/>
              </a:lnSpc>
              <a:spcAft>
                <a:spcPts val="0"/>
              </a:spcAft>
            </a:pPr>
            <a:r>
              <a:rPr lang="hu-HU" dirty="0">
                <a:latin typeface="Times New Roman"/>
                <a:ea typeface="Calibri"/>
                <a:cs typeface="Times New Roman"/>
              </a:rPr>
              <a:t>Padka mérete és kialakítása:			nincs</a:t>
            </a:r>
            <a:endParaRPr lang="hu-HU" dirty="0">
              <a:latin typeface="Calibri"/>
              <a:ea typeface="Calibri"/>
              <a:cs typeface="Times New Roman"/>
            </a:endParaRPr>
          </a:p>
          <a:p>
            <a:pPr marL="899160">
              <a:lnSpc>
                <a:spcPct val="115000"/>
              </a:lnSpc>
              <a:spcAft>
                <a:spcPts val="0"/>
              </a:spcAft>
            </a:pPr>
            <a:r>
              <a:rPr lang="hu-HU" dirty="0">
                <a:latin typeface="Times New Roman"/>
                <a:ea typeface="Calibri"/>
                <a:cs typeface="Times New Roman"/>
              </a:rPr>
              <a:t>Jellemző forgalomnagyság:			</a:t>
            </a:r>
            <a:r>
              <a:rPr lang="hu-HU" b="1" dirty="0">
                <a:latin typeface="Times New Roman"/>
                <a:ea typeface="Calibri"/>
                <a:cs typeface="Times New Roman"/>
              </a:rPr>
              <a:t>7068 (7868 jármű/nap/2 irány)</a:t>
            </a:r>
            <a:endParaRPr lang="hu-HU" dirty="0">
              <a:latin typeface="Calibri"/>
              <a:ea typeface="Calibri"/>
              <a:cs typeface="Times New Roman"/>
            </a:endParaRPr>
          </a:p>
          <a:p>
            <a:pPr marL="3596640" indent="-2697480">
              <a:lnSpc>
                <a:spcPct val="115000"/>
              </a:lnSpc>
              <a:spcAft>
                <a:spcPts val="0"/>
              </a:spcAft>
            </a:pPr>
            <a:r>
              <a:rPr lang="hu-HU" dirty="0">
                <a:latin typeface="Times New Roman"/>
                <a:ea typeface="Calibri"/>
                <a:cs typeface="Times New Roman"/>
              </a:rPr>
              <a:t>Forgalom jellege: 	</a:t>
            </a:r>
            <a:r>
              <a:rPr lang="hu-HU" dirty="0" smtClean="0">
                <a:latin typeface="Times New Roman"/>
                <a:ea typeface="Calibri"/>
                <a:cs typeface="Times New Roman"/>
              </a:rPr>
              <a:t>			vegyes </a:t>
            </a:r>
            <a:r>
              <a:rPr lang="hu-HU" dirty="0">
                <a:latin typeface="Times New Roman"/>
                <a:ea typeface="Calibri"/>
                <a:cs typeface="Times New Roman"/>
              </a:rPr>
              <a:t>forgalom</a:t>
            </a:r>
            <a:endParaRPr lang="hu-HU" dirty="0">
              <a:latin typeface="Calibri"/>
              <a:ea typeface="Calibri"/>
              <a:cs typeface="Times New Roman"/>
            </a:endParaRPr>
          </a:p>
          <a:p>
            <a:r>
              <a:rPr lang="hu-HU" dirty="0" smtClean="0">
                <a:latin typeface="Times New Roman"/>
                <a:ea typeface="Calibri"/>
              </a:rPr>
              <a:t>	Csomópontok </a:t>
            </a:r>
            <a:r>
              <a:rPr lang="hu-HU" dirty="0">
                <a:latin typeface="Times New Roman"/>
                <a:ea typeface="Calibri"/>
              </a:rPr>
              <a:t>típusa:			</a:t>
            </a:r>
            <a:r>
              <a:rPr lang="hu-HU" dirty="0" smtClean="0">
                <a:latin typeface="Times New Roman"/>
                <a:ea typeface="Calibri"/>
              </a:rPr>
              <a:t>szintbeli, (T-csatlakozás)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023285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3225" y="5776233"/>
            <a:ext cx="7921625" cy="288925"/>
          </a:xfrm>
        </p:spPr>
        <p:txBody>
          <a:bodyPr/>
          <a:lstStyle/>
          <a:p>
            <a:pPr lvl="0" eaLnBrk="1" hangingPunct="1">
              <a:defRPr/>
            </a:pP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Magyar Útügyi Társaság, </a:t>
            </a:r>
            <a:r>
              <a:rPr lang="hu-HU" sz="16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Budapest</a:t>
            </a: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Közlekedéstudományi Intézet, Budapest</a:t>
            </a:r>
          </a:p>
          <a:p>
            <a:pPr>
              <a:defRPr/>
            </a:pPr>
            <a:endParaRPr lang="hu-HU" sz="1800" b="1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099" name="Kép 4" descr="uszt_logo_rg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188913"/>
            <a:ext cx="2519363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00" name="AutoShape 2"/>
          <p:cNvCxnSpPr>
            <a:cxnSpLocks noChangeShapeType="1"/>
          </p:cNvCxnSpPr>
          <p:nvPr/>
        </p:nvCxnSpPr>
        <p:spPr bwMode="auto">
          <a:xfrm>
            <a:off x="0" y="1125538"/>
            <a:ext cx="9144000" cy="1587"/>
          </a:xfrm>
          <a:prstGeom prst="straightConnector1">
            <a:avLst/>
          </a:prstGeom>
          <a:noFill/>
          <a:ln w="25400">
            <a:solidFill>
              <a:srgbClr val="8CB335"/>
            </a:solidFill>
            <a:round/>
            <a:headEnd/>
            <a:tailEnd/>
          </a:ln>
        </p:spPr>
      </p:cxnSp>
      <p:pic>
        <p:nvPicPr>
          <p:cNvPr id="4101" name="Picture 3" descr="Infoblokk2_altalanos_egy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5805488"/>
            <a:ext cx="2159000" cy="89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0"/>
            <a:ext cx="8893175" cy="1125538"/>
          </a:xfrm>
        </p:spPr>
        <p:txBody>
          <a:bodyPr/>
          <a:lstStyle/>
          <a:p>
            <a:pPr algn="l" eaLnBrk="1" hangingPunct="1"/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Napi forgalomlefolyás jellemzői: </a:t>
            </a:r>
            <a:b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előzési sávos irány</a:t>
            </a:r>
          </a:p>
        </p:txBody>
      </p:sp>
      <p:pic>
        <p:nvPicPr>
          <p:cNvPr id="4121" name="Kép 32" descr="maut_logo_v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5805488"/>
            <a:ext cx="12969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2" name="Szövegdoboz 33"/>
          <p:cNvSpPr txBox="1">
            <a:spLocks noChangeArrowheads="1"/>
          </p:cNvSpPr>
          <p:nvPr/>
        </p:nvSpPr>
        <p:spPr bwMode="auto">
          <a:xfrm>
            <a:off x="250825" y="6597650"/>
            <a:ext cx="12969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800">
                <a:solidFill>
                  <a:srgbClr val="000000"/>
                </a:solidFill>
                <a:latin typeface="Verdana" pitchFamily="34" charset="0"/>
              </a:rPr>
              <a:t>www.maut.hu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14990" y="5805488"/>
            <a:ext cx="79216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hu-HU" sz="1600" b="1" kern="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Útügyi Napok, Győr, 2014 szeptember 24-25</a:t>
            </a:r>
            <a:endParaRPr lang="hu-HU" sz="1600" b="1" kern="0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50825" y="-39687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>
              <a:solidFill>
                <a:srgbClr val="000000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08" y="1433443"/>
            <a:ext cx="8456680" cy="3867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814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3225" y="5776233"/>
            <a:ext cx="7921625" cy="288925"/>
          </a:xfrm>
        </p:spPr>
        <p:txBody>
          <a:bodyPr/>
          <a:lstStyle/>
          <a:p>
            <a:pPr lvl="0" eaLnBrk="1" hangingPunct="1">
              <a:defRPr/>
            </a:pP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Magyar Útügyi Társaság, </a:t>
            </a:r>
            <a:r>
              <a:rPr lang="hu-HU" sz="16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Budapest</a:t>
            </a: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Közlekedéstudományi Intézet, Budapest</a:t>
            </a:r>
          </a:p>
          <a:p>
            <a:pPr>
              <a:defRPr/>
            </a:pPr>
            <a:endParaRPr lang="hu-HU" sz="1800" b="1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099" name="Kép 4" descr="uszt_logo_rg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188913"/>
            <a:ext cx="2519363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00" name="AutoShape 2"/>
          <p:cNvCxnSpPr>
            <a:cxnSpLocks noChangeShapeType="1"/>
          </p:cNvCxnSpPr>
          <p:nvPr/>
        </p:nvCxnSpPr>
        <p:spPr bwMode="auto">
          <a:xfrm>
            <a:off x="0" y="1125538"/>
            <a:ext cx="9144000" cy="1587"/>
          </a:xfrm>
          <a:prstGeom prst="straightConnector1">
            <a:avLst/>
          </a:prstGeom>
          <a:noFill/>
          <a:ln w="25400">
            <a:solidFill>
              <a:srgbClr val="8CB335"/>
            </a:solidFill>
            <a:round/>
            <a:headEnd/>
            <a:tailEnd/>
          </a:ln>
        </p:spPr>
      </p:cxnSp>
      <p:pic>
        <p:nvPicPr>
          <p:cNvPr id="4101" name="Picture 3" descr="Infoblokk2_altalanos_egy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5805488"/>
            <a:ext cx="2159000" cy="89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0"/>
            <a:ext cx="8893175" cy="1125538"/>
          </a:xfrm>
        </p:spPr>
        <p:txBody>
          <a:bodyPr/>
          <a:lstStyle/>
          <a:p>
            <a:pPr algn="l" eaLnBrk="1" hangingPunct="1"/>
            <a:r>
              <a:rPr lang="hu-HU" sz="20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Napi forgalomlefolyás jellemzői: </a:t>
            </a:r>
            <a:br>
              <a:rPr lang="hu-HU" sz="20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egysávos irány</a:t>
            </a:r>
            <a:endParaRPr lang="hu-HU" sz="2000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121" name="Kép 32" descr="maut_logo_v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5805488"/>
            <a:ext cx="12969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2" name="Szövegdoboz 33"/>
          <p:cNvSpPr txBox="1">
            <a:spLocks noChangeArrowheads="1"/>
          </p:cNvSpPr>
          <p:nvPr/>
        </p:nvSpPr>
        <p:spPr bwMode="auto">
          <a:xfrm>
            <a:off x="250825" y="6597650"/>
            <a:ext cx="12969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800">
                <a:solidFill>
                  <a:srgbClr val="000000"/>
                </a:solidFill>
                <a:latin typeface="Verdana" pitchFamily="34" charset="0"/>
              </a:rPr>
              <a:t>www.maut.hu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14990" y="5805488"/>
            <a:ext cx="79216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hu-HU" sz="1600" b="1" kern="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Útügyi Napok, Győr, 2014 szeptember 24-25</a:t>
            </a:r>
            <a:endParaRPr lang="hu-HU" sz="1600" b="1" kern="0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>
              <a:solidFill>
                <a:srgbClr val="000000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530449"/>
            <a:ext cx="8425631" cy="3896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9063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3225" y="5776233"/>
            <a:ext cx="7921625" cy="288925"/>
          </a:xfrm>
        </p:spPr>
        <p:txBody>
          <a:bodyPr/>
          <a:lstStyle/>
          <a:p>
            <a:pPr lvl="0" eaLnBrk="1" hangingPunct="1">
              <a:defRPr/>
            </a:pP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Magyar Útügyi Társaság, </a:t>
            </a:r>
            <a:r>
              <a:rPr lang="hu-HU" sz="16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Budapest</a:t>
            </a: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Közlekedéstudományi Intézet, Budapest</a:t>
            </a:r>
          </a:p>
          <a:p>
            <a:pPr>
              <a:defRPr/>
            </a:pPr>
            <a:endParaRPr lang="hu-HU" sz="1800" b="1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099" name="Kép 4" descr="uszt_logo_rg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188913"/>
            <a:ext cx="2519363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00" name="AutoShape 2"/>
          <p:cNvCxnSpPr>
            <a:cxnSpLocks noChangeShapeType="1"/>
          </p:cNvCxnSpPr>
          <p:nvPr/>
        </p:nvCxnSpPr>
        <p:spPr bwMode="auto">
          <a:xfrm>
            <a:off x="0" y="1125538"/>
            <a:ext cx="9144000" cy="1587"/>
          </a:xfrm>
          <a:prstGeom prst="straightConnector1">
            <a:avLst/>
          </a:prstGeom>
          <a:noFill/>
          <a:ln w="25400">
            <a:solidFill>
              <a:srgbClr val="8CB335"/>
            </a:solidFill>
            <a:round/>
            <a:headEnd/>
            <a:tailEnd/>
          </a:ln>
        </p:spPr>
      </p:cxnSp>
      <p:pic>
        <p:nvPicPr>
          <p:cNvPr id="4101" name="Picture 3" descr="Infoblokk2_altalanos_egy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5805488"/>
            <a:ext cx="2159000" cy="89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0"/>
            <a:ext cx="8893175" cy="1125538"/>
          </a:xfrm>
        </p:spPr>
        <p:txBody>
          <a:bodyPr/>
          <a:lstStyle/>
          <a:p>
            <a:pPr algn="l" eaLnBrk="1" hangingPunct="1"/>
            <a:r>
              <a:rPr lang="hu-HU" sz="20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Napi forgalomlefolyás jellemzői: </a:t>
            </a:r>
            <a:br>
              <a:rPr lang="hu-HU" sz="20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irányonkénti, sávonkénti és napi bontásban</a:t>
            </a:r>
            <a:endParaRPr lang="hu-HU" sz="2000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121" name="Kép 32" descr="maut_logo_v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5805488"/>
            <a:ext cx="12969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2" name="Szövegdoboz 33"/>
          <p:cNvSpPr txBox="1">
            <a:spLocks noChangeArrowheads="1"/>
          </p:cNvSpPr>
          <p:nvPr/>
        </p:nvSpPr>
        <p:spPr bwMode="auto">
          <a:xfrm>
            <a:off x="250825" y="6597650"/>
            <a:ext cx="12969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800">
                <a:solidFill>
                  <a:srgbClr val="000000"/>
                </a:solidFill>
                <a:latin typeface="Verdana" pitchFamily="34" charset="0"/>
              </a:rPr>
              <a:t>www.maut.hu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14990" y="5805488"/>
            <a:ext cx="79216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hu-HU" sz="1600" b="1" kern="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Útügyi Napok, Győr, 2014 szeptember 24-25</a:t>
            </a:r>
            <a:endParaRPr lang="hu-HU" sz="1600" b="1" kern="0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>
              <a:solidFill>
                <a:srgbClr val="000000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718" y="1200334"/>
            <a:ext cx="7434722" cy="435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09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3225" y="5776233"/>
            <a:ext cx="7921625" cy="288925"/>
          </a:xfrm>
        </p:spPr>
        <p:txBody>
          <a:bodyPr/>
          <a:lstStyle/>
          <a:p>
            <a:pPr lvl="0" eaLnBrk="1" hangingPunct="1">
              <a:defRPr/>
            </a:pP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Magyar Útügyi Társaság, </a:t>
            </a:r>
            <a:r>
              <a:rPr lang="hu-HU" sz="16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Budapest</a:t>
            </a: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Közlekedéstudományi Intézet, Budapest</a:t>
            </a:r>
          </a:p>
          <a:p>
            <a:pPr>
              <a:defRPr/>
            </a:pPr>
            <a:endParaRPr lang="hu-HU" sz="1800" b="1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099" name="Kép 4" descr="uszt_logo_rg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188913"/>
            <a:ext cx="2519363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00" name="AutoShape 2"/>
          <p:cNvCxnSpPr>
            <a:cxnSpLocks noChangeShapeType="1"/>
          </p:cNvCxnSpPr>
          <p:nvPr/>
        </p:nvCxnSpPr>
        <p:spPr bwMode="auto">
          <a:xfrm>
            <a:off x="0" y="1125538"/>
            <a:ext cx="9144000" cy="1587"/>
          </a:xfrm>
          <a:prstGeom prst="straightConnector1">
            <a:avLst/>
          </a:prstGeom>
          <a:noFill/>
          <a:ln w="25400">
            <a:solidFill>
              <a:srgbClr val="8CB335"/>
            </a:solidFill>
            <a:round/>
            <a:headEnd/>
            <a:tailEnd/>
          </a:ln>
        </p:spPr>
      </p:cxnSp>
      <p:pic>
        <p:nvPicPr>
          <p:cNvPr id="4101" name="Picture 3" descr="Infoblokk2_altalanos_egy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5805488"/>
            <a:ext cx="2159000" cy="89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0"/>
            <a:ext cx="8893175" cy="1125538"/>
          </a:xfrm>
        </p:spPr>
        <p:txBody>
          <a:bodyPr/>
          <a:lstStyle/>
          <a:p>
            <a:pPr algn="l" eaLnBrk="1" hangingPunct="1"/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Forgalomlefolyás:belső sáv használati arány</a:t>
            </a:r>
            <a:endParaRPr lang="hu-HU" sz="2000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121" name="Kép 32" descr="maut_logo_v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5805488"/>
            <a:ext cx="12969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2" name="Szövegdoboz 33"/>
          <p:cNvSpPr txBox="1">
            <a:spLocks noChangeArrowheads="1"/>
          </p:cNvSpPr>
          <p:nvPr/>
        </p:nvSpPr>
        <p:spPr bwMode="auto">
          <a:xfrm>
            <a:off x="250825" y="6597650"/>
            <a:ext cx="12969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800">
                <a:solidFill>
                  <a:srgbClr val="000000"/>
                </a:solidFill>
                <a:latin typeface="Verdana" pitchFamily="34" charset="0"/>
              </a:rPr>
              <a:t>www.maut.hu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14990" y="5805488"/>
            <a:ext cx="79216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hu-HU" sz="1600" b="1" kern="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Útügyi Napok, Győr, 2014 szeptember 24-25</a:t>
            </a:r>
            <a:endParaRPr lang="hu-HU" sz="1600" b="1" kern="0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>
              <a:solidFill>
                <a:srgbClr val="000000"/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320" y="1529301"/>
            <a:ext cx="6912768" cy="4050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9063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3225" y="5776233"/>
            <a:ext cx="7921625" cy="288925"/>
          </a:xfrm>
        </p:spPr>
        <p:txBody>
          <a:bodyPr/>
          <a:lstStyle/>
          <a:p>
            <a:pPr lvl="0" eaLnBrk="1" hangingPunct="1">
              <a:defRPr/>
            </a:pP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Magyar Útügyi Társaság, </a:t>
            </a:r>
            <a:r>
              <a:rPr lang="hu-HU" sz="16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Budapest</a:t>
            </a: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Közlekedéstudományi Intézet, Budapest</a:t>
            </a:r>
          </a:p>
          <a:p>
            <a:pPr>
              <a:defRPr/>
            </a:pPr>
            <a:endParaRPr lang="hu-HU" sz="1800" b="1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099" name="Kép 4" descr="uszt_logo_rg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188913"/>
            <a:ext cx="2519363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00" name="AutoShape 2"/>
          <p:cNvCxnSpPr>
            <a:cxnSpLocks noChangeShapeType="1"/>
          </p:cNvCxnSpPr>
          <p:nvPr/>
        </p:nvCxnSpPr>
        <p:spPr bwMode="auto">
          <a:xfrm>
            <a:off x="0" y="1125538"/>
            <a:ext cx="9144000" cy="1587"/>
          </a:xfrm>
          <a:prstGeom prst="straightConnector1">
            <a:avLst/>
          </a:prstGeom>
          <a:noFill/>
          <a:ln w="25400">
            <a:solidFill>
              <a:srgbClr val="8CB335"/>
            </a:solidFill>
            <a:round/>
            <a:headEnd/>
            <a:tailEnd/>
          </a:ln>
        </p:spPr>
      </p:cxnSp>
      <p:pic>
        <p:nvPicPr>
          <p:cNvPr id="4101" name="Picture 3" descr="Infoblokk2_altalanos_egy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5805488"/>
            <a:ext cx="2159000" cy="89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0"/>
            <a:ext cx="8893175" cy="1125538"/>
          </a:xfrm>
        </p:spPr>
        <p:txBody>
          <a:bodyPr/>
          <a:lstStyle/>
          <a:p>
            <a:pPr algn="l" eaLnBrk="1" hangingPunct="1"/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Forgalomlefolyás:negyedórás átlagsebességek </a:t>
            </a:r>
            <a:b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alakulása </a:t>
            </a:r>
            <a:r>
              <a:rPr lang="hu-HU" sz="2000" b="1" dirty="0" err="1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kersztmetszetenként</a:t>
            </a:r>
            <a:endParaRPr lang="hu-HU" sz="2000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121" name="Kép 32" descr="maut_logo_v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5805488"/>
            <a:ext cx="12969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2" name="Szövegdoboz 33"/>
          <p:cNvSpPr txBox="1">
            <a:spLocks noChangeArrowheads="1"/>
          </p:cNvSpPr>
          <p:nvPr/>
        </p:nvSpPr>
        <p:spPr bwMode="auto">
          <a:xfrm>
            <a:off x="250825" y="6597650"/>
            <a:ext cx="12969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800">
                <a:solidFill>
                  <a:srgbClr val="000000"/>
                </a:solidFill>
                <a:latin typeface="Verdana" pitchFamily="34" charset="0"/>
              </a:rPr>
              <a:t>www.maut.hu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14990" y="5805488"/>
            <a:ext cx="79216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hu-HU" sz="1600" b="1" kern="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Útügyi Napok, Győr, 2014 szeptember 24-25</a:t>
            </a:r>
            <a:endParaRPr lang="hu-HU" sz="1600" b="1" kern="0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93" y="1548884"/>
            <a:ext cx="7947621" cy="3968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93" y="1548884"/>
            <a:ext cx="7947621" cy="3968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205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3225" y="5776233"/>
            <a:ext cx="7921625" cy="288925"/>
          </a:xfrm>
        </p:spPr>
        <p:txBody>
          <a:bodyPr/>
          <a:lstStyle/>
          <a:p>
            <a:pPr lvl="0" eaLnBrk="1" hangingPunct="1">
              <a:defRPr/>
            </a:pP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Magyar Útügyi Társaság, </a:t>
            </a:r>
            <a:r>
              <a:rPr lang="hu-HU" sz="16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Budapest</a:t>
            </a: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Közlekedéstudományi Intézet, Budapest</a:t>
            </a:r>
          </a:p>
          <a:p>
            <a:pPr>
              <a:defRPr/>
            </a:pPr>
            <a:endParaRPr lang="hu-HU" sz="1800" b="1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099" name="Kép 4" descr="uszt_logo_rg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188913"/>
            <a:ext cx="2519363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00" name="AutoShape 2"/>
          <p:cNvCxnSpPr>
            <a:cxnSpLocks noChangeShapeType="1"/>
          </p:cNvCxnSpPr>
          <p:nvPr/>
        </p:nvCxnSpPr>
        <p:spPr bwMode="auto">
          <a:xfrm>
            <a:off x="0" y="1125538"/>
            <a:ext cx="9144000" cy="1587"/>
          </a:xfrm>
          <a:prstGeom prst="straightConnector1">
            <a:avLst/>
          </a:prstGeom>
          <a:noFill/>
          <a:ln w="25400">
            <a:solidFill>
              <a:srgbClr val="8CB335"/>
            </a:solidFill>
            <a:round/>
            <a:headEnd/>
            <a:tailEnd/>
          </a:ln>
        </p:spPr>
      </p:cxnSp>
      <p:pic>
        <p:nvPicPr>
          <p:cNvPr id="4101" name="Picture 3" descr="Infoblokk2_altalanos_egy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5805488"/>
            <a:ext cx="2159000" cy="89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0"/>
            <a:ext cx="8893175" cy="1125538"/>
          </a:xfrm>
        </p:spPr>
        <p:txBody>
          <a:bodyPr/>
          <a:lstStyle/>
          <a:p>
            <a:pPr algn="l" eaLnBrk="1" hangingPunct="1"/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Forgalomlefolyás:sorfelépülés, sorlebomlás</a:t>
            </a:r>
            <a:endParaRPr lang="hu-HU" sz="2000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121" name="Kép 32" descr="maut_logo_v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5805488"/>
            <a:ext cx="12969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2" name="Szövegdoboz 33"/>
          <p:cNvSpPr txBox="1">
            <a:spLocks noChangeArrowheads="1"/>
          </p:cNvSpPr>
          <p:nvPr/>
        </p:nvSpPr>
        <p:spPr bwMode="auto">
          <a:xfrm>
            <a:off x="250825" y="6597650"/>
            <a:ext cx="12969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800">
                <a:solidFill>
                  <a:srgbClr val="000000"/>
                </a:solidFill>
                <a:latin typeface="Verdana" pitchFamily="34" charset="0"/>
              </a:rPr>
              <a:t>www.maut.hu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14990" y="5805488"/>
            <a:ext cx="79216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hu-HU" sz="1600" b="1" kern="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Útügyi Napok, Győr, 2014 szeptember-24-25</a:t>
            </a:r>
            <a:endParaRPr lang="hu-HU" sz="1600" b="1" kern="0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760" y="1259384"/>
            <a:ext cx="8452480" cy="454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047" y="1195275"/>
            <a:ext cx="7583443" cy="489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205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3225" y="5776233"/>
            <a:ext cx="7921625" cy="288925"/>
          </a:xfrm>
        </p:spPr>
        <p:txBody>
          <a:bodyPr/>
          <a:lstStyle/>
          <a:p>
            <a:pPr lvl="0" eaLnBrk="1" hangingPunct="1">
              <a:defRPr/>
            </a:pP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Magyar Útügyi Társaság, </a:t>
            </a:r>
            <a:r>
              <a:rPr lang="hu-HU" sz="16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Budapest</a:t>
            </a: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Közlekedéstudományi Intézet, Budapest</a:t>
            </a:r>
          </a:p>
          <a:p>
            <a:pPr>
              <a:defRPr/>
            </a:pPr>
            <a:endParaRPr lang="hu-HU" sz="1800" b="1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099" name="Kép 4" descr="uszt_logo_rg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188913"/>
            <a:ext cx="2519363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00" name="AutoShape 2"/>
          <p:cNvCxnSpPr>
            <a:cxnSpLocks noChangeShapeType="1"/>
          </p:cNvCxnSpPr>
          <p:nvPr/>
        </p:nvCxnSpPr>
        <p:spPr bwMode="auto">
          <a:xfrm>
            <a:off x="0" y="1125538"/>
            <a:ext cx="9144000" cy="1587"/>
          </a:xfrm>
          <a:prstGeom prst="straightConnector1">
            <a:avLst/>
          </a:prstGeom>
          <a:noFill/>
          <a:ln w="25400">
            <a:solidFill>
              <a:srgbClr val="8CB335"/>
            </a:solidFill>
            <a:round/>
            <a:headEnd/>
            <a:tailEnd/>
          </a:ln>
        </p:spPr>
      </p:cxnSp>
      <p:pic>
        <p:nvPicPr>
          <p:cNvPr id="4101" name="Picture 3" descr="Infoblokk2_altalanos_egy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5805488"/>
            <a:ext cx="2159000" cy="89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0"/>
            <a:ext cx="8893175" cy="1125538"/>
          </a:xfrm>
        </p:spPr>
        <p:txBody>
          <a:bodyPr/>
          <a:lstStyle/>
          <a:p>
            <a:pPr algn="l" eaLnBrk="1" hangingPunct="1"/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Többletsávok hatása a forgalomáramlásra: </a:t>
            </a:r>
            <a:b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72. sz. főút, kedd</a:t>
            </a:r>
            <a:endParaRPr lang="hu-HU" sz="2000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121" name="Kép 32" descr="maut_logo_v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5805488"/>
            <a:ext cx="12969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2" name="Szövegdoboz 33"/>
          <p:cNvSpPr txBox="1">
            <a:spLocks noChangeArrowheads="1"/>
          </p:cNvSpPr>
          <p:nvPr/>
        </p:nvSpPr>
        <p:spPr bwMode="auto">
          <a:xfrm>
            <a:off x="250825" y="6597650"/>
            <a:ext cx="12969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800">
                <a:solidFill>
                  <a:srgbClr val="000000"/>
                </a:solidFill>
                <a:latin typeface="Verdana" pitchFamily="34" charset="0"/>
              </a:rPr>
              <a:t>www.maut.hu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14990" y="5805488"/>
            <a:ext cx="79216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hu-HU" sz="1600" b="1" kern="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Útügyi Napok, Győr, 2014 szeptember 24-25</a:t>
            </a:r>
            <a:endParaRPr lang="hu-HU" sz="1600" b="1" kern="0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8434" name="Picture 2" descr="C:\Users\hoz\Documents\2+1\ZARO_ANYAG_augsztus\Napi_átlagok\jpg\m3_n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1601"/>
            <a:ext cx="9144000" cy="3914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3574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3225" y="5776233"/>
            <a:ext cx="7921625" cy="288925"/>
          </a:xfrm>
        </p:spPr>
        <p:txBody>
          <a:bodyPr/>
          <a:lstStyle/>
          <a:p>
            <a:pPr lvl="0" eaLnBrk="1" hangingPunct="1">
              <a:defRPr/>
            </a:pP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Magyar Útügyi Társaság, </a:t>
            </a:r>
            <a:r>
              <a:rPr lang="hu-HU" sz="16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Budapest</a:t>
            </a: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Közlekedéstudományi Intézet, Budapest</a:t>
            </a:r>
          </a:p>
          <a:p>
            <a:pPr>
              <a:defRPr/>
            </a:pPr>
            <a:endParaRPr lang="hu-HU" sz="1800" b="1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099" name="Kép 4" descr="uszt_logo_rg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25" y="188913"/>
            <a:ext cx="2519363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00" name="AutoShape 2"/>
          <p:cNvCxnSpPr>
            <a:cxnSpLocks noChangeShapeType="1"/>
          </p:cNvCxnSpPr>
          <p:nvPr/>
        </p:nvCxnSpPr>
        <p:spPr bwMode="auto">
          <a:xfrm>
            <a:off x="0" y="1125538"/>
            <a:ext cx="9144000" cy="1587"/>
          </a:xfrm>
          <a:prstGeom prst="straightConnector1">
            <a:avLst/>
          </a:prstGeom>
          <a:noFill/>
          <a:ln w="25400">
            <a:solidFill>
              <a:srgbClr val="8CB335"/>
            </a:solidFill>
            <a:round/>
            <a:headEnd/>
            <a:tailEnd/>
          </a:ln>
        </p:spPr>
      </p:cxnSp>
      <p:pic>
        <p:nvPicPr>
          <p:cNvPr id="4101" name="Picture 3" descr="Infoblokk2_altalanos_egye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588" y="5805488"/>
            <a:ext cx="2159000" cy="89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0"/>
            <a:ext cx="8893175" cy="1125538"/>
          </a:xfrm>
        </p:spPr>
        <p:txBody>
          <a:bodyPr/>
          <a:lstStyle/>
          <a:p>
            <a:pPr algn="l" eaLnBrk="1" hangingPunct="1"/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Többletsávok hatása a forgalomáramlásra: </a:t>
            </a:r>
            <a:b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Konfliktushelyzetek, szabálytalanságok</a:t>
            </a:r>
            <a:endParaRPr lang="hu-HU" sz="2000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121" name="Kép 32" descr="maut_logo_v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825" y="5805488"/>
            <a:ext cx="12969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2" name="Szövegdoboz 33"/>
          <p:cNvSpPr txBox="1">
            <a:spLocks noChangeArrowheads="1"/>
          </p:cNvSpPr>
          <p:nvPr/>
        </p:nvSpPr>
        <p:spPr bwMode="auto">
          <a:xfrm>
            <a:off x="250825" y="6597650"/>
            <a:ext cx="12969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800">
                <a:solidFill>
                  <a:srgbClr val="000000"/>
                </a:solidFill>
                <a:latin typeface="Verdana" pitchFamily="34" charset="0"/>
              </a:rPr>
              <a:t>www.maut.hu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14990" y="5805488"/>
            <a:ext cx="79216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hu-HU" sz="1600" b="1" kern="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Útügyi Napok, Győr, 2014 szeptember 24-25</a:t>
            </a:r>
            <a:endParaRPr lang="hu-HU" sz="1600" b="1" kern="0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1" name="Kép 10"/>
          <p:cNvPicPr/>
          <p:nvPr/>
        </p:nvPicPr>
        <p:blipFill rotWithShape="1">
          <a:blip r:embed="rId7"/>
          <a:srcRect l="8764" t="47059" r="50063" b="12647"/>
          <a:stretch/>
        </p:blipFill>
        <p:spPr bwMode="auto">
          <a:xfrm>
            <a:off x="1655169" y="1340767"/>
            <a:ext cx="7488831" cy="417646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Kép 11"/>
          <p:cNvPicPr/>
          <p:nvPr/>
        </p:nvPicPr>
        <p:blipFill rotWithShape="1">
          <a:blip r:embed="rId8"/>
          <a:srcRect l="8267" t="47352" r="50560" b="11765"/>
          <a:stretch/>
        </p:blipFill>
        <p:spPr bwMode="auto">
          <a:xfrm>
            <a:off x="1799048" y="1359969"/>
            <a:ext cx="7201072" cy="417646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3" name="Objektum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5233957"/>
              </p:ext>
            </p:extLst>
          </p:nvPr>
        </p:nvGraphicFramePr>
        <p:xfrm>
          <a:off x="-769906" y="2292085"/>
          <a:ext cx="2568954" cy="3259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Munkalap" r:id="rId9" imgW="1238219" imgH="1533493" progId="Excel.Sheet.12">
                  <p:embed/>
                </p:oleObj>
              </mc:Choice>
              <mc:Fallback>
                <p:oleObj name="Munkalap" r:id="rId9" imgW="1238219" imgH="1533493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-769906" y="2292085"/>
                        <a:ext cx="2568954" cy="32595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60116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3225" y="5776233"/>
            <a:ext cx="7921625" cy="288925"/>
          </a:xfrm>
        </p:spPr>
        <p:txBody>
          <a:bodyPr/>
          <a:lstStyle/>
          <a:p>
            <a:pPr lvl="0" eaLnBrk="1" hangingPunct="1">
              <a:defRPr/>
            </a:pP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Magyar Útügyi Társaság, </a:t>
            </a:r>
            <a:r>
              <a:rPr lang="hu-HU" sz="16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Budapest</a:t>
            </a: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Közlekedéstudományi Intézet, Budapest</a:t>
            </a:r>
          </a:p>
          <a:p>
            <a:pPr>
              <a:defRPr/>
            </a:pPr>
            <a:endParaRPr lang="hu-HU" sz="1800" b="1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099" name="Kép 4" descr="uszt_logo_rg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188913"/>
            <a:ext cx="2519363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00" name="AutoShape 2"/>
          <p:cNvCxnSpPr>
            <a:cxnSpLocks noChangeShapeType="1"/>
          </p:cNvCxnSpPr>
          <p:nvPr/>
        </p:nvCxnSpPr>
        <p:spPr bwMode="auto">
          <a:xfrm>
            <a:off x="0" y="1125538"/>
            <a:ext cx="9144000" cy="1587"/>
          </a:xfrm>
          <a:prstGeom prst="straightConnector1">
            <a:avLst/>
          </a:prstGeom>
          <a:noFill/>
          <a:ln w="25400">
            <a:solidFill>
              <a:srgbClr val="8CB335"/>
            </a:solidFill>
            <a:round/>
            <a:headEnd/>
            <a:tailEnd/>
          </a:ln>
        </p:spPr>
      </p:cxnSp>
      <p:pic>
        <p:nvPicPr>
          <p:cNvPr id="4101" name="Picture 3" descr="Infoblokk2_altalanos_egy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5805488"/>
            <a:ext cx="2159000" cy="89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0"/>
            <a:ext cx="8893175" cy="1125538"/>
          </a:xfrm>
        </p:spPr>
        <p:txBody>
          <a:bodyPr/>
          <a:lstStyle/>
          <a:p>
            <a:pPr algn="l" eaLnBrk="1" hangingPunct="1"/>
            <a:r>
              <a:rPr lang="hu-HU" sz="20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Többletsávok hatása a forgalomáramlásra: </a:t>
            </a:r>
            <a:br>
              <a:rPr lang="hu-HU" sz="20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hu-HU" sz="20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Konfliktushelyzetek, szabálytalanságok</a:t>
            </a:r>
            <a:endParaRPr lang="hu-HU" sz="2000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121" name="Kép 32" descr="maut_logo_v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5805488"/>
            <a:ext cx="12969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2" name="Szövegdoboz 33"/>
          <p:cNvSpPr txBox="1">
            <a:spLocks noChangeArrowheads="1"/>
          </p:cNvSpPr>
          <p:nvPr/>
        </p:nvSpPr>
        <p:spPr bwMode="auto">
          <a:xfrm>
            <a:off x="250825" y="6597650"/>
            <a:ext cx="12969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800">
                <a:solidFill>
                  <a:srgbClr val="000000"/>
                </a:solidFill>
                <a:latin typeface="Verdana" pitchFamily="34" charset="0"/>
              </a:rPr>
              <a:t>www.maut.hu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14990" y="5805488"/>
            <a:ext cx="79216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hu-HU" sz="1600" b="1" kern="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Útügyi Napok, Győr, 2014 szeptember 24-25</a:t>
            </a:r>
            <a:endParaRPr lang="hu-HU" sz="1600" b="1" kern="0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1" name="Kép 10"/>
          <p:cNvPicPr/>
          <p:nvPr/>
        </p:nvPicPr>
        <p:blipFill rotWithShape="1">
          <a:blip r:embed="rId6"/>
          <a:srcRect l="4630" t="45716" r="50394" b="18824"/>
          <a:stretch/>
        </p:blipFill>
        <p:spPr bwMode="auto">
          <a:xfrm>
            <a:off x="1156548" y="1700808"/>
            <a:ext cx="6830903" cy="3600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Kép 11"/>
          <p:cNvPicPr/>
          <p:nvPr/>
        </p:nvPicPr>
        <p:blipFill rotWithShape="1">
          <a:blip r:embed="rId7"/>
          <a:srcRect l="3142" t="48235" r="50560" b="10295"/>
          <a:stretch/>
        </p:blipFill>
        <p:spPr bwMode="auto">
          <a:xfrm>
            <a:off x="1156548" y="1700809"/>
            <a:ext cx="7375892" cy="3600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60116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3225" y="5776233"/>
            <a:ext cx="7921625" cy="288925"/>
          </a:xfrm>
        </p:spPr>
        <p:txBody>
          <a:bodyPr/>
          <a:lstStyle/>
          <a:p>
            <a:pPr lvl="0" eaLnBrk="1" hangingPunct="1">
              <a:defRPr/>
            </a:pP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Magyar </a:t>
            </a: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Útügyi Társaság, </a:t>
            </a:r>
            <a:r>
              <a:rPr lang="hu-HU" sz="16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Budapest</a:t>
            </a:r>
          </a:p>
          <a:p>
            <a:pPr lvl="0" eaLnBrk="1" hangingPunct="1">
              <a:defRPr/>
            </a:pPr>
            <a:r>
              <a:rPr lang="hu-HU" sz="16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Közlekedéstudományi Intézet, Budapest</a:t>
            </a: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defRPr/>
            </a:pPr>
            <a:endParaRPr lang="hu-HU" sz="1800" b="1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099" name="Kép 4" descr="uszt_logo_rg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188913"/>
            <a:ext cx="2519363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00" name="AutoShape 2"/>
          <p:cNvCxnSpPr>
            <a:cxnSpLocks noChangeShapeType="1"/>
          </p:cNvCxnSpPr>
          <p:nvPr/>
        </p:nvCxnSpPr>
        <p:spPr bwMode="auto">
          <a:xfrm>
            <a:off x="0" y="1125538"/>
            <a:ext cx="9144000" cy="1587"/>
          </a:xfrm>
          <a:prstGeom prst="straightConnector1">
            <a:avLst/>
          </a:prstGeom>
          <a:noFill/>
          <a:ln w="25400">
            <a:solidFill>
              <a:srgbClr val="8CB335"/>
            </a:solidFill>
            <a:round/>
            <a:headEnd/>
            <a:tailEnd/>
          </a:ln>
        </p:spPr>
      </p:cxnSp>
      <p:pic>
        <p:nvPicPr>
          <p:cNvPr id="4101" name="Picture 3" descr="Infoblokk2_altalanos_egy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5805488"/>
            <a:ext cx="2159000" cy="89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0"/>
            <a:ext cx="8893175" cy="1125538"/>
          </a:xfrm>
        </p:spPr>
        <p:txBody>
          <a:bodyPr/>
          <a:lstStyle/>
          <a:p>
            <a:pPr algn="l" eaLnBrk="1" hangingPunct="1"/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2+1-1+2 sávos út: úttípus vagy </a:t>
            </a:r>
            <a:b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csak kiépítési jellegzetesség? MIT TAKAR </a:t>
            </a:r>
            <a:r>
              <a:rPr lang="hu-HU" sz="20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AZ ELNEVEZÉS </a:t>
            </a:r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  <p:pic>
        <p:nvPicPr>
          <p:cNvPr id="4121" name="Kép 32" descr="maut_logo_v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5805488"/>
            <a:ext cx="12969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2" name="Szövegdoboz 33"/>
          <p:cNvSpPr txBox="1">
            <a:spLocks noChangeArrowheads="1"/>
          </p:cNvSpPr>
          <p:nvPr/>
        </p:nvSpPr>
        <p:spPr bwMode="auto">
          <a:xfrm>
            <a:off x="250825" y="6597650"/>
            <a:ext cx="12969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800">
                <a:solidFill>
                  <a:srgbClr val="000000"/>
                </a:solidFill>
                <a:latin typeface="Verdana" pitchFamily="34" charset="0"/>
              </a:rPr>
              <a:t>www.maut.hu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14990" y="5805488"/>
            <a:ext cx="79216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hu-HU" sz="1600" b="1" kern="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Útügyi Napok, Győr, 2014 szeptember 24-25</a:t>
            </a:r>
            <a:endParaRPr lang="hu-HU" sz="1600" b="1" kern="0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>
              <a:solidFill>
                <a:srgbClr val="000000"/>
              </a:solidFill>
            </a:endParaRPr>
          </a:p>
        </p:txBody>
      </p:sp>
      <p:sp>
        <p:nvSpPr>
          <p:cNvPr id="5" name="Téglalap 4"/>
          <p:cNvSpPr/>
          <p:nvPr/>
        </p:nvSpPr>
        <p:spPr>
          <a:xfrm>
            <a:off x="2035501" y="4993077"/>
            <a:ext cx="50729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u-HU" dirty="0" smtClean="0">
                <a:solidFill>
                  <a:srgbClr val="000000"/>
                </a:solidFill>
              </a:rPr>
              <a:t> </a:t>
            </a:r>
            <a:r>
              <a:rPr lang="hu-HU" b="1" dirty="0"/>
              <a:t>RQ15,5-ös mintakeresztszelvény </a:t>
            </a:r>
            <a:r>
              <a:rPr lang="hu-HU" b="1" dirty="0" smtClean="0">
                <a:solidFill>
                  <a:srgbClr val="000000"/>
                </a:solidFill>
              </a:rPr>
              <a:t>, fizikai elválasztás nélkül </a:t>
            </a:r>
            <a:r>
              <a:rPr lang="hu-HU" b="1" dirty="0">
                <a:solidFill>
                  <a:srgbClr val="000000"/>
                </a:solidFill>
              </a:rPr>
              <a:t>(Németország)</a:t>
            </a:r>
          </a:p>
        </p:txBody>
      </p:sp>
      <p:pic>
        <p:nvPicPr>
          <p:cNvPr id="12" name="Kép 11" descr="SCAN01"/>
          <p:cNvPicPr/>
          <p:nvPr/>
        </p:nvPicPr>
        <p:blipFill>
          <a:blip r:embed="rId6" cstate="print"/>
          <a:srcRect l="1724" t="7942" r="1940" b="13357"/>
          <a:stretch>
            <a:fillRect/>
          </a:stretch>
        </p:blipFill>
        <p:spPr bwMode="auto">
          <a:xfrm>
            <a:off x="414990" y="2164442"/>
            <a:ext cx="3322779" cy="1768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P612001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6215" y="1251420"/>
            <a:ext cx="4835373" cy="3617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4893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3225" y="5776233"/>
            <a:ext cx="7921625" cy="288925"/>
          </a:xfrm>
        </p:spPr>
        <p:txBody>
          <a:bodyPr/>
          <a:lstStyle/>
          <a:p>
            <a:pPr lvl="0" eaLnBrk="1" hangingPunct="1">
              <a:defRPr/>
            </a:pP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Magyar Útügyi Társaság, </a:t>
            </a:r>
            <a:r>
              <a:rPr lang="hu-HU" sz="16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Budapest</a:t>
            </a: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Közlekedéstudományi Intézet, Budapest</a:t>
            </a:r>
          </a:p>
          <a:p>
            <a:pPr>
              <a:defRPr/>
            </a:pPr>
            <a:endParaRPr lang="hu-HU" sz="1800" b="1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099" name="Kép 4" descr="uszt_logo_rg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188913"/>
            <a:ext cx="2519363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00" name="AutoShape 2"/>
          <p:cNvCxnSpPr>
            <a:cxnSpLocks noChangeShapeType="1"/>
          </p:cNvCxnSpPr>
          <p:nvPr/>
        </p:nvCxnSpPr>
        <p:spPr bwMode="auto">
          <a:xfrm>
            <a:off x="0" y="1125538"/>
            <a:ext cx="9144000" cy="1587"/>
          </a:xfrm>
          <a:prstGeom prst="straightConnector1">
            <a:avLst/>
          </a:prstGeom>
          <a:noFill/>
          <a:ln w="25400">
            <a:solidFill>
              <a:srgbClr val="8CB335"/>
            </a:solidFill>
            <a:round/>
            <a:headEnd/>
            <a:tailEnd/>
          </a:ln>
        </p:spPr>
      </p:cxnSp>
      <p:pic>
        <p:nvPicPr>
          <p:cNvPr id="4101" name="Picture 3" descr="Infoblokk2_altalanos_egy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5805488"/>
            <a:ext cx="2159000" cy="89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0"/>
            <a:ext cx="8893175" cy="1125538"/>
          </a:xfrm>
        </p:spPr>
        <p:txBody>
          <a:bodyPr/>
          <a:lstStyle/>
          <a:p>
            <a:pPr algn="l" eaLnBrk="1" hangingPunct="1"/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Köszönöm a megtisztelő figyelmet!</a:t>
            </a:r>
          </a:p>
        </p:txBody>
      </p:sp>
      <p:pic>
        <p:nvPicPr>
          <p:cNvPr id="4121" name="Kép 32" descr="maut_logo_v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5805488"/>
            <a:ext cx="12969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2" name="Szövegdoboz 33"/>
          <p:cNvSpPr txBox="1">
            <a:spLocks noChangeArrowheads="1"/>
          </p:cNvSpPr>
          <p:nvPr/>
        </p:nvSpPr>
        <p:spPr bwMode="auto">
          <a:xfrm>
            <a:off x="250825" y="6597650"/>
            <a:ext cx="12969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800">
                <a:solidFill>
                  <a:srgbClr val="000000"/>
                </a:solidFill>
                <a:latin typeface="Verdana" pitchFamily="34" charset="0"/>
              </a:rPr>
              <a:t>www.maut.hu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14990" y="5805488"/>
            <a:ext cx="79216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hu-HU" sz="1600" b="1" kern="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Útügyi Napok, Győr, 2014 szeptember-24-25</a:t>
            </a:r>
            <a:endParaRPr lang="hu-HU" sz="1600" b="1" kern="0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9458" name="Picture 2" descr="C:\Users\hoz\Documents\2+1\MERESEK_2014\meresi_helyszinek_kepanyag\72_ELOZESI\KOZEPE\IMG_122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7852" y="1070841"/>
            <a:ext cx="6728296" cy="5046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6884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3225" y="5776233"/>
            <a:ext cx="7921625" cy="288925"/>
          </a:xfrm>
        </p:spPr>
        <p:txBody>
          <a:bodyPr/>
          <a:lstStyle/>
          <a:p>
            <a:pPr lvl="0" eaLnBrk="1" hangingPunct="1">
              <a:defRPr/>
            </a:pP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Magyar Útügyi Társaság, </a:t>
            </a:r>
            <a:r>
              <a:rPr lang="hu-HU" sz="16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Budapest</a:t>
            </a: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Közlekedéstudományi Intézet, Budapest</a:t>
            </a:r>
          </a:p>
          <a:p>
            <a:pPr>
              <a:defRPr/>
            </a:pPr>
            <a:endParaRPr lang="hu-HU" sz="1800" b="1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099" name="Kép 4" descr="uszt_logo_rg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188913"/>
            <a:ext cx="2519363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00" name="AutoShape 2"/>
          <p:cNvCxnSpPr>
            <a:cxnSpLocks noChangeShapeType="1"/>
          </p:cNvCxnSpPr>
          <p:nvPr/>
        </p:nvCxnSpPr>
        <p:spPr bwMode="auto">
          <a:xfrm>
            <a:off x="0" y="1125538"/>
            <a:ext cx="9144000" cy="1587"/>
          </a:xfrm>
          <a:prstGeom prst="straightConnector1">
            <a:avLst/>
          </a:prstGeom>
          <a:noFill/>
          <a:ln w="25400">
            <a:solidFill>
              <a:srgbClr val="8CB335"/>
            </a:solidFill>
            <a:round/>
            <a:headEnd/>
            <a:tailEnd/>
          </a:ln>
        </p:spPr>
      </p:cxnSp>
      <p:pic>
        <p:nvPicPr>
          <p:cNvPr id="4101" name="Picture 3" descr="Infoblokk2_altalanos_egy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5805488"/>
            <a:ext cx="2159000" cy="89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0"/>
            <a:ext cx="8893175" cy="1125538"/>
          </a:xfrm>
        </p:spPr>
        <p:txBody>
          <a:bodyPr/>
          <a:lstStyle/>
          <a:p>
            <a:pPr algn="l" eaLnBrk="1" hangingPunct="1"/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2+1-1+2 sávos út: úttípus vagy </a:t>
            </a:r>
            <a:b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csak kiépítési jellegzetesség? MIT TAKAR </a:t>
            </a:r>
            <a:r>
              <a:rPr lang="hu-HU" sz="20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AZ </a:t>
            </a:r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ELNEVEZÉS?</a:t>
            </a:r>
          </a:p>
        </p:txBody>
      </p:sp>
      <p:pic>
        <p:nvPicPr>
          <p:cNvPr id="4121" name="Kép 32" descr="maut_logo_v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5805488"/>
            <a:ext cx="12969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2" name="Szövegdoboz 33"/>
          <p:cNvSpPr txBox="1">
            <a:spLocks noChangeArrowheads="1"/>
          </p:cNvSpPr>
          <p:nvPr/>
        </p:nvSpPr>
        <p:spPr bwMode="auto">
          <a:xfrm>
            <a:off x="250825" y="6597650"/>
            <a:ext cx="12969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800">
                <a:solidFill>
                  <a:srgbClr val="000000"/>
                </a:solidFill>
                <a:latin typeface="Verdana" pitchFamily="34" charset="0"/>
              </a:rPr>
              <a:t>www.maut.hu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14990" y="5805488"/>
            <a:ext cx="79216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hu-HU" sz="1600" b="1" kern="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Útügyi Napok, Győr, 2014 szeptember 24-25</a:t>
            </a:r>
            <a:endParaRPr lang="hu-HU" sz="1600" b="1" kern="0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>
              <a:solidFill>
                <a:srgbClr val="000000"/>
              </a:solidFill>
            </a:endParaRPr>
          </a:p>
        </p:txBody>
      </p:sp>
      <p:sp>
        <p:nvSpPr>
          <p:cNvPr id="5" name="Téglalap 4"/>
          <p:cNvSpPr/>
          <p:nvPr/>
        </p:nvSpPr>
        <p:spPr>
          <a:xfrm>
            <a:off x="2089869" y="4581128"/>
            <a:ext cx="5072998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2000" b="1" dirty="0" smtClean="0">
                <a:solidFill>
                  <a:srgbClr val="000000"/>
                </a:solidFill>
              </a:rPr>
              <a:t>2+1-sávos  </a:t>
            </a:r>
            <a:r>
              <a:rPr lang="hu-HU" sz="2000" b="1" dirty="0">
                <a:solidFill>
                  <a:srgbClr val="000000"/>
                </a:solidFill>
              </a:rPr>
              <a:t>út </a:t>
            </a:r>
            <a:r>
              <a:rPr lang="hu-HU" sz="2000" b="1" dirty="0" smtClean="0">
                <a:solidFill>
                  <a:srgbClr val="000000"/>
                </a:solidFill>
              </a:rPr>
              <a:t> vagy folyamatos 3 sávos út lényege: váltakozó irányú előzési sáv</a:t>
            </a:r>
            <a:endParaRPr lang="hu-HU" sz="2000" b="1" dirty="0">
              <a:solidFill>
                <a:srgbClr val="000000"/>
              </a:solidFill>
            </a:endParaRPr>
          </a:p>
          <a:p>
            <a:r>
              <a:rPr lang="hu-HU" b="1" dirty="0">
                <a:solidFill>
                  <a:srgbClr val="000000"/>
                </a:solidFill>
              </a:rPr>
              <a:t> </a:t>
            </a:r>
          </a:p>
        </p:txBody>
      </p:sp>
      <p:pic>
        <p:nvPicPr>
          <p:cNvPr id="1026" name="Picture 2" descr="E:\ÁBR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03926"/>
            <a:ext cx="9144000" cy="1850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31" y="1601257"/>
            <a:ext cx="8744258" cy="3699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0053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3225" y="5776233"/>
            <a:ext cx="7921625" cy="288925"/>
          </a:xfrm>
        </p:spPr>
        <p:txBody>
          <a:bodyPr/>
          <a:lstStyle/>
          <a:p>
            <a:pPr lvl="0" eaLnBrk="1" hangingPunct="1">
              <a:defRPr/>
            </a:pP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Magyar Útügyi Társaság, </a:t>
            </a:r>
            <a:r>
              <a:rPr lang="hu-HU" sz="16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Budapest</a:t>
            </a: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Közlekedéstudományi Intézet, Budapest</a:t>
            </a:r>
          </a:p>
          <a:p>
            <a:pPr>
              <a:defRPr/>
            </a:pPr>
            <a:endParaRPr lang="hu-HU" sz="1800" b="1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099" name="Kép 4" descr="uszt_logo_rg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188913"/>
            <a:ext cx="2519363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00" name="AutoShape 2"/>
          <p:cNvCxnSpPr>
            <a:cxnSpLocks noChangeShapeType="1"/>
          </p:cNvCxnSpPr>
          <p:nvPr/>
        </p:nvCxnSpPr>
        <p:spPr bwMode="auto">
          <a:xfrm>
            <a:off x="0" y="1125538"/>
            <a:ext cx="9144000" cy="1587"/>
          </a:xfrm>
          <a:prstGeom prst="straightConnector1">
            <a:avLst/>
          </a:prstGeom>
          <a:noFill/>
          <a:ln w="25400">
            <a:solidFill>
              <a:srgbClr val="8CB335"/>
            </a:solidFill>
            <a:round/>
            <a:headEnd/>
            <a:tailEnd/>
          </a:ln>
        </p:spPr>
      </p:cxnSp>
      <p:pic>
        <p:nvPicPr>
          <p:cNvPr id="4101" name="Picture 3" descr="Infoblokk2_altalanos_egy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5805488"/>
            <a:ext cx="2159000" cy="89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0"/>
            <a:ext cx="8893175" cy="1125538"/>
          </a:xfrm>
        </p:spPr>
        <p:txBody>
          <a:bodyPr/>
          <a:lstStyle/>
          <a:p>
            <a:pPr algn="l" eaLnBrk="1" hangingPunct="1"/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2+1-1+2 sávos út alkalmazásának célja</a:t>
            </a:r>
          </a:p>
        </p:txBody>
      </p:sp>
      <p:pic>
        <p:nvPicPr>
          <p:cNvPr id="4121" name="Kép 32" descr="maut_logo_v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5805488"/>
            <a:ext cx="12969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2" name="Szövegdoboz 33"/>
          <p:cNvSpPr txBox="1">
            <a:spLocks noChangeArrowheads="1"/>
          </p:cNvSpPr>
          <p:nvPr/>
        </p:nvSpPr>
        <p:spPr bwMode="auto">
          <a:xfrm>
            <a:off x="250825" y="6597650"/>
            <a:ext cx="12969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800">
                <a:solidFill>
                  <a:srgbClr val="000000"/>
                </a:solidFill>
                <a:latin typeface="Verdana" pitchFamily="34" charset="0"/>
              </a:rPr>
              <a:t>www.maut.hu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14990" y="5805488"/>
            <a:ext cx="79216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hu-HU" sz="1600" b="1" kern="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Útügyi Napok, Győr, 2014 szeptember 24-25</a:t>
            </a:r>
            <a:endParaRPr lang="hu-HU" sz="1600" b="1" kern="0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>
              <a:solidFill>
                <a:srgbClr val="000000"/>
              </a:solidFill>
            </a:endParaRPr>
          </a:p>
        </p:txBody>
      </p:sp>
      <p:sp>
        <p:nvSpPr>
          <p:cNvPr id="5" name="Téglalap 4"/>
          <p:cNvSpPr/>
          <p:nvPr/>
        </p:nvSpPr>
        <p:spPr>
          <a:xfrm>
            <a:off x="1" y="1219974"/>
            <a:ext cx="9144000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sz="2400" b="1" dirty="0" smtClean="0">
                <a:solidFill>
                  <a:srgbClr val="000000"/>
                </a:solidFill>
              </a:rPr>
              <a:t>Biztonság növelése, </a:t>
            </a:r>
          </a:p>
          <a:p>
            <a:endParaRPr lang="hu-HU" sz="2400" b="1" dirty="0" smtClean="0">
              <a:solidFill>
                <a:srgbClr val="00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sz="2400" b="1" dirty="0" smtClean="0">
                <a:solidFill>
                  <a:srgbClr val="000000"/>
                </a:solidFill>
              </a:rPr>
              <a:t>Előzések biztonságosabbá tétele</a:t>
            </a:r>
            <a:r>
              <a:rPr lang="hu-HU" sz="2400" b="1" dirty="0" smtClean="0">
                <a:solidFill>
                  <a:srgbClr val="000000"/>
                </a:solidFill>
              </a:rPr>
              <a:t>,</a:t>
            </a:r>
          </a:p>
          <a:p>
            <a:endParaRPr lang="hu-HU" sz="2400" b="1" dirty="0" smtClean="0">
              <a:solidFill>
                <a:srgbClr val="00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sz="2400" b="1" dirty="0" smtClean="0">
                <a:solidFill>
                  <a:srgbClr val="000000"/>
                </a:solidFill>
              </a:rPr>
              <a:t>Szolgáltatási </a:t>
            </a:r>
            <a:r>
              <a:rPr lang="hu-HU" sz="2400" b="1" dirty="0" smtClean="0">
                <a:solidFill>
                  <a:srgbClr val="000000"/>
                </a:solidFill>
              </a:rPr>
              <a:t>szint növelése,</a:t>
            </a:r>
          </a:p>
          <a:p>
            <a:endParaRPr lang="hu-HU" sz="2400" b="1" dirty="0" smtClean="0">
              <a:solidFill>
                <a:srgbClr val="00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sz="2400" b="1" dirty="0" smtClean="0">
                <a:solidFill>
                  <a:srgbClr val="000000"/>
                </a:solidFill>
              </a:rPr>
              <a:t>Túlméretezett  gyorsforgalmi jellegű utak építése helyett </a:t>
            </a:r>
            <a:r>
              <a:rPr lang="hu-HU" sz="2400" b="1" u="sng" dirty="0" smtClean="0">
                <a:solidFill>
                  <a:srgbClr val="000000"/>
                </a:solidFill>
              </a:rPr>
              <a:t>gazdaságosabb megoldás </a:t>
            </a:r>
            <a:r>
              <a:rPr lang="hu-HU" sz="2400" b="1" dirty="0" smtClean="0">
                <a:solidFill>
                  <a:srgbClr val="000000"/>
                </a:solidFill>
              </a:rPr>
              <a:t>keresése </a:t>
            </a:r>
            <a:r>
              <a:rPr lang="hu-HU" sz="2400" b="1" dirty="0" smtClean="0">
                <a:solidFill>
                  <a:srgbClr val="000000"/>
                </a:solidFill>
              </a:rPr>
              <a:t>:</a:t>
            </a:r>
          </a:p>
          <a:p>
            <a:pPr marL="457200" indent="-457200">
              <a:buFont typeface="+mj-lt"/>
              <a:buAutoNum type="arabicPeriod"/>
            </a:pPr>
            <a:r>
              <a:rPr lang="hu-HU" sz="2400" b="1" dirty="0" smtClean="0">
                <a:solidFill>
                  <a:srgbClr val="000000"/>
                </a:solidFill>
              </a:rPr>
              <a:t> </a:t>
            </a:r>
            <a:r>
              <a:rPr lang="hu-HU" sz="2400" b="1" dirty="0" smtClean="0">
                <a:solidFill>
                  <a:srgbClr val="000000"/>
                </a:solidFill>
              </a:rPr>
              <a:t>2+1- 1+2 sávos  </a:t>
            </a:r>
            <a:r>
              <a:rPr lang="hu-HU" sz="2400" b="1" dirty="0">
                <a:solidFill>
                  <a:srgbClr val="000000"/>
                </a:solidFill>
              </a:rPr>
              <a:t>út </a:t>
            </a:r>
            <a:r>
              <a:rPr lang="hu-HU" sz="2400" b="1" dirty="0" smtClean="0">
                <a:solidFill>
                  <a:srgbClr val="000000"/>
                </a:solidFill>
              </a:rPr>
              <a:t> átmeneti megoldásként (ütemezett építés</a:t>
            </a:r>
            <a:r>
              <a:rPr lang="hu-HU" sz="2400" b="1" dirty="0" smtClean="0">
                <a:solidFill>
                  <a:srgbClr val="000000"/>
                </a:solidFill>
              </a:rPr>
              <a:t>),</a:t>
            </a:r>
          </a:p>
          <a:p>
            <a:pPr marL="457200" indent="-457200">
              <a:buFont typeface="+mj-lt"/>
              <a:buAutoNum type="arabicPeriod"/>
            </a:pPr>
            <a:r>
              <a:rPr lang="hu-HU" sz="2400" b="1" dirty="0">
                <a:solidFill>
                  <a:srgbClr val="000000"/>
                </a:solidFill>
              </a:rPr>
              <a:t>Főúti kiépítés megnövelt kapacitással </a:t>
            </a:r>
            <a:r>
              <a:rPr lang="hu-HU" sz="2400" b="1" dirty="0" smtClean="0">
                <a:solidFill>
                  <a:srgbClr val="000000"/>
                </a:solidFill>
              </a:rPr>
              <a:t>(10-15%), szolgáltatási </a:t>
            </a:r>
            <a:r>
              <a:rPr lang="hu-HU" sz="2400" b="1" dirty="0">
                <a:solidFill>
                  <a:srgbClr val="000000"/>
                </a:solidFill>
              </a:rPr>
              <a:t>szinttel</a:t>
            </a:r>
            <a:endParaRPr lang="hu-HU" sz="2400" b="1" dirty="0" smtClean="0">
              <a:solidFill>
                <a:srgbClr val="000000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hu-HU" sz="2400" b="1" dirty="0" smtClean="0">
              <a:solidFill>
                <a:srgbClr val="000000"/>
              </a:solidFill>
            </a:endParaRPr>
          </a:p>
          <a:p>
            <a:r>
              <a:rPr lang="hu-HU" sz="2400" b="1" dirty="0" smtClean="0">
                <a:solidFill>
                  <a:srgbClr val="000000"/>
                </a:solidFill>
              </a:rPr>
              <a:t>,</a:t>
            </a:r>
            <a:endParaRPr lang="hu-HU" sz="2400" b="1" dirty="0" smtClean="0">
              <a:solidFill>
                <a:srgbClr val="000000"/>
              </a:solidFill>
            </a:endParaRPr>
          </a:p>
          <a:p>
            <a:r>
              <a:rPr lang="hu-HU" b="1" dirty="0">
                <a:solidFill>
                  <a:srgbClr val="000000"/>
                </a:solidFill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678597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3225" y="5776233"/>
            <a:ext cx="7921625" cy="288925"/>
          </a:xfrm>
        </p:spPr>
        <p:txBody>
          <a:bodyPr/>
          <a:lstStyle/>
          <a:p>
            <a:pPr lvl="0" eaLnBrk="1" hangingPunct="1">
              <a:defRPr/>
            </a:pP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Magyar Útügyi Társaság, </a:t>
            </a:r>
            <a:r>
              <a:rPr lang="hu-HU" sz="16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Budapest</a:t>
            </a: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Közlekedéstudományi Intézet, Budapest</a:t>
            </a:r>
          </a:p>
          <a:p>
            <a:pPr>
              <a:defRPr/>
            </a:pPr>
            <a:endParaRPr lang="hu-HU" sz="1800" b="1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099" name="Kép 4" descr="uszt_logo_rg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188913"/>
            <a:ext cx="2519363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00" name="AutoShape 2"/>
          <p:cNvCxnSpPr>
            <a:cxnSpLocks noChangeShapeType="1"/>
          </p:cNvCxnSpPr>
          <p:nvPr/>
        </p:nvCxnSpPr>
        <p:spPr bwMode="auto">
          <a:xfrm>
            <a:off x="0" y="1125538"/>
            <a:ext cx="9144000" cy="1587"/>
          </a:xfrm>
          <a:prstGeom prst="straightConnector1">
            <a:avLst/>
          </a:prstGeom>
          <a:noFill/>
          <a:ln w="25400">
            <a:solidFill>
              <a:srgbClr val="8CB335"/>
            </a:solidFill>
            <a:round/>
            <a:headEnd/>
            <a:tailEnd/>
          </a:ln>
        </p:spPr>
      </p:cxnSp>
      <p:pic>
        <p:nvPicPr>
          <p:cNvPr id="4101" name="Picture 3" descr="Infoblokk2_altalanos_egy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5805488"/>
            <a:ext cx="2159000" cy="89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0"/>
            <a:ext cx="8893175" cy="1125538"/>
          </a:xfrm>
        </p:spPr>
        <p:txBody>
          <a:bodyPr/>
          <a:lstStyle/>
          <a:p>
            <a:pPr algn="l" eaLnBrk="1" hangingPunct="1"/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2+1-1+2 sávos út alkalmazásának hazai </a:t>
            </a:r>
            <a:b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lehetséges keresztmetszetei:</a:t>
            </a:r>
            <a:b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a) gyorsforgalmi út átmeneti megoldása </a:t>
            </a:r>
          </a:p>
        </p:txBody>
      </p:sp>
      <p:pic>
        <p:nvPicPr>
          <p:cNvPr id="4121" name="Kép 32" descr="maut_logo_v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5805488"/>
            <a:ext cx="12969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2" name="Szövegdoboz 33"/>
          <p:cNvSpPr txBox="1">
            <a:spLocks noChangeArrowheads="1"/>
          </p:cNvSpPr>
          <p:nvPr/>
        </p:nvSpPr>
        <p:spPr bwMode="auto">
          <a:xfrm>
            <a:off x="250825" y="6597650"/>
            <a:ext cx="12969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800">
                <a:solidFill>
                  <a:srgbClr val="000000"/>
                </a:solidFill>
                <a:latin typeface="Verdana" pitchFamily="34" charset="0"/>
              </a:rPr>
              <a:t>www.maut.hu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14990" y="5805488"/>
            <a:ext cx="79216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hu-HU" sz="1600" b="1" kern="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Útügyi Napok, Győr, 2014 szeptember 24-25</a:t>
            </a:r>
            <a:endParaRPr lang="hu-HU" sz="1600" b="1" kern="0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>
              <a:solidFill>
                <a:srgbClr val="000000"/>
              </a:solidFill>
            </a:endParaRPr>
          </a:p>
        </p:txBody>
      </p:sp>
      <p:pic>
        <p:nvPicPr>
          <p:cNvPr id="12" name="Kép 11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3550" y="1409700"/>
            <a:ext cx="5676900" cy="40386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 Box 25"/>
          <p:cNvSpPr txBox="1">
            <a:spLocks noChangeArrowheads="1"/>
          </p:cNvSpPr>
          <p:nvPr/>
        </p:nvSpPr>
        <p:spPr bwMode="auto">
          <a:xfrm>
            <a:off x="6842609" y="5334442"/>
            <a:ext cx="2232222" cy="615508"/>
          </a:xfrm>
          <a:prstGeom prst="rect">
            <a:avLst/>
          </a:prstGeom>
          <a:solidFill>
            <a:srgbClr val="FFFFFF"/>
          </a:solidFill>
          <a:ln w="9525">
            <a:solidFill>
              <a:schemeClr val="bg1">
                <a:lumMod val="100000"/>
                <a:lumOff val="0"/>
              </a:schemeClr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spcAft>
                <a:spcPts val="0"/>
              </a:spcAft>
            </a:pPr>
            <a:r>
              <a:rPr lang="hu-HU" sz="1600" dirty="0" smtClean="0">
                <a:latin typeface="Times New Roman"/>
                <a:ea typeface="Times New Roman"/>
              </a:rPr>
              <a:t>Forrás: Keresztes L</a:t>
            </a:r>
            <a:r>
              <a:rPr lang="hu-HU" sz="1600" dirty="0" smtClean="0">
                <a:latin typeface="Times New Roman"/>
                <a:ea typeface="Times New Roman"/>
              </a:rPr>
              <a:t>., UNITEF</a:t>
            </a:r>
          </a:p>
          <a:p>
            <a:pPr>
              <a:spcAft>
                <a:spcPts val="0"/>
              </a:spcAft>
            </a:pPr>
            <a:endParaRPr lang="hu-HU" sz="16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5148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3225" y="5776233"/>
            <a:ext cx="7921625" cy="288925"/>
          </a:xfrm>
        </p:spPr>
        <p:txBody>
          <a:bodyPr/>
          <a:lstStyle/>
          <a:p>
            <a:pPr lvl="0" eaLnBrk="1" hangingPunct="1">
              <a:defRPr/>
            </a:pP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Magyar Útügyi Társaság, </a:t>
            </a:r>
            <a:r>
              <a:rPr lang="hu-HU" sz="16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Budapest</a:t>
            </a: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1" hangingPunct="1">
              <a:defRPr/>
            </a:pP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Közlekedéstudományi Intézet, Budapest</a:t>
            </a:r>
          </a:p>
          <a:p>
            <a:pPr>
              <a:defRPr/>
            </a:pPr>
            <a:endParaRPr lang="hu-HU" sz="1800" b="1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099" name="Kép 4" descr="uszt_logo_rg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188913"/>
            <a:ext cx="2519363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00" name="AutoShape 2"/>
          <p:cNvCxnSpPr>
            <a:cxnSpLocks noChangeShapeType="1"/>
          </p:cNvCxnSpPr>
          <p:nvPr/>
        </p:nvCxnSpPr>
        <p:spPr bwMode="auto">
          <a:xfrm>
            <a:off x="0" y="1125538"/>
            <a:ext cx="9144000" cy="1587"/>
          </a:xfrm>
          <a:prstGeom prst="straightConnector1">
            <a:avLst/>
          </a:prstGeom>
          <a:noFill/>
          <a:ln w="25400">
            <a:solidFill>
              <a:srgbClr val="8CB335"/>
            </a:solidFill>
            <a:round/>
            <a:headEnd/>
            <a:tailEnd/>
          </a:ln>
        </p:spPr>
      </p:cxnSp>
      <p:pic>
        <p:nvPicPr>
          <p:cNvPr id="4101" name="Picture 3" descr="Infoblokk2_altalanos_egy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5805488"/>
            <a:ext cx="2159000" cy="89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0"/>
            <a:ext cx="8893175" cy="1125538"/>
          </a:xfrm>
        </p:spPr>
        <p:txBody>
          <a:bodyPr/>
          <a:lstStyle/>
          <a:p>
            <a:pPr algn="l" eaLnBrk="1" hangingPunct="1"/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2+1-1+2 sávos út alkalmazásának hazai </a:t>
            </a:r>
            <a:b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lehetséges keresztmetszetei:</a:t>
            </a:r>
            <a:b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a) főúti kialakítás végleges megoldásként is</a:t>
            </a:r>
          </a:p>
        </p:txBody>
      </p:sp>
      <p:pic>
        <p:nvPicPr>
          <p:cNvPr id="4121" name="Kép 32" descr="maut_logo_v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5805488"/>
            <a:ext cx="12969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2" name="Szövegdoboz 33"/>
          <p:cNvSpPr txBox="1">
            <a:spLocks noChangeArrowheads="1"/>
          </p:cNvSpPr>
          <p:nvPr/>
        </p:nvSpPr>
        <p:spPr bwMode="auto">
          <a:xfrm>
            <a:off x="250825" y="6597650"/>
            <a:ext cx="12969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800">
                <a:solidFill>
                  <a:srgbClr val="000000"/>
                </a:solidFill>
                <a:latin typeface="Verdana" pitchFamily="34" charset="0"/>
              </a:rPr>
              <a:t>www.maut.hu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14990" y="5805488"/>
            <a:ext cx="79216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hu-HU" sz="1600" b="1" kern="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Útügyi Napok, Győr, 2014 szeptember 24-25</a:t>
            </a:r>
            <a:endParaRPr lang="hu-HU" sz="1600" b="1" kern="0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>
              <a:solidFill>
                <a:srgbClr val="000000"/>
              </a:solidFill>
            </a:endParaRPr>
          </a:p>
        </p:txBody>
      </p:sp>
      <p:sp>
        <p:nvSpPr>
          <p:cNvPr id="13" name="Text Box 25"/>
          <p:cNvSpPr txBox="1">
            <a:spLocks noChangeArrowheads="1"/>
          </p:cNvSpPr>
          <p:nvPr/>
        </p:nvSpPr>
        <p:spPr bwMode="auto">
          <a:xfrm>
            <a:off x="7128694" y="5318550"/>
            <a:ext cx="2015306" cy="486938"/>
          </a:xfrm>
          <a:prstGeom prst="rect">
            <a:avLst/>
          </a:prstGeom>
          <a:solidFill>
            <a:srgbClr val="FFFFFF"/>
          </a:solidFill>
          <a:ln w="9525">
            <a:solidFill>
              <a:schemeClr val="bg1">
                <a:lumMod val="100000"/>
                <a:lumOff val="0"/>
              </a:schemeClr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spcAft>
                <a:spcPts val="0"/>
              </a:spcAft>
            </a:pPr>
            <a:r>
              <a:rPr lang="hu-HU" sz="1600" dirty="0" smtClean="0">
                <a:latin typeface="Times New Roman"/>
                <a:ea typeface="Times New Roman"/>
              </a:rPr>
              <a:t>Forrás: Püski O</a:t>
            </a:r>
            <a:r>
              <a:rPr lang="hu-HU" sz="1600" dirty="0" smtClean="0">
                <a:latin typeface="Times New Roman"/>
                <a:ea typeface="Times New Roman"/>
              </a:rPr>
              <a:t>., UTIBER </a:t>
            </a:r>
            <a:endParaRPr lang="hu-HU" sz="16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14" name="Kép 1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49"/>
          <a:stretch/>
        </p:blipFill>
        <p:spPr bwMode="auto">
          <a:xfrm>
            <a:off x="35496" y="1558747"/>
            <a:ext cx="4896544" cy="3857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Tábláza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660971"/>
              </p:ext>
            </p:extLst>
          </p:nvPr>
        </p:nvGraphicFramePr>
        <p:xfrm>
          <a:off x="4600004" y="2286000"/>
          <a:ext cx="4508500" cy="2286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48000"/>
                <a:gridCol w="609600"/>
                <a:gridCol w="850900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hu-HU" sz="1100" u="none" strike="noStrike">
                          <a:effectLst/>
                        </a:rPr>
                        <a:t>2+1 sávos kialakítás</a:t>
                      </a:r>
                      <a:endParaRPr lang="hu-H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hu-H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hu-H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hu-H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hu-H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hu-H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hu-HU" sz="1100" u="none" strike="noStrike">
                          <a:effectLst/>
                        </a:rPr>
                        <a:t>Forgalmi sáv szélessége (egysávos oldalon)</a:t>
                      </a:r>
                      <a:endParaRPr lang="hu-H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100" u="none" strike="noStrike">
                          <a:effectLst/>
                        </a:rPr>
                        <a:t>FS</a:t>
                      </a:r>
                      <a:endParaRPr lang="hu-H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100" u="none" strike="noStrike">
                          <a:effectLst/>
                        </a:rPr>
                        <a:t>3,50</a:t>
                      </a:r>
                      <a:endParaRPr lang="hu-H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hu-HU" sz="1100" u="none" strike="noStrike">
                          <a:effectLst/>
                        </a:rPr>
                        <a:t>Forgalmi sáv szélessége (külső)</a:t>
                      </a:r>
                      <a:endParaRPr lang="hu-H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100" u="none" strike="noStrike">
                          <a:effectLst/>
                        </a:rPr>
                        <a:t>FSk</a:t>
                      </a:r>
                      <a:endParaRPr lang="hu-H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100" u="none" strike="noStrike">
                          <a:effectLst/>
                        </a:rPr>
                        <a:t>3,50</a:t>
                      </a:r>
                      <a:endParaRPr lang="hu-H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hu-HU" sz="1100" u="none" strike="noStrike">
                          <a:effectLst/>
                        </a:rPr>
                        <a:t>Forgalmi sáv szélessége (belső)</a:t>
                      </a:r>
                      <a:endParaRPr lang="hu-H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100" u="none" strike="noStrike">
                          <a:effectLst/>
                        </a:rPr>
                        <a:t>FSb</a:t>
                      </a:r>
                      <a:endParaRPr lang="hu-H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100" u="none" strike="noStrike">
                          <a:effectLst/>
                        </a:rPr>
                        <a:t>3,50</a:t>
                      </a:r>
                      <a:endParaRPr lang="hu-H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hu-HU" sz="1100" u="none" strike="noStrike">
                          <a:effectLst/>
                        </a:rPr>
                        <a:t>Elválasztó sáv</a:t>
                      </a:r>
                      <a:endParaRPr lang="hu-H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100" u="none" strike="noStrike">
                          <a:effectLst/>
                        </a:rPr>
                        <a:t>Es</a:t>
                      </a:r>
                      <a:endParaRPr lang="hu-H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100" u="none" strike="noStrike">
                          <a:effectLst/>
                        </a:rPr>
                        <a:t>2,50</a:t>
                      </a:r>
                      <a:endParaRPr lang="hu-H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hu-HU" sz="1100" u="none" strike="noStrike">
                          <a:effectLst/>
                        </a:rPr>
                        <a:t>Padka (burkolt)</a:t>
                      </a:r>
                      <a:endParaRPr lang="hu-H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100" u="none" strike="noStrike">
                          <a:effectLst/>
                        </a:rPr>
                        <a:t>Pb</a:t>
                      </a:r>
                      <a:endParaRPr lang="hu-H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100" u="none" strike="noStrike">
                          <a:effectLst/>
                        </a:rPr>
                        <a:t>2,50</a:t>
                      </a:r>
                      <a:endParaRPr lang="hu-H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hu-HU" sz="1100" u="none" strike="noStrike">
                          <a:effectLst/>
                        </a:rPr>
                        <a:t>Padka (nemesített)</a:t>
                      </a:r>
                      <a:endParaRPr lang="hu-H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100" u="none" strike="noStrike">
                          <a:effectLst/>
                        </a:rPr>
                        <a:t>Pn</a:t>
                      </a:r>
                      <a:endParaRPr lang="hu-H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100" u="none" strike="noStrike">
                          <a:effectLst/>
                        </a:rPr>
                        <a:t>1,75</a:t>
                      </a:r>
                      <a:endParaRPr lang="hu-H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hu-H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hu-H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hu-H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hu-HU" sz="1100" u="none" strike="noStrike">
                          <a:effectLst/>
                        </a:rPr>
                        <a:t>Koronaszélesség</a:t>
                      </a:r>
                      <a:endParaRPr lang="hu-H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100" u="none" strike="noStrike">
                          <a:effectLst/>
                        </a:rPr>
                        <a:t>K</a:t>
                      </a:r>
                      <a:endParaRPr lang="hu-H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100" u="none" strike="noStrike">
                          <a:effectLst/>
                        </a:rPr>
                        <a:t>17,25</a:t>
                      </a:r>
                      <a:endParaRPr lang="hu-H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hu-HU" sz="1100" u="none" strike="noStrike">
                          <a:effectLst/>
                        </a:rPr>
                        <a:t>Burkolatszélesség</a:t>
                      </a:r>
                      <a:endParaRPr lang="hu-H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100" u="none" strike="noStrike">
                          <a:effectLst/>
                        </a:rPr>
                        <a:t>B</a:t>
                      </a:r>
                      <a:endParaRPr lang="hu-H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100" u="none" strike="noStrike">
                          <a:effectLst/>
                        </a:rPr>
                        <a:t>13,50</a:t>
                      </a:r>
                      <a:endParaRPr lang="hu-H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hu-HU" sz="1100" u="none" strike="noStrike">
                          <a:effectLst/>
                        </a:rPr>
                        <a:t>Útterület szélessége</a:t>
                      </a:r>
                      <a:endParaRPr lang="hu-H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100" u="none" strike="noStrike">
                          <a:effectLst/>
                        </a:rPr>
                        <a:t>T</a:t>
                      </a:r>
                      <a:endParaRPr lang="hu-H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100" u="none" strike="noStrike" dirty="0">
                          <a:effectLst/>
                        </a:rPr>
                        <a:t>32,25</a:t>
                      </a:r>
                      <a:endParaRPr lang="hu-H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9911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0825" y="5805488"/>
            <a:ext cx="7921625" cy="288925"/>
          </a:xfrm>
        </p:spPr>
        <p:txBody>
          <a:bodyPr/>
          <a:lstStyle/>
          <a:p>
            <a:pPr>
              <a:defRPr/>
            </a:pPr>
            <a:endParaRPr lang="hu-HU" sz="1800" b="1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defRPr/>
            </a:pPr>
            <a:r>
              <a:rPr lang="hu-HU" sz="16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Magyar </a:t>
            </a:r>
            <a:r>
              <a:rPr lang="hu-HU" sz="1600" b="1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Útügyi Társaság, Budapest</a:t>
            </a:r>
          </a:p>
          <a:p>
            <a:pPr>
              <a:defRPr/>
            </a:pPr>
            <a:r>
              <a:rPr lang="hu-HU" sz="16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Közlekedéstudományi Intézet, Budapest</a:t>
            </a:r>
            <a:endParaRPr lang="hu-HU" sz="1600" b="1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defRPr/>
            </a:pPr>
            <a:endParaRPr lang="hu-HU" sz="1600" b="1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099" name="Kép 4" descr="uszt_logo_rg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188913"/>
            <a:ext cx="2519363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00" name="AutoShape 2"/>
          <p:cNvCxnSpPr>
            <a:cxnSpLocks noChangeShapeType="1"/>
          </p:cNvCxnSpPr>
          <p:nvPr/>
        </p:nvCxnSpPr>
        <p:spPr bwMode="auto">
          <a:xfrm>
            <a:off x="0" y="1125538"/>
            <a:ext cx="9144000" cy="1587"/>
          </a:xfrm>
          <a:prstGeom prst="straightConnector1">
            <a:avLst/>
          </a:prstGeom>
          <a:noFill/>
          <a:ln w="25400">
            <a:solidFill>
              <a:srgbClr val="8CB335"/>
            </a:solidFill>
            <a:round/>
            <a:headEnd/>
            <a:tailEnd/>
          </a:ln>
        </p:spPr>
      </p:cxnSp>
      <p:pic>
        <p:nvPicPr>
          <p:cNvPr id="4101" name="Picture 3" descr="Infoblokk2_altalanos_egy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5805488"/>
            <a:ext cx="2159000" cy="89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0"/>
            <a:ext cx="8893175" cy="1125538"/>
          </a:xfrm>
        </p:spPr>
        <p:txBody>
          <a:bodyPr/>
          <a:lstStyle/>
          <a:p>
            <a:pPr algn="l" eaLnBrk="1" hangingPunct="1"/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Biztonság növelése, </a:t>
            </a:r>
            <a:b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hu-HU" sz="2000" b="1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előzések biztonságosabbá tétele</a:t>
            </a:r>
            <a:endParaRPr lang="hu-HU" sz="3200" b="1" dirty="0" smtClean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121" name="Kép 32" descr="maut_logo_v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5805488"/>
            <a:ext cx="12969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2" name="Szövegdoboz 33"/>
          <p:cNvSpPr txBox="1">
            <a:spLocks noChangeArrowheads="1"/>
          </p:cNvSpPr>
          <p:nvPr/>
        </p:nvSpPr>
        <p:spPr bwMode="auto">
          <a:xfrm>
            <a:off x="250825" y="6597650"/>
            <a:ext cx="12969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800">
                <a:solidFill>
                  <a:srgbClr val="000000"/>
                </a:solidFill>
                <a:latin typeface="Verdana" pitchFamily="34" charset="0"/>
              </a:rPr>
              <a:t>www.maut.hu</a:t>
            </a:r>
          </a:p>
        </p:txBody>
      </p:sp>
      <p:sp>
        <p:nvSpPr>
          <p:cNvPr id="6" name="Téglalap 5"/>
          <p:cNvSpPr/>
          <p:nvPr/>
        </p:nvSpPr>
        <p:spPr>
          <a:xfrm>
            <a:off x="899317" y="4941168"/>
            <a:ext cx="76331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dirty="0" smtClean="0">
                <a:solidFill>
                  <a:srgbClr val="000000"/>
                </a:solidFill>
              </a:rPr>
              <a:t>Széles útfelület, a jobb oldali képen látható a TIPIKUS forgalmi szituáció</a:t>
            </a:r>
            <a:endParaRPr lang="hu-HU" dirty="0">
              <a:solidFill>
                <a:srgbClr val="000000"/>
              </a:solidFill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646" y="1127125"/>
            <a:ext cx="8374707" cy="4318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250825" y="5798005"/>
            <a:ext cx="79216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hu-HU" sz="1600" b="1" kern="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Útügyi Napok, Győr, 2014 szeptember 24-25</a:t>
            </a:r>
            <a:endParaRPr lang="hu-HU" sz="1600" b="1" kern="0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8759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lapértelmezett terv">
  <a:themeElements>
    <a:clrScheme name="Alapértelmezett terv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lapértelmezett terv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lapértelmezett terv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lapértelmezett terv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lapértelmezett terv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lapértelmezett terv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lapértelmezett terv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lapértelmezett terv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lapértelmezett terv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lapértelmezett terv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lapértelmezett terv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lapértelmezett terv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lapértelmezett terv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lapértelmezett terv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é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é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2625</TotalTime>
  <Words>4792</Words>
  <Application>Microsoft Office PowerPoint</Application>
  <PresentationFormat>Diavetítés a képernyőre (4:3 oldalarány)</PresentationFormat>
  <Paragraphs>438</Paragraphs>
  <Slides>40</Slides>
  <Notes>40</Notes>
  <HiddenSlides>0</HiddenSlides>
  <MMClips>0</MMClips>
  <ScaleCrop>false</ScaleCrop>
  <HeadingPairs>
    <vt:vector size="6" baseType="variant">
      <vt:variant>
        <vt:lpstr>Téma</vt:lpstr>
      </vt:variant>
      <vt:variant>
        <vt:i4>1</vt:i4>
      </vt:variant>
      <vt:variant>
        <vt:lpstr>Beágyazott OLE kiszolgálók</vt:lpstr>
      </vt:variant>
      <vt:variant>
        <vt:i4>1</vt:i4>
      </vt:variant>
      <vt:variant>
        <vt:lpstr>Diacímek</vt:lpstr>
      </vt:variant>
      <vt:variant>
        <vt:i4>40</vt:i4>
      </vt:variant>
    </vt:vector>
  </HeadingPairs>
  <TitlesOfParts>
    <vt:vector size="42" baseType="lpstr">
      <vt:lpstr>Alapértelmezett terv</vt:lpstr>
      <vt:lpstr>Munkalap</vt:lpstr>
      <vt:lpstr>   2+1 – 1+2 sávos utak forgalomlefolyása  „A 2+1 – 1+2 sávos problémakör a hazai gyorsforgalmi utakon és autópályákon” Kiegészítő kutatási és elemzési feladatok végzése ajánlatkérő részére 4. pont (Megrendelő által kiválasztott szakaszokon elvégzendő mérések)   </vt:lpstr>
      <vt:lpstr>2+1-1+2 sávos út: úttípus vagy  csak kiépítési jellegzetesség? MIT TAKAR AZ ELNEVEZÉS?</vt:lpstr>
      <vt:lpstr>2+1-1+2 sávos út: úttípus vagy  csak kiépítési jellegzetesség? MIT TAKAR AZ ELNEVEZÉS?</vt:lpstr>
      <vt:lpstr>2+1-1+2 sávos út: úttípus vagy  csak kiépítési jellegzetesség? MIT TAKAR AZ ELNEVEZÉS ?</vt:lpstr>
      <vt:lpstr>2+1-1+2 sávos út: úttípus vagy  csak kiépítési jellegzetesség? MIT TAKAR AZ ELNEVEZÉS?</vt:lpstr>
      <vt:lpstr>2+1-1+2 sávos út alkalmazásának célja</vt:lpstr>
      <vt:lpstr>2+1-1+2 sávos út alkalmazásának hazai  lehetséges keresztmetszetei: a) gyorsforgalmi út átmeneti megoldása </vt:lpstr>
      <vt:lpstr>2+1-1+2 sávos út alkalmazásának hazai  lehetséges keresztmetszetei: a) főúti kialakítás végleges megoldásként is</vt:lpstr>
      <vt:lpstr>Biztonság növelése,  előzések biztonságosabbá tétele</vt:lpstr>
      <vt:lpstr>2+1-1+2 sávos út: úttípus vagy  csak kiépítési jellegzetesség? MIT TAKAR EZ A FOGALOM,</vt:lpstr>
      <vt:lpstr>2+1-1+2 sávos út: úttípus vagy  csak kiépítési jellegzetesség? MIT TAKAR EZ A FOGALOM,</vt:lpstr>
      <vt:lpstr>Hazai mérések célkitűzése,  mérési helyszínek</vt:lpstr>
      <vt:lpstr>Mérési helyszínek</vt:lpstr>
      <vt:lpstr>Mérési helyszínek</vt:lpstr>
      <vt:lpstr>Mérések és kiértékelés végzése</vt:lpstr>
      <vt:lpstr>2+1-1+2 sávos út: úttípus vagy  csak kiépítési jellegzetesség? MIT TAKAR EZ A FOGALOM,</vt:lpstr>
      <vt:lpstr>Gyorsforgalmi jellegű út, M2-es autóút, kapaszkodódó sáv, Vác elkerülő szakasza</vt:lpstr>
      <vt:lpstr>Gyorsforgalmi jellegű út, M2-es autóút, kapaszkodódó sáv, Vác elkerülő szakasza</vt:lpstr>
      <vt:lpstr>Gyorsforgalmi jellegű út, M2-es autóút, kapaszkodódó sáv, Vác elkerülő szakasza</vt:lpstr>
      <vt:lpstr>Napi forgalomlefolyás jellemzői</vt:lpstr>
      <vt:lpstr>Forgalomlefolyás irányonként, sávonként és naponként</vt:lpstr>
      <vt:lpstr>Forgalomlefolyás:belső sáv használati arány</vt:lpstr>
      <vt:lpstr>Forgalomlefolyás: negyedórás átlagsebességek</vt:lpstr>
      <vt:lpstr>Forgalomlefolyás: negyedórás átlagsebességek a keresztmetszetekben</vt:lpstr>
      <vt:lpstr>Többletsávok hatása a forgalomáramlásra:  M2-es autóút, péntek</vt:lpstr>
      <vt:lpstr>Forgalomlefolyás:sorképződés,  sorlebomlás folyamat</vt:lpstr>
      <vt:lpstr>II. rendű főút: 72. sz. főút, előzési sáv,  Veszprém megye</vt:lpstr>
      <vt:lpstr>II. rendű főút: 72. sz. főút, előzési sáv,  Veszprém megye</vt:lpstr>
      <vt:lpstr>II. rendű főút: 72. sz. főút, előzési sáv,  Veszprém megye</vt:lpstr>
      <vt:lpstr>II. rendű főút: 72. sz. főút, előzési sáv,  Veszprém megye</vt:lpstr>
      <vt:lpstr>Napi forgalomlefolyás jellemzői:  előzési sávos irány</vt:lpstr>
      <vt:lpstr>Napi forgalomlefolyás jellemzői:  egysávos irány</vt:lpstr>
      <vt:lpstr>Napi forgalomlefolyás jellemzői:  irányonkénti, sávonkénti és napi bontásban</vt:lpstr>
      <vt:lpstr>Forgalomlefolyás:belső sáv használati arány</vt:lpstr>
      <vt:lpstr>Forgalomlefolyás:negyedórás átlagsebességek  alakulása kersztmetszetenként</vt:lpstr>
      <vt:lpstr>Forgalomlefolyás:sorfelépülés, sorlebomlás</vt:lpstr>
      <vt:lpstr>Többletsávok hatása a forgalomáramlásra:  72. sz. főút, kedd</vt:lpstr>
      <vt:lpstr>Többletsávok hatása a forgalomáramlásra:  Konfliktushelyzetek, szabálytalanságok</vt:lpstr>
      <vt:lpstr>Többletsávok hatása a forgalomáramlásra:  Konfliktushelyzetek, szabálytalanságok</vt:lpstr>
      <vt:lpstr>Köszönöm a megtisztelő figyelmet!</vt:lpstr>
    </vt:vector>
  </TitlesOfParts>
  <Company>pms2000kft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Magyar Útügyi Társaság szerepe a szabványosítás folyamatában</dc:title>
  <dc:creator>kinga</dc:creator>
  <cp:lastModifiedBy>Hóz Erzsébet</cp:lastModifiedBy>
  <cp:revision>354</cp:revision>
  <dcterms:created xsi:type="dcterms:W3CDTF">2006-09-05T11:36:39Z</dcterms:created>
  <dcterms:modified xsi:type="dcterms:W3CDTF">2014-09-25T06:30:15Z</dcterms:modified>
</cp:coreProperties>
</file>