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5.xml" ContentType="application/vnd.openxmlformats-officedocument.theme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4" r:id="rId2"/>
    <p:sldMasterId id="2147483687" r:id="rId3"/>
    <p:sldMasterId id="2147483699" r:id="rId4"/>
    <p:sldMasterId id="2147483711" r:id="rId5"/>
    <p:sldMasterId id="2147483724" r:id="rId6"/>
  </p:sldMasterIdLst>
  <p:notesMasterIdLst>
    <p:notesMasterId r:id="rId51"/>
  </p:notesMasterIdLst>
  <p:sldIdLst>
    <p:sldId id="293" r:id="rId7"/>
    <p:sldId id="297" r:id="rId8"/>
    <p:sldId id="284" r:id="rId9"/>
    <p:sldId id="257" r:id="rId10"/>
    <p:sldId id="299" r:id="rId11"/>
    <p:sldId id="259" r:id="rId12"/>
    <p:sldId id="258" r:id="rId13"/>
    <p:sldId id="260" r:id="rId14"/>
    <p:sldId id="261" r:id="rId15"/>
    <p:sldId id="262" r:id="rId16"/>
    <p:sldId id="263" r:id="rId17"/>
    <p:sldId id="264" r:id="rId18"/>
    <p:sldId id="265" r:id="rId19"/>
    <p:sldId id="266" r:id="rId20"/>
    <p:sldId id="267" r:id="rId21"/>
    <p:sldId id="268" r:id="rId22"/>
    <p:sldId id="269" r:id="rId23"/>
    <p:sldId id="270" r:id="rId24"/>
    <p:sldId id="271" r:id="rId25"/>
    <p:sldId id="272" r:id="rId26"/>
    <p:sldId id="273" r:id="rId27"/>
    <p:sldId id="274" r:id="rId28"/>
    <p:sldId id="275" r:id="rId29"/>
    <p:sldId id="276" r:id="rId30"/>
    <p:sldId id="277" r:id="rId31"/>
    <p:sldId id="278" r:id="rId32"/>
    <p:sldId id="279" r:id="rId33"/>
    <p:sldId id="280" r:id="rId34"/>
    <p:sldId id="281" r:id="rId35"/>
    <p:sldId id="283" r:id="rId36"/>
    <p:sldId id="282" r:id="rId37"/>
    <p:sldId id="302" r:id="rId38"/>
    <p:sldId id="301" r:id="rId39"/>
    <p:sldId id="304" r:id="rId40"/>
    <p:sldId id="303" r:id="rId41"/>
    <p:sldId id="300" r:id="rId42"/>
    <p:sldId id="287" r:id="rId43"/>
    <p:sldId id="288" r:id="rId44"/>
    <p:sldId id="289" r:id="rId45"/>
    <p:sldId id="290" r:id="rId46"/>
    <p:sldId id="291" r:id="rId47"/>
    <p:sldId id="292" r:id="rId48"/>
    <p:sldId id="285" r:id="rId49"/>
    <p:sldId id="286" r:id="rId50"/>
  </p:sldIdLst>
  <p:sldSz cx="9144000" cy="6858000" type="screen4x3"/>
  <p:notesSz cx="6858000" cy="9144000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slide" Target="slides/slide36.xml"/><Relationship Id="rId47" Type="http://schemas.openxmlformats.org/officeDocument/2006/relationships/slide" Target="slides/slide41.xml"/><Relationship Id="rId50" Type="http://schemas.openxmlformats.org/officeDocument/2006/relationships/slide" Target="slides/slide44.xml"/><Relationship Id="rId55" Type="http://schemas.openxmlformats.org/officeDocument/2006/relationships/tableStyles" Target="tableStyle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slide" Target="slides/slide40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41" Type="http://schemas.openxmlformats.org/officeDocument/2006/relationships/slide" Target="slides/slide35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45" Type="http://schemas.openxmlformats.org/officeDocument/2006/relationships/slide" Target="slides/slide39.xml"/><Relationship Id="rId53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49" Type="http://schemas.openxmlformats.org/officeDocument/2006/relationships/slide" Target="slides/slide43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openxmlformats.org/officeDocument/2006/relationships/slide" Target="slides/slide38.xml"/><Relationship Id="rId52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slide" Target="slides/slide37.xml"/><Relationship Id="rId48" Type="http://schemas.openxmlformats.org/officeDocument/2006/relationships/slide" Target="slides/slide42.xml"/><Relationship Id="rId8" Type="http://schemas.openxmlformats.org/officeDocument/2006/relationships/slide" Target="slides/slide2.xml"/><Relationship Id="rId51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BF1DD8-2B50-4EFE-B45B-7640892633E3}" type="datetimeFigureOut">
              <a:rPr lang="hu-HU" smtClean="0"/>
              <a:t>2014.09.10.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E03138-5D53-4462-AC03-BC4403131DD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6612626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1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204550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605377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006204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407032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/>
            <a:fld id="{F369AFD0-A271-43BF-86EC-19E9D0D0F468}" type="slidenum">
              <a:rPr lang="hu-HU" altLang="hu-HU">
                <a:solidFill>
                  <a:srgbClr val="000000"/>
                </a:solidFill>
                <a:latin typeface="Times New Roman" pitchFamily="16" charset="0"/>
              </a:rPr>
              <a:pPr eaLnBrk="1"/>
              <a:t>4</a:t>
            </a:fld>
            <a:endParaRPr lang="hu-HU" altLang="hu-HU">
              <a:solidFill>
                <a:srgbClr val="000000"/>
              </a:solidFill>
              <a:latin typeface="Times New Roman" pitchFamily="16" charset="0"/>
            </a:endParaRPr>
          </a:p>
        </p:txBody>
      </p:sp>
      <p:sp>
        <p:nvSpPr>
          <p:cNvPr id="79875" name="Text Box 1"/>
          <p:cNvSpPr txBox="1">
            <a:spLocks noChangeArrowheads="1"/>
          </p:cNvSpPr>
          <p:nvPr/>
        </p:nvSpPr>
        <p:spPr bwMode="auto">
          <a:xfrm>
            <a:off x="3881209" y="8686460"/>
            <a:ext cx="2975352" cy="456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r" defTabSz="393869" eaLnBrk="1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fld id="{5E002340-2DAA-4353-841A-86786D1B65AB}" type="slidenum">
              <a:rPr lang="hu-HU" altLang="hu-HU" sz="1200">
                <a:solidFill>
                  <a:srgbClr val="000000"/>
                </a:solidFill>
                <a:latin typeface="Times New Roman" pitchFamily="16" charset="0"/>
                <a:cs typeface="Arial Unicode MS" charset="0"/>
              </a:rPr>
              <a:pPr algn="r" defTabSz="393869" eaLnBrk="1" fontAlgn="base" hangingPunct="0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SzPct val="100000"/>
              </a:pPr>
              <a:t>4</a:t>
            </a:fld>
            <a:endParaRPr lang="hu-HU" altLang="hu-HU" sz="1200">
              <a:solidFill>
                <a:srgbClr val="000000"/>
              </a:solidFill>
              <a:latin typeface="Times New Roman" pitchFamily="16" charset="0"/>
              <a:cs typeface="Arial Unicode MS" charset="0"/>
            </a:endParaRPr>
          </a:p>
        </p:txBody>
      </p:sp>
      <p:sp>
        <p:nvSpPr>
          <p:cNvPr id="7987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987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514" y="4343231"/>
            <a:ext cx="5471135" cy="410020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hu-HU" altLang="hu-H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1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204550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605377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006204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407032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/>
            <a:fld id="{323A4AA5-2FFF-4399-A6BE-C31B09ACDD86}" type="slidenum">
              <a:rPr lang="hu-HU" altLang="hu-HU">
                <a:solidFill>
                  <a:srgbClr val="000000"/>
                </a:solidFill>
                <a:latin typeface="Times New Roman" pitchFamily="16" charset="0"/>
              </a:rPr>
              <a:pPr eaLnBrk="1"/>
              <a:t>14</a:t>
            </a:fld>
            <a:endParaRPr lang="hu-HU" altLang="hu-HU">
              <a:solidFill>
                <a:srgbClr val="000000"/>
              </a:solidFill>
              <a:latin typeface="Times New Roman" pitchFamily="16" charset="0"/>
            </a:endParaRPr>
          </a:p>
        </p:txBody>
      </p:sp>
      <p:sp>
        <p:nvSpPr>
          <p:cNvPr id="96259" name="Text Box 1"/>
          <p:cNvSpPr txBox="1">
            <a:spLocks noChangeArrowheads="1"/>
          </p:cNvSpPr>
          <p:nvPr/>
        </p:nvSpPr>
        <p:spPr bwMode="auto">
          <a:xfrm>
            <a:off x="3881209" y="8686460"/>
            <a:ext cx="2975352" cy="456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r" defTabSz="393869" eaLnBrk="1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fld id="{95D86722-CECB-4073-A103-413497872FD0}" type="slidenum">
              <a:rPr lang="hu-HU" altLang="hu-HU" sz="1200">
                <a:solidFill>
                  <a:srgbClr val="000000"/>
                </a:solidFill>
                <a:latin typeface="Times New Roman" pitchFamily="16" charset="0"/>
                <a:cs typeface="Arial Unicode MS" charset="0"/>
              </a:rPr>
              <a:pPr algn="r" defTabSz="393869" eaLnBrk="1" fontAlgn="base" hangingPunct="0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SzPct val="100000"/>
              </a:pPr>
              <a:t>14</a:t>
            </a:fld>
            <a:endParaRPr lang="hu-HU" altLang="hu-HU" sz="1200">
              <a:solidFill>
                <a:srgbClr val="000000"/>
              </a:solidFill>
              <a:latin typeface="Times New Roman" pitchFamily="16" charset="0"/>
              <a:cs typeface="Arial Unicode MS" charset="0"/>
            </a:endParaRPr>
          </a:p>
        </p:txBody>
      </p:sp>
      <p:sp>
        <p:nvSpPr>
          <p:cNvPr id="9626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626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514" y="4343231"/>
            <a:ext cx="5471135" cy="410020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hu-HU" altLang="hu-HU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1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204550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605377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006204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407032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/>
            <a:fld id="{2EA287B6-C51D-4A27-A1C2-D8ADFE805E7B}" type="slidenum">
              <a:rPr lang="hu-HU" altLang="hu-HU">
                <a:solidFill>
                  <a:srgbClr val="000000"/>
                </a:solidFill>
                <a:latin typeface="Times New Roman" pitchFamily="16" charset="0"/>
              </a:rPr>
              <a:pPr eaLnBrk="1"/>
              <a:t>15</a:t>
            </a:fld>
            <a:endParaRPr lang="hu-HU" altLang="hu-HU">
              <a:solidFill>
                <a:srgbClr val="000000"/>
              </a:solidFill>
              <a:latin typeface="Times New Roman" pitchFamily="16" charset="0"/>
            </a:endParaRPr>
          </a:p>
        </p:txBody>
      </p:sp>
      <p:sp>
        <p:nvSpPr>
          <p:cNvPr id="97283" name="Text Box 1"/>
          <p:cNvSpPr txBox="1">
            <a:spLocks noChangeArrowheads="1"/>
          </p:cNvSpPr>
          <p:nvPr/>
        </p:nvSpPr>
        <p:spPr bwMode="auto">
          <a:xfrm>
            <a:off x="3881209" y="8686460"/>
            <a:ext cx="2975352" cy="456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r" defTabSz="393869" eaLnBrk="1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fld id="{FFDD9E07-C429-4FC8-B9A5-CA4D5D297A9B}" type="slidenum">
              <a:rPr lang="hu-HU" altLang="hu-HU" sz="1200">
                <a:solidFill>
                  <a:srgbClr val="000000"/>
                </a:solidFill>
                <a:latin typeface="Times New Roman" pitchFamily="16" charset="0"/>
                <a:cs typeface="Arial Unicode MS" charset="0"/>
              </a:rPr>
              <a:pPr algn="r" defTabSz="393869" eaLnBrk="1" fontAlgn="base" hangingPunct="0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SzPct val="100000"/>
              </a:pPr>
              <a:t>15</a:t>
            </a:fld>
            <a:endParaRPr lang="hu-HU" altLang="hu-HU" sz="1200">
              <a:solidFill>
                <a:srgbClr val="000000"/>
              </a:solidFill>
              <a:latin typeface="Times New Roman" pitchFamily="16" charset="0"/>
              <a:cs typeface="Arial Unicode MS" charset="0"/>
            </a:endParaRPr>
          </a:p>
        </p:txBody>
      </p:sp>
      <p:sp>
        <p:nvSpPr>
          <p:cNvPr id="9728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728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514" y="4343231"/>
            <a:ext cx="5471135" cy="410020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hu-HU" altLang="hu-HU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1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204550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605377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006204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407032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/>
            <a:fld id="{1D52D401-DA6E-4397-93B1-053333EEBB6D}" type="slidenum">
              <a:rPr lang="hu-HU" altLang="hu-HU">
                <a:solidFill>
                  <a:srgbClr val="000000"/>
                </a:solidFill>
                <a:latin typeface="Times New Roman" pitchFamily="16" charset="0"/>
              </a:rPr>
              <a:pPr eaLnBrk="1"/>
              <a:t>16</a:t>
            </a:fld>
            <a:endParaRPr lang="hu-HU" altLang="hu-HU">
              <a:solidFill>
                <a:srgbClr val="000000"/>
              </a:solidFill>
              <a:latin typeface="Times New Roman" pitchFamily="16" charset="0"/>
            </a:endParaRPr>
          </a:p>
        </p:txBody>
      </p:sp>
      <p:sp>
        <p:nvSpPr>
          <p:cNvPr id="99331" name="Text Box 1"/>
          <p:cNvSpPr txBox="1">
            <a:spLocks noChangeArrowheads="1"/>
          </p:cNvSpPr>
          <p:nvPr/>
        </p:nvSpPr>
        <p:spPr bwMode="auto">
          <a:xfrm>
            <a:off x="3881209" y="8686460"/>
            <a:ext cx="2975352" cy="456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r" defTabSz="393869" eaLnBrk="1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fld id="{3CF75408-DC89-4D18-BDB4-F6F024F8165F}" type="slidenum">
              <a:rPr lang="hu-HU" altLang="hu-HU" sz="1200">
                <a:solidFill>
                  <a:srgbClr val="000000"/>
                </a:solidFill>
                <a:latin typeface="Times New Roman" pitchFamily="16" charset="0"/>
                <a:cs typeface="Arial Unicode MS" charset="0"/>
              </a:rPr>
              <a:pPr algn="r" defTabSz="393869" eaLnBrk="1" fontAlgn="base" hangingPunct="0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SzPct val="100000"/>
              </a:pPr>
              <a:t>16</a:t>
            </a:fld>
            <a:endParaRPr lang="hu-HU" altLang="hu-HU" sz="1200">
              <a:solidFill>
                <a:srgbClr val="000000"/>
              </a:solidFill>
              <a:latin typeface="Times New Roman" pitchFamily="16" charset="0"/>
              <a:cs typeface="Arial Unicode MS" charset="0"/>
            </a:endParaRPr>
          </a:p>
        </p:txBody>
      </p:sp>
      <p:sp>
        <p:nvSpPr>
          <p:cNvPr id="9933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933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514" y="4343231"/>
            <a:ext cx="5471135" cy="410020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hu-HU" altLang="hu-HU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1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204550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605377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006204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407032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/>
            <a:fld id="{A578178B-A6D7-46CE-8709-BD91DD1784C1}" type="slidenum">
              <a:rPr lang="hu-HU" altLang="hu-HU">
                <a:solidFill>
                  <a:srgbClr val="000000"/>
                </a:solidFill>
                <a:latin typeface="Times New Roman" pitchFamily="16" charset="0"/>
              </a:rPr>
              <a:pPr eaLnBrk="1"/>
              <a:t>17</a:t>
            </a:fld>
            <a:endParaRPr lang="hu-HU" altLang="hu-HU">
              <a:solidFill>
                <a:srgbClr val="000000"/>
              </a:solidFill>
              <a:latin typeface="Times New Roman" pitchFamily="16" charset="0"/>
            </a:endParaRPr>
          </a:p>
        </p:txBody>
      </p:sp>
      <p:sp>
        <p:nvSpPr>
          <p:cNvPr id="106499" name="Text Box 1"/>
          <p:cNvSpPr txBox="1">
            <a:spLocks noChangeArrowheads="1"/>
          </p:cNvSpPr>
          <p:nvPr/>
        </p:nvSpPr>
        <p:spPr bwMode="auto">
          <a:xfrm>
            <a:off x="3881209" y="8686460"/>
            <a:ext cx="2975352" cy="456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r" defTabSz="393869" eaLnBrk="1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fld id="{43C2587B-6671-4DA9-AD69-50AD52081476}" type="slidenum">
              <a:rPr lang="hu-HU" altLang="hu-HU" sz="1200">
                <a:solidFill>
                  <a:srgbClr val="000000"/>
                </a:solidFill>
                <a:latin typeface="Times New Roman" pitchFamily="16" charset="0"/>
                <a:cs typeface="Arial Unicode MS" charset="0"/>
              </a:rPr>
              <a:pPr algn="r" defTabSz="393869" eaLnBrk="1" fontAlgn="base" hangingPunct="0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SzPct val="100000"/>
              </a:pPr>
              <a:t>17</a:t>
            </a:fld>
            <a:endParaRPr lang="hu-HU" altLang="hu-HU" sz="1200">
              <a:solidFill>
                <a:srgbClr val="000000"/>
              </a:solidFill>
              <a:latin typeface="Times New Roman" pitchFamily="16" charset="0"/>
              <a:cs typeface="Arial Unicode MS" charset="0"/>
            </a:endParaRPr>
          </a:p>
        </p:txBody>
      </p:sp>
      <p:sp>
        <p:nvSpPr>
          <p:cNvPr id="10650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650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514" y="4343231"/>
            <a:ext cx="5471135" cy="410020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hu-HU" altLang="hu-HU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1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204550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605377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006204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407032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/>
            <a:fld id="{A578178B-A6D7-46CE-8709-BD91DD1784C1}" type="slidenum">
              <a:rPr lang="hu-HU" altLang="hu-HU">
                <a:solidFill>
                  <a:srgbClr val="000000"/>
                </a:solidFill>
                <a:latin typeface="Times New Roman" pitchFamily="16" charset="0"/>
              </a:rPr>
              <a:pPr eaLnBrk="1"/>
              <a:t>18</a:t>
            </a:fld>
            <a:endParaRPr lang="hu-HU" altLang="hu-HU">
              <a:solidFill>
                <a:srgbClr val="000000"/>
              </a:solidFill>
              <a:latin typeface="Times New Roman" pitchFamily="16" charset="0"/>
            </a:endParaRPr>
          </a:p>
        </p:txBody>
      </p:sp>
      <p:sp>
        <p:nvSpPr>
          <p:cNvPr id="106499" name="Text Box 1"/>
          <p:cNvSpPr txBox="1">
            <a:spLocks noChangeArrowheads="1"/>
          </p:cNvSpPr>
          <p:nvPr/>
        </p:nvSpPr>
        <p:spPr bwMode="auto">
          <a:xfrm>
            <a:off x="3881209" y="8686460"/>
            <a:ext cx="2975352" cy="456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r" defTabSz="393869" eaLnBrk="1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fld id="{43C2587B-6671-4DA9-AD69-50AD52081476}" type="slidenum">
              <a:rPr lang="hu-HU" altLang="hu-HU" sz="1200">
                <a:solidFill>
                  <a:srgbClr val="000000"/>
                </a:solidFill>
                <a:latin typeface="Times New Roman" pitchFamily="16" charset="0"/>
                <a:cs typeface="Arial Unicode MS" charset="0"/>
              </a:rPr>
              <a:pPr algn="r" defTabSz="393869" eaLnBrk="1" fontAlgn="base" hangingPunct="0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SzPct val="100000"/>
              </a:pPr>
              <a:t>18</a:t>
            </a:fld>
            <a:endParaRPr lang="hu-HU" altLang="hu-HU" sz="1200">
              <a:solidFill>
                <a:srgbClr val="000000"/>
              </a:solidFill>
              <a:latin typeface="Times New Roman" pitchFamily="16" charset="0"/>
              <a:cs typeface="Arial Unicode MS" charset="0"/>
            </a:endParaRPr>
          </a:p>
        </p:txBody>
      </p:sp>
      <p:sp>
        <p:nvSpPr>
          <p:cNvPr id="10650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650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514" y="4343231"/>
            <a:ext cx="5471135" cy="410020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hu-HU" altLang="hu-HU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1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204550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605377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006204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407032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/>
            <a:fld id="{21133CDF-C896-4F5B-872A-E4221E2B472F}" type="slidenum">
              <a:rPr lang="hu-HU" altLang="hu-HU">
                <a:solidFill>
                  <a:srgbClr val="000000"/>
                </a:solidFill>
                <a:latin typeface="Times New Roman" pitchFamily="16" charset="0"/>
              </a:rPr>
              <a:pPr eaLnBrk="1"/>
              <a:t>19</a:t>
            </a:fld>
            <a:endParaRPr lang="hu-HU" altLang="hu-HU">
              <a:solidFill>
                <a:srgbClr val="000000"/>
              </a:solidFill>
              <a:latin typeface="Times New Roman" pitchFamily="16" charset="0"/>
            </a:endParaRPr>
          </a:p>
        </p:txBody>
      </p:sp>
      <p:sp>
        <p:nvSpPr>
          <p:cNvPr id="103427" name="Text Box 1"/>
          <p:cNvSpPr txBox="1">
            <a:spLocks noChangeArrowheads="1"/>
          </p:cNvSpPr>
          <p:nvPr/>
        </p:nvSpPr>
        <p:spPr bwMode="auto">
          <a:xfrm>
            <a:off x="3881209" y="8686460"/>
            <a:ext cx="2975352" cy="456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r" defTabSz="393869" eaLnBrk="1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fld id="{14A780B7-743D-42B1-AC74-76DDD6EFE47D}" type="slidenum">
              <a:rPr lang="hu-HU" altLang="hu-HU" sz="1200">
                <a:solidFill>
                  <a:srgbClr val="000000"/>
                </a:solidFill>
                <a:latin typeface="Times New Roman" pitchFamily="16" charset="0"/>
                <a:cs typeface="Arial Unicode MS" charset="0"/>
              </a:rPr>
              <a:pPr algn="r" defTabSz="393869" eaLnBrk="1" fontAlgn="base" hangingPunct="0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SzPct val="100000"/>
              </a:pPr>
              <a:t>19</a:t>
            </a:fld>
            <a:endParaRPr lang="hu-HU" altLang="hu-HU" sz="1200">
              <a:solidFill>
                <a:srgbClr val="000000"/>
              </a:solidFill>
              <a:latin typeface="Times New Roman" pitchFamily="16" charset="0"/>
              <a:cs typeface="Arial Unicode MS" charset="0"/>
            </a:endParaRPr>
          </a:p>
        </p:txBody>
      </p:sp>
      <p:sp>
        <p:nvSpPr>
          <p:cNvPr id="10342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342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514" y="4343231"/>
            <a:ext cx="5471135" cy="410020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hu-HU" altLang="hu-HU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1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204550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605377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006204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407032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/>
            <a:fld id="{FF0D9BFD-20EF-4A78-9716-C55C21ACC620}" type="slidenum">
              <a:rPr lang="hu-HU" altLang="hu-HU">
                <a:solidFill>
                  <a:srgbClr val="000000"/>
                </a:solidFill>
                <a:latin typeface="Times New Roman" pitchFamily="16" charset="0"/>
              </a:rPr>
              <a:pPr eaLnBrk="1"/>
              <a:t>20</a:t>
            </a:fld>
            <a:endParaRPr lang="hu-HU" altLang="hu-HU">
              <a:solidFill>
                <a:srgbClr val="000000"/>
              </a:solidFill>
              <a:latin typeface="Times New Roman" pitchFamily="16" charset="0"/>
            </a:endParaRPr>
          </a:p>
        </p:txBody>
      </p:sp>
      <p:sp>
        <p:nvSpPr>
          <p:cNvPr id="104451" name="Text Box 1"/>
          <p:cNvSpPr txBox="1">
            <a:spLocks noChangeArrowheads="1"/>
          </p:cNvSpPr>
          <p:nvPr/>
        </p:nvSpPr>
        <p:spPr bwMode="auto">
          <a:xfrm>
            <a:off x="3881209" y="8686460"/>
            <a:ext cx="2975352" cy="456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r" defTabSz="393869" eaLnBrk="1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fld id="{0657CC3B-5351-408E-B199-675DEE6DBA98}" type="slidenum">
              <a:rPr lang="hu-HU" altLang="hu-HU" sz="1200">
                <a:solidFill>
                  <a:srgbClr val="000000"/>
                </a:solidFill>
                <a:latin typeface="Times New Roman" pitchFamily="16" charset="0"/>
                <a:cs typeface="Arial Unicode MS" charset="0"/>
              </a:rPr>
              <a:pPr algn="r" defTabSz="393869" eaLnBrk="1" fontAlgn="base" hangingPunct="0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SzPct val="100000"/>
              </a:pPr>
              <a:t>20</a:t>
            </a:fld>
            <a:endParaRPr lang="hu-HU" altLang="hu-HU" sz="1200">
              <a:solidFill>
                <a:srgbClr val="000000"/>
              </a:solidFill>
              <a:latin typeface="Times New Roman" pitchFamily="16" charset="0"/>
              <a:cs typeface="Arial Unicode MS" charset="0"/>
            </a:endParaRPr>
          </a:p>
        </p:txBody>
      </p:sp>
      <p:sp>
        <p:nvSpPr>
          <p:cNvPr id="10445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445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514" y="4343231"/>
            <a:ext cx="5471135" cy="410020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hu-HU" altLang="hu-HU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1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204550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605377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006204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407032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/>
            <a:fld id="{8F22B96C-F870-4D4E-B535-B5FBDED663B3}" type="slidenum">
              <a:rPr lang="hu-HU" altLang="hu-HU">
                <a:solidFill>
                  <a:srgbClr val="000000"/>
                </a:solidFill>
                <a:latin typeface="Times New Roman" pitchFamily="16" charset="0"/>
              </a:rPr>
              <a:pPr eaLnBrk="1"/>
              <a:t>21</a:t>
            </a:fld>
            <a:endParaRPr lang="hu-HU" altLang="hu-HU">
              <a:solidFill>
                <a:srgbClr val="000000"/>
              </a:solidFill>
              <a:latin typeface="Times New Roman" pitchFamily="16" charset="0"/>
            </a:endParaRPr>
          </a:p>
        </p:txBody>
      </p:sp>
      <p:sp>
        <p:nvSpPr>
          <p:cNvPr id="107523" name="Text Box 1"/>
          <p:cNvSpPr txBox="1">
            <a:spLocks noChangeArrowheads="1"/>
          </p:cNvSpPr>
          <p:nvPr/>
        </p:nvSpPr>
        <p:spPr bwMode="auto">
          <a:xfrm>
            <a:off x="3881209" y="8686460"/>
            <a:ext cx="2975352" cy="456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r" defTabSz="393869" eaLnBrk="1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fld id="{4E252545-1A9C-436D-897F-090E1CEA9985}" type="slidenum">
              <a:rPr lang="hu-HU" altLang="hu-HU" sz="1200">
                <a:solidFill>
                  <a:srgbClr val="000000"/>
                </a:solidFill>
                <a:latin typeface="Times New Roman" pitchFamily="16" charset="0"/>
                <a:cs typeface="Arial Unicode MS" charset="0"/>
              </a:rPr>
              <a:pPr algn="r" defTabSz="393869" eaLnBrk="1" fontAlgn="base" hangingPunct="0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SzPct val="100000"/>
              </a:pPr>
              <a:t>21</a:t>
            </a:fld>
            <a:endParaRPr lang="hu-HU" altLang="hu-HU" sz="1200">
              <a:solidFill>
                <a:srgbClr val="000000"/>
              </a:solidFill>
              <a:latin typeface="Times New Roman" pitchFamily="16" charset="0"/>
              <a:cs typeface="Arial Unicode MS" charset="0"/>
            </a:endParaRPr>
          </a:p>
        </p:txBody>
      </p:sp>
      <p:sp>
        <p:nvSpPr>
          <p:cNvPr id="10752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752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514" y="4343231"/>
            <a:ext cx="5471135" cy="410020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hu-HU" altLang="hu-HU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1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204550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605377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006204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407032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/>
            <a:fld id="{E0A27418-5F41-4B13-93E7-BC2EBFAF52B2}" type="slidenum">
              <a:rPr lang="hu-HU" altLang="hu-HU">
                <a:solidFill>
                  <a:srgbClr val="000000"/>
                </a:solidFill>
                <a:latin typeface="Times New Roman" pitchFamily="16" charset="0"/>
              </a:rPr>
              <a:pPr eaLnBrk="1"/>
              <a:t>22</a:t>
            </a:fld>
            <a:endParaRPr lang="hu-HU" altLang="hu-HU">
              <a:solidFill>
                <a:srgbClr val="000000"/>
              </a:solidFill>
              <a:latin typeface="Times New Roman" pitchFamily="16" charset="0"/>
            </a:endParaRPr>
          </a:p>
        </p:txBody>
      </p:sp>
      <p:sp>
        <p:nvSpPr>
          <p:cNvPr id="105475" name="Text Box 1"/>
          <p:cNvSpPr txBox="1">
            <a:spLocks noChangeArrowheads="1"/>
          </p:cNvSpPr>
          <p:nvPr/>
        </p:nvSpPr>
        <p:spPr bwMode="auto">
          <a:xfrm>
            <a:off x="3881209" y="8686460"/>
            <a:ext cx="2975352" cy="456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r" defTabSz="393869" eaLnBrk="1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fld id="{F252F10F-F286-4E11-AB6C-AEB0B2EE2D9D}" type="slidenum">
              <a:rPr lang="hu-HU" altLang="hu-HU" sz="1200">
                <a:solidFill>
                  <a:srgbClr val="000000"/>
                </a:solidFill>
                <a:latin typeface="Times New Roman" pitchFamily="16" charset="0"/>
                <a:cs typeface="Arial Unicode MS" charset="0"/>
              </a:rPr>
              <a:pPr algn="r" defTabSz="393869" eaLnBrk="1" fontAlgn="base" hangingPunct="0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SzPct val="100000"/>
              </a:pPr>
              <a:t>22</a:t>
            </a:fld>
            <a:endParaRPr lang="hu-HU" altLang="hu-HU" sz="1200">
              <a:solidFill>
                <a:srgbClr val="000000"/>
              </a:solidFill>
              <a:latin typeface="Times New Roman" pitchFamily="16" charset="0"/>
              <a:cs typeface="Arial Unicode MS" charset="0"/>
            </a:endParaRPr>
          </a:p>
        </p:txBody>
      </p:sp>
      <p:sp>
        <p:nvSpPr>
          <p:cNvPr id="10547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547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514" y="4343231"/>
            <a:ext cx="5471135" cy="410020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hu-HU" altLang="hu-HU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1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204550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605377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006204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407032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/>
            <a:fld id="{1E57B64C-6261-4F19-AC71-CF9A625AA312}" type="slidenum">
              <a:rPr lang="hu-HU" altLang="hu-HU">
                <a:solidFill>
                  <a:srgbClr val="000000"/>
                </a:solidFill>
                <a:latin typeface="Times New Roman" pitchFamily="16" charset="0"/>
              </a:rPr>
              <a:pPr eaLnBrk="1"/>
              <a:t>23</a:t>
            </a:fld>
            <a:endParaRPr lang="hu-HU" altLang="hu-HU">
              <a:solidFill>
                <a:srgbClr val="000000"/>
              </a:solidFill>
              <a:latin typeface="Times New Roman" pitchFamily="16" charset="0"/>
            </a:endParaRPr>
          </a:p>
        </p:txBody>
      </p:sp>
      <p:sp>
        <p:nvSpPr>
          <p:cNvPr id="109571" name="Text Box 1"/>
          <p:cNvSpPr txBox="1">
            <a:spLocks noChangeArrowheads="1"/>
          </p:cNvSpPr>
          <p:nvPr/>
        </p:nvSpPr>
        <p:spPr bwMode="auto">
          <a:xfrm>
            <a:off x="3881209" y="8686460"/>
            <a:ext cx="2975352" cy="456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r" defTabSz="393869" eaLnBrk="1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fld id="{A02F4DEF-9EF6-4BE0-ACC2-50319D0C4625}" type="slidenum">
              <a:rPr lang="hu-HU" altLang="hu-HU" sz="1200">
                <a:solidFill>
                  <a:srgbClr val="000000"/>
                </a:solidFill>
                <a:latin typeface="Times New Roman" pitchFamily="16" charset="0"/>
                <a:cs typeface="Arial Unicode MS" charset="0"/>
              </a:rPr>
              <a:pPr algn="r" defTabSz="393869" eaLnBrk="1" fontAlgn="base" hangingPunct="0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SzPct val="100000"/>
              </a:pPr>
              <a:t>23</a:t>
            </a:fld>
            <a:endParaRPr lang="hu-HU" altLang="hu-HU" sz="1200">
              <a:solidFill>
                <a:srgbClr val="000000"/>
              </a:solidFill>
              <a:latin typeface="Times New Roman" pitchFamily="16" charset="0"/>
              <a:cs typeface="Arial Unicode MS" charset="0"/>
            </a:endParaRPr>
          </a:p>
        </p:txBody>
      </p:sp>
      <p:sp>
        <p:nvSpPr>
          <p:cNvPr id="10957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957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514" y="4343231"/>
            <a:ext cx="5471135" cy="410020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hu-HU" altLang="hu-H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1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204550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605377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006204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407032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/>
            <a:fld id="{BF27D806-28AB-41D6-B1C5-8C507CAA10A9}" type="slidenum">
              <a:rPr lang="hu-HU" altLang="hu-HU">
                <a:solidFill>
                  <a:srgbClr val="000000"/>
                </a:solidFill>
                <a:latin typeface="Times New Roman" pitchFamily="16" charset="0"/>
              </a:rPr>
              <a:pPr eaLnBrk="1"/>
              <a:t>6</a:t>
            </a:fld>
            <a:endParaRPr lang="hu-HU" altLang="hu-HU">
              <a:solidFill>
                <a:srgbClr val="000000"/>
              </a:solidFill>
              <a:latin typeface="Times New Roman" pitchFamily="16" charset="0"/>
            </a:endParaRPr>
          </a:p>
        </p:txBody>
      </p:sp>
      <p:sp>
        <p:nvSpPr>
          <p:cNvPr id="80899" name="Text Box 1"/>
          <p:cNvSpPr txBox="1">
            <a:spLocks noChangeArrowheads="1"/>
          </p:cNvSpPr>
          <p:nvPr/>
        </p:nvSpPr>
        <p:spPr bwMode="auto">
          <a:xfrm>
            <a:off x="3881209" y="8686460"/>
            <a:ext cx="2975352" cy="456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r" defTabSz="393869" eaLnBrk="1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fld id="{050A5C5C-8319-4DF6-B2E3-3BAF392555AD}" type="slidenum">
              <a:rPr lang="hu-HU" altLang="hu-HU" sz="1200">
                <a:solidFill>
                  <a:srgbClr val="000000"/>
                </a:solidFill>
                <a:latin typeface="Times New Roman" pitchFamily="16" charset="0"/>
                <a:cs typeface="Arial Unicode MS" charset="0"/>
              </a:rPr>
              <a:pPr algn="r" defTabSz="393869" eaLnBrk="1" fontAlgn="base" hangingPunct="0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SzPct val="100000"/>
              </a:pPr>
              <a:t>6</a:t>
            </a:fld>
            <a:endParaRPr lang="hu-HU" altLang="hu-HU" sz="1200">
              <a:solidFill>
                <a:srgbClr val="000000"/>
              </a:solidFill>
              <a:latin typeface="Times New Roman" pitchFamily="16" charset="0"/>
              <a:cs typeface="Arial Unicode MS" charset="0"/>
            </a:endParaRPr>
          </a:p>
        </p:txBody>
      </p:sp>
      <p:sp>
        <p:nvSpPr>
          <p:cNvPr id="8090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090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514" y="4343231"/>
            <a:ext cx="5471135" cy="410020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hu-HU" altLang="hu-HU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1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204550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605377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006204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407032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/>
            <a:fld id="{E84C6150-0402-4275-AA5B-D61CBDD155CE}" type="slidenum">
              <a:rPr lang="hu-HU" altLang="hu-HU">
                <a:solidFill>
                  <a:srgbClr val="000000"/>
                </a:solidFill>
                <a:latin typeface="Times New Roman" pitchFamily="16" charset="0"/>
              </a:rPr>
              <a:pPr eaLnBrk="1"/>
              <a:t>25</a:t>
            </a:fld>
            <a:endParaRPr lang="hu-HU" altLang="hu-HU">
              <a:solidFill>
                <a:srgbClr val="000000"/>
              </a:solidFill>
              <a:latin typeface="Times New Roman" pitchFamily="16" charset="0"/>
            </a:endParaRPr>
          </a:p>
        </p:txBody>
      </p:sp>
      <p:sp>
        <p:nvSpPr>
          <p:cNvPr id="112643" name="Text Box 1"/>
          <p:cNvSpPr txBox="1">
            <a:spLocks noChangeArrowheads="1"/>
          </p:cNvSpPr>
          <p:nvPr/>
        </p:nvSpPr>
        <p:spPr bwMode="auto">
          <a:xfrm>
            <a:off x="3881209" y="8686460"/>
            <a:ext cx="2975352" cy="456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r" defTabSz="393869" eaLnBrk="1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fld id="{AB35093B-45AF-4314-9EAB-29B038880767}" type="slidenum">
              <a:rPr lang="hu-HU" altLang="hu-HU" sz="1200">
                <a:solidFill>
                  <a:srgbClr val="000000"/>
                </a:solidFill>
                <a:latin typeface="Times New Roman" pitchFamily="16" charset="0"/>
                <a:cs typeface="Arial Unicode MS" charset="0"/>
              </a:rPr>
              <a:pPr algn="r" defTabSz="393869" eaLnBrk="1" fontAlgn="base" hangingPunct="0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SzPct val="100000"/>
              </a:pPr>
              <a:t>25</a:t>
            </a:fld>
            <a:endParaRPr lang="hu-HU" altLang="hu-HU" sz="1200">
              <a:solidFill>
                <a:srgbClr val="000000"/>
              </a:solidFill>
              <a:latin typeface="Times New Roman" pitchFamily="16" charset="0"/>
              <a:cs typeface="Arial Unicode MS" charset="0"/>
            </a:endParaRPr>
          </a:p>
        </p:txBody>
      </p:sp>
      <p:sp>
        <p:nvSpPr>
          <p:cNvPr id="11264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4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514" y="4343231"/>
            <a:ext cx="5471135" cy="410020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hu-HU" altLang="hu-HU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1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204550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605377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006204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407032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/>
            <a:fld id="{20F30ECC-488F-4FBD-A3B9-88F5B31890FD}" type="slidenum">
              <a:rPr lang="hu-HU" altLang="hu-HU">
                <a:solidFill>
                  <a:srgbClr val="000000"/>
                </a:solidFill>
                <a:latin typeface="Times New Roman" pitchFamily="16" charset="0"/>
              </a:rPr>
              <a:pPr eaLnBrk="1"/>
              <a:t>26</a:t>
            </a:fld>
            <a:endParaRPr lang="hu-HU" altLang="hu-HU">
              <a:solidFill>
                <a:srgbClr val="000000"/>
              </a:solidFill>
              <a:latin typeface="Times New Roman" pitchFamily="16" charset="0"/>
            </a:endParaRPr>
          </a:p>
        </p:txBody>
      </p:sp>
      <p:sp>
        <p:nvSpPr>
          <p:cNvPr id="110595" name="Text Box 1"/>
          <p:cNvSpPr txBox="1">
            <a:spLocks noChangeArrowheads="1"/>
          </p:cNvSpPr>
          <p:nvPr/>
        </p:nvSpPr>
        <p:spPr bwMode="auto">
          <a:xfrm>
            <a:off x="3881209" y="8686460"/>
            <a:ext cx="2975352" cy="456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r" defTabSz="393869" eaLnBrk="1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fld id="{630D707A-C60C-4175-9492-913488B7ACDB}" type="slidenum">
              <a:rPr lang="hu-HU" altLang="hu-HU" sz="1200">
                <a:solidFill>
                  <a:srgbClr val="000000"/>
                </a:solidFill>
                <a:latin typeface="Times New Roman" pitchFamily="16" charset="0"/>
                <a:cs typeface="Arial Unicode MS" charset="0"/>
              </a:rPr>
              <a:pPr algn="r" defTabSz="393869" eaLnBrk="1" fontAlgn="base" hangingPunct="0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SzPct val="100000"/>
              </a:pPr>
              <a:t>26</a:t>
            </a:fld>
            <a:endParaRPr lang="hu-HU" altLang="hu-HU" sz="1200">
              <a:solidFill>
                <a:srgbClr val="000000"/>
              </a:solidFill>
              <a:latin typeface="Times New Roman" pitchFamily="16" charset="0"/>
              <a:cs typeface="Arial Unicode MS" charset="0"/>
            </a:endParaRPr>
          </a:p>
        </p:txBody>
      </p:sp>
      <p:sp>
        <p:nvSpPr>
          <p:cNvPr id="11059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514" y="4343231"/>
            <a:ext cx="5471135" cy="410020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hu-HU" altLang="hu-H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1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204550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605377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006204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407032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/>
            <a:fld id="{92D85EAC-7B09-4AF5-961F-9D6A3F9370F5}" type="slidenum">
              <a:rPr lang="hu-HU" altLang="hu-HU">
                <a:solidFill>
                  <a:srgbClr val="000000"/>
                </a:solidFill>
                <a:latin typeface="Times New Roman" pitchFamily="16" charset="0"/>
              </a:rPr>
              <a:pPr eaLnBrk="1"/>
              <a:t>7</a:t>
            </a:fld>
            <a:endParaRPr lang="hu-HU" altLang="hu-HU">
              <a:solidFill>
                <a:srgbClr val="000000"/>
              </a:solidFill>
              <a:latin typeface="Times New Roman" pitchFamily="16" charset="0"/>
            </a:endParaRPr>
          </a:p>
        </p:txBody>
      </p:sp>
      <p:sp>
        <p:nvSpPr>
          <p:cNvPr id="81923" name="Text Box 1"/>
          <p:cNvSpPr txBox="1">
            <a:spLocks noChangeArrowheads="1"/>
          </p:cNvSpPr>
          <p:nvPr/>
        </p:nvSpPr>
        <p:spPr bwMode="auto">
          <a:xfrm>
            <a:off x="3881209" y="8686460"/>
            <a:ext cx="2975352" cy="456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r" defTabSz="393869" eaLnBrk="1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fld id="{614BB880-EA96-4CCC-9946-C7CD7057F535}" type="slidenum">
              <a:rPr lang="hu-HU" altLang="hu-HU" sz="1200">
                <a:solidFill>
                  <a:srgbClr val="000000"/>
                </a:solidFill>
                <a:latin typeface="Times New Roman" pitchFamily="16" charset="0"/>
                <a:cs typeface="Arial Unicode MS" charset="0"/>
              </a:rPr>
              <a:pPr algn="r" defTabSz="393869" eaLnBrk="1" fontAlgn="base" hangingPunct="0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SzPct val="100000"/>
              </a:pPr>
              <a:t>7</a:t>
            </a:fld>
            <a:endParaRPr lang="hu-HU" altLang="hu-HU" sz="1200">
              <a:solidFill>
                <a:srgbClr val="000000"/>
              </a:solidFill>
              <a:latin typeface="Times New Roman" pitchFamily="16" charset="0"/>
              <a:cs typeface="Arial Unicode MS" charset="0"/>
            </a:endParaRPr>
          </a:p>
        </p:txBody>
      </p:sp>
      <p:sp>
        <p:nvSpPr>
          <p:cNvPr id="8192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2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514" y="4343231"/>
            <a:ext cx="5471135" cy="410020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hu-HU" altLang="hu-H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1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204550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605377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006204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407032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/>
            <a:fld id="{817FAFCF-B9EE-4633-8B38-2E507220EE84}" type="slidenum">
              <a:rPr lang="hu-HU" altLang="hu-HU">
                <a:solidFill>
                  <a:srgbClr val="000000"/>
                </a:solidFill>
                <a:latin typeface="Times New Roman" pitchFamily="16" charset="0"/>
              </a:rPr>
              <a:pPr eaLnBrk="1"/>
              <a:t>8</a:t>
            </a:fld>
            <a:endParaRPr lang="hu-HU" altLang="hu-HU">
              <a:solidFill>
                <a:srgbClr val="000000"/>
              </a:solidFill>
              <a:latin typeface="Times New Roman" pitchFamily="16" charset="0"/>
            </a:endParaRPr>
          </a:p>
        </p:txBody>
      </p:sp>
      <p:sp>
        <p:nvSpPr>
          <p:cNvPr id="108547" name="Text Box 1"/>
          <p:cNvSpPr txBox="1">
            <a:spLocks noChangeArrowheads="1"/>
          </p:cNvSpPr>
          <p:nvPr/>
        </p:nvSpPr>
        <p:spPr bwMode="auto">
          <a:xfrm>
            <a:off x="3881209" y="8686460"/>
            <a:ext cx="2975352" cy="456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r" defTabSz="393869" eaLnBrk="1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fld id="{B90E3DEF-4199-4C0E-8C73-F888EB4AF1D9}" type="slidenum">
              <a:rPr lang="hu-HU" altLang="hu-HU" sz="1200">
                <a:solidFill>
                  <a:srgbClr val="000000"/>
                </a:solidFill>
                <a:latin typeface="Times New Roman" pitchFamily="16" charset="0"/>
                <a:cs typeface="Arial Unicode MS" charset="0"/>
              </a:rPr>
              <a:pPr algn="r" defTabSz="393869" eaLnBrk="1" fontAlgn="base" hangingPunct="0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SzPct val="100000"/>
              </a:pPr>
              <a:t>8</a:t>
            </a:fld>
            <a:endParaRPr lang="hu-HU" altLang="hu-HU" sz="1200">
              <a:solidFill>
                <a:srgbClr val="000000"/>
              </a:solidFill>
              <a:latin typeface="Times New Roman" pitchFamily="16" charset="0"/>
              <a:cs typeface="Arial Unicode MS" charset="0"/>
            </a:endParaRPr>
          </a:p>
        </p:txBody>
      </p:sp>
      <p:sp>
        <p:nvSpPr>
          <p:cNvPr id="10854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854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514" y="4343231"/>
            <a:ext cx="5471135" cy="410020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hu-HU" altLang="hu-H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1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204550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605377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006204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407032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/>
            <a:fld id="{9626212A-528E-4E21-B4AC-A742E601D039}" type="slidenum">
              <a:rPr lang="hu-HU" altLang="hu-HU">
                <a:solidFill>
                  <a:srgbClr val="000000"/>
                </a:solidFill>
                <a:latin typeface="Times New Roman" pitchFamily="16" charset="0"/>
              </a:rPr>
              <a:pPr eaLnBrk="1"/>
              <a:t>9</a:t>
            </a:fld>
            <a:endParaRPr lang="hu-HU" altLang="hu-HU">
              <a:solidFill>
                <a:srgbClr val="000000"/>
              </a:solidFill>
              <a:latin typeface="Times New Roman" pitchFamily="16" charset="0"/>
            </a:endParaRPr>
          </a:p>
        </p:txBody>
      </p:sp>
      <p:sp>
        <p:nvSpPr>
          <p:cNvPr id="83971" name="Text Box 1"/>
          <p:cNvSpPr txBox="1">
            <a:spLocks noChangeArrowheads="1"/>
          </p:cNvSpPr>
          <p:nvPr/>
        </p:nvSpPr>
        <p:spPr bwMode="auto">
          <a:xfrm>
            <a:off x="3881209" y="8686460"/>
            <a:ext cx="2975352" cy="456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r" defTabSz="393869" eaLnBrk="1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fld id="{D8E494C1-B8E5-49F0-805C-224E3253D292}" type="slidenum">
              <a:rPr lang="hu-HU" altLang="hu-HU" sz="1200">
                <a:solidFill>
                  <a:srgbClr val="000000"/>
                </a:solidFill>
                <a:latin typeface="Times New Roman" pitchFamily="16" charset="0"/>
                <a:cs typeface="Arial Unicode MS" charset="0"/>
              </a:rPr>
              <a:pPr algn="r" defTabSz="393869" eaLnBrk="1" fontAlgn="base" hangingPunct="0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SzPct val="100000"/>
              </a:pPr>
              <a:t>9</a:t>
            </a:fld>
            <a:endParaRPr lang="hu-HU" altLang="hu-HU" sz="1200">
              <a:solidFill>
                <a:srgbClr val="000000"/>
              </a:solidFill>
              <a:latin typeface="Times New Roman" pitchFamily="16" charset="0"/>
              <a:cs typeface="Arial Unicode MS" charset="0"/>
            </a:endParaRPr>
          </a:p>
        </p:txBody>
      </p:sp>
      <p:sp>
        <p:nvSpPr>
          <p:cNvPr id="8397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397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514" y="4343231"/>
            <a:ext cx="5471135" cy="410020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hu-HU" altLang="hu-H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1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204550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605377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006204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407032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/>
            <a:fld id="{CF10556A-F1B0-4A8C-831D-A300A2CC24FC}" type="slidenum">
              <a:rPr lang="hu-HU" altLang="hu-HU">
                <a:solidFill>
                  <a:srgbClr val="000000"/>
                </a:solidFill>
                <a:latin typeface="Times New Roman" pitchFamily="16" charset="0"/>
              </a:rPr>
              <a:pPr eaLnBrk="1"/>
              <a:t>10</a:t>
            </a:fld>
            <a:endParaRPr lang="hu-HU" altLang="hu-HU">
              <a:solidFill>
                <a:srgbClr val="000000"/>
              </a:solidFill>
              <a:latin typeface="Times New Roman" pitchFamily="16" charset="0"/>
            </a:endParaRPr>
          </a:p>
        </p:txBody>
      </p:sp>
      <p:sp>
        <p:nvSpPr>
          <p:cNvPr id="91139" name="Text Box 1"/>
          <p:cNvSpPr txBox="1">
            <a:spLocks noChangeArrowheads="1"/>
          </p:cNvSpPr>
          <p:nvPr/>
        </p:nvSpPr>
        <p:spPr bwMode="auto">
          <a:xfrm>
            <a:off x="3881209" y="8686460"/>
            <a:ext cx="2975352" cy="456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r" defTabSz="393869" eaLnBrk="1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fld id="{3C67914E-257A-460B-B06C-DA81EA8CFC6E}" type="slidenum">
              <a:rPr lang="hu-HU" altLang="hu-HU" sz="1200">
                <a:solidFill>
                  <a:srgbClr val="000000"/>
                </a:solidFill>
                <a:latin typeface="Times New Roman" pitchFamily="16" charset="0"/>
                <a:cs typeface="Arial Unicode MS" charset="0"/>
              </a:rPr>
              <a:pPr algn="r" defTabSz="393869" eaLnBrk="1" fontAlgn="base" hangingPunct="0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SzPct val="100000"/>
              </a:pPr>
              <a:t>10</a:t>
            </a:fld>
            <a:endParaRPr lang="hu-HU" altLang="hu-HU" sz="1200">
              <a:solidFill>
                <a:srgbClr val="000000"/>
              </a:solidFill>
              <a:latin typeface="Times New Roman" pitchFamily="16" charset="0"/>
              <a:cs typeface="Arial Unicode MS" charset="0"/>
            </a:endParaRPr>
          </a:p>
        </p:txBody>
      </p:sp>
      <p:sp>
        <p:nvSpPr>
          <p:cNvPr id="9114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114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514" y="4343231"/>
            <a:ext cx="5471135" cy="410020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hu-HU" altLang="hu-H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1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204550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605377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006204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407032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/>
            <a:fld id="{CA5100CA-4068-4151-8D9B-87E095244899}" type="slidenum">
              <a:rPr lang="hu-HU" altLang="hu-HU">
                <a:solidFill>
                  <a:srgbClr val="000000"/>
                </a:solidFill>
                <a:latin typeface="Times New Roman" pitchFamily="16" charset="0"/>
              </a:rPr>
              <a:pPr eaLnBrk="1"/>
              <a:t>11</a:t>
            </a:fld>
            <a:endParaRPr lang="hu-HU" altLang="hu-HU">
              <a:solidFill>
                <a:srgbClr val="000000"/>
              </a:solidFill>
              <a:latin typeface="Times New Roman" pitchFamily="16" charset="0"/>
            </a:endParaRPr>
          </a:p>
        </p:txBody>
      </p:sp>
      <p:sp>
        <p:nvSpPr>
          <p:cNvPr id="92163" name="Text Box 1"/>
          <p:cNvSpPr txBox="1">
            <a:spLocks noChangeArrowheads="1"/>
          </p:cNvSpPr>
          <p:nvPr/>
        </p:nvSpPr>
        <p:spPr bwMode="auto">
          <a:xfrm>
            <a:off x="3881209" y="8686460"/>
            <a:ext cx="2975352" cy="456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r" defTabSz="393869" eaLnBrk="1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fld id="{46A4709C-77E8-4F85-80FC-14D2D1C0DCA9}" type="slidenum">
              <a:rPr lang="hu-HU" altLang="hu-HU" sz="1200">
                <a:solidFill>
                  <a:srgbClr val="000000"/>
                </a:solidFill>
                <a:latin typeface="Times New Roman" pitchFamily="16" charset="0"/>
                <a:cs typeface="Arial Unicode MS" charset="0"/>
              </a:rPr>
              <a:pPr algn="r" defTabSz="393869" eaLnBrk="1" fontAlgn="base" hangingPunct="0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SzPct val="100000"/>
              </a:pPr>
              <a:t>11</a:t>
            </a:fld>
            <a:endParaRPr lang="hu-HU" altLang="hu-HU" sz="1200">
              <a:solidFill>
                <a:srgbClr val="000000"/>
              </a:solidFill>
              <a:latin typeface="Times New Roman" pitchFamily="16" charset="0"/>
              <a:cs typeface="Arial Unicode MS" charset="0"/>
            </a:endParaRPr>
          </a:p>
        </p:txBody>
      </p:sp>
      <p:sp>
        <p:nvSpPr>
          <p:cNvPr id="9216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6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514" y="4343231"/>
            <a:ext cx="5471135" cy="410020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hu-HU" altLang="hu-H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1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204550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605377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006204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407032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/>
            <a:fld id="{2E7291B5-D897-4413-9BB4-688C9F493AA9}" type="slidenum">
              <a:rPr lang="hu-HU" altLang="hu-HU">
                <a:solidFill>
                  <a:srgbClr val="000000"/>
                </a:solidFill>
                <a:latin typeface="Times New Roman" pitchFamily="16" charset="0"/>
              </a:rPr>
              <a:pPr eaLnBrk="1"/>
              <a:t>12</a:t>
            </a:fld>
            <a:endParaRPr lang="hu-HU" altLang="hu-HU">
              <a:solidFill>
                <a:srgbClr val="000000"/>
              </a:solidFill>
              <a:latin typeface="Times New Roman" pitchFamily="16" charset="0"/>
            </a:endParaRPr>
          </a:p>
        </p:txBody>
      </p:sp>
      <p:sp>
        <p:nvSpPr>
          <p:cNvPr id="93187" name="Text Box 1"/>
          <p:cNvSpPr txBox="1">
            <a:spLocks noChangeArrowheads="1"/>
          </p:cNvSpPr>
          <p:nvPr/>
        </p:nvSpPr>
        <p:spPr bwMode="auto">
          <a:xfrm>
            <a:off x="3881209" y="8686460"/>
            <a:ext cx="2975352" cy="456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r" defTabSz="393869" eaLnBrk="1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fld id="{99C6A5C2-0446-4870-A02B-67B7904F1FD8}" type="slidenum">
              <a:rPr lang="hu-HU" altLang="hu-HU" sz="1200">
                <a:solidFill>
                  <a:srgbClr val="000000"/>
                </a:solidFill>
                <a:latin typeface="Times New Roman" pitchFamily="16" charset="0"/>
                <a:cs typeface="Arial Unicode MS" charset="0"/>
              </a:rPr>
              <a:pPr algn="r" defTabSz="393869" eaLnBrk="1" fontAlgn="base" hangingPunct="0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SzPct val="100000"/>
              </a:pPr>
              <a:t>12</a:t>
            </a:fld>
            <a:endParaRPr lang="hu-HU" altLang="hu-HU" sz="1200">
              <a:solidFill>
                <a:srgbClr val="000000"/>
              </a:solidFill>
              <a:latin typeface="Times New Roman" pitchFamily="16" charset="0"/>
              <a:cs typeface="Arial Unicode MS" charset="0"/>
            </a:endParaRPr>
          </a:p>
        </p:txBody>
      </p:sp>
      <p:sp>
        <p:nvSpPr>
          <p:cNvPr id="9318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318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514" y="4343231"/>
            <a:ext cx="5471135" cy="410020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hu-HU" altLang="hu-H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1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204550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605377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006204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407032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/>
            <a:fld id="{BC2D8DC9-F41F-43FB-AAE5-1C5E72EB7B5D}" type="slidenum">
              <a:rPr lang="hu-HU" altLang="hu-HU">
                <a:solidFill>
                  <a:srgbClr val="000000"/>
                </a:solidFill>
                <a:latin typeface="Times New Roman" pitchFamily="16" charset="0"/>
              </a:rPr>
              <a:pPr eaLnBrk="1"/>
              <a:t>13</a:t>
            </a:fld>
            <a:endParaRPr lang="hu-HU" altLang="hu-HU">
              <a:solidFill>
                <a:srgbClr val="000000"/>
              </a:solidFill>
              <a:latin typeface="Times New Roman" pitchFamily="16" charset="0"/>
            </a:endParaRPr>
          </a:p>
        </p:txBody>
      </p:sp>
      <p:sp>
        <p:nvSpPr>
          <p:cNvPr id="94211" name="Text Box 1"/>
          <p:cNvSpPr txBox="1">
            <a:spLocks noChangeArrowheads="1"/>
          </p:cNvSpPr>
          <p:nvPr/>
        </p:nvSpPr>
        <p:spPr bwMode="auto">
          <a:xfrm>
            <a:off x="3881209" y="8686460"/>
            <a:ext cx="2975352" cy="456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r" defTabSz="393869" eaLnBrk="1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fld id="{EC8E88D4-97A4-4DCC-915D-8E054ED81689}" type="slidenum">
              <a:rPr lang="hu-HU" altLang="hu-HU" sz="1200">
                <a:solidFill>
                  <a:srgbClr val="000000"/>
                </a:solidFill>
                <a:latin typeface="Times New Roman" pitchFamily="16" charset="0"/>
                <a:cs typeface="Arial Unicode MS" charset="0"/>
              </a:rPr>
              <a:pPr algn="r" defTabSz="393869" eaLnBrk="1" fontAlgn="base" hangingPunct="0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SzPct val="100000"/>
              </a:pPr>
              <a:t>13</a:t>
            </a:fld>
            <a:endParaRPr lang="hu-HU" altLang="hu-HU" sz="1200">
              <a:solidFill>
                <a:srgbClr val="000000"/>
              </a:solidFill>
              <a:latin typeface="Times New Roman" pitchFamily="16" charset="0"/>
              <a:cs typeface="Arial Unicode MS" charset="0"/>
            </a:endParaRPr>
          </a:p>
        </p:txBody>
      </p:sp>
      <p:sp>
        <p:nvSpPr>
          <p:cNvPr id="9421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421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514" y="4343231"/>
            <a:ext cx="5471135" cy="410020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hu-HU" altLang="hu-H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6"/>
          </a:xfrm>
        </p:spPr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hu-HU" smtClean="0"/>
              <a:t>Alcím mintájának szerkesztése</a:t>
            </a:r>
            <a:endParaRPr lang="hu-H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lvl1pPr>
          </a:lstStyle>
          <a:p>
            <a:pPr>
              <a:defRPr/>
            </a:pPr>
            <a:fld id="{1E905F69-2E09-414A-8F69-4126A65881D9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831979399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lvl1pPr>
          </a:lstStyle>
          <a:p>
            <a:pPr>
              <a:defRPr/>
            </a:pPr>
            <a:fld id="{AB903C9A-256A-497B-8741-42DE09524673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608791359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/>
          <p:cNvSpPr>
            <a:spLocks noGrp="1"/>
          </p:cNvSpPr>
          <p:nvPr>
            <p:ph type="title" orient="vert"/>
          </p:nvPr>
        </p:nvSpPr>
        <p:spPr>
          <a:xfrm>
            <a:off x="6629404" y="274643"/>
            <a:ext cx="2057400" cy="5851525"/>
          </a:xfrm>
        </p:spPr>
        <p:txBody>
          <a:bodyPr vert="eaVert"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>
          <a:xfrm>
            <a:off x="457200" y="274643"/>
            <a:ext cx="6019800" cy="5851525"/>
          </a:xfrm>
        </p:spPr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lvl1pPr>
          </a:lstStyle>
          <a:p>
            <a:pPr>
              <a:defRPr/>
            </a:pPr>
            <a:fld id="{3BAE5F11-5D26-4D82-A9F4-99949E6DBDFC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00088369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Cím, szöveg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914400" y="609602"/>
            <a:ext cx="7315200" cy="1143000"/>
          </a:xfrm>
        </p:spPr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sz="half" idx="1"/>
          </p:nvPr>
        </p:nvSpPr>
        <p:spPr>
          <a:xfrm>
            <a:off x="914400" y="2286001"/>
            <a:ext cx="3695700" cy="3657600"/>
          </a:xfrm>
        </p:spPr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762500" y="2286001"/>
            <a:ext cx="3695700" cy="3657600"/>
          </a:xfrm>
        </p:spPr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C8FA6-C515-4609-9CE9-28794E691D88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025508090"/>
      </p:ext>
    </p:extLst>
  </p:cSld>
  <p:clrMapOvr>
    <a:masterClrMapping/>
  </p:clrMapOvr>
  <p:transition>
    <p:cut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6976" y="273855"/>
            <a:ext cx="8210634" cy="1123959"/>
          </a:xfrm>
        </p:spPr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CF3EA0-BCE2-4785-970A-3DB00EB0A80D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643193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Cím, szöveg és 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Tartalom helye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Tartalom helye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E702DD-9617-4015-84E3-B217EFD0E28A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27245333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685466" y="2130315"/>
            <a:ext cx="7773071" cy="1470052"/>
          </a:xfrm>
        </p:spPr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1370928" y="3885976"/>
            <a:ext cx="6402144" cy="1752301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hu-HU" smtClean="0"/>
              <a:t>Alcím mintájának szerkesztése</a:t>
            </a:r>
            <a:endParaRPr lang="hu-H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6838AA-121E-4B49-AEBA-E14BE8A85056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1334470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F0B194-B8FF-480B-8920-A5E73274277B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22976605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722799" y="4406796"/>
            <a:ext cx="7771578" cy="136252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722799" y="2906503"/>
            <a:ext cx="7771578" cy="1500293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79EE56-6137-4E3B-BE1D-58CAF724EB1F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6952664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>
          <a:xfrm>
            <a:off x="456977" y="1604457"/>
            <a:ext cx="4033635" cy="450591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633976" y="1604457"/>
            <a:ext cx="4033634" cy="450591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906CCA-C53C-479A-B0DD-FC1993A078EC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40143302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6976" y="273850"/>
            <a:ext cx="8230048" cy="1144120"/>
          </a:xfrm>
        </p:spPr>
        <p:txBody>
          <a:bodyPr/>
          <a:lstStyle>
            <a:lvl1pPr>
              <a:defRPr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6978" y="1535575"/>
            <a:ext cx="4041101" cy="640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56978" y="2175677"/>
            <a:ext cx="4041101" cy="394981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Szöveg helye 4"/>
          <p:cNvSpPr>
            <a:spLocks noGrp="1"/>
          </p:cNvSpPr>
          <p:nvPr>
            <p:ph type="body" sz="quarter" idx="3"/>
          </p:nvPr>
        </p:nvSpPr>
        <p:spPr>
          <a:xfrm>
            <a:off x="4644430" y="1535575"/>
            <a:ext cx="4042595" cy="640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6" name="Tartalom helye 5"/>
          <p:cNvSpPr>
            <a:spLocks noGrp="1"/>
          </p:cNvSpPr>
          <p:nvPr>
            <p:ph sz="quarter" idx="4"/>
          </p:nvPr>
        </p:nvSpPr>
        <p:spPr>
          <a:xfrm>
            <a:off x="4644430" y="2175677"/>
            <a:ext cx="4042595" cy="394981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A0AD81-E9C2-43D7-BE02-003CF16C5171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839239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lvl1pPr>
          </a:lstStyle>
          <a:p>
            <a:pPr>
              <a:defRPr/>
            </a:pPr>
            <a:fld id="{3DE07B7B-F7D9-470F-86AC-72C5B7512100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90582792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9B8270-A21B-42DA-B7C8-A1AB39D03FB0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32703164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5332AE-7D8D-4655-8AEA-B6544499416E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32221662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6978" y="273850"/>
            <a:ext cx="3009172" cy="116092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575166" y="273850"/>
            <a:ext cx="5111859" cy="585164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456978" y="1434770"/>
            <a:ext cx="3009172" cy="469072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31E3EA-429B-4822-8C47-47159AD09539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72512389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792063" y="4799930"/>
            <a:ext cx="5486698" cy="56786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Kép helye 2"/>
          <p:cNvSpPr>
            <a:spLocks noGrp="1"/>
          </p:cNvSpPr>
          <p:nvPr>
            <p:ph type="pic" idx="1"/>
          </p:nvPr>
        </p:nvSpPr>
        <p:spPr>
          <a:xfrm>
            <a:off x="1792063" y="613224"/>
            <a:ext cx="5486698" cy="411446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hu-HU" noProof="0" smtClean="0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1792063" y="5367788"/>
            <a:ext cx="5486698" cy="80474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BE11BB-E8EA-4E1B-BECF-41078AAD6E35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62255993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CE7E71-879A-4F1A-B47A-C96AFE1F8813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90637605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/>
          <p:cNvSpPr>
            <a:spLocks noGrp="1"/>
          </p:cNvSpPr>
          <p:nvPr>
            <p:ph type="title" orient="vert"/>
          </p:nvPr>
        </p:nvSpPr>
        <p:spPr>
          <a:xfrm>
            <a:off x="6615698" y="273852"/>
            <a:ext cx="2051912" cy="5836524"/>
          </a:xfrm>
        </p:spPr>
        <p:txBody>
          <a:bodyPr vert="eaVert"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>
          <a:xfrm>
            <a:off x="456977" y="273852"/>
            <a:ext cx="6015357" cy="5836524"/>
          </a:xfrm>
        </p:spPr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A5F5B8-899B-4E97-9D02-4426780D685D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7573311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6976" y="273852"/>
            <a:ext cx="8210634" cy="1123959"/>
          </a:xfrm>
        </p:spPr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32687C-3CBE-40A4-92F3-5EF00B583732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66626476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hu-HU" smtClean="0"/>
              <a:t>Alcím mintájának szerkesztése</a:t>
            </a:r>
            <a:endParaRPr lang="hu-H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292F7C-FD45-4963-BC42-D259E83CDC10}" type="slidenum">
              <a:rPr lang="hu-H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hu-H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9255391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D82D7A-A20C-445A-B980-196DB62970B7}" type="slidenum">
              <a:rPr lang="hu-H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hu-H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5683213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A34A5C-EF7E-4E1D-9869-C30B1F659268}" type="slidenum">
              <a:rPr lang="hu-H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hu-H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554077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722313" y="4406905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lvl1pPr>
          </a:lstStyle>
          <a:p>
            <a:pPr>
              <a:defRPr/>
            </a:pPr>
            <a:fld id="{98E2B3A2-84D5-4A16-ACBA-41B9C3D9067C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21914428"/>
      </p:ext>
    </p:extLst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89B95B-E72A-4B59-AB35-DD88A16A3D33}" type="slidenum">
              <a:rPr lang="hu-H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hu-H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6988083"/>
      </p:ext>
    </p:extLst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Szöveg hely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6" name="Tartalom helye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AE4106-9FF0-44A5-840D-5503EE1503DD}" type="slidenum">
              <a:rPr lang="hu-H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hu-H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8532340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2623C5-EBD5-4C56-A7B7-0F30F068BE34}" type="slidenum">
              <a:rPr lang="hu-H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hu-H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9328527"/>
      </p:ext>
    </p:extLst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424946-56EC-4D96-ABA5-166601CBC4A2}" type="slidenum">
              <a:rPr lang="hu-H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hu-H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678183"/>
      </p:ext>
    </p:extLst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796EAA-E92E-490D-86FB-5D15E1ACF532}" type="slidenum">
              <a:rPr lang="hu-H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hu-H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6272514"/>
      </p:ext>
    </p:extLst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Kép hely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hu-HU" noProof="0" smtClean="0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0C86E4-87B1-4A4E-9678-AB360EB14D19}" type="slidenum">
              <a:rPr lang="hu-H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hu-H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0719705"/>
      </p:ext>
    </p:extLst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039B05-FD31-4903-8A5F-FD9A8813DB96}" type="slidenum">
              <a:rPr lang="hu-H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hu-H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4430457"/>
      </p:ext>
    </p:extLst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FEAF85-11F8-4F8F-A382-0A5D788E6D48}" type="slidenum">
              <a:rPr lang="hu-H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hu-H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2418820"/>
      </p:ext>
    </p:extLst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6"/>
          </a:xfrm>
        </p:spPr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hu-HU" smtClean="0"/>
              <a:t>Alcím mintájának szerkesztése</a:t>
            </a:r>
            <a:endParaRPr lang="hu-H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lvl1pPr>
          </a:lstStyle>
          <a:p>
            <a:pPr>
              <a:defRPr/>
            </a:pPr>
            <a:fld id="{CF8BBE6B-B548-4E8C-AC10-9E2348208676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231598178"/>
      </p:ext>
    </p:extLst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lvl1pPr>
          </a:lstStyle>
          <a:p>
            <a:pPr>
              <a:defRPr/>
            </a:pPr>
            <a:fld id="{DA49207C-60F3-42E5-8AF6-A89C4084DEAF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19851116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lvl1pPr>
          </a:lstStyle>
          <a:p>
            <a:pPr>
              <a:defRPr/>
            </a:pPr>
            <a:fld id="{D9745750-203A-4E1E-8FE8-95C9A279CD77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839187513"/>
      </p:ext>
    </p:extLst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lvl1pPr>
          </a:lstStyle>
          <a:p>
            <a:pPr>
              <a:defRPr/>
            </a:pPr>
            <a:fld id="{9319CCD4-2609-42D0-9F46-F9CE41D1CBDC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852336483"/>
      </p:ext>
    </p:extLst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lvl1pPr>
          </a:lstStyle>
          <a:p>
            <a:pPr>
              <a:defRPr/>
            </a:pPr>
            <a:fld id="{99955C28-4289-42E1-9F80-38220C365854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9584530"/>
      </p:ext>
    </p:extLst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57200" y="2174877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Szöveg helye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6" name="Tartalom helye 5"/>
          <p:cNvSpPr>
            <a:spLocks noGrp="1"/>
          </p:cNvSpPr>
          <p:nvPr>
            <p:ph sz="quarter" idx="4"/>
          </p:nvPr>
        </p:nvSpPr>
        <p:spPr>
          <a:xfrm>
            <a:off x="4645027" y="2174877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lvl1pPr>
          </a:lstStyle>
          <a:p>
            <a:pPr>
              <a:defRPr/>
            </a:pPr>
            <a:fld id="{8A9B4E09-16CE-4397-A93C-616E14540761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720012406"/>
      </p:ext>
    </p:extLst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lvl1pPr>
          </a:lstStyle>
          <a:p>
            <a:pPr>
              <a:defRPr/>
            </a:pPr>
            <a:fld id="{78A0F0A0-0976-46FE-806D-F68B47744883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46618016"/>
      </p:ext>
    </p:extLst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lvl1pPr>
          </a:lstStyle>
          <a:p>
            <a:pPr>
              <a:defRPr/>
            </a:pPr>
            <a:fld id="{3D74F179-A307-4445-B521-683367145EB1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452799885"/>
      </p:ext>
    </p:extLst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575052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lvl1pPr>
          </a:lstStyle>
          <a:p>
            <a:pPr>
              <a:defRPr/>
            </a:pPr>
            <a:fld id="{4AB74E64-6FCE-44E3-92AD-323A302014A4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16601623"/>
      </p:ext>
    </p:extLst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Kép helye 2"/>
          <p:cNvSpPr>
            <a:spLocks noGrp="1"/>
          </p:cNvSpPr>
          <p:nvPr>
            <p:ph type="pic" idx="1"/>
          </p:nvPr>
        </p:nvSpPr>
        <p:spPr>
          <a:xfrm>
            <a:off x="1792288" y="612777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hu-HU" noProof="0" smtClean="0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lvl1pPr>
          </a:lstStyle>
          <a:p>
            <a:pPr>
              <a:defRPr/>
            </a:pPr>
            <a:fld id="{654D5F48-BAC3-440E-97DF-37934140161F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177861085"/>
      </p:ext>
    </p:extLst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lvl1pPr>
          </a:lstStyle>
          <a:p>
            <a:pPr>
              <a:defRPr/>
            </a:pPr>
            <a:fld id="{731D9540-1E22-43E7-BDB6-4FB35FA10926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417232649"/>
      </p:ext>
    </p:extLst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/>
          <p:cNvSpPr>
            <a:spLocks noGrp="1"/>
          </p:cNvSpPr>
          <p:nvPr>
            <p:ph type="title" orient="vert"/>
          </p:nvPr>
        </p:nvSpPr>
        <p:spPr>
          <a:xfrm>
            <a:off x="6629402" y="274640"/>
            <a:ext cx="2057400" cy="5851525"/>
          </a:xfrm>
        </p:spPr>
        <p:txBody>
          <a:bodyPr vert="eaVert"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lvl1pPr>
          </a:lstStyle>
          <a:p>
            <a:pPr>
              <a:defRPr/>
            </a:pPr>
            <a:fld id="{71251FB7-73DA-4F80-A9D3-64D48AEE2A64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78281626"/>
      </p:ext>
    </p:extLst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6"/>
          </a:xfrm>
        </p:spPr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hu-HU" smtClean="0"/>
              <a:t>Alcím mintájának szerkesztése</a:t>
            </a:r>
            <a:endParaRPr lang="hu-H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FFC616-44E1-4573-B1C7-6E3F2BB74FE5}" type="slidenum">
              <a:rPr lang="hu-H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hu-H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2539488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57200" y="2174878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Szöveg helye 4"/>
          <p:cNvSpPr>
            <a:spLocks noGrp="1"/>
          </p:cNvSpPr>
          <p:nvPr>
            <p:ph type="body" sz="quarter" idx="3"/>
          </p:nvPr>
        </p:nvSpPr>
        <p:spPr>
          <a:xfrm>
            <a:off x="4645030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6" name="Tartalom helye 5"/>
          <p:cNvSpPr>
            <a:spLocks noGrp="1"/>
          </p:cNvSpPr>
          <p:nvPr>
            <p:ph sz="quarter" idx="4"/>
          </p:nvPr>
        </p:nvSpPr>
        <p:spPr>
          <a:xfrm>
            <a:off x="4645030" y="2174878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lvl1pPr>
          </a:lstStyle>
          <a:p>
            <a:pPr>
              <a:defRPr/>
            </a:pPr>
            <a:fld id="{CCF243DE-4ADC-4D17-B97D-338955B4C4EC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66891221"/>
      </p:ext>
    </p:extLst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AA075B-6820-4BBF-839E-85432B3D73ED}" type="slidenum">
              <a:rPr lang="hu-H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hu-H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6248168"/>
      </p:ext>
    </p:extLst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722313" y="4406903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9408B2-1BEB-46E8-A529-31317A888062}" type="slidenum">
              <a:rPr lang="hu-H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hu-H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3992899"/>
      </p:ext>
    </p:extLst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227C20-7C15-454C-8AEF-20DEDB4CFE1F}" type="slidenum">
              <a:rPr lang="hu-H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hu-H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1931497"/>
      </p:ext>
    </p:extLst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57200" y="2174878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Szöveg helye 4"/>
          <p:cNvSpPr>
            <a:spLocks noGrp="1"/>
          </p:cNvSpPr>
          <p:nvPr>
            <p:ph type="body" sz="quarter" idx="3"/>
          </p:nvPr>
        </p:nvSpPr>
        <p:spPr>
          <a:xfrm>
            <a:off x="4645028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6" name="Tartalom helye 5"/>
          <p:cNvSpPr>
            <a:spLocks noGrp="1"/>
          </p:cNvSpPr>
          <p:nvPr>
            <p:ph sz="quarter" idx="4"/>
          </p:nvPr>
        </p:nvSpPr>
        <p:spPr>
          <a:xfrm>
            <a:off x="4645028" y="2174878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BC2D7E-9310-41F1-9637-CC6C60971F1E}" type="slidenum">
              <a:rPr lang="hu-H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hu-H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5082023"/>
      </p:ext>
    </p:extLst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E69704-FB51-4628-AD10-F20125F7B5E2}" type="slidenum">
              <a:rPr lang="hu-H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hu-H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036531"/>
      </p:ext>
    </p:extLst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2D983F-EA1D-4B5C-AB60-3FBEBCA954C2}" type="slidenum">
              <a:rPr lang="hu-H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hu-H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7145097"/>
      </p:ext>
    </p:extLst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575053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62B2F2-803B-4ABE-A201-780AAD3AEE3D}" type="slidenum">
              <a:rPr lang="hu-H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hu-H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0132311"/>
      </p:ext>
    </p:extLst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Kép helye 2"/>
          <p:cNvSpPr>
            <a:spLocks noGrp="1"/>
          </p:cNvSpPr>
          <p:nvPr>
            <p:ph type="pic" idx="1"/>
          </p:nvPr>
        </p:nvSpPr>
        <p:spPr>
          <a:xfrm>
            <a:off x="1792288" y="612778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hu-HU" noProof="0" smtClean="0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BB9D5F-2E03-4828-9C4F-CDC12C510EDB}" type="slidenum">
              <a:rPr lang="hu-H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hu-H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7175899"/>
      </p:ext>
    </p:extLst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5C6710-6FA8-4FEB-BB44-B2C9346A0FD9}" type="slidenum">
              <a:rPr lang="hu-H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hu-H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9599480"/>
      </p:ext>
    </p:extLst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/>
          <p:cNvSpPr>
            <a:spLocks noGrp="1"/>
          </p:cNvSpPr>
          <p:nvPr>
            <p:ph type="title" orient="vert"/>
          </p:nvPr>
        </p:nvSpPr>
        <p:spPr>
          <a:xfrm>
            <a:off x="6629403" y="274641"/>
            <a:ext cx="2057400" cy="5851525"/>
          </a:xfrm>
        </p:spPr>
        <p:txBody>
          <a:bodyPr vert="eaVert"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019800" cy="5851525"/>
          </a:xfrm>
        </p:spPr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35EE88-CDC7-43A4-A409-FC1437E85F9E}" type="slidenum">
              <a:rPr lang="hu-H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hu-H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9692974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lvl1pPr>
          </a:lstStyle>
          <a:p>
            <a:pPr>
              <a:defRPr/>
            </a:pPr>
            <a:fld id="{CC08E40F-D94D-4188-9F61-3782AFCC28F1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427507280"/>
      </p:ext>
    </p:extLst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Cím, szöveg és 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274640"/>
            <a:ext cx="8229600" cy="1143000"/>
          </a:xfrm>
        </p:spPr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Tartalom helye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Tartalom helye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>
              <a:solidFill>
                <a:srgbClr val="000000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907D6B-429C-41AE-80B6-F1D486423BC7}" type="slidenum">
              <a:rPr lang="hu-H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hu-H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5030206"/>
      </p:ext>
    </p:extLst>
  </p:cSld>
  <p:clrMapOvr>
    <a:masterClrMapping/>
  </p:clrMapOvr>
  <p:transition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hu-HU" smtClean="0"/>
              <a:t>Alcím mintájának szerkesztése</a:t>
            </a:r>
            <a:endParaRPr lang="hu-H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19E273-E735-46E1-AE81-4CE8684B7899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140138441"/>
      </p:ext>
    </p:extLst>
  </p:cSld>
  <p:clrMapOvr>
    <a:masterClrMapping/>
  </p:clrMapOvr>
  <p:transition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C69DE2-B988-4EA2-BC76-B6C325D7B7AD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5976193"/>
      </p:ext>
    </p:extLst>
  </p:cSld>
  <p:clrMapOvr>
    <a:masterClrMapping/>
  </p:clrMapOvr>
  <p:transition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8F33FB-7627-47FE-AD0F-9726F32AF182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334356994"/>
      </p:ext>
    </p:extLst>
  </p:cSld>
  <p:clrMapOvr>
    <a:masterClrMapping/>
  </p:clrMapOvr>
  <p:transition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F565D7-48DF-4B13-93AB-5B48B57F6893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278179478"/>
      </p:ext>
    </p:extLst>
  </p:cSld>
  <p:clrMapOvr>
    <a:masterClrMapping/>
  </p:clrMapOvr>
  <p:transition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Szöveg hely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6" name="Tartalom helye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BC2243-B9B7-4795-ACE5-C549C56043F7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33184684"/>
      </p:ext>
    </p:extLst>
  </p:cSld>
  <p:clrMapOvr>
    <a:masterClrMapping/>
  </p:clrMapOvr>
  <p:transition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881820-6DDD-419B-8028-122B70967F8F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104826323"/>
      </p:ext>
    </p:extLst>
  </p:cSld>
  <p:clrMapOvr>
    <a:masterClrMapping/>
  </p:clrMapOvr>
  <p:transition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36FDC8-5DDF-4100-AF67-D0785C913CF6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50883946"/>
      </p:ext>
    </p:extLst>
  </p:cSld>
  <p:clrMapOvr>
    <a:masterClrMapping/>
  </p:clrMapOvr>
  <p:transition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571073-A010-4B06-B428-C8BF2A5EFC94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148784985"/>
      </p:ext>
    </p:extLst>
  </p:cSld>
  <p:clrMapOvr>
    <a:masterClrMapping/>
  </p:clrMapOvr>
  <p:transition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Kép hely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hu-HU" noProof="0" smtClean="0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B217BD-75DC-469D-BD0C-DADAE249810A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379490442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lvl1pPr>
          </a:lstStyle>
          <a:p>
            <a:pPr>
              <a:defRPr/>
            </a:pPr>
            <a:fld id="{97267430-A271-4E26-BC4A-306D40BF479F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257316807"/>
      </p:ext>
    </p:extLst>
  </p:cSld>
  <p:clrMapOvr>
    <a:masterClrMapping/>
  </p:clrMapOvr>
  <p:transition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C4520F-CF65-4C94-96E9-AA675E2B9F10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852970149"/>
      </p:ext>
    </p:extLst>
  </p:cSld>
  <p:clrMapOvr>
    <a:masterClrMapping/>
  </p:clrMapOvr>
  <p:transition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EE0155-70AF-4C3E-9AB9-B1DC0A4115B0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631662318"/>
      </p:ext>
    </p:extLst>
  </p:cSld>
  <p:clrMapOvr>
    <a:masterClrMapping/>
  </p:clrMapOvr>
  <p:transition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Cím, szöveg és 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Tartalom helye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Tartalom helye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2BDF95-F3D4-4555-B837-BACAD58B21C7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012184574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575053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lvl1pPr>
          </a:lstStyle>
          <a:p>
            <a:pPr>
              <a:defRPr/>
            </a:pPr>
            <a:fld id="{434BFAC5-5E07-4B57-9D89-1EB8EFCDAC4A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85346150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Kép helye 2"/>
          <p:cNvSpPr>
            <a:spLocks noGrp="1"/>
          </p:cNvSpPr>
          <p:nvPr>
            <p:ph type="pic" idx="1"/>
          </p:nvPr>
        </p:nvSpPr>
        <p:spPr>
          <a:xfrm>
            <a:off x="1792288" y="612778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hu-HU" noProof="0" smtClean="0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lvl1pPr>
          </a:lstStyle>
          <a:p>
            <a:pPr>
              <a:defRPr/>
            </a:pPr>
            <a:fld id="{F3352A3F-7ABA-4AEA-9C62-758EB30F5EDA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807543119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Relationship Id="rId14" Type="http://schemas.openxmlformats.org/officeDocument/2006/relationships/image" Target="../media/image2.jpe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8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7.xml"/><Relationship Id="rId12" Type="http://schemas.openxmlformats.org/officeDocument/2006/relationships/slideLayout" Target="../slideLayouts/slideLayout72.xml"/><Relationship Id="rId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6.xml"/><Relationship Id="rId11" Type="http://schemas.openxmlformats.org/officeDocument/2006/relationships/slideLayout" Target="../slideLayouts/slideLayout71.xml"/><Relationship Id="rId5" Type="http://schemas.openxmlformats.org/officeDocument/2006/relationships/slideLayout" Target="../slideLayouts/slideLayout65.xml"/><Relationship Id="rId10" Type="http://schemas.openxmlformats.org/officeDocument/2006/relationships/slideLayout" Target="../slideLayouts/slideLayout70.xml"/><Relationship Id="rId4" Type="http://schemas.openxmlformats.org/officeDocument/2006/relationships/slideLayout" Target="../slideLayouts/slideLayout64.xml"/><Relationship Id="rId9" Type="http://schemas.openxmlformats.org/officeDocument/2006/relationships/slideLayout" Target="../slideLayouts/slideLayout6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6976" y="273850"/>
            <a:ext cx="8230048" cy="1144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hu-HU" altLang="hu-HU" smtClean="0"/>
              <a:t>Mintacím szerkesztése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6976" y="1599419"/>
            <a:ext cx="8230048" cy="45260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hu-HU" altLang="hu-HU" smtClean="0"/>
              <a:t>Mintaszöveg szerkesztése</a:t>
            </a:r>
          </a:p>
          <a:p>
            <a:pPr lvl="1"/>
            <a:r>
              <a:rPr lang="hu-HU" altLang="hu-HU" smtClean="0"/>
              <a:t>Második szint</a:t>
            </a:r>
          </a:p>
          <a:p>
            <a:pPr lvl="2"/>
            <a:r>
              <a:rPr lang="hu-HU" altLang="hu-HU" smtClean="0"/>
              <a:t>Harmadik szint</a:t>
            </a:r>
          </a:p>
          <a:p>
            <a:pPr lvl="3"/>
            <a:r>
              <a:rPr lang="hu-HU" altLang="hu-HU" smtClean="0"/>
              <a:t>Negyedik szint</a:t>
            </a:r>
          </a:p>
          <a:p>
            <a:pPr lvl="4"/>
            <a:r>
              <a:rPr lang="hu-HU" altLang="hu-HU" smtClean="0"/>
              <a:t>Ötödik szint</a:t>
            </a:r>
          </a:p>
        </p:txBody>
      </p:sp>
      <p:sp>
        <p:nvSpPr>
          <p:cNvPr id="6246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6976" y="6244780"/>
            <a:ext cx="2134048" cy="47713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defTabSz="914400" hangingPunct="1">
              <a:lnSpc>
                <a:spcPct val="100000"/>
              </a:lnSpc>
              <a:buClrTx/>
              <a:buSzTx/>
              <a:buFontTx/>
              <a:buNone/>
              <a:defRPr sz="1400">
                <a:solidFill>
                  <a:srgbClr val="000000"/>
                </a:solidFill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hu-HU">
              <a:ea typeface="Microsoft YaHei" charset="-122"/>
            </a:endParaRPr>
          </a:p>
        </p:txBody>
      </p:sp>
      <p:sp>
        <p:nvSpPr>
          <p:cNvPr id="6246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165" y="6244780"/>
            <a:ext cx="2895675" cy="47713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defTabSz="914400" hangingPunct="1">
              <a:lnSpc>
                <a:spcPct val="100000"/>
              </a:lnSpc>
              <a:buClrTx/>
              <a:buSzTx/>
              <a:buFontTx/>
              <a:buNone/>
              <a:defRPr sz="1400">
                <a:solidFill>
                  <a:srgbClr val="000000"/>
                </a:solidFill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hu-HU">
              <a:ea typeface="Microsoft YaHei" charset="-122"/>
            </a:endParaRPr>
          </a:p>
        </p:txBody>
      </p:sp>
      <p:sp>
        <p:nvSpPr>
          <p:cNvPr id="6247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2976" y="6244780"/>
            <a:ext cx="2134048" cy="47713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defTabSz="914400" hangingPunct="1">
              <a:lnSpc>
                <a:spcPct val="100000"/>
              </a:lnSpc>
              <a:buClrTx/>
              <a:buSzTx/>
              <a:buFontTx/>
              <a:buNone/>
              <a:defRPr sz="1400">
                <a:solidFill>
                  <a:srgbClr val="000000"/>
                </a:solidFill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6023F6C-185C-4E3D-9702-5786DB3233D2}" type="slidenum">
              <a:rPr lang="hu-HU">
                <a:ea typeface="Microsoft YaHei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hu-HU">
              <a:ea typeface="Microsoft YaHei" charset="-122"/>
            </a:endParaRPr>
          </a:p>
        </p:txBody>
      </p:sp>
      <p:pic>
        <p:nvPicPr>
          <p:cNvPr id="2055" name="Picture 7" descr="DKV Rt pewerpoint"/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720"/>
            <a:ext cx="9144000" cy="6864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95876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737" r:id="rId14"/>
  </p:sldLayoutIdLst>
  <p:transition/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6976" y="273851"/>
            <a:ext cx="8210634" cy="1123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hu-HU" smtClean="0"/>
              <a:t>Címszöveg formátumának szerkesztése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6976" y="1604457"/>
            <a:ext cx="8210634" cy="45059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0" tIns="2376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hu-HU" smtClean="0"/>
              <a:t>Vázlatszöveg formátumának szerkesztése</a:t>
            </a:r>
          </a:p>
          <a:p>
            <a:pPr lvl="1"/>
            <a:r>
              <a:rPr lang="en-GB" altLang="hu-HU" smtClean="0"/>
              <a:t>Második vázlatszint</a:t>
            </a:r>
          </a:p>
          <a:p>
            <a:pPr lvl="2"/>
            <a:r>
              <a:rPr lang="en-GB" altLang="hu-HU" smtClean="0"/>
              <a:t>Harmadik vázlatszint</a:t>
            </a:r>
          </a:p>
          <a:p>
            <a:pPr lvl="3"/>
            <a:r>
              <a:rPr lang="en-GB" altLang="hu-HU" smtClean="0"/>
              <a:t>Negyedik vázlatszint</a:t>
            </a:r>
          </a:p>
          <a:p>
            <a:pPr lvl="4"/>
            <a:r>
              <a:rPr lang="en-GB" altLang="hu-HU" smtClean="0"/>
              <a:t>Ötödik vázlatszint</a:t>
            </a:r>
          </a:p>
          <a:p>
            <a:pPr lvl="4"/>
            <a:r>
              <a:rPr lang="en-GB" altLang="hu-HU" smtClean="0"/>
              <a:t>Hatodik vázlatszint</a:t>
            </a:r>
          </a:p>
          <a:p>
            <a:pPr lvl="4"/>
            <a:r>
              <a:rPr lang="en-GB" altLang="hu-HU" smtClean="0"/>
              <a:t>Hetedik vázlatszint</a:t>
            </a:r>
          </a:p>
          <a:p>
            <a:pPr lvl="4"/>
            <a:r>
              <a:rPr lang="en-GB" altLang="hu-HU" smtClean="0"/>
              <a:t>Nyolcadik vázlatszint</a:t>
            </a:r>
          </a:p>
          <a:p>
            <a:pPr lvl="4"/>
            <a:r>
              <a:rPr lang="en-GB" altLang="hu-HU" smtClean="0"/>
              <a:t>Kilencedik vázlatszint</a:t>
            </a:r>
          </a:p>
        </p:txBody>
      </p:sp>
      <p:sp>
        <p:nvSpPr>
          <p:cNvPr id="1028" name="Text Box 3"/>
          <p:cNvSpPr txBox="1">
            <a:spLocks noChangeArrowheads="1"/>
          </p:cNvSpPr>
          <p:nvPr/>
        </p:nvSpPr>
        <p:spPr bwMode="auto">
          <a:xfrm>
            <a:off x="456976" y="6248139"/>
            <a:ext cx="2128075" cy="470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hu-HU" altLang="hu-HU">
              <a:solidFill>
                <a:srgbClr val="FFFFFF"/>
              </a:solidFill>
            </a:endParaRPr>
          </a:p>
        </p:txBody>
      </p:sp>
      <p:sp>
        <p:nvSpPr>
          <p:cNvPr id="1029" name="Text Box 4"/>
          <p:cNvSpPr txBox="1">
            <a:spLocks noChangeArrowheads="1"/>
          </p:cNvSpPr>
          <p:nvPr/>
        </p:nvSpPr>
        <p:spPr bwMode="auto">
          <a:xfrm>
            <a:off x="3127149" y="6248139"/>
            <a:ext cx="2897168" cy="470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hu-HU" altLang="hu-HU">
              <a:solidFill>
                <a:srgbClr val="FFFFFF"/>
              </a:solidFill>
            </a:endParaRPr>
          </a:p>
        </p:txBody>
      </p:sp>
      <p:sp>
        <p:nvSpPr>
          <p:cNvPr id="2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6555963" y="6248140"/>
            <a:ext cx="2111647" cy="45193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</a:defRPr>
            </a:lvl1pPr>
          </a:lstStyle>
          <a:p>
            <a:pPr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SzPct val="100000"/>
              <a:defRPr/>
            </a:pPr>
            <a:fld id="{64B18BF0-4B8A-4010-801F-9CC5A84320AC}" type="slidenum">
              <a:rPr lang="hu-HU"/>
              <a:pPr defTabSz="449263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SzPct val="100000"/>
                <a:defRPr/>
              </a:pPr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877826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8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800">
          <a:solidFill>
            <a:srgbClr val="000000"/>
          </a:solidFill>
          <a:latin typeface="Arial" charset="0"/>
          <a:ea typeface="Microsoft YaHei" charset="-122"/>
        </a:defRPr>
      </a:lvl2pPr>
      <a:lvl3pPr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800">
          <a:solidFill>
            <a:srgbClr val="000000"/>
          </a:solidFill>
          <a:latin typeface="Arial" charset="0"/>
          <a:ea typeface="Microsoft YaHei" charset="-122"/>
        </a:defRPr>
      </a:lvl3pPr>
      <a:lvl4pPr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800">
          <a:solidFill>
            <a:srgbClr val="000000"/>
          </a:solidFill>
          <a:latin typeface="Arial" charset="0"/>
          <a:ea typeface="Microsoft YaHei" charset="-122"/>
        </a:defRPr>
      </a:lvl4pPr>
      <a:lvl5pPr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800">
          <a:solidFill>
            <a:srgbClr val="000000"/>
          </a:solidFill>
          <a:latin typeface="Arial" charset="0"/>
          <a:ea typeface="Microsoft YaHei" charset="-122"/>
        </a:defRPr>
      </a:lvl5pPr>
      <a:lvl6pPr marL="2514600" indent="-228600"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800">
          <a:solidFill>
            <a:srgbClr val="000000"/>
          </a:solidFill>
          <a:latin typeface="Arial" charset="0"/>
          <a:ea typeface="Microsoft YaHei" charset="-122"/>
        </a:defRPr>
      </a:lvl6pPr>
      <a:lvl7pPr marL="2971800" indent="-228600"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800">
          <a:solidFill>
            <a:srgbClr val="000000"/>
          </a:solidFill>
          <a:latin typeface="Arial" charset="0"/>
          <a:ea typeface="Microsoft YaHei" charset="-122"/>
        </a:defRPr>
      </a:lvl7pPr>
      <a:lvl8pPr marL="3429000" indent="-228600"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800">
          <a:solidFill>
            <a:srgbClr val="000000"/>
          </a:solidFill>
          <a:latin typeface="Arial" charset="0"/>
          <a:ea typeface="Microsoft YaHei" charset="-122"/>
        </a:defRPr>
      </a:lvl8pPr>
      <a:lvl9pPr marL="3886200" indent="-228600"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800">
          <a:solidFill>
            <a:srgbClr val="000000"/>
          </a:solidFill>
          <a:latin typeface="Arial" charset="0"/>
          <a:ea typeface="Microsoft YaHei" charset="-122"/>
        </a:defRPr>
      </a:lvl9pPr>
    </p:titleStyle>
    <p:bodyStyle>
      <a:lvl1pPr marL="342900" indent="-342900" algn="l" defTabSz="449263" rtl="0" eaLnBrk="0" fontAlgn="base" hangingPunct="0">
        <a:lnSpc>
          <a:spcPct val="93000"/>
        </a:lnSpc>
        <a:spcBef>
          <a:spcPct val="0"/>
        </a:spcBef>
        <a:spcAft>
          <a:spcPts val="1213"/>
        </a:spcAft>
        <a:buClr>
          <a:srgbClr val="000000"/>
        </a:buClr>
        <a:buSzPct val="100000"/>
        <a:buFont typeface="Times New Roman" pitchFamily="18" charset="0"/>
        <a:defRPr sz="27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lnSpc>
          <a:spcPct val="93000"/>
        </a:lnSpc>
        <a:spcBef>
          <a:spcPct val="0"/>
        </a:spcBef>
        <a:spcAft>
          <a:spcPts val="975"/>
        </a:spcAft>
        <a:buClr>
          <a:srgbClr val="000000"/>
        </a:buClr>
        <a:buSzPct val="100000"/>
        <a:buFont typeface="Times New Roman" pitchFamily="18" charset="0"/>
        <a:defRPr sz="2400">
          <a:solidFill>
            <a:srgbClr val="000000"/>
          </a:solidFill>
          <a:latin typeface="+mn-lt"/>
          <a:ea typeface="+mn-ea"/>
        </a:defRPr>
      </a:lvl2pPr>
      <a:lvl3pPr marL="1143000" indent="-228600" algn="l" defTabSz="449263" rtl="0" eaLnBrk="0" fontAlgn="base" hangingPunct="0">
        <a:lnSpc>
          <a:spcPct val="93000"/>
        </a:lnSpc>
        <a:spcBef>
          <a:spcPct val="0"/>
        </a:spcBef>
        <a:spcAft>
          <a:spcPts val="738"/>
        </a:spcAft>
        <a:buClr>
          <a:srgbClr val="000000"/>
        </a:buClr>
        <a:buSzPct val="100000"/>
        <a:buFont typeface="Times New Roman" pitchFamily="18" charset="0"/>
        <a:defRPr sz="2100">
          <a:solidFill>
            <a:srgbClr val="000000"/>
          </a:solidFill>
          <a:latin typeface="+mn-lt"/>
          <a:ea typeface="+mn-ea"/>
        </a:defRPr>
      </a:lvl3pPr>
      <a:lvl4pPr marL="1600200" indent="-228600" algn="l" defTabSz="449263" rtl="0" eaLnBrk="0" fontAlgn="base" hangingPunct="0">
        <a:lnSpc>
          <a:spcPct val="93000"/>
        </a:lnSpc>
        <a:spcBef>
          <a:spcPct val="0"/>
        </a:spcBef>
        <a:spcAft>
          <a:spcPts val="488"/>
        </a:spcAft>
        <a:buClr>
          <a:srgbClr val="000000"/>
        </a:buClr>
        <a:buSzPct val="100000"/>
        <a:buFont typeface="Times New Roman" pitchFamily="18" charset="0"/>
        <a:defRPr sz="1700">
          <a:solidFill>
            <a:srgbClr val="000000"/>
          </a:solidFill>
          <a:latin typeface="+mn-lt"/>
          <a:ea typeface="+mn-ea"/>
        </a:defRPr>
      </a:lvl4pPr>
      <a:lvl5pPr marL="2057400" indent="-228600" algn="l" defTabSz="449263" rtl="0" eaLnBrk="0" fontAlgn="base" hangingPunct="0">
        <a:lnSpc>
          <a:spcPct val="93000"/>
        </a:lnSpc>
        <a:spcBef>
          <a:spcPct val="0"/>
        </a:spcBef>
        <a:spcAft>
          <a:spcPts val="250"/>
        </a:spcAft>
        <a:buClr>
          <a:srgbClr val="000000"/>
        </a:buClr>
        <a:buSzPct val="100000"/>
        <a:buFont typeface="Times New Roman" pitchFamily="18" charset="0"/>
        <a:defRPr sz="1700">
          <a:solidFill>
            <a:srgbClr val="000000"/>
          </a:solidFill>
          <a:latin typeface="+mn-lt"/>
          <a:ea typeface="+mn-ea"/>
        </a:defRPr>
      </a:lvl5pPr>
      <a:lvl6pPr marL="2514600" indent="-228600" algn="l" defTabSz="449263" rtl="0" eaLnBrk="0" fontAlgn="base" hangingPunct="0">
        <a:lnSpc>
          <a:spcPct val="93000"/>
        </a:lnSpc>
        <a:spcBef>
          <a:spcPct val="0"/>
        </a:spcBef>
        <a:spcAft>
          <a:spcPts val="250"/>
        </a:spcAft>
        <a:buClr>
          <a:srgbClr val="000000"/>
        </a:buClr>
        <a:buSzPct val="100000"/>
        <a:buFont typeface="Times New Roman" pitchFamily="16" charset="0"/>
        <a:defRPr sz="1700">
          <a:solidFill>
            <a:srgbClr val="000000"/>
          </a:solidFill>
          <a:latin typeface="+mn-lt"/>
          <a:ea typeface="+mn-ea"/>
        </a:defRPr>
      </a:lvl6pPr>
      <a:lvl7pPr marL="2971800" indent="-228600" algn="l" defTabSz="449263" rtl="0" eaLnBrk="0" fontAlgn="base" hangingPunct="0">
        <a:lnSpc>
          <a:spcPct val="93000"/>
        </a:lnSpc>
        <a:spcBef>
          <a:spcPct val="0"/>
        </a:spcBef>
        <a:spcAft>
          <a:spcPts val="250"/>
        </a:spcAft>
        <a:buClr>
          <a:srgbClr val="000000"/>
        </a:buClr>
        <a:buSzPct val="100000"/>
        <a:buFont typeface="Times New Roman" pitchFamily="16" charset="0"/>
        <a:defRPr sz="1700">
          <a:solidFill>
            <a:srgbClr val="000000"/>
          </a:solidFill>
          <a:latin typeface="+mn-lt"/>
          <a:ea typeface="+mn-ea"/>
        </a:defRPr>
      </a:lvl7pPr>
      <a:lvl8pPr marL="3429000" indent="-228600" algn="l" defTabSz="449263" rtl="0" eaLnBrk="0" fontAlgn="base" hangingPunct="0">
        <a:lnSpc>
          <a:spcPct val="93000"/>
        </a:lnSpc>
        <a:spcBef>
          <a:spcPct val="0"/>
        </a:spcBef>
        <a:spcAft>
          <a:spcPts val="250"/>
        </a:spcAft>
        <a:buClr>
          <a:srgbClr val="000000"/>
        </a:buClr>
        <a:buSzPct val="100000"/>
        <a:buFont typeface="Times New Roman" pitchFamily="16" charset="0"/>
        <a:defRPr sz="1700">
          <a:solidFill>
            <a:srgbClr val="000000"/>
          </a:solidFill>
          <a:latin typeface="+mn-lt"/>
          <a:ea typeface="+mn-ea"/>
        </a:defRPr>
      </a:lvl8pPr>
      <a:lvl9pPr marL="3886200" indent="-228600" algn="l" defTabSz="449263" rtl="0" eaLnBrk="0" fontAlgn="base" hangingPunct="0">
        <a:lnSpc>
          <a:spcPct val="93000"/>
        </a:lnSpc>
        <a:spcBef>
          <a:spcPct val="0"/>
        </a:spcBef>
        <a:spcAft>
          <a:spcPts val="250"/>
        </a:spcAft>
        <a:buClr>
          <a:srgbClr val="000000"/>
        </a:buClr>
        <a:buSzPct val="100000"/>
        <a:buFont typeface="Times New Roman" pitchFamily="16" charset="0"/>
        <a:defRPr sz="1700">
          <a:solidFill>
            <a:srgbClr val="000000"/>
          </a:solidFill>
          <a:latin typeface="+mn-lt"/>
          <a:ea typeface="+mn-ea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hu-HU" altLang="hu-HU" smtClean="0"/>
              <a:t>Mintacím szerkesztése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hu-HU" altLang="hu-HU" smtClean="0"/>
              <a:t>Mintaszöveg szerkesztése</a:t>
            </a:r>
          </a:p>
          <a:p>
            <a:pPr lvl="1"/>
            <a:r>
              <a:rPr lang="hu-HU" altLang="hu-HU" smtClean="0"/>
              <a:t>Második szint</a:t>
            </a:r>
          </a:p>
          <a:p>
            <a:pPr lvl="2"/>
            <a:r>
              <a:rPr lang="hu-HU" altLang="hu-HU" smtClean="0"/>
              <a:t>Harmadik szint</a:t>
            </a:r>
          </a:p>
          <a:p>
            <a:pPr lvl="3"/>
            <a:r>
              <a:rPr lang="hu-HU" altLang="hu-HU" smtClean="0"/>
              <a:t>Negyedik szint</a:t>
            </a:r>
          </a:p>
          <a:p>
            <a:pPr lvl="4"/>
            <a:r>
              <a:rPr lang="hu-HU" altLang="hu-HU" smtClean="0"/>
              <a:t>Ötödik szint</a:t>
            </a:r>
          </a:p>
        </p:txBody>
      </p:sp>
      <p:sp>
        <p:nvSpPr>
          <p:cNvPr id="6246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hu-HU">
              <a:solidFill>
                <a:srgbClr val="000000"/>
              </a:solidFill>
            </a:endParaRPr>
          </a:p>
        </p:txBody>
      </p:sp>
      <p:sp>
        <p:nvSpPr>
          <p:cNvPr id="6246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hu-HU">
              <a:solidFill>
                <a:srgbClr val="000000"/>
              </a:solidFill>
            </a:endParaRPr>
          </a:p>
        </p:txBody>
      </p:sp>
      <p:sp>
        <p:nvSpPr>
          <p:cNvPr id="6247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A99D8B6-A808-435B-BF37-926090962D0C}" type="slidenum">
              <a:rPr lang="hu-H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hu-HU">
              <a:solidFill>
                <a:srgbClr val="000000"/>
              </a:solidFill>
            </a:endParaRPr>
          </a:p>
        </p:txBody>
      </p:sp>
      <p:pic>
        <p:nvPicPr>
          <p:cNvPr id="1031" name="Picture 7" descr="DKV Rt pewerpoint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350"/>
            <a:ext cx="9144000" cy="686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509439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p:transition/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6976" y="273850"/>
            <a:ext cx="8230048" cy="1144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hu-HU" altLang="hu-HU" smtClean="0"/>
              <a:t>Mintacím szerkesztése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6976" y="1599417"/>
            <a:ext cx="8230048" cy="45260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hu-HU" altLang="hu-HU" smtClean="0"/>
              <a:t>Mintaszöveg szerkesztése</a:t>
            </a:r>
          </a:p>
          <a:p>
            <a:pPr lvl="1"/>
            <a:r>
              <a:rPr lang="hu-HU" altLang="hu-HU" smtClean="0"/>
              <a:t>Második szint</a:t>
            </a:r>
          </a:p>
          <a:p>
            <a:pPr lvl="2"/>
            <a:r>
              <a:rPr lang="hu-HU" altLang="hu-HU" smtClean="0"/>
              <a:t>Harmadik szint</a:t>
            </a:r>
          </a:p>
          <a:p>
            <a:pPr lvl="3"/>
            <a:r>
              <a:rPr lang="hu-HU" altLang="hu-HU" smtClean="0"/>
              <a:t>Negyedik szint</a:t>
            </a:r>
          </a:p>
          <a:p>
            <a:pPr lvl="4"/>
            <a:r>
              <a:rPr lang="hu-HU" altLang="hu-HU" smtClean="0"/>
              <a:t>Ötödik szint</a:t>
            </a:r>
          </a:p>
        </p:txBody>
      </p:sp>
      <p:sp>
        <p:nvSpPr>
          <p:cNvPr id="6246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6976" y="6244779"/>
            <a:ext cx="2134048" cy="47713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defTabSz="914400" hangingPunct="1">
              <a:lnSpc>
                <a:spcPct val="100000"/>
              </a:lnSpc>
              <a:buClrTx/>
              <a:buSzTx/>
              <a:buFontTx/>
              <a:buNone/>
              <a:defRPr sz="1400">
                <a:solidFill>
                  <a:srgbClr val="000000"/>
                </a:solidFill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hu-HU">
              <a:ea typeface="Microsoft YaHei" charset="-122"/>
            </a:endParaRPr>
          </a:p>
        </p:txBody>
      </p:sp>
      <p:sp>
        <p:nvSpPr>
          <p:cNvPr id="6246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163" y="6244779"/>
            <a:ext cx="2895675" cy="47713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defTabSz="914400" hangingPunct="1">
              <a:lnSpc>
                <a:spcPct val="100000"/>
              </a:lnSpc>
              <a:buClrTx/>
              <a:buSzTx/>
              <a:buFontTx/>
              <a:buNone/>
              <a:defRPr sz="1400">
                <a:solidFill>
                  <a:srgbClr val="000000"/>
                </a:solidFill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hu-HU">
              <a:ea typeface="Microsoft YaHei" charset="-122"/>
            </a:endParaRPr>
          </a:p>
        </p:txBody>
      </p:sp>
      <p:sp>
        <p:nvSpPr>
          <p:cNvPr id="6247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2976" y="6244779"/>
            <a:ext cx="2134048" cy="47713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defTabSz="914400" hangingPunct="1">
              <a:lnSpc>
                <a:spcPct val="100000"/>
              </a:lnSpc>
              <a:buClrTx/>
              <a:buSzTx/>
              <a:buFontTx/>
              <a:buNone/>
              <a:defRPr sz="1400">
                <a:solidFill>
                  <a:srgbClr val="000000"/>
                </a:solidFill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CC6AAB4-7242-478F-A096-1187FC579125}" type="slidenum">
              <a:rPr lang="hu-HU">
                <a:ea typeface="Microsoft YaHei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hu-HU">
              <a:ea typeface="Microsoft YaHei" charset="-122"/>
            </a:endParaRPr>
          </a:p>
        </p:txBody>
      </p:sp>
      <p:pic>
        <p:nvPicPr>
          <p:cNvPr id="3079" name="Picture 7" descr="DKV Rt pewerpoint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720"/>
            <a:ext cx="9144000" cy="6864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932116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ransition/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4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hu-HU" smtClean="0"/>
              <a:t>Mintacím szerkesztése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</a:p>
        </p:txBody>
      </p:sp>
      <p:sp>
        <p:nvSpPr>
          <p:cNvPr id="6246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hu-HU">
              <a:solidFill>
                <a:srgbClr val="000000"/>
              </a:solidFill>
            </a:endParaRPr>
          </a:p>
        </p:txBody>
      </p:sp>
      <p:sp>
        <p:nvSpPr>
          <p:cNvPr id="6246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hu-HU">
              <a:solidFill>
                <a:srgbClr val="000000"/>
              </a:solidFill>
            </a:endParaRPr>
          </a:p>
        </p:txBody>
      </p:sp>
      <p:sp>
        <p:nvSpPr>
          <p:cNvPr id="6247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3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A680AB7-40EB-4D47-B456-1565461DFDBE}" type="slidenum">
              <a:rPr lang="hu-H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hu-HU">
              <a:solidFill>
                <a:srgbClr val="000000"/>
              </a:solidFill>
            </a:endParaRPr>
          </a:p>
        </p:txBody>
      </p:sp>
      <p:pic>
        <p:nvPicPr>
          <p:cNvPr id="1031" name="Picture 7" descr="DKV Rt pewerpoint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347"/>
            <a:ext cx="9144000" cy="686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646228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  <p:sldLayoutId id="2147483723" r:id="rId12"/>
  </p:sldLayoutIdLst>
  <p:transition/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hu-HU" altLang="hu-HU" smtClean="0"/>
              <a:t>Mintacím szerkesztése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hu-HU" altLang="hu-HU" smtClean="0"/>
              <a:t>Mintaszöveg szerkesztése</a:t>
            </a:r>
          </a:p>
          <a:p>
            <a:pPr lvl="1"/>
            <a:r>
              <a:rPr lang="hu-HU" altLang="hu-HU" smtClean="0"/>
              <a:t>Második szint</a:t>
            </a:r>
          </a:p>
          <a:p>
            <a:pPr lvl="2"/>
            <a:r>
              <a:rPr lang="hu-HU" altLang="hu-HU" smtClean="0"/>
              <a:t>Harmadik szint</a:t>
            </a:r>
          </a:p>
          <a:p>
            <a:pPr lvl="3"/>
            <a:r>
              <a:rPr lang="hu-HU" altLang="hu-HU" smtClean="0"/>
              <a:t>Negyedik szint</a:t>
            </a:r>
          </a:p>
          <a:p>
            <a:pPr lvl="4"/>
            <a:r>
              <a:rPr lang="hu-HU" altLang="hu-HU" smtClean="0"/>
              <a:t>Ötödik szint</a:t>
            </a:r>
          </a:p>
        </p:txBody>
      </p:sp>
      <p:sp>
        <p:nvSpPr>
          <p:cNvPr id="6246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hu-HU"/>
          </a:p>
        </p:txBody>
      </p:sp>
      <p:sp>
        <p:nvSpPr>
          <p:cNvPr id="6246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hu-HU"/>
          </a:p>
        </p:txBody>
      </p:sp>
      <p:sp>
        <p:nvSpPr>
          <p:cNvPr id="6247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ECAED1D-C6E5-49B4-BB16-3EEC4E12305E}" type="slidenum">
              <a:rPr lang="hu-H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hu-HU"/>
          </a:p>
        </p:txBody>
      </p:sp>
      <p:pic>
        <p:nvPicPr>
          <p:cNvPr id="2055" name="Picture 7" descr="DKV Rt pewerpoint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350"/>
            <a:ext cx="9144000" cy="686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28756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  <p:sldLayoutId id="2147483736" r:id="rId12"/>
  </p:sldLayoutIdLst>
  <p:transition/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8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50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50.xml"/><Relationship Id="rId4" Type="http://schemas.openxmlformats.org/officeDocument/2006/relationships/image" Target="../media/image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50.xml"/><Relationship Id="rId4" Type="http://schemas.openxmlformats.org/officeDocument/2006/relationships/image" Target="../media/image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0.xml"/><Relationship Id="rId4" Type="http://schemas.openxmlformats.org/officeDocument/2006/relationships/image" Target="../media/image40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50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0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55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55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55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8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41.xml"/><Relationship Id="rId4" Type="http://schemas.openxmlformats.org/officeDocument/2006/relationships/image" Target="../media/image5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 txBox="1">
            <a:spLocks/>
          </p:cNvSpPr>
          <p:nvPr/>
        </p:nvSpPr>
        <p:spPr>
          <a:xfrm>
            <a:off x="0" y="1628800"/>
            <a:ext cx="9144000" cy="1970088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 eaLnBrk="0" hangingPunct="0">
              <a:lnSpc>
                <a:spcPct val="120000"/>
              </a:lnSpc>
              <a:spcBef>
                <a:spcPct val="0"/>
              </a:spcBef>
              <a:defRPr/>
            </a:pPr>
            <a:r>
              <a:rPr kumimoji="1" lang="hu-HU" sz="42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kumimoji="1" lang="hu-HU" sz="42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endParaRPr kumimoji="1" lang="hu-HU" sz="4200" kern="0" dirty="0">
              <a:solidFill>
                <a:srgbClr val="00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3" name="Alcím 2"/>
          <p:cNvSpPr txBox="1">
            <a:spLocks/>
          </p:cNvSpPr>
          <p:nvPr/>
        </p:nvSpPr>
        <p:spPr>
          <a:xfrm>
            <a:off x="683568" y="5229200"/>
            <a:ext cx="8715375" cy="1054450"/>
          </a:xfrm>
          <a:prstGeom prst="rect">
            <a:avLst/>
          </a:prstGeom>
        </p:spPr>
        <p:txBody>
          <a:bodyPr>
            <a:normAutofit fontScale="25000" lnSpcReduction="20000"/>
          </a:bodyPr>
          <a:lstStyle/>
          <a:p>
            <a:pPr marL="342900" indent="-342900" eaLnBrk="0" hangingPunct="0">
              <a:spcBef>
                <a:spcPct val="60000"/>
              </a:spcBef>
              <a:buClr>
                <a:srgbClr val="000000"/>
              </a:buClr>
              <a:buFont typeface="Arial" pitchFamily="34" charset="0"/>
              <a:buNone/>
              <a:defRPr/>
            </a:pPr>
            <a:endParaRPr kumimoji="1" lang="hu-HU" sz="3000" kern="0" dirty="0">
              <a:solidFill>
                <a:srgbClr val="000000">
                  <a:lumMod val="95000"/>
                  <a:lumOff val="5000"/>
                </a:srgbClr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342900" indent="-342900" eaLnBrk="0" hangingPunct="0">
              <a:lnSpc>
                <a:spcPct val="120000"/>
              </a:lnSpc>
              <a:spcBef>
                <a:spcPct val="60000"/>
              </a:spcBef>
              <a:buClr>
                <a:srgbClr val="000000"/>
              </a:buClr>
              <a:buFont typeface="Arial" pitchFamily="34" charset="0"/>
              <a:buNone/>
              <a:defRPr/>
            </a:pPr>
            <a:r>
              <a:rPr kumimoji="1" lang="hu-HU" sz="8000" b="1" kern="0" dirty="0" smtClean="0">
                <a:solidFill>
                  <a:srgbClr val="361B00"/>
                </a:solidFill>
                <a:latin typeface="Times New Roman" pitchFamily="18" charset="0"/>
                <a:cs typeface="Times New Roman" pitchFamily="18" charset="0"/>
              </a:rPr>
              <a:t>XIV. A városi közlekedés aktuális kérdései  KTE konferencia.</a:t>
            </a:r>
          </a:p>
          <a:p>
            <a:pPr marL="342900" indent="-342900" eaLnBrk="0" hangingPunct="0">
              <a:lnSpc>
                <a:spcPct val="120000"/>
              </a:lnSpc>
              <a:spcBef>
                <a:spcPct val="60000"/>
              </a:spcBef>
              <a:buClr>
                <a:srgbClr val="000000"/>
              </a:buClr>
              <a:buFont typeface="Arial" pitchFamily="34" charset="0"/>
              <a:buNone/>
              <a:defRPr/>
            </a:pPr>
            <a:r>
              <a:rPr kumimoji="1" lang="hu-HU" sz="8000" b="1" kern="0" dirty="0" smtClean="0">
                <a:solidFill>
                  <a:srgbClr val="361B00"/>
                </a:solidFill>
                <a:latin typeface="Times New Roman" pitchFamily="18" charset="0"/>
                <a:cs typeface="Times New Roman" pitchFamily="18" charset="0"/>
              </a:rPr>
              <a:t>Balatonfenyves</a:t>
            </a:r>
            <a:r>
              <a:rPr kumimoji="1" lang="hu-HU" sz="8000" b="1" kern="0" dirty="0" smtClean="0">
                <a:solidFill>
                  <a:srgbClr val="361B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kumimoji="1" lang="hu-HU" sz="8000" b="1" kern="0" dirty="0">
                <a:solidFill>
                  <a:srgbClr val="361B00"/>
                </a:solidFill>
                <a:latin typeface="Times New Roman" pitchFamily="18" charset="0"/>
                <a:cs typeface="Times New Roman" pitchFamily="18" charset="0"/>
              </a:rPr>
              <a:t>2014. </a:t>
            </a:r>
            <a:r>
              <a:rPr kumimoji="1" lang="hu-HU" sz="8000" b="1" kern="0" dirty="0" smtClean="0">
                <a:solidFill>
                  <a:srgbClr val="361B00"/>
                </a:solidFill>
                <a:latin typeface="Times New Roman" pitchFamily="18" charset="0"/>
                <a:cs typeface="Times New Roman" pitchFamily="18" charset="0"/>
              </a:rPr>
              <a:t>09. 11.                 </a:t>
            </a:r>
            <a:r>
              <a:rPr kumimoji="1" lang="hu-HU" sz="8000" b="1" kern="0" dirty="0">
                <a:solidFill>
                  <a:srgbClr val="361B0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kumimoji="1" lang="hu-HU" sz="8000" b="1" kern="0" dirty="0" smtClean="0">
                <a:solidFill>
                  <a:srgbClr val="361B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1" lang="hu-HU" sz="8000" b="1" kern="0" dirty="0">
                <a:solidFill>
                  <a:srgbClr val="361B00"/>
                </a:solidFill>
                <a:latin typeface="Times New Roman" pitchFamily="18" charset="0"/>
                <a:cs typeface="Times New Roman" pitchFamily="18" charset="0"/>
              </a:rPr>
              <a:t>Előadó: Nagy Attila</a:t>
            </a:r>
            <a:br>
              <a:rPr kumimoji="1" lang="hu-HU" sz="8000" b="1" kern="0" dirty="0">
                <a:solidFill>
                  <a:srgbClr val="361B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kumimoji="1" lang="hu-HU" sz="8000" b="1" kern="0" dirty="0">
                <a:solidFill>
                  <a:srgbClr val="361B00"/>
                </a:solidFill>
                <a:latin typeface="Times New Roman" pitchFamily="18" charset="0"/>
                <a:cs typeface="Times New Roman" pitchFamily="18" charset="0"/>
              </a:rPr>
              <a:t>						</a:t>
            </a:r>
            <a:r>
              <a:rPr kumimoji="1" lang="hu-HU" sz="8000" b="1" kern="0" dirty="0" smtClean="0">
                <a:solidFill>
                  <a:srgbClr val="361B00"/>
                </a:solidFill>
                <a:latin typeface="Times New Roman" pitchFamily="18" charset="0"/>
                <a:cs typeface="Times New Roman" pitchFamily="18" charset="0"/>
              </a:rPr>
              <a:t>vezérigazgató</a:t>
            </a:r>
            <a:endParaRPr kumimoji="1" lang="hu-HU" sz="8000" b="1" kern="0" dirty="0">
              <a:solidFill>
                <a:srgbClr val="361B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eaLnBrk="0" hangingPunct="0">
              <a:lnSpc>
                <a:spcPct val="120000"/>
              </a:lnSpc>
              <a:spcBef>
                <a:spcPct val="60000"/>
              </a:spcBef>
              <a:buClr>
                <a:srgbClr val="000000"/>
              </a:buClr>
              <a:buFont typeface="Arial" pitchFamily="34" charset="0"/>
              <a:buNone/>
              <a:defRPr/>
            </a:pPr>
            <a:endParaRPr kumimoji="1" lang="hu-HU" sz="8000" b="1" kern="0" dirty="0">
              <a:solidFill>
                <a:srgbClr val="000000">
                  <a:lumMod val="95000"/>
                  <a:lumOff val="5000"/>
                </a:srgbClr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342900" indent="-342900" eaLnBrk="0" hangingPunct="0">
              <a:spcBef>
                <a:spcPct val="60000"/>
              </a:spcBef>
              <a:buClr>
                <a:srgbClr val="000000"/>
              </a:buClr>
              <a:buFont typeface="Arial" pitchFamily="34" charset="0"/>
              <a:buNone/>
              <a:defRPr/>
            </a:pPr>
            <a:endParaRPr kumimoji="1" lang="hu-HU" sz="8600" kern="0" dirty="0">
              <a:solidFill>
                <a:srgbClr val="000000">
                  <a:lumMod val="95000"/>
                  <a:lumOff val="5000"/>
                </a:srgb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Monotype Corsiva" pitchFamily="66" charset="0"/>
            </a:endParaRPr>
          </a:p>
          <a:p>
            <a:pPr marL="342900" indent="-342900" algn="r" eaLnBrk="0" hangingPunct="0">
              <a:spcBef>
                <a:spcPct val="60000"/>
              </a:spcBef>
              <a:buClr>
                <a:srgbClr val="000000"/>
              </a:buClr>
              <a:buFont typeface="Arial" pitchFamily="34" charset="0"/>
              <a:buNone/>
              <a:defRPr/>
            </a:pPr>
            <a:endParaRPr kumimoji="1" lang="hu-HU" sz="8600" kern="0" dirty="0">
              <a:solidFill>
                <a:srgbClr val="361B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 algn="r" eaLnBrk="0" hangingPunct="0">
              <a:spcBef>
                <a:spcPct val="60000"/>
              </a:spcBef>
              <a:buClr>
                <a:srgbClr val="000000"/>
              </a:buClr>
              <a:buFont typeface="Arial" pitchFamily="34" charset="0"/>
              <a:buNone/>
              <a:defRPr/>
            </a:pPr>
            <a:r>
              <a:rPr kumimoji="1" lang="hu-HU" sz="8600" kern="0" dirty="0">
                <a:solidFill>
                  <a:srgbClr val="361B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				</a:t>
            </a:r>
          </a:p>
          <a:p>
            <a:pPr marL="342900" indent="-342900" eaLnBrk="0" hangingPunct="0">
              <a:spcBef>
                <a:spcPct val="60000"/>
              </a:spcBef>
              <a:buClr>
                <a:srgbClr val="000000"/>
              </a:buClr>
              <a:buFont typeface="Arial" pitchFamily="34" charset="0"/>
              <a:buNone/>
              <a:defRPr/>
            </a:pPr>
            <a:endParaRPr kumimoji="1" lang="hu-HU" sz="3000" kern="0" dirty="0">
              <a:solidFill>
                <a:srgbClr val="361B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27236" y="306624"/>
            <a:ext cx="1702459" cy="105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052736"/>
            <a:ext cx="4913313" cy="457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Szövegdoboz 6"/>
          <p:cNvSpPr txBox="1"/>
          <p:nvPr/>
        </p:nvSpPr>
        <p:spPr>
          <a:xfrm>
            <a:off x="251520" y="1196752"/>
            <a:ext cx="82809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400" b="1" dirty="0" smtClean="0"/>
              <a:t>A 2.-es villamos. Közlekedés fejlesztés Debrecenben.</a:t>
            </a:r>
            <a:endParaRPr lang="hu-HU" sz="2400" b="1" dirty="0"/>
          </a:p>
        </p:txBody>
      </p:sp>
    </p:spTree>
    <p:extLst>
      <p:ext uri="{BB962C8B-B14F-4D97-AF65-F5344CB8AC3E}">
        <p14:creationId xmlns:p14="http://schemas.microsoft.com/office/powerpoint/2010/main" val="175432840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"/>
            <a:ext cx="9144000" cy="6837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46083" name="Text Box 2"/>
          <p:cNvSpPr txBox="1">
            <a:spLocks noChangeArrowheads="1"/>
          </p:cNvSpPr>
          <p:nvPr/>
        </p:nvSpPr>
        <p:spPr bwMode="auto">
          <a:xfrm>
            <a:off x="456976" y="1604457"/>
            <a:ext cx="8227061" cy="4524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hu-HU" altLang="hu-HU">
              <a:solidFill>
                <a:srgbClr val="FFFFFF"/>
              </a:solidFill>
            </a:endParaRPr>
          </a:p>
        </p:txBody>
      </p:sp>
      <p:sp>
        <p:nvSpPr>
          <p:cNvPr id="46084" name="Rectangle 3"/>
          <p:cNvSpPr>
            <a:spLocks noGrp="1" noChangeArrowheads="1"/>
          </p:cNvSpPr>
          <p:nvPr>
            <p:ph type="title"/>
          </p:nvPr>
        </p:nvSpPr>
        <p:spPr>
          <a:xfrm>
            <a:off x="456976" y="320892"/>
            <a:ext cx="8227061" cy="1046676"/>
          </a:xfrm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hu-HU" altLang="hu-HU" sz="2000" i="1" dirty="0" smtClean="0"/>
              <a:t/>
            </a:r>
            <a:br>
              <a:rPr lang="hu-HU" altLang="hu-HU" sz="2000" i="1" dirty="0" smtClean="0"/>
            </a:br>
            <a:r>
              <a:rPr lang="hu-HU" altLang="hu-HU" sz="2400" b="1" dirty="0" smtClean="0"/>
              <a:t>Salétrom utcai járműtelep.</a:t>
            </a:r>
          </a:p>
        </p:txBody>
      </p:sp>
      <p:pic>
        <p:nvPicPr>
          <p:cNvPr id="46086" name="Kép 6" descr="100_7200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44824"/>
            <a:ext cx="4427984" cy="3456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99992" y="1844824"/>
            <a:ext cx="4644008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0675266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"/>
            <a:ext cx="9144000" cy="6837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47107" name="Text Box 2"/>
          <p:cNvSpPr txBox="1">
            <a:spLocks noChangeArrowheads="1"/>
          </p:cNvSpPr>
          <p:nvPr/>
        </p:nvSpPr>
        <p:spPr bwMode="auto">
          <a:xfrm>
            <a:off x="456976" y="1604457"/>
            <a:ext cx="8227061" cy="4524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hu-HU" altLang="hu-HU">
              <a:solidFill>
                <a:srgbClr val="FFFFFF"/>
              </a:solidFill>
            </a:endParaRPr>
          </a:p>
        </p:txBody>
      </p:sp>
      <p:sp>
        <p:nvSpPr>
          <p:cNvPr id="47109" name="Rectangle 3"/>
          <p:cNvSpPr>
            <a:spLocks noGrp="1" noChangeArrowheads="1"/>
          </p:cNvSpPr>
          <p:nvPr>
            <p:ph type="title"/>
          </p:nvPr>
        </p:nvSpPr>
        <p:spPr>
          <a:xfrm>
            <a:off x="456976" y="320892"/>
            <a:ext cx="8227061" cy="1046676"/>
          </a:xfrm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hu-HU" altLang="hu-HU" sz="2000" i="1" dirty="0" smtClean="0"/>
              <a:t/>
            </a:r>
            <a:br>
              <a:rPr lang="hu-HU" altLang="hu-HU" sz="2000" i="1" dirty="0" smtClean="0"/>
            </a:br>
            <a:r>
              <a:rPr lang="hu-HU" altLang="hu-HU" sz="2000" b="1" dirty="0" smtClean="0"/>
              <a:t>Járműjavító csarnokrész belülről.</a:t>
            </a:r>
          </a:p>
        </p:txBody>
      </p:sp>
      <p:pic>
        <p:nvPicPr>
          <p:cNvPr id="2" name="Kép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1412776"/>
            <a:ext cx="6408712" cy="410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0699076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"/>
            <a:ext cx="9144000" cy="6837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48131" name="Text Box 2"/>
          <p:cNvSpPr txBox="1">
            <a:spLocks noChangeArrowheads="1"/>
          </p:cNvSpPr>
          <p:nvPr/>
        </p:nvSpPr>
        <p:spPr bwMode="auto">
          <a:xfrm>
            <a:off x="456976" y="1604457"/>
            <a:ext cx="8227061" cy="4524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hu-HU" altLang="hu-HU">
              <a:solidFill>
                <a:srgbClr val="FFFFFF"/>
              </a:solidFill>
            </a:endParaRPr>
          </a:p>
        </p:txBody>
      </p:sp>
      <p:sp>
        <p:nvSpPr>
          <p:cNvPr id="48132" name="Rectangle 3"/>
          <p:cNvSpPr>
            <a:spLocks noGrp="1" noChangeArrowheads="1"/>
          </p:cNvSpPr>
          <p:nvPr>
            <p:ph type="title"/>
          </p:nvPr>
        </p:nvSpPr>
        <p:spPr>
          <a:xfrm>
            <a:off x="456976" y="320892"/>
            <a:ext cx="8227061" cy="1046676"/>
          </a:xfrm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hu-HU" altLang="hu-HU" sz="2000" i="1" dirty="0" smtClean="0"/>
              <a:t/>
            </a:r>
            <a:br>
              <a:rPr lang="hu-HU" altLang="hu-HU" sz="2000" i="1" dirty="0" smtClean="0"/>
            </a:br>
            <a:r>
              <a:rPr lang="hu-HU" altLang="hu-HU" sz="2000" b="1" dirty="0" smtClean="0"/>
              <a:t>Tároló csarnokrész belülről.</a:t>
            </a:r>
          </a:p>
        </p:txBody>
      </p:sp>
      <p:pic>
        <p:nvPicPr>
          <p:cNvPr id="48134" name="Kép 8" descr="J001 jármű tároló (2)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7904" y="1370932"/>
            <a:ext cx="5840440" cy="4116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0923342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5201"/>
            <a:ext cx="9144000" cy="6837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49155" name="Text Box 2"/>
          <p:cNvSpPr txBox="1">
            <a:spLocks noChangeArrowheads="1"/>
          </p:cNvSpPr>
          <p:nvPr/>
        </p:nvSpPr>
        <p:spPr bwMode="auto">
          <a:xfrm>
            <a:off x="456976" y="1604457"/>
            <a:ext cx="8227061" cy="4524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hu-HU" altLang="hu-HU">
              <a:solidFill>
                <a:srgbClr val="FFFFFF"/>
              </a:solidFill>
            </a:endParaRPr>
          </a:p>
        </p:txBody>
      </p:sp>
      <p:sp>
        <p:nvSpPr>
          <p:cNvPr id="49156" name="Rectangle 3"/>
          <p:cNvSpPr>
            <a:spLocks noGrp="1" noChangeArrowheads="1"/>
          </p:cNvSpPr>
          <p:nvPr>
            <p:ph type="title"/>
          </p:nvPr>
        </p:nvSpPr>
        <p:spPr>
          <a:xfrm>
            <a:off x="467544" y="476672"/>
            <a:ext cx="8227061" cy="1046676"/>
          </a:xfrm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hu-HU" altLang="hu-HU" sz="2000" b="1" dirty="0" smtClean="0"/>
              <a:t>Tároló csarnokrész belülről (járműmosó).</a:t>
            </a:r>
          </a:p>
        </p:txBody>
      </p:sp>
      <p:pic>
        <p:nvPicPr>
          <p:cNvPr id="49158" name="Kép 6" descr="J019 járműmosó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370932"/>
            <a:ext cx="6056464" cy="4116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51983539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9392"/>
            <a:ext cx="9144000" cy="6837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51203" name="Text Box 2"/>
          <p:cNvSpPr txBox="1">
            <a:spLocks noChangeArrowheads="1"/>
          </p:cNvSpPr>
          <p:nvPr/>
        </p:nvSpPr>
        <p:spPr bwMode="auto">
          <a:xfrm>
            <a:off x="456976" y="1604457"/>
            <a:ext cx="8227061" cy="4524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hu-HU" altLang="hu-HU">
              <a:solidFill>
                <a:srgbClr val="FFFFFF"/>
              </a:solidFill>
            </a:endParaRPr>
          </a:p>
        </p:txBody>
      </p:sp>
      <p:sp>
        <p:nvSpPr>
          <p:cNvPr id="51204" name="Rectangle 3"/>
          <p:cNvSpPr>
            <a:spLocks noGrp="1" noChangeArrowheads="1"/>
          </p:cNvSpPr>
          <p:nvPr>
            <p:ph type="title"/>
          </p:nvPr>
        </p:nvSpPr>
        <p:spPr>
          <a:xfrm>
            <a:off x="467544" y="476672"/>
            <a:ext cx="8227061" cy="1046676"/>
          </a:xfrm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hu-HU" altLang="hu-HU" sz="2400" b="1" dirty="0" smtClean="0"/>
              <a:t>Járműtelep </a:t>
            </a:r>
            <a:r>
              <a:rPr lang="hu-HU" altLang="hu-HU" sz="2400" b="1" dirty="0" err="1" smtClean="0"/>
              <a:t>segédműhelysor</a:t>
            </a:r>
            <a:r>
              <a:rPr lang="hu-HU" altLang="hu-HU" sz="2400" b="1" dirty="0" smtClean="0"/>
              <a:t>, oktatóterem.</a:t>
            </a:r>
          </a:p>
        </p:txBody>
      </p:sp>
      <p:pic>
        <p:nvPicPr>
          <p:cNvPr id="2" name="Kép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988840"/>
            <a:ext cx="4464496" cy="3240360"/>
          </a:xfrm>
          <a:prstGeom prst="rect">
            <a:avLst/>
          </a:prstGeom>
        </p:spPr>
      </p:pic>
      <p:pic>
        <p:nvPicPr>
          <p:cNvPr id="3" name="Kép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9" y="1988840"/>
            <a:ext cx="4477500" cy="3240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264667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"/>
            <a:ext cx="9144000" cy="6837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52227" name="Text Box 2"/>
          <p:cNvSpPr txBox="1">
            <a:spLocks noChangeArrowheads="1"/>
          </p:cNvSpPr>
          <p:nvPr/>
        </p:nvSpPr>
        <p:spPr bwMode="auto">
          <a:xfrm>
            <a:off x="456976" y="1604457"/>
            <a:ext cx="8227061" cy="4524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hu-HU" altLang="hu-HU">
              <a:solidFill>
                <a:srgbClr val="FFFFFF"/>
              </a:solidFill>
            </a:endParaRPr>
          </a:p>
        </p:txBody>
      </p:sp>
      <p:sp>
        <p:nvSpPr>
          <p:cNvPr id="52228" name="Rectangle 3"/>
          <p:cNvSpPr>
            <a:spLocks noGrp="1" noChangeArrowheads="1"/>
          </p:cNvSpPr>
          <p:nvPr>
            <p:ph type="title"/>
          </p:nvPr>
        </p:nvSpPr>
        <p:spPr>
          <a:xfrm>
            <a:off x="460018" y="318576"/>
            <a:ext cx="8227061" cy="1046676"/>
          </a:xfrm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hu-HU" altLang="hu-HU" sz="2000" i="1" dirty="0" smtClean="0"/>
              <a:t/>
            </a:r>
            <a:br>
              <a:rPr lang="hu-HU" altLang="hu-HU" sz="2000" i="1" dirty="0" smtClean="0"/>
            </a:br>
            <a:r>
              <a:rPr lang="hu-HU" altLang="hu-HU" sz="2400" b="1" dirty="0" smtClean="0"/>
              <a:t>Salétrom utcai áramátalakító.</a:t>
            </a:r>
          </a:p>
        </p:txBody>
      </p:sp>
      <p:pic>
        <p:nvPicPr>
          <p:cNvPr id="2" name="Kép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72816"/>
            <a:ext cx="4499992" cy="3384376"/>
          </a:xfrm>
          <a:prstGeom prst="rect">
            <a:avLst/>
          </a:prstGeom>
        </p:spPr>
      </p:pic>
      <p:pic>
        <p:nvPicPr>
          <p:cNvPr id="5" name="Kép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772816"/>
            <a:ext cx="4572000" cy="3384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9463731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7" y="-28561"/>
            <a:ext cx="9143999" cy="6837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54275" name="Text Box 2"/>
          <p:cNvSpPr txBox="1">
            <a:spLocks noChangeArrowheads="1"/>
          </p:cNvSpPr>
          <p:nvPr/>
        </p:nvSpPr>
        <p:spPr bwMode="auto">
          <a:xfrm>
            <a:off x="456977" y="1370928"/>
            <a:ext cx="8228554" cy="3810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hu-HU" altLang="hu-HU">
              <a:solidFill>
                <a:srgbClr val="FFFFFF"/>
              </a:solidFill>
            </a:endParaRPr>
          </a:p>
        </p:txBody>
      </p:sp>
      <p:sp>
        <p:nvSpPr>
          <p:cNvPr id="54276" name="Rectangle 3"/>
          <p:cNvSpPr>
            <a:spLocks noGrp="1" noChangeArrowheads="1"/>
          </p:cNvSpPr>
          <p:nvPr>
            <p:ph type="title"/>
          </p:nvPr>
        </p:nvSpPr>
        <p:spPr>
          <a:xfrm>
            <a:off x="456976" y="320892"/>
            <a:ext cx="8213620" cy="1033236"/>
          </a:xfrm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hu-HU" altLang="hu-HU" sz="2600" b="1" dirty="0" smtClean="0"/>
              <a:t>Petőfi téri végállomás.</a:t>
            </a:r>
          </a:p>
        </p:txBody>
      </p:sp>
      <p:pic>
        <p:nvPicPr>
          <p:cNvPr id="54278" name="Kép 9" descr="100_7541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6073" y="1988840"/>
            <a:ext cx="4536504" cy="3168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Kép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88840"/>
            <a:ext cx="4499992" cy="3168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9436857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7" y="-28561"/>
            <a:ext cx="9143999" cy="6837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61443" name="Text Box 2"/>
          <p:cNvSpPr txBox="1">
            <a:spLocks noChangeArrowheads="1"/>
          </p:cNvSpPr>
          <p:nvPr/>
        </p:nvSpPr>
        <p:spPr bwMode="auto">
          <a:xfrm>
            <a:off x="7380312" y="2420888"/>
            <a:ext cx="2063303" cy="162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lvl="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hu-HU" altLang="hu-HU" b="1" dirty="0" smtClean="0">
                <a:solidFill>
                  <a:srgbClr val="000000"/>
                </a:solidFill>
              </a:rPr>
              <a:t>Hunyadi utcai</a:t>
            </a:r>
          </a:p>
          <a:p>
            <a:pPr lvl="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hu-HU" altLang="hu-HU" b="1" dirty="0">
                <a:solidFill>
                  <a:srgbClr val="000000"/>
                </a:solidFill>
              </a:rPr>
              <a:t>k</a:t>
            </a:r>
            <a:r>
              <a:rPr lang="hu-HU" altLang="hu-HU" b="1" dirty="0" smtClean="0">
                <a:solidFill>
                  <a:srgbClr val="000000"/>
                </a:solidFill>
              </a:rPr>
              <a:t>iágazás.</a:t>
            </a:r>
            <a:endParaRPr lang="hu-HU" altLang="hu-HU" b="1" dirty="0">
              <a:solidFill>
                <a:srgbClr val="000000"/>
              </a:solidFill>
            </a:endParaRPr>
          </a:p>
        </p:txBody>
      </p:sp>
      <p:sp>
        <p:nvSpPr>
          <p:cNvPr id="61444" name="Rectangle 3"/>
          <p:cNvSpPr>
            <a:spLocks noGrp="1" noChangeArrowheads="1"/>
          </p:cNvSpPr>
          <p:nvPr>
            <p:ph type="title"/>
          </p:nvPr>
        </p:nvSpPr>
        <p:spPr>
          <a:xfrm>
            <a:off x="456980" y="320892"/>
            <a:ext cx="8212127" cy="1029876"/>
          </a:xfrm>
        </p:spPr>
        <p:txBody>
          <a:bodyPr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hu-HU" altLang="hu-HU" sz="2600" b="1" dirty="0"/>
              <a:t> A megépített 2-es </a:t>
            </a:r>
            <a:r>
              <a:rPr lang="hu-HU" altLang="hu-HU" sz="2600" b="1" dirty="0" smtClean="0"/>
              <a:t>vonal.</a:t>
            </a:r>
          </a:p>
        </p:txBody>
      </p:sp>
      <p:pic>
        <p:nvPicPr>
          <p:cNvPr id="9" name="Kép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1412776"/>
            <a:ext cx="5832648" cy="396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2361225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7" y="-28561"/>
            <a:ext cx="9143999" cy="6837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61443" name="Text Box 2"/>
          <p:cNvSpPr txBox="1">
            <a:spLocks noChangeArrowheads="1"/>
          </p:cNvSpPr>
          <p:nvPr/>
        </p:nvSpPr>
        <p:spPr bwMode="auto">
          <a:xfrm>
            <a:off x="7236297" y="2492896"/>
            <a:ext cx="1907704" cy="1554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lvl="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hu-HU" altLang="hu-HU" b="1" dirty="0" smtClean="0">
                <a:solidFill>
                  <a:srgbClr val="000000"/>
                </a:solidFill>
              </a:rPr>
              <a:t>Hunyadi utcai</a:t>
            </a:r>
          </a:p>
          <a:p>
            <a:pPr lvl="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hu-HU" altLang="hu-HU" b="1" dirty="0" err="1" smtClean="0">
                <a:solidFill>
                  <a:srgbClr val="000000"/>
                </a:solidFill>
              </a:rPr>
              <a:t>füvespálya</a:t>
            </a:r>
            <a:r>
              <a:rPr lang="hu-HU" altLang="hu-HU" b="1" dirty="0" smtClean="0">
                <a:solidFill>
                  <a:srgbClr val="000000"/>
                </a:solidFill>
              </a:rPr>
              <a:t>.</a:t>
            </a:r>
            <a:endParaRPr lang="hu-HU" altLang="hu-HU" b="1" dirty="0">
              <a:solidFill>
                <a:srgbClr val="000000"/>
              </a:solidFill>
            </a:endParaRPr>
          </a:p>
          <a:p>
            <a:pPr lvl="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hu-HU" altLang="hu-HU" b="1" dirty="0">
                <a:solidFill>
                  <a:srgbClr val="000000"/>
                </a:solidFill>
              </a:rPr>
              <a:t>s</a:t>
            </a:r>
            <a:r>
              <a:rPr lang="hu-HU" altLang="hu-HU" b="1" dirty="0" smtClean="0">
                <a:solidFill>
                  <a:srgbClr val="000000"/>
                </a:solidFill>
              </a:rPr>
              <a:t>zakasz.</a:t>
            </a:r>
            <a:endParaRPr lang="hu-HU" altLang="hu-HU" b="1" dirty="0">
              <a:solidFill>
                <a:srgbClr val="000000"/>
              </a:solidFill>
            </a:endParaRPr>
          </a:p>
        </p:txBody>
      </p:sp>
      <p:sp>
        <p:nvSpPr>
          <p:cNvPr id="61444" name="Rectangle 3"/>
          <p:cNvSpPr>
            <a:spLocks noGrp="1" noChangeArrowheads="1"/>
          </p:cNvSpPr>
          <p:nvPr>
            <p:ph type="title"/>
          </p:nvPr>
        </p:nvSpPr>
        <p:spPr>
          <a:xfrm>
            <a:off x="456980" y="320892"/>
            <a:ext cx="8212127" cy="1029876"/>
          </a:xfrm>
        </p:spPr>
        <p:txBody>
          <a:bodyPr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hu-HU" altLang="hu-HU" sz="2600" b="1" dirty="0"/>
              <a:t> A megépített 2-es </a:t>
            </a:r>
            <a:r>
              <a:rPr lang="hu-HU" altLang="hu-HU" sz="2600" b="1" dirty="0" smtClean="0"/>
              <a:t>vonal.</a:t>
            </a:r>
          </a:p>
        </p:txBody>
      </p:sp>
      <p:pic>
        <p:nvPicPr>
          <p:cNvPr id="2" name="Kép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412776"/>
            <a:ext cx="6624736" cy="4032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6220213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7" y="-28561"/>
            <a:ext cx="9143999" cy="6837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58371" name="Text Box 2"/>
          <p:cNvSpPr txBox="1">
            <a:spLocks noChangeArrowheads="1"/>
          </p:cNvSpPr>
          <p:nvPr/>
        </p:nvSpPr>
        <p:spPr bwMode="auto">
          <a:xfrm>
            <a:off x="7020272" y="2276872"/>
            <a:ext cx="1882775" cy="1914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</a:pPr>
            <a:r>
              <a:rPr lang="hu-HU" altLang="hu-HU" b="1" dirty="0" smtClean="0"/>
              <a:t>Dózsa György </a:t>
            </a:r>
          </a:p>
          <a:p>
            <a:pPr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</a:pPr>
            <a:r>
              <a:rPr lang="hu-HU" altLang="hu-HU" b="1" dirty="0"/>
              <a:t>u</a:t>
            </a:r>
            <a:r>
              <a:rPr lang="hu-HU" altLang="hu-HU" b="1" dirty="0" smtClean="0"/>
              <a:t>tcai pályaszakasz.</a:t>
            </a:r>
            <a:endParaRPr lang="hu-HU" altLang="hu-HU" b="1" dirty="0"/>
          </a:p>
        </p:txBody>
      </p:sp>
      <p:sp>
        <p:nvSpPr>
          <p:cNvPr id="58372" name="Rectangle 3"/>
          <p:cNvSpPr>
            <a:spLocks noGrp="1" noChangeArrowheads="1"/>
          </p:cNvSpPr>
          <p:nvPr>
            <p:ph type="title"/>
          </p:nvPr>
        </p:nvSpPr>
        <p:spPr>
          <a:xfrm>
            <a:off x="456976" y="320892"/>
            <a:ext cx="8213620" cy="1033236"/>
          </a:xfrm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hu-HU" altLang="hu-HU" sz="2600" b="1" dirty="0" smtClean="0"/>
              <a:t/>
            </a:r>
            <a:br>
              <a:rPr lang="hu-HU" altLang="hu-HU" sz="2600" b="1" dirty="0" smtClean="0"/>
            </a:br>
            <a:r>
              <a:rPr lang="hu-HU" altLang="hu-HU" sz="2600" b="1" dirty="0" smtClean="0"/>
              <a:t> A megépített 2-es vonal.</a:t>
            </a:r>
          </a:p>
        </p:txBody>
      </p:sp>
      <p:sp>
        <p:nvSpPr>
          <p:cNvPr id="58373" name="Rectangle 4"/>
          <p:cNvSpPr>
            <a:spLocks noGrp="1" noChangeArrowheads="1"/>
          </p:cNvSpPr>
          <p:nvPr>
            <p:ph type="subTitle" idx="4294967295"/>
          </p:nvPr>
        </p:nvSpPr>
        <p:spPr>
          <a:xfrm>
            <a:off x="0" y="1651000"/>
            <a:ext cx="8213725" cy="4413250"/>
          </a:xfrm>
        </p:spPr>
        <p:txBody>
          <a:bodyPr tIns="0" anchor="ctr"/>
          <a:lstStyle/>
          <a:p>
            <a:pPr marL="0" indent="0" algn="just">
              <a:buClrTx/>
              <a:buFontTx/>
              <a:buNone/>
              <a:tabLst>
                <a:tab pos="0" algn="l"/>
                <a:tab pos="104775" algn="l"/>
                <a:tab pos="554038" algn="l"/>
                <a:tab pos="1003300" algn="l"/>
                <a:tab pos="1452563" algn="l"/>
                <a:tab pos="1901825" algn="l"/>
                <a:tab pos="2351088" algn="l"/>
                <a:tab pos="2800350" algn="l"/>
                <a:tab pos="3249613" algn="l"/>
                <a:tab pos="3698875" algn="l"/>
                <a:tab pos="4148138" algn="l"/>
                <a:tab pos="4597400" algn="l"/>
                <a:tab pos="5046663" algn="l"/>
                <a:tab pos="5495925" algn="l"/>
                <a:tab pos="5945188" algn="l"/>
                <a:tab pos="6394450" algn="l"/>
                <a:tab pos="6843713" algn="l"/>
                <a:tab pos="7292975" algn="l"/>
                <a:tab pos="7742238" algn="l"/>
                <a:tab pos="8191500" algn="l"/>
                <a:tab pos="8640763" algn="l"/>
                <a:tab pos="8686800" algn="l"/>
              </a:tabLst>
            </a:pPr>
            <a:r>
              <a:rPr lang="hu-HU" altLang="hu-HU" sz="2000" dirty="0" smtClean="0"/>
              <a:t>  </a:t>
            </a:r>
          </a:p>
        </p:txBody>
      </p:sp>
      <p:pic>
        <p:nvPicPr>
          <p:cNvPr id="58374" name="Kép 5" descr="100_7611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340768"/>
            <a:ext cx="5488192" cy="4116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08218806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6976" y="273850"/>
            <a:ext cx="8230048" cy="922902"/>
          </a:xfrm>
        </p:spPr>
        <p:txBody>
          <a:bodyPr/>
          <a:lstStyle/>
          <a:p>
            <a:r>
              <a:rPr lang="hu-HU" sz="2400" b="1" dirty="0" smtClean="0"/>
              <a:t>Tartalom</a:t>
            </a:r>
            <a:endParaRPr lang="hu-HU" sz="2400" b="1" dirty="0"/>
          </a:p>
        </p:txBody>
      </p:sp>
      <p:sp>
        <p:nvSpPr>
          <p:cNvPr id="3" name="Szövegdoboz 2"/>
          <p:cNvSpPr txBox="1"/>
          <p:nvPr/>
        </p:nvSpPr>
        <p:spPr>
          <a:xfrm>
            <a:off x="971600" y="2204864"/>
            <a:ext cx="72008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hu-HU" sz="2400" b="1" dirty="0" smtClean="0"/>
              <a:t>Debreceni 2.-es villamos projekt megvalósítása.</a:t>
            </a:r>
          </a:p>
          <a:p>
            <a:pPr marL="457200" indent="-457200">
              <a:buAutoNum type="arabicPeriod"/>
            </a:pPr>
            <a:endParaRPr lang="hu-HU" sz="2400" b="1" dirty="0" smtClean="0"/>
          </a:p>
          <a:p>
            <a:pPr marL="457200" indent="-457200">
              <a:buAutoNum type="arabicPeriod"/>
            </a:pPr>
            <a:r>
              <a:rPr lang="hu-HU" sz="2400" b="1" dirty="0" smtClean="0"/>
              <a:t>Egyidejű városi közlekedési létesítmények fejlesztése.</a:t>
            </a:r>
          </a:p>
          <a:p>
            <a:pPr marL="457200" indent="-457200">
              <a:buAutoNum type="arabicPeriod"/>
            </a:pPr>
            <a:endParaRPr lang="hu-HU" sz="2400" b="1" dirty="0" smtClean="0"/>
          </a:p>
          <a:p>
            <a:pPr marL="457200" indent="-457200">
              <a:buAutoNum type="arabicPeriod"/>
            </a:pPr>
            <a:r>
              <a:rPr lang="hu-HU" sz="2400" b="1" dirty="0" smtClean="0"/>
              <a:t>A tervezett </a:t>
            </a:r>
            <a:r>
              <a:rPr lang="hu-HU" sz="2400" b="1" dirty="0" err="1" smtClean="0"/>
              <a:t>multimodális</a:t>
            </a:r>
            <a:r>
              <a:rPr lang="hu-HU" sz="2400" b="1" dirty="0" smtClean="0"/>
              <a:t> közlekedési központ</a:t>
            </a:r>
            <a:r>
              <a:rPr lang="hu-HU" sz="2400" dirty="0" smtClean="0"/>
              <a:t>.</a:t>
            </a:r>
            <a:endParaRPr lang="hu-HU" sz="2400" dirty="0"/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27236" y="306624"/>
            <a:ext cx="1702459" cy="105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9532609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7" y="-28561"/>
            <a:ext cx="9143999" cy="6837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59395" name="Text Box 2"/>
          <p:cNvSpPr txBox="1">
            <a:spLocks noChangeArrowheads="1"/>
          </p:cNvSpPr>
          <p:nvPr/>
        </p:nvSpPr>
        <p:spPr bwMode="auto">
          <a:xfrm>
            <a:off x="7092279" y="2420888"/>
            <a:ext cx="2051721" cy="1512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</a:pPr>
            <a:r>
              <a:rPr lang="hu-HU" altLang="hu-HU" b="1" dirty="0" smtClean="0"/>
              <a:t>Mikszáth Kálmán</a:t>
            </a:r>
          </a:p>
          <a:p>
            <a:pPr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</a:pPr>
            <a:r>
              <a:rPr lang="hu-HU" altLang="hu-HU" b="1" dirty="0" smtClean="0"/>
              <a:t> utcai megálló.</a:t>
            </a:r>
            <a:endParaRPr lang="hu-HU" altLang="hu-HU" b="1" dirty="0"/>
          </a:p>
        </p:txBody>
      </p:sp>
      <p:sp>
        <p:nvSpPr>
          <p:cNvPr id="59396" name="Rectangle 3"/>
          <p:cNvSpPr>
            <a:spLocks noGrp="1" noChangeArrowheads="1"/>
          </p:cNvSpPr>
          <p:nvPr>
            <p:ph type="title"/>
          </p:nvPr>
        </p:nvSpPr>
        <p:spPr>
          <a:xfrm>
            <a:off x="456980" y="320892"/>
            <a:ext cx="8212127" cy="1029876"/>
          </a:xfrm>
        </p:spPr>
        <p:txBody>
          <a:bodyPr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hu-HU" altLang="hu-HU" sz="2600" b="1" dirty="0" smtClean="0"/>
              <a:t/>
            </a:r>
            <a:br>
              <a:rPr lang="hu-HU" altLang="hu-HU" sz="2600" b="1" dirty="0" smtClean="0"/>
            </a:br>
            <a:r>
              <a:rPr lang="hu-HU" altLang="hu-HU" sz="2600" b="1" dirty="0" smtClean="0"/>
              <a:t> A megépített 2-es vonal.</a:t>
            </a:r>
          </a:p>
        </p:txBody>
      </p:sp>
      <p:pic>
        <p:nvPicPr>
          <p:cNvPr id="59398" name="Kép 6" descr="100_7624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412776"/>
            <a:ext cx="6120680" cy="4116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79871707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7" y="-28561"/>
            <a:ext cx="9143999" cy="6837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62467" name="Text Box 2"/>
          <p:cNvSpPr txBox="1">
            <a:spLocks noChangeArrowheads="1"/>
          </p:cNvSpPr>
          <p:nvPr/>
        </p:nvSpPr>
        <p:spPr bwMode="auto">
          <a:xfrm>
            <a:off x="6948264" y="2852936"/>
            <a:ext cx="2098799" cy="1512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lvl="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hu-HU" altLang="hu-HU" b="1" dirty="0">
                <a:solidFill>
                  <a:srgbClr val="000000"/>
                </a:solidFill>
              </a:rPr>
              <a:t>Mikszáth Kálmán</a:t>
            </a:r>
          </a:p>
          <a:p>
            <a:pPr lvl="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hu-HU" altLang="hu-HU" b="1" dirty="0" smtClean="0">
                <a:solidFill>
                  <a:srgbClr val="000000"/>
                </a:solidFill>
              </a:rPr>
              <a:t>utcai áramátalakító.</a:t>
            </a:r>
            <a:endParaRPr lang="hu-HU" altLang="hu-HU" b="1" dirty="0">
              <a:solidFill>
                <a:srgbClr val="000000"/>
              </a:solidFill>
            </a:endParaRPr>
          </a:p>
        </p:txBody>
      </p:sp>
      <p:sp>
        <p:nvSpPr>
          <p:cNvPr id="62468" name="Rectangle 3"/>
          <p:cNvSpPr>
            <a:spLocks noGrp="1" noChangeArrowheads="1"/>
          </p:cNvSpPr>
          <p:nvPr>
            <p:ph type="title"/>
          </p:nvPr>
        </p:nvSpPr>
        <p:spPr>
          <a:xfrm>
            <a:off x="456980" y="320892"/>
            <a:ext cx="8212127" cy="1029876"/>
          </a:xfrm>
        </p:spPr>
        <p:txBody>
          <a:bodyPr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hu-HU" altLang="hu-HU" sz="2600" b="1" dirty="0" smtClean="0"/>
              <a:t>Mikszáth utcai áramátalakító.</a:t>
            </a:r>
          </a:p>
        </p:txBody>
      </p:sp>
      <p:pic>
        <p:nvPicPr>
          <p:cNvPr id="62470" name="Kép 6" descr="épület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412776"/>
            <a:ext cx="5314960" cy="4116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57188851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7" y="-28561"/>
            <a:ext cx="9143999" cy="6837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60419" name="Text Box 2"/>
          <p:cNvSpPr txBox="1">
            <a:spLocks noChangeArrowheads="1"/>
          </p:cNvSpPr>
          <p:nvPr/>
        </p:nvSpPr>
        <p:spPr bwMode="auto">
          <a:xfrm>
            <a:off x="7244968" y="2852936"/>
            <a:ext cx="1882775" cy="1337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</a:pPr>
            <a:r>
              <a:rPr lang="hu-HU" altLang="hu-HU" b="1" dirty="0" smtClean="0"/>
              <a:t>Doberdó utcai</a:t>
            </a:r>
          </a:p>
          <a:p>
            <a:pPr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</a:pPr>
            <a:r>
              <a:rPr lang="hu-HU" altLang="hu-HU" b="1" dirty="0" smtClean="0"/>
              <a:t>Végállomás.</a:t>
            </a:r>
            <a:endParaRPr lang="hu-HU" altLang="hu-HU" b="1" dirty="0"/>
          </a:p>
        </p:txBody>
      </p:sp>
      <p:sp>
        <p:nvSpPr>
          <p:cNvPr id="60420" name="Rectangle 3"/>
          <p:cNvSpPr>
            <a:spLocks noGrp="1" noChangeArrowheads="1"/>
          </p:cNvSpPr>
          <p:nvPr>
            <p:ph type="title"/>
          </p:nvPr>
        </p:nvSpPr>
        <p:spPr>
          <a:xfrm>
            <a:off x="456980" y="320892"/>
            <a:ext cx="8212127" cy="1029876"/>
          </a:xfrm>
        </p:spPr>
        <p:txBody>
          <a:bodyPr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hu-HU" altLang="hu-HU" sz="2600" b="1" dirty="0" smtClean="0"/>
              <a:t/>
            </a:r>
            <a:br>
              <a:rPr lang="hu-HU" altLang="hu-HU" sz="2600" b="1" dirty="0" smtClean="0"/>
            </a:br>
            <a:r>
              <a:rPr lang="hu-HU" altLang="hu-HU" sz="2600" b="1" dirty="0" smtClean="0"/>
              <a:t> A megépített 2-es vonal.</a:t>
            </a:r>
          </a:p>
        </p:txBody>
      </p:sp>
      <p:pic>
        <p:nvPicPr>
          <p:cNvPr id="60422" name="Kép 6" descr="2014-03-27 13.47.22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412776"/>
            <a:ext cx="5688632" cy="4044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07139478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7" y="-28561"/>
            <a:ext cx="9143999" cy="6837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64515" name="Text Box 2"/>
          <p:cNvSpPr txBox="1">
            <a:spLocks noChangeArrowheads="1"/>
          </p:cNvSpPr>
          <p:nvPr/>
        </p:nvSpPr>
        <p:spPr bwMode="auto">
          <a:xfrm>
            <a:off x="456977" y="1370928"/>
            <a:ext cx="8228554" cy="3810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hu-HU" altLang="hu-HU">
              <a:solidFill>
                <a:srgbClr val="FFFFFF"/>
              </a:solidFill>
            </a:endParaRPr>
          </a:p>
        </p:txBody>
      </p:sp>
      <p:sp>
        <p:nvSpPr>
          <p:cNvPr id="64516" name="Rectangle 3"/>
          <p:cNvSpPr>
            <a:spLocks noGrp="1" noChangeArrowheads="1"/>
          </p:cNvSpPr>
          <p:nvPr>
            <p:ph type="title"/>
          </p:nvPr>
        </p:nvSpPr>
        <p:spPr>
          <a:xfrm>
            <a:off x="456980" y="320892"/>
            <a:ext cx="8212127" cy="1029876"/>
          </a:xfrm>
        </p:spPr>
        <p:txBody>
          <a:bodyPr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hu-HU" altLang="hu-HU" sz="2600" b="1" dirty="0" smtClean="0"/>
              <a:t>Járműbeszerzés.</a:t>
            </a:r>
          </a:p>
        </p:txBody>
      </p:sp>
      <p:sp>
        <p:nvSpPr>
          <p:cNvPr id="64517" name="Rectangle 4"/>
          <p:cNvSpPr>
            <a:spLocks noGrp="1" noChangeArrowheads="1"/>
          </p:cNvSpPr>
          <p:nvPr>
            <p:ph type="subTitle" idx="4294967295"/>
          </p:nvPr>
        </p:nvSpPr>
        <p:spPr>
          <a:xfrm>
            <a:off x="0" y="1651000"/>
            <a:ext cx="8212138" cy="4411663"/>
          </a:xfrm>
        </p:spPr>
        <p:txBody>
          <a:bodyPr tIns="0" anchor="ctr"/>
          <a:lstStyle/>
          <a:p>
            <a:r>
              <a:rPr lang="hu-HU" altLang="hu-HU" sz="2000" dirty="0" smtClean="0"/>
              <a:t>II. számú </a:t>
            </a:r>
            <a:r>
              <a:rPr lang="hu-HU" altLang="hu-HU" sz="2000" dirty="0" err="1" smtClean="0"/>
              <a:t>alprojekt</a:t>
            </a:r>
            <a:r>
              <a:rPr lang="hu-HU" altLang="hu-HU" sz="2000" dirty="0" smtClean="0"/>
              <a:t>: járműbeszerzés.</a:t>
            </a:r>
          </a:p>
          <a:p>
            <a:r>
              <a:rPr lang="hu-HU" altLang="hu-HU" sz="2000" dirty="0" smtClean="0"/>
              <a:t>A közbeszerzési eljárás nyertesével a CAF </a:t>
            </a:r>
            <a:r>
              <a:rPr lang="hu-HU" altLang="hu-HU" sz="2000" dirty="0" err="1" smtClean="0"/>
              <a:t>S.A.-val</a:t>
            </a:r>
            <a:r>
              <a:rPr lang="hu-HU" altLang="hu-HU" sz="2000" dirty="0" smtClean="0"/>
              <a:t> 2011.10.11-én írta alá a szállítási szerződést a kedvezményezett 37.928.258. EUR értékben.</a:t>
            </a:r>
          </a:p>
          <a:p>
            <a:r>
              <a:rPr lang="hu-HU" altLang="hu-HU" sz="2000" dirty="0" smtClean="0"/>
              <a:t>A szerződés főbb ismérvei:</a:t>
            </a:r>
          </a:p>
          <a:p>
            <a:pPr lvl="1">
              <a:buFont typeface="Wingdings" charset="2"/>
              <a:buChar char="Ø"/>
            </a:pPr>
            <a:r>
              <a:rPr lang="hu-HU" altLang="hu-HU" sz="2000" dirty="0" smtClean="0"/>
              <a:t>18 db 100 %-ban alacsonypadlós, egyterű utasterű, kétirányú, 				újgyártású villamos jármű</a:t>
            </a:r>
          </a:p>
          <a:p>
            <a:pPr lvl="1">
              <a:buFont typeface="Wingdings" charset="2"/>
              <a:buChar char="Ø"/>
            </a:pPr>
            <a:r>
              <a:rPr lang="hu-HU" altLang="hu-HU" sz="2000" dirty="0" smtClean="0"/>
              <a:t>Járművekhez tartozó tartalék alkatrészek.</a:t>
            </a:r>
          </a:p>
          <a:p>
            <a:pPr lvl="1">
              <a:buFont typeface="Wingdings" charset="2"/>
              <a:buChar char="Ø"/>
            </a:pPr>
            <a:r>
              <a:rPr lang="hu-HU" altLang="hu-HU" sz="2000" dirty="0" smtClean="0"/>
              <a:t>Technológiai berendezések és kiegészítő eszközök.</a:t>
            </a:r>
          </a:p>
          <a:p>
            <a:pPr lvl="1">
              <a:buFont typeface="Wingdings" charset="2"/>
              <a:buChar char="Ø"/>
            </a:pPr>
            <a:r>
              <a:rPr lang="hu-HU" altLang="hu-HU" sz="2000" dirty="0" smtClean="0"/>
              <a:t>Járművek garancia idő alatti teljes értékű karbantartása.</a:t>
            </a:r>
          </a:p>
          <a:p>
            <a:pPr lvl="1">
              <a:buFont typeface="Wingdings" charset="2"/>
              <a:buChar char="Ø"/>
            </a:pPr>
            <a:endParaRPr lang="hu-HU" altLang="hu-HU" sz="1700" dirty="0" smtClean="0"/>
          </a:p>
          <a:p>
            <a:endParaRPr lang="hu-HU" altLang="hu-HU" sz="2000" dirty="0" smtClean="0"/>
          </a:p>
          <a:p>
            <a:endParaRPr lang="hu-HU" altLang="hu-HU" sz="2000" dirty="0" smtClean="0"/>
          </a:p>
        </p:txBody>
      </p:sp>
    </p:spTree>
    <p:extLst>
      <p:ext uri="{BB962C8B-B14F-4D97-AF65-F5344CB8AC3E}">
        <p14:creationId xmlns:p14="http://schemas.microsoft.com/office/powerpoint/2010/main" val="3252386911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u-HU" altLang="hu-HU" smtClean="0"/>
          </a:p>
        </p:txBody>
      </p:sp>
      <p:pic>
        <p:nvPicPr>
          <p:cNvPr id="65539" name="Picture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7" y="-28561"/>
            <a:ext cx="9143999" cy="6837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65540" name="Text Box 2"/>
          <p:cNvSpPr txBox="1">
            <a:spLocks noChangeArrowheads="1"/>
          </p:cNvSpPr>
          <p:nvPr/>
        </p:nvSpPr>
        <p:spPr bwMode="auto">
          <a:xfrm>
            <a:off x="456977" y="1370928"/>
            <a:ext cx="8228554" cy="3810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hu-HU" altLang="hu-HU">
              <a:solidFill>
                <a:srgbClr val="FFFFFF"/>
              </a:solidFill>
            </a:endParaRPr>
          </a:p>
        </p:txBody>
      </p:sp>
      <p:sp>
        <p:nvSpPr>
          <p:cNvPr id="65541" name="Rectangle 3"/>
          <p:cNvSpPr txBox="1">
            <a:spLocks noChangeArrowheads="1"/>
          </p:cNvSpPr>
          <p:nvPr/>
        </p:nvSpPr>
        <p:spPr bwMode="auto">
          <a:xfrm>
            <a:off x="395536" y="548680"/>
            <a:ext cx="8212126" cy="10298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marL="342900" indent="-342900" eaLnBrk="0"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marL="742950" lvl="1" indent="-285750" algn="ctr" defTabSz="449263" eaLnBrk="1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</a:pPr>
            <a:r>
              <a:rPr lang="hu-HU" altLang="hu-HU" b="1" dirty="0" smtClean="0">
                <a:solidFill>
                  <a:srgbClr val="000000"/>
                </a:solidFill>
              </a:rPr>
              <a:t>18 db 100 %-ban alacsonypadlós, egyterű utasterű, </a:t>
            </a:r>
            <a:br>
              <a:rPr lang="hu-HU" altLang="hu-HU" b="1" dirty="0" smtClean="0">
                <a:solidFill>
                  <a:srgbClr val="000000"/>
                </a:solidFill>
              </a:rPr>
            </a:br>
            <a:r>
              <a:rPr lang="hu-HU" altLang="hu-HU" b="1" dirty="0" smtClean="0">
                <a:solidFill>
                  <a:srgbClr val="000000"/>
                </a:solidFill>
              </a:rPr>
              <a:t>kétirányú, újgyártású villamos jármű.</a:t>
            </a:r>
          </a:p>
        </p:txBody>
      </p:sp>
      <p:pic>
        <p:nvPicPr>
          <p:cNvPr id="65542" name="Kép 5" descr="516 jármű (3)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556792"/>
            <a:ext cx="6264696" cy="4116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75215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4" y="-28561"/>
            <a:ext cx="9143999" cy="6837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76803" name="Text Box 2"/>
          <p:cNvSpPr txBox="1">
            <a:spLocks noChangeArrowheads="1"/>
          </p:cNvSpPr>
          <p:nvPr/>
        </p:nvSpPr>
        <p:spPr bwMode="auto">
          <a:xfrm>
            <a:off x="456977" y="1370928"/>
            <a:ext cx="8228554" cy="3810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hu-HU" altLang="hu-HU">
              <a:solidFill>
                <a:srgbClr val="FFFFFF"/>
              </a:solidFill>
            </a:endParaRPr>
          </a:p>
        </p:txBody>
      </p:sp>
      <p:pic>
        <p:nvPicPr>
          <p:cNvPr id="5" name="Kép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2060848"/>
            <a:ext cx="4427984" cy="3240359"/>
          </a:xfrm>
          <a:prstGeom prst="rect">
            <a:avLst/>
          </a:prstGeom>
        </p:spPr>
      </p:pic>
      <p:pic>
        <p:nvPicPr>
          <p:cNvPr id="2" name="Kép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60848"/>
            <a:ext cx="4499992" cy="3240360"/>
          </a:xfrm>
          <a:prstGeom prst="rect">
            <a:avLst/>
          </a:prstGeom>
        </p:spPr>
      </p:pic>
      <p:sp>
        <p:nvSpPr>
          <p:cNvPr id="3" name="Szövegdoboz 2"/>
          <p:cNvSpPr txBox="1"/>
          <p:nvPr/>
        </p:nvSpPr>
        <p:spPr>
          <a:xfrm>
            <a:off x="3203848" y="548680"/>
            <a:ext cx="25985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u-HU" sz="2400" b="1" dirty="0" smtClean="0"/>
              <a:t>A jármű belülről.</a:t>
            </a:r>
            <a:endParaRPr lang="hu-HU" sz="2400" b="1" dirty="0"/>
          </a:p>
        </p:txBody>
      </p:sp>
    </p:spTree>
    <p:extLst>
      <p:ext uri="{BB962C8B-B14F-4D97-AF65-F5344CB8AC3E}">
        <p14:creationId xmlns:p14="http://schemas.microsoft.com/office/powerpoint/2010/main" val="3531555163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5201"/>
            <a:ext cx="9144000" cy="6837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66563" name="Text Box 2"/>
          <p:cNvSpPr txBox="1">
            <a:spLocks noChangeArrowheads="1"/>
          </p:cNvSpPr>
          <p:nvPr/>
        </p:nvSpPr>
        <p:spPr bwMode="auto">
          <a:xfrm>
            <a:off x="456976" y="1604457"/>
            <a:ext cx="8227061" cy="4524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hu-HU" altLang="hu-HU">
              <a:solidFill>
                <a:srgbClr val="FFFFFF"/>
              </a:solidFill>
            </a:endParaRPr>
          </a:p>
        </p:txBody>
      </p:sp>
      <p:sp>
        <p:nvSpPr>
          <p:cNvPr id="66564" name="Rectangle 3"/>
          <p:cNvSpPr>
            <a:spLocks noGrp="1" noChangeArrowheads="1"/>
          </p:cNvSpPr>
          <p:nvPr>
            <p:ph type="title"/>
          </p:nvPr>
        </p:nvSpPr>
        <p:spPr>
          <a:xfrm>
            <a:off x="456976" y="320892"/>
            <a:ext cx="8227061" cy="1046676"/>
          </a:xfrm>
        </p:spPr>
        <p:txBody>
          <a:bodyPr/>
          <a:lstStyle/>
          <a:p>
            <a:pPr marL="342900" indent="-342900">
              <a:buClrTx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hu-HU" altLang="hu-HU" sz="2400" b="1" dirty="0" smtClean="0"/>
              <a:t>Technológiai berendezések és</a:t>
            </a:r>
            <a:br>
              <a:rPr lang="hu-HU" altLang="hu-HU" sz="2400" b="1" dirty="0" smtClean="0"/>
            </a:br>
            <a:r>
              <a:rPr lang="hu-HU" altLang="hu-HU" sz="2400" b="1" dirty="0" smtClean="0"/>
              <a:t> kiegészítő eszközök.</a:t>
            </a:r>
            <a:r>
              <a:rPr lang="hu-HU" altLang="hu-HU" sz="2000" dirty="0" smtClean="0"/>
              <a:t/>
            </a:r>
            <a:br>
              <a:rPr lang="hu-HU" altLang="hu-HU" sz="2000" dirty="0" smtClean="0"/>
            </a:br>
            <a:endParaRPr lang="hu-HU" altLang="hu-HU" sz="2000" i="1" dirty="0" smtClean="0"/>
          </a:p>
        </p:txBody>
      </p:sp>
      <p:pic>
        <p:nvPicPr>
          <p:cNvPr id="66566" name="Kép 6" descr="100_6416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7904" y="1370932"/>
            <a:ext cx="5488192" cy="4116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6567" name="Szövegdoboz 7"/>
          <p:cNvSpPr txBox="1">
            <a:spLocks noChangeArrowheads="1"/>
          </p:cNvSpPr>
          <p:nvPr/>
        </p:nvSpPr>
        <p:spPr bwMode="auto">
          <a:xfrm>
            <a:off x="7308304" y="2666254"/>
            <a:ext cx="1728192" cy="6076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</a:pPr>
            <a:r>
              <a:rPr lang="hu-HU" altLang="hu-HU" b="1" dirty="0">
                <a:solidFill>
                  <a:srgbClr val="000000"/>
                </a:solidFill>
              </a:rPr>
              <a:t>t</a:t>
            </a:r>
            <a:r>
              <a:rPr lang="hu-HU" altLang="hu-HU" b="1" dirty="0" smtClean="0">
                <a:solidFill>
                  <a:srgbClr val="000000"/>
                </a:solidFill>
              </a:rPr>
              <a:t>etőszerelő </a:t>
            </a:r>
            <a:r>
              <a:rPr lang="hu-HU" altLang="hu-HU" b="1" dirty="0">
                <a:solidFill>
                  <a:srgbClr val="000000"/>
                </a:solidFill>
              </a:rPr>
              <a:t/>
            </a:r>
            <a:br>
              <a:rPr lang="hu-HU" altLang="hu-HU" b="1" dirty="0">
                <a:solidFill>
                  <a:srgbClr val="000000"/>
                </a:solidFill>
              </a:rPr>
            </a:br>
            <a:r>
              <a:rPr lang="hu-HU" altLang="hu-HU" b="1" dirty="0">
                <a:solidFill>
                  <a:srgbClr val="000000"/>
                </a:solidFill>
              </a:rPr>
              <a:t>pódium</a:t>
            </a:r>
          </a:p>
        </p:txBody>
      </p:sp>
    </p:spTree>
    <p:extLst>
      <p:ext uri="{BB962C8B-B14F-4D97-AF65-F5344CB8AC3E}">
        <p14:creationId xmlns:p14="http://schemas.microsoft.com/office/powerpoint/2010/main" val="131645799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u-HU" altLang="hu-HU" smtClean="0"/>
          </a:p>
        </p:txBody>
      </p:sp>
      <p:pic>
        <p:nvPicPr>
          <p:cNvPr id="67587" name="Picture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7" y="-28561"/>
            <a:ext cx="9143999" cy="6837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67588" name="Text Box 2"/>
          <p:cNvSpPr txBox="1">
            <a:spLocks noChangeArrowheads="1"/>
          </p:cNvSpPr>
          <p:nvPr/>
        </p:nvSpPr>
        <p:spPr bwMode="auto">
          <a:xfrm>
            <a:off x="456977" y="1370928"/>
            <a:ext cx="8228554" cy="3810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hu-HU" altLang="hu-HU">
              <a:solidFill>
                <a:srgbClr val="FFFFFF"/>
              </a:solidFill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56980" y="320892"/>
            <a:ext cx="8212127" cy="102987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 anchor="ctr"/>
          <a:lstStyle/>
          <a:p>
            <a:pPr algn="ctr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hu-HU" sz="2600" b="1" kern="0" dirty="0">
                <a:solidFill>
                  <a:srgbClr val="000000"/>
                </a:solidFill>
              </a:rPr>
              <a:t/>
            </a:r>
            <a:br>
              <a:rPr lang="hu-HU" sz="2600" b="1" kern="0" dirty="0">
                <a:solidFill>
                  <a:srgbClr val="000000"/>
                </a:solidFill>
              </a:rPr>
            </a:br>
            <a:r>
              <a:rPr lang="hu-HU" sz="2400" b="1" dirty="0">
                <a:solidFill>
                  <a:srgbClr val="000000"/>
                </a:solidFill>
              </a:rPr>
              <a:t>Technológiai berendezések és </a:t>
            </a:r>
            <a:br>
              <a:rPr lang="hu-HU" sz="2400" b="1" dirty="0">
                <a:solidFill>
                  <a:srgbClr val="000000"/>
                </a:solidFill>
              </a:rPr>
            </a:br>
            <a:r>
              <a:rPr lang="hu-HU" sz="2400" b="1" dirty="0">
                <a:solidFill>
                  <a:srgbClr val="000000"/>
                </a:solidFill>
              </a:rPr>
              <a:t>kiegészítő </a:t>
            </a:r>
            <a:r>
              <a:rPr lang="hu-HU" sz="2400" b="1" dirty="0" smtClean="0">
                <a:solidFill>
                  <a:srgbClr val="000000"/>
                </a:solidFill>
              </a:rPr>
              <a:t>eszközök.</a:t>
            </a:r>
            <a:endParaRPr lang="hu-HU" sz="2400" b="1" dirty="0">
              <a:solidFill>
                <a:srgbClr val="000000"/>
              </a:solidFill>
            </a:endParaRPr>
          </a:p>
          <a:p>
            <a:pPr algn="ctr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hu-HU" sz="2600" b="1" kern="0" dirty="0">
              <a:solidFill>
                <a:srgbClr val="000000"/>
              </a:solidFill>
            </a:endParaRPr>
          </a:p>
        </p:txBody>
      </p:sp>
      <p:pic>
        <p:nvPicPr>
          <p:cNvPr id="67590" name="Kép 5" descr="100_3916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7904" y="1370932"/>
            <a:ext cx="5488192" cy="4116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7591" name="Szövegdoboz 6"/>
          <p:cNvSpPr txBox="1">
            <a:spLocks noChangeArrowheads="1"/>
          </p:cNvSpPr>
          <p:nvPr/>
        </p:nvSpPr>
        <p:spPr bwMode="auto">
          <a:xfrm>
            <a:off x="7308305" y="2924944"/>
            <a:ext cx="1835695" cy="349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</a:pPr>
            <a:r>
              <a:rPr lang="hu-HU" altLang="hu-HU" b="1" dirty="0">
                <a:solidFill>
                  <a:srgbClr val="000000"/>
                </a:solidFill>
              </a:rPr>
              <a:t>c</a:t>
            </a:r>
            <a:r>
              <a:rPr lang="hu-HU" altLang="hu-HU" b="1" dirty="0" smtClean="0">
                <a:solidFill>
                  <a:srgbClr val="000000"/>
                </a:solidFill>
              </a:rPr>
              <a:t>soportemelő</a:t>
            </a:r>
            <a:endParaRPr lang="hu-HU" altLang="hu-HU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7935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u-HU" altLang="hu-HU" smtClean="0"/>
          </a:p>
        </p:txBody>
      </p:sp>
      <p:pic>
        <p:nvPicPr>
          <p:cNvPr id="68611" name="Picture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7" y="-28561"/>
            <a:ext cx="9143999" cy="6837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68612" name="Text Box 2"/>
          <p:cNvSpPr txBox="1">
            <a:spLocks noChangeArrowheads="1"/>
          </p:cNvSpPr>
          <p:nvPr/>
        </p:nvSpPr>
        <p:spPr bwMode="auto">
          <a:xfrm>
            <a:off x="456977" y="1370928"/>
            <a:ext cx="8228554" cy="3810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hu-HU" altLang="hu-HU">
              <a:solidFill>
                <a:srgbClr val="FFFFFF"/>
              </a:solidFill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56980" y="418335"/>
            <a:ext cx="8212127" cy="102987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 anchor="ctr"/>
          <a:lstStyle/>
          <a:p>
            <a:pPr algn="ctr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hu-HU" sz="2400" b="1" dirty="0">
                <a:solidFill>
                  <a:srgbClr val="000000"/>
                </a:solidFill>
              </a:rPr>
              <a:t>Technológiai berendezések és</a:t>
            </a:r>
            <a:br>
              <a:rPr lang="hu-HU" sz="2400" b="1" dirty="0">
                <a:solidFill>
                  <a:srgbClr val="000000"/>
                </a:solidFill>
              </a:rPr>
            </a:br>
            <a:r>
              <a:rPr lang="hu-HU" sz="2400" b="1" dirty="0">
                <a:solidFill>
                  <a:srgbClr val="000000"/>
                </a:solidFill>
              </a:rPr>
              <a:t> kiegészítő eszközök</a:t>
            </a:r>
          </a:p>
          <a:p>
            <a:pPr algn="ctr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hu-HU" sz="2600" b="1" kern="0" dirty="0">
              <a:solidFill>
                <a:srgbClr val="000000"/>
              </a:solidFill>
            </a:endParaRPr>
          </a:p>
        </p:txBody>
      </p:sp>
      <p:pic>
        <p:nvPicPr>
          <p:cNvPr id="68614" name="Kép 5" descr="J001 kerékeszterga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7904" y="1370932"/>
            <a:ext cx="5488192" cy="4116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615" name="Szövegdoboz 6"/>
          <p:cNvSpPr txBox="1">
            <a:spLocks noChangeArrowheads="1"/>
          </p:cNvSpPr>
          <p:nvPr/>
        </p:nvSpPr>
        <p:spPr bwMode="auto">
          <a:xfrm>
            <a:off x="7348954" y="3200513"/>
            <a:ext cx="2980797" cy="6076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</a:pPr>
            <a:r>
              <a:rPr lang="hu-HU" altLang="hu-HU" b="1" dirty="0" smtClean="0">
                <a:solidFill>
                  <a:srgbClr val="000000"/>
                </a:solidFill>
              </a:rPr>
              <a:t>padlóalatti </a:t>
            </a:r>
            <a:r>
              <a:rPr lang="hu-HU" altLang="hu-HU" b="1" dirty="0">
                <a:solidFill>
                  <a:srgbClr val="000000"/>
                </a:solidFill>
              </a:rPr>
              <a:t/>
            </a:r>
            <a:br>
              <a:rPr lang="hu-HU" altLang="hu-HU" b="1" dirty="0">
                <a:solidFill>
                  <a:srgbClr val="000000"/>
                </a:solidFill>
              </a:rPr>
            </a:br>
            <a:r>
              <a:rPr lang="hu-HU" altLang="hu-HU" b="1" dirty="0">
                <a:solidFill>
                  <a:srgbClr val="000000"/>
                </a:solidFill>
              </a:rPr>
              <a:t>kerékeszterga</a:t>
            </a:r>
          </a:p>
        </p:txBody>
      </p:sp>
    </p:spTree>
    <p:extLst>
      <p:ext uri="{BB962C8B-B14F-4D97-AF65-F5344CB8AC3E}">
        <p14:creationId xmlns:p14="http://schemas.microsoft.com/office/powerpoint/2010/main" val="1623007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u-HU" altLang="hu-HU" smtClean="0"/>
          </a:p>
        </p:txBody>
      </p:sp>
      <p:pic>
        <p:nvPicPr>
          <p:cNvPr id="69635" name="Picture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7" y="-28561"/>
            <a:ext cx="9143999" cy="6837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69636" name="Text Box 2"/>
          <p:cNvSpPr txBox="1">
            <a:spLocks noChangeArrowheads="1"/>
          </p:cNvSpPr>
          <p:nvPr/>
        </p:nvSpPr>
        <p:spPr bwMode="auto">
          <a:xfrm>
            <a:off x="456977" y="1370928"/>
            <a:ext cx="8228554" cy="3810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hu-HU" altLang="hu-HU">
              <a:solidFill>
                <a:srgbClr val="FFFFFF"/>
              </a:solidFill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56980" y="320892"/>
            <a:ext cx="8212127" cy="102987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 anchor="ctr"/>
          <a:lstStyle/>
          <a:p>
            <a:pPr algn="ctr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hu-HU" sz="2400" b="1" dirty="0">
                <a:solidFill>
                  <a:srgbClr val="000000"/>
                </a:solidFill>
              </a:rPr>
              <a:t>Technológiai berendezések és</a:t>
            </a:r>
            <a:br>
              <a:rPr lang="hu-HU" sz="2400" b="1" dirty="0">
                <a:solidFill>
                  <a:srgbClr val="000000"/>
                </a:solidFill>
              </a:rPr>
            </a:br>
            <a:r>
              <a:rPr lang="hu-HU" sz="2400" b="1" dirty="0">
                <a:solidFill>
                  <a:srgbClr val="000000"/>
                </a:solidFill>
              </a:rPr>
              <a:t> kiegészítő eszközök</a:t>
            </a:r>
          </a:p>
          <a:p>
            <a:pPr algn="ctr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hu-HU" sz="2600" b="1" kern="0" dirty="0">
              <a:solidFill>
                <a:srgbClr val="000000"/>
              </a:solidFill>
            </a:endParaRPr>
          </a:p>
        </p:txBody>
      </p:sp>
      <p:pic>
        <p:nvPicPr>
          <p:cNvPr id="69638" name="Kép 5" descr="100_648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7904" y="1370932"/>
            <a:ext cx="5488192" cy="4116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9639" name="Szövegdoboz 6"/>
          <p:cNvSpPr txBox="1">
            <a:spLocks noChangeArrowheads="1"/>
          </p:cNvSpPr>
          <p:nvPr/>
        </p:nvSpPr>
        <p:spPr bwMode="auto">
          <a:xfrm>
            <a:off x="7308304" y="2590654"/>
            <a:ext cx="1835696" cy="6076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</a:pPr>
            <a:r>
              <a:rPr lang="hu-HU" altLang="hu-HU" b="1" dirty="0" smtClean="0">
                <a:solidFill>
                  <a:srgbClr val="000000"/>
                </a:solidFill>
              </a:rPr>
              <a:t>homokfeladó </a:t>
            </a:r>
            <a:r>
              <a:rPr lang="hu-HU" altLang="hu-HU" b="1" dirty="0">
                <a:solidFill>
                  <a:srgbClr val="000000"/>
                </a:solidFill>
              </a:rPr>
              <a:t>rendszer</a:t>
            </a:r>
          </a:p>
        </p:txBody>
      </p:sp>
    </p:spTree>
    <p:extLst>
      <p:ext uri="{BB962C8B-B14F-4D97-AF65-F5344CB8AC3E}">
        <p14:creationId xmlns:p14="http://schemas.microsoft.com/office/powerpoint/2010/main" val="1663237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552" y="2204864"/>
            <a:ext cx="8229600" cy="4464496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hu-HU" altLang="hu-HU" sz="2000" dirty="0" smtClean="0"/>
              <a:t>	</a:t>
            </a:r>
            <a:endParaRPr lang="hu-HU" altLang="hu-HU" sz="2400" b="1" dirty="0" smtClean="0"/>
          </a:p>
          <a:p>
            <a:pPr lvl="1" eaLnBrk="1" hangingPunct="1">
              <a:buFontTx/>
              <a:buNone/>
            </a:pPr>
            <a:r>
              <a:rPr lang="hu-HU" altLang="hu-HU" sz="2000" dirty="0" smtClean="0"/>
              <a:t>	</a:t>
            </a:r>
            <a:r>
              <a:rPr lang="hu-HU" altLang="hu-HU" sz="2300" dirty="0" smtClean="0"/>
              <a:t>-	</a:t>
            </a:r>
            <a:r>
              <a:rPr lang="hu-HU" altLang="hu-HU" sz="2200" dirty="0" smtClean="0"/>
              <a:t>városiasodás, technikai fejlődés,</a:t>
            </a:r>
          </a:p>
          <a:p>
            <a:pPr lvl="1" eaLnBrk="1" hangingPunct="1">
              <a:buFontTx/>
              <a:buNone/>
            </a:pPr>
            <a:r>
              <a:rPr lang="hu-HU" altLang="hu-HU" sz="2200" dirty="0" smtClean="0"/>
              <a:t>	-	mobilitási igény növekedés,</a:t>
            </a:r>
          </a:p>
          <a:p>
            <a:pPr lvl="1" eaLnBrk="1" hangingPunct="1">
              <a:buFontTx/>
              <a:buNone/>
            </a:pPr>
            <a:r>
              <a:rPr lang="hu-HU" altLang="hu-HU" sz="2200" dirty="0" smtClean="0"/>
              <a:t>	- motorizációs fok és egyben 	személygépkocsi 	használat növekedése, zsúfoltság</a:t>
            </a:r>
          </a:p>
          <a:p>
            <a:pPr lvl="1" eaLnBrk="1" hangingPunct="1">
              <a:buFontTx/>
              <a:buNone/>
            </a:pPr>
            <a:r>
              <a:rPr lang="hu-HU" altLang="hu-HU" sz="2200" dirty="0" smtClean="0"/>
              <a:t>	- környezet és levegőszennyezés miatt   		életminőség romlás,</a:t>
            </a:r>
          </a:p>
          <a:p>
            <a:pPr lvl="1" eaLnBrk="1" hangingPunct="1">
              <a:buFontTx/>
              <a:buNone/>
            </a:pPr>
            <a:r>
              <a:rPr lang="hu-HU" altLang="hu-HU" sz="2200" dirty="0" smtClean="0"/>
              <a:t>	-	szuburbanizációs hatás,</a:t>
            </a:r>
          </a:p>
          <a:p>
            <a:pPr lvl="1" eaLnBrk="1" hangingPunct="1">
              <a:buFontTx/>
              <a:buNone/>
            </a:pPr>
            <a:r>
              <a:rPr lang="hu-HU" altLang="hu-HU" sz="2200" dirty="0" smtClean="0"/>
              <a:t>	- közösségi közlekedés részarányának 		folyamatos csökkenése az egyénivel szemben 	(személygépjármű, </a:t>
            </a:r>
            <a:r>
              <a:rPr lang="hu-HU" altLang="hu-HU" sz="2200" b="1" dirty="0" smtClean="0"/>
              <a:t>kerékpár használat</a:t>
            </a:r>
            <a:r>
              <a:rPr lang="hu-HU" altLang="hu-HU" sz="2200" dirty="0" smtClean="0"/>
              <a:t>)</a:t>
            </a:r>
          </a:p>
          <a:p>
            <a:pPr lvl="1" eaLnBrk="1" hangingPunct="1">
              <a:buFontTx/>
              <a:buNone/>
            </a:pPr>
            <a:endParaRPr lang="hu-HU" altLang="hu-HU" sz="2300" dirty="0" smtClean="0"/>
          </a:p>
          <a:p>
            <a:pPr lvl="1" eaLnBrk="1" hangingPunct="1">
              <a:buFontTx/>
              <a:buNone/>
            </a:pPr>
            <a:endParaRPr lang="hu-HU" altLang="hu-HU" sz="1800" dirty="0" smtClean="0"/>
          </a:p>
        </p:txBody>
      </p:sp>
      <p:sp>
        <p:nvSpPr>
          <p:cNvPr id="3" name="Szövegdoboz 2"/>
          <p:cNvSpPr txBox="1"/>
          <p:nvPr/>
        </p:nvSpPr>
        <p:spPr>
          <a:xfrm>
            <a:off x="226175" y="1268760"/>
            <a:ext cx="8904177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hu-HU" sz="2600" b="1" dirty="0" smtClean="0">
                <a:solidFill>
                  <a:srgbClr val="000000"/>
                </a:solidFill>
                <a:cs typeface="Arial" panose="020B0604020202020204" pitchFamily="34" charset="0"/>
              </a:rPr>
              <a:t>Az elmúlt évek fejlesztéseivel feladatunk</a:t>
            </a:r>
            <a:r>
              <a:rPr lang="hu-HU" altLang="hu-HU" sz="2600" b="1" kern="0" dirty="0" smtClean="0">
                <a:solidFill>
                  <a:srgbClr val="000000"/>
                </a:solidFill>
              </a:rPr>
              <a:t> </a:t>
            </a:r>
            <a:r>
              <a:rPr lang="hu-HU" altLang="hu-HU" sz="2600" b="1" kern="0" dirty="0">
                <a:solidFill>
                  <a:srgbClr val="000000"/>
                </a:solidFill>
              </a:rPr>
              <a:t>a nagyvárosi </a:t>
            </a:r>
            <a:r>
              <a:rPr lang="hu-HU" altLang="hu-HU" sz="2600" b="1" kern="0" dirty="0" smtClean="0">
                <a:solidFill>
                  <a:srgbClr val="000000"/>
                </a:solidFill>
              </a:rPr>
              <a:t>közlekedés ezen belül a közösségi </a:t>
            </a:r>
            <a:r>
              <a:rPr lang="hu-HU" altLang="hu-HU" sz="2600" b="1" kern="0" dirty="0">
                <a:solidFill>
                  <a:srgbClr val="000000"/>
                </a:solidFill>
              </a:rPr>
              <a:t>közlekedés aktuális kihívásaira a </a:t>
            </a:r>
            <a:r>
              <a:rPr lang="hu-HU" altLang="hu-HU" sz="2600" b="1" kern="0" dirty="0" smtClean="0">
                <a:solidFill>
                  <a:srgbClr val="000000"/>
                </a:solidFill>
              </a:rPr>
              <a:t>lehető legoptimálisabb </a:t>
            </a:r>
            <a:r>
              <a:rPr lang="hu-HU" altLang="hu-HU" sz="2600" b="1" kern="0" dirty="0">
                <a:solidFill>
                  <a:srgbClr val="000000"/>
                </a:solidFill>
              </a:rPr>
              <a:t>választ adni</a:t>
            </a:r>
            <a:r>
              <a:rPr kumimoji="1" lang="hu-HU" altLang="hu-HU" sz="2400" dirty="0">
                <a:solidFill>
                  <a:srgbClr val="000000"/>
                </a:solidFill>
                <a:cs typeface="Arial" panose="020B0604020202020204" pitchFamily="34" charset="0"/>
              </a:rPr>
              <a:t>.</a:t>
            </a:r>
            <a:endParaRPr kumimoji="1" lang="hu-HU" sz="2400" dirty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41541" y="332656"/>
            <a:ext cx="1702459" cy="105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4745197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u-HU" altLang="hu-HU" smtClean="0"/>
          </a:p>
        </p:txBody>
      </p:sp>
      <p:pic>
        <p:nvPicPr>
          <p:cNvPr id="69635" name="Picture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7" y="-28561"/>
            <a:ext cx="9143999" cy="6837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69636" name="Text Box 2"/>
          <p:cNvSpPr txBox="1">
            <a:spLocks noChangeArrowheads="1"/>
          </p:cNvSpPr>
          <p:nvPr/>
        </p:nvSpPr>
        <p:spPr bwMode="auto">
          <a:xfrm>
            <a:off x="456977" y="1370928"/>
            <a:ext cx="8228554" cy="3810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hu-HU" altLang="hu-HU">
              <a:solidFill>
                <a:srgbClr val="FFFFFF"/>
              </a:solidFill>
            </a:endParaRPr>
          </a:p>
        </p:txBody>
      </p:sp>
      <p:pic>
        <p:nvPicPr>
          <p:cNvPr id="9" name="Kép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1340768"/>
            <a:ext cx="5976664" cy="4176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3490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5" y="-28561"/>
            <a:ext cx="9143999" cy="6837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73731" name="Text Box 2"/>
          <p:cNvSpPr txBox="1">
            <a:spLocks noChangeArrowheads="1"/>
          </p:cNvSpPr>
          <p:nvPr/>
        </p:nvSpPr>
        <p:spPr bwMode="auto">
          <a:xfrm>
            <a:off x="456977" y="1370928"/>
            <a:ext cx="8228554" cy="3810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hu-HU" altLang="hu-HU">
              <a:solidFill>
                <a:srgbClr val="FFFFFF"/>
              </a:solidFill>
            </a:endParaRPr>
          </a:p>
        </p:txBody>
      </p:sp>
      <p:pic>
        <p:nvPicPr>
          <p:cNvPr id="73732" name="Kép 3" descr="100_6675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556792"/>
            <a:ext cx="5488192" cy="3744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467544" y="764704"/>
            <a:ext cx="8212127" cy="803852"/>
          </a:xfrm>
          <a:prstGeom prst="rect">
            <a:avLst/>
          </a:prstGeom>
        </p:spPr>
        <p:txBody>
          <a:bodyPr/>
          <a:lstStyle/>
          <a:p>
            <a:pPr algn="ctr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hu-HU" sz="2600" b="1" kern="0" dirty="0">
                <a:solidFill>
                  <a:srgbClr val="000000"/>
                </a:solidFill>
              </a:rPr>
              <a:t>2-es vonal ünnepélyes </a:t>
            </a:r>
            <a:r>
              <a:rPr lang="hu-HU" sz="2600" b="1" kern="0" dirty="0" smtClean="0">
                <a:solidFill>
                  <a:srgbClr val="000000"/>
                </a:solidFill>
              </a:rPr>
              <a:t>átadása.</a:t>
            </a:r>
            <a:endParaRPr lang="hu-HU" sz="2600" b="1" kern="0" dirty="0">
              <a:solidFill>
                <a:srgbClr val="000000"/>
              </a:solidFill>
            </a:endParaRPr>
          </a:p>
        </p:txBody>
      </p:sp>
      <p:sp>
        <p:nvSpPr>
          <p:cNvPr id="73734" name="Szövegdoboz 5"/>
          <p:cNvSpPr txBox="1">
            <a:spLocks noChangeArrowheads="1"/>
          </p:cNvSpPr>
          <p:nvPr/>
        </p:nvSpPr>
        <p:spPr bwMode="auto">
          <a:xfrm>
            <a:off x="7417646" y="2590651"/>
            <a:ext cx="1354500" cy="6076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hu-HU" altLang="hu-HU" b="1" dirty="0">
                <a:solidFill>
                  <a:srgbClr val="000000"/>
                </a:solidFill>
              </a:rPr>
              <a:t>2014.02.26</a:t>
            </a:r>
            <a:r>
              <a:rPr lang="hu-HU" altLang="hu-HU" dirty="0">
                <a:solidFill>
                  <a:srgbClr val="00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97672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611560" y="692696"/>
            <a:ext cx="7344816" cy="1215008"/>
          </a:xfrm>
        </p:spPr>
        <p:txBody>
          <a:bodyPr/>
          <a:lstStyle/>
          <a:p>
            <a:r>
              <a:rPr lang="hu-HU" sz="2800" b="1" kern="1200" dirty="0" smtClean="0">
                <a:solidFill>
                  <a:srgbClr val="000000"/>
                </a:solidFill>
                <a:ea typeface="+mn-ea"/>
                <a:cs typeface="+mn-cs"/>
              </a:rPr>
              <a:t>2.Városi </a:t>
            </a:r>
            <a:r>
              <a:rPr lang="hu-HU" sz="2800" b="1" kern="1200" dirty="0">
                <a:solidFill>
                  <a:srgbClr val="000000"/>
                </a:solidFill>
                <a:ea typeface="+mn-ea"/>
                <a:cs typeface="+mn-cs"/>
              </a:rPr>
              <a:t>közlekedési létesítmények </a:t>
            </a:r>
            <a:r>
              <a:rPr lang="hu-HU" sz="2800" b="1" kern="1200" dirty="0" smtClean="0">
                <a:solidFill>
                  <a:srgbClr val="000000"/>
                </a:solidFill>
                <a:ea typeface="+mn-ea"/>
                <a:cs typeface="+mn-cs"/>
              </a:rPr>
              <a:t>fejlesztése.</a:t>
            </a:r>
            <a:endParaRPr lang="hu-HU" sz="2800" dirty="0"/>
          </a:p>
        </p:txBody>
      </p:sp>
      <p:pic>
        <p:nvPicPr>
          <p:cNvPr id="6" name="Tartalom helye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9131" y="1973760"/>
            <a:ext cx="6034617" cy="3600921"/>
          </a:xfrm>
        </p:spPr>
      </p:pic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27236" y="306624"/>
            <a:ext cx="1702459" cy="105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Szövegdoboz 6"/>
          <p:cNvSpPr txBox="1"/>
          <p:nvPr/>
        </p:nvSpPr>
        <p:spPr>
          <a:xfrm>
            <a:off x="0" y="5949280"/>
            <a:ext cx="9433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b="1" dirty="0" smtClean="0"/>
              <a:t>Piac utcával párhuzamos, Nyugati tehermentesítő kiskörút szakaszolt megépítése</a:t>
            </a:r>
            <a:r>
              <a:rPr lang="hu-HU" dirty="0" smtClean="0"/>
              <a:t>.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405211332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9879" y="764704"/>
            <a:ext cx="8229600" cy="922112"/>
          </a:xfrm>
        </p:spPr>
        <p:txBody>
          <a:bodyPr/>
          <a:lstStyle/>
          <a:p>
            <a:r>
              <a:rPr lang="hu-HU" sz="2400" b="1" dirty="0" smtClean="0"/>
              <a:t>Városon belüli kerékpárút hálózat fejlesztés</a:t>
            </a:r>
            <a:endParaRPr lang="hu-HU" sz="2400" b="1" dirty="0"/>
          </a:p>
        </p:txBody>
      </p:sp>
      <p:pic>
        <p:nvPicPr>
          <p:cNvPr id="4" name="Tartalom helye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84" y="1988840"/>
            <a:ext cx="4477108" cy="3600400"/>
          </a:xfrm>
        </p:spPr>
      </p:pic>
      <p:pic>
        <p:nvPicPr>
          <p:cNvPr id="5" name="Kép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060848"/>
            <a:ext cx="4427984" cy="3528392"/>
          </a:xfrm>
          <a:prstGeom prst="rect">
            <a:avLst/>
          </a:prstGeom>
        </p:spPr>
      </p:pic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327236" y="306624"/>
            <a:ext cx="1702459" cy="105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Szövegdoboz 6"/>
          <p:cNvSpPr txBox="1"/>
          <p:nvPr/>
        </p:nvSpPr>
        <p:spPr>
          <a:xfrm>
            <a:off x="683568" y="5877272"/>
            <a:ext cx="74888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b="1" dirty="0" smtClean="0"/>
              <a:t>A kerékpár út hálózat az elmúlt években megduplázódott.</a:t>
            </a:r>
          </a:p>
          <a:p>
            <a:r>
              <a:rPr lang="hu-HU" b="1" dirty="0" smtClean="0"/>
              <a:t> 2014 év végére eléri a 80 </a:t>
            </a:r>
            <a:r>
              <a:rPr lang="hu-HU" b="1" dirty="0" err="1" smtClean="0"/>
              <a:t>km.-t</a:t>
            </a:r>
            <a:endParaRPr lang="hu-HU" b="1" dirty="0"/>
          </a:p>
        </p:txBody>
      </p:sp>
    </p:spTree>
    <p:extLst>
      <p:ext uri="{BB962C8B-B14F-4D97-AF65-F5344CB8AC3E}">
        <p14:creationId xmlns:p14="http://schemas.microsoft.com/office/powerpoint/2010/main" val="182875819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75010" y="1124744"/>
            <a:ext cx="9036496" cy="1143000"/>
          </a:xfrm>
        </p:spPr>
        <p:txBody>
          <a:bodyPr/>
          <a:lstStyle/>
          <a:p>
            <a:r>
              <a:rPr lang="hu-HU" sz="2400" b="1" dirty="0" smtClean="0"/>
              <a:t>Körforgalom és buszsáv kialakítása az Egyetem sugárúton.</a:t>
            </a:r>
            <a:endParaRPr lang="hu-HU" sz="2400" b="1" dirty="0"/>
          </a:p>
        </p:txBody>
      </p:sp>
      <p:pic>
        <p:nvPicPr>
          <p:cNvPr id="4" name="Tartalom helye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793" y="2492896"/>
            <a:ext cx="4443027" cy="3600400"/>
          </a:xfrm>
        </p:spPr>
      </p:pic>
      <p:pic>
        <p:nvPicPr>
          <p:cNvPr id="5" name="Kép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2492896"/>
            <a:ext cx="4644008" cy="3600400"/>
          </a:xfrm>
          <a:prstGeom prst="rect">
            <a:avLst/>
          </a:prstGeom>
        </p:spPr>
      </p:pic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327236" y="306624"/>
            <a:ext cx="1702459" cy="105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85141607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35745" y="692696"/>
            <a:ext cx="8229600" cy="1143000"/>
          </a:xfrm>
        </p:spPr>
        <p:txBody>
          <a:bodyPr/>
          <a:lstStyle/>
          <a:p>
            <a:r>
              <a:rPr lang="hu-HU" sz="2400" b="1" dirty="0" smtClean="0"/>
              <a:t>Debreceni Nagyerdő rehabilitáció.</a:t>
            </a:r>
            <a:endParaRPr lang="hu-HU" sz="2400" b="1" dirty="0"/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27236" y="306624"/>
            <a:ext cx="1702459" cy="105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Tartalom helye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04864"/>
            <a:ext cx="4608512" cy="3312368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8266" y="2204864"/>
            <a:ext cx="4499992" cy="33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Szövegdoboz 6"/>
          <p:cNvSpPr txBox="1"/>
          <p:nvPr/>
        </p:nvSpPr>
        <p:spPr>
          <a:xfrm>
            <a:off x="827584" y="5949280"/>
            <a:ext cx="75608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000" b="1" dirty="0" smtClean="0"/>
              <a:t>Kerékpár és sétáló utak kialakítása.</a:t>
            </a:r>
            <a:endParaRPr lang="hu-HU" sz="2000" b="1" dirty="0"/>
          </a:p>
        </p:txBody>
      </p:sp>
    </p:spTree>
    <p:extLst>
      <p:ext uri="{BB962C8B-B14F-4D97-AF65-F5344CB8AC3E}">
        <p14:creationId xmlns:p14="http://schemas.microsoft.com/office/powerpoint/2010/main" val="293944595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z="2400" b="1" dirty="0">
                <a:solidFill>
                  <a:srgbClr val="000000"/>
                </a:solidFill>
              </a:rPr>
              <a:t>Debreceni Nagyerdő </a:t>
            </a:r>
            <a:r>
              <a:rPr lang="hu-HU" sz="2400" b="1" dirty="0" smtClean="0">
                <a:solidFill>
                  <a:srgbClr val="000000"/>
                </a:solidFill>
              </a:rPr>
              <a:t>rehabilitáció.</a:t>
            </a:r>
            <a:endParaRPr lang="hu-HU" dirty="0"/>
          </a:p>
        </p:txBody>
      </p:sp>
      <p:pic>
        <p:nvPicPr>
          <p:cNvPr id="5" name="Tartalom helye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2303" y="3981770"/>
            <a:ext cx="4644008" cy="2876230"/>
          </a:xfrm>
        </p:spPr>
      </p:pic>
      <p:pic>
        <p:nvPicPr>
          <p:cNvPr id="6" name="Kép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630" y="4005064"/>
            <a:ext cx="4420714" cy="2855955"/>
          </a:xfrm>
          <a:prstGeom prst="rect">
            <a:avLst/>
          </a:prstGeom>
        </p:spPr>
      </p:pic>
      <p:pic>
        <p:nvPicPr>
          <p:cNvPr id="7" name="Kép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24744"/>
            <a:ext cx="4355976" cy="2808312"/>
          </a:xfrm>
          <a:prstGeom prst="rect">
            <a:avLst/>
          </a:prstGeom>
        </p:spPr>
      </p:pic>
      <p:pic>
        <p:nvPicPr>
          <p:cNvPr id="10" name="Kép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1124744"/>
            <a:ext cx="4644008" cy="2808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966766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-180528" y="980728"/>
            <a:ext cx="8532440" cy="706088"/>
          </a:xfrm>
        </p:spPr>
        <p:txBody>
          <a:bodyPr/>
          <a:lstStyle/>
          <a:p>
            <a:r>
              <a:rPr lang="hu-HU" sz="2800" b="1" dirty="0" smtClean="0"/>
              <a:t> 3. </a:t>
            </a:r>
            <a:r>
              <a:rPr lang="hu-HU" sz="2800" b="1" dirty="0" err="1" smtClean="0"/>
              <a:t>Multimodális</a:t>
            </a:r>
            <a:r>
              <a:rPr lang="hu-HU" sz="2800" b="1" dirty="0" smtClean="0"/>
              <a:t> Közlekedési Központ megvalósítása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536" y="1950184"/>
            <a:ext cx="8541187" cy="4896544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hu-HU" sz="2000" b="1" dirty="0" smtClean="0"/>
              <a:t>Helye: Debrecen Petőfi tér, MÁV állomás és környéke.</a:t>
            </a:r>
          </a:p>
          <a:p>
            <a:pPr>
              <a:lnSpc>
                <a:spcPct val="90000"/>
              </a:lnSpc>
            </a:pPr>
            <a:r>
              <a:rPr lang="hu-HU" sz="2000" b="1" dirty="0" smtClean="0"/>
              <a:t>Cél: </a:t>
            </a:r>
            <a:r>
              <a:rPr lang="hu-HU" altLang="hu-HU" sz="2000" b="1" dirty="0" smtClean="0"/>
              <a:t>Mintaszerű </a:t>
            </a:r>
            <a:r>
              <a:rPr lang="hu-HU" altLang="hu-HU" sz="2000" b="1" dirty="0"/>
              <a:t>közösségi közlekedési csomópont </a:t>
            </a:r>
            <a:r>
              <a:rPr lang="hu-HU" altLang="hu-HU" sz="2000" b="1" dirty="0" smtClean="0"/>
              <a:t> kialakítása 	(MÁV</a:t>
            </a:r>
            <a:r>
              <a:rPr lang="hu-HU" altLang="hu-HU" sz="2000" b="1" dirty="0"/>
              <a:t>, Volán, </a:t>
            </a:r>
            <a:r>
              <a:rPr lang="hu-HU" altLang="hu-HU" sz="2000" b="1" dirty="0" smtClean="0"/>
              <a:t>DKV), helyközi </a:t>
            </a:r>
            <a:r>
              <a:rPr lang="hu-HU" altLang="hu-HU" sz="2000" b="1" dirty="0"/>
              <a:t>autóbusz pályaudvar </a:t>
            </a:r>
            <a:r>
              <a:rPr lang="hu-HU" altLang="hu-HU" sz="2000" b="1" dirty="0" smtClean="0"/>
              <a:t>	elhelyezése, központosított </a:t>
            </a:r>
            <a:r>
              <a:rPr lang="hu-HU" altLang="hu-HU" sz="2000" b="1" dirty="0"/>
              <a:t>és egységes utas </a:t>
            </a:r>
            <a:r>
              <a:rPr lang="hu-HU" altLang="hu-HU" sz="2000" b="1" dirty="0" smtClean="0"/>
              <a:t>kiszolgálás,</a:t>
            </a:r>
            <a:r>
              <a:rPr lang="hu-HU" altLang="hu-HU" sz="2000" b="1" dirty="0"/>
              <a:t> </a:t>
            </a:r>
            <a:r>
              <a:rPr lang="hu-HU" altLang="hu-HU" sz="2000" b="1" dirty="0" smtClean="0"/>
              <a:t>	áttekinthető </a:t>
            </a:r>
            <a:r>
              <a:rPr lang="hu-HU" altLang="hu-HU" sz="2000" b="1" dirty="0"/>
              <a:t>gyalogosútvonalak és kereskedelmi </a:t>
            </a:r>
            <a:r>
              <a:rPr lang="hu-HU" altLang="hu-HU" sz="2000" b="1" dirty="0" smtClean="0"/>
              <a:t>területek 	kialakítása, környezetrendezés.</a:t>
            </a:r>
            <a:endParaRPr lang="hu-HU" altLang="hu-HU" sz="2000" b="1" dirty="0"/>
          </a:p>
          <a:p>
            <a:pPr>
              <a:lnSpc>
                <a:spcPct val="90000"/>
              </a:lnSpc>
            </a:pPr>
            <a:r>
              <a:rPr lang="hu-HU" sz="2000" b="1" dirty="0" smtClean="0"/>
              <a:t>A </a:t>
            </a:r>
            <a:r>
              <a:rPr lang="hu-HU" sz="2000" b="1" dirty="0"/>
              <a:t>nyertes </a:t>
            </a:r>
            <a:r>
              <a:rPr lang="hu-HU" sz="2000" b="1" dirty="0" smtClean="0"/>
              <a:t>tervpályázatban a közlekedési központ </a:t>
            </a:r>
            <a:r>
              <a:rPr lang="hu-HU" sz="2000" b="1" dirty="0"/>
              <a:t>közel 43 ezer négyzetméteres</a:t>
            </a:r>
            <a:r>
              <a:rPr lang="hu-HU" sz="2000" b="1" dirty="0" smtClean="0"/>
              <a:t>.</a:t>
            </a:r>
          </a:p>
          <a:p>
            <a:pPr algn="just">
              <a:lnSpc>
                <a:spcPct val="90000"/>
              </a:lnSpc>
            </a:pPr>
            <a:r>
              <a:rPr lang="hu-HU" sz="2000" b="1" dirty="0" smtClean="0"/>
              <a:t>A </a:t>
            </a:r>
            <a:r>
              <a:rPr lang="hu-HU" sz="2000" b="1" dirty="0"/>
              <a:t>közlekedési és az azt kiegészítő terület 23 ezer négyzetméteres </a:t>
            </a:r>
            <a:r>
              <a:rPr lang="hu-HU" sz="2000" b="1" dirty="0" smtClean="0"/>
              <a:t>lesz, a </a:t>
            </a:r>
            <a:r>
              <a:rPr lang="hu-HU" sz="2000" b="1" dirty="0"/>
              <a:t>tervezők emellett közel 5200 négyzetméteren kereskedelmi és vendéglátási, valamint 4200 négyzetméteren iroda funkcióval számoltak. </a:t>
            </a:r>
            <a:r>
              <a:rPr lang="hu-HU" sz="2000" b="1" dirty="0" smtClean="0"/>
              <a:t>Ezen belül az </a:t>
            </a:r>
            <a:r>
              <a:rPr lang="hu-HU" sz="2000" b="1" dirty="0"/>
              <a:t>üzemeltetésre szánt terület 2150 </a:t>
            </a:r>
            <a:r>
              <a:rPr lang="hu-HU" sz="2000" b="1" dirty="0" smtClean="0"/>
              <a:t>négyzetméter, a </a:t>
            </a:r>
            <a:r>
              <a:rPr lang="hu-HU" sz="2000" b="1" dirty="0"/>
              <a:t>MÁV részére </a:t>
            </a:r>
            <a:r>
              <a:rPr lang="hu-HU" sz="2000" b="1" dirty="0" smtClean="0"/>
              <a:t>további </a:t>
            </a:r>
            <a:r>
              <a:rPr lang="hu-HU" sz="2000" b="1" dirty="0"/>
              <a:t>2000 négyzetméter fog rendelkezésre állni.</a:t>
            </a:r>
          </a:p>
          <a:p>
            <a:pPr>
              <a:lnSpc>
                <a:spcPct val="90000"/>
              </a:lnSpc>
            </a:pPr>
            <a:endParaRPr lang="hu-HU" sz="2000" b="1" dirty="0"/>
          </a:p>
          <a:p>
            <a:pPr>
              <a:lnSpc>
                <a:spcPct val="90000"/>
              </a:lnSpc>
            </a:pPr>
            <a:endParaRPr lang="hu-HU" sz="2000" b="1" dirty="0"/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27236" y="306624"/>
            <a:ext cx="1702459" cy="105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420809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églalap 1"/>
          <p:cNvSpPr/>
          <p:nvPr/>
        </p:nvSpPr>
        <p:spPr>
          <a:xfrm>
            <a:off x="251520" y="1844824"/>
            <a:ext cx="8640960" cy="4001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hu-HU" sz="2000" b="1" kern="0" dirty="0">
                <a:solidFill>
                  <a:srgbClr val="000000"/>
                </a:solidFill>
              </a:rPr>
              <a:t>A nyertes pályaműben a tervezési terület építészeti adottságai és értékei, valamint a várható közlekedés felhasználás figyelembe vételével a következő koncepcionális feltételek kerültek megfogalmazásra:</a:t>
            </a:r>
          </a:p>
          <a:p>
            <a:pPr marL="342900" indent="-342900" algn="just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endParaRPr lang="hu-HU" sz="2000" b="1" kern="0" dirty="0">
              <a:solidFill>
                <a:srgbClr val="000000"/>
              </a:solidFill>
            </a:endParaRPr>
          </a:p>
          <a:p>
            <a:pPr marL="400050" lvl="1" algn="just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hu-HU" sz="2000" b="1" kern="0" dirty="0">
                <a:solidFill>
                  <a:srgbClr val="000000"/>
                </a:solidFill>
              </a:rPr>
              <a:t>-	a tervezendő helyi és helyközi autóbusz pályaudvar 	elhelyezése a térszín alatt,</a:t>
            </a:r>
          </a:p>
          <a:p>
            <a:pPr marL="400050" lvl="1" algn="just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hu-HU" sz="2000" b="1" kern="0" dirty="0">
                <a:solidFill>
                  <a:srgbClr val="000000"/>
                </a:solidFill>
              </a:rPr>
              <a:t>-	a MÁV központi épület megtartásra, míg a többi ütemezetten 	elbontásra kerül, </a:t>
            </a:r>
          </a:p>
          <a:p>
            <a:pPr marL="400050" lvl="1" algn="just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hu-HU" sz="2000" b="1" kern="0" dirty="0">
                <a:solidFill>
                  <a:srgbClr val="000000"/>
                </a:solidFill>
              </a:rPr>
              <a:t>-	4-es főút Petőfi téri szakaszának átvezetése térszín alatt 	történik,</a:t>
            </a:r>
          </a:p>
          <a:p>
            <a:pPr marL="400050" lvl="1" algn="just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hu-HU" sz="2000" b="1" kern="0" dirty="0">
                <a:solidFill>
                  <a:srgbClr val="000000"/>
                </a:solidFill>
              </a:rPr>
              <a:t>-	a villamos közlekedést a térszínen fejállomás elrendezésű 	vágányhálózattal.</a:t>
            </a:r>
          </a:p>
        </p:txBody>
      </p:sp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27236" y="306624"/>
            <a:ext cx="1702459" cy="105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3708140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églalap 1"/>
          <p:cNvSpPr/>
          <p:nvPr/>
        </p:nvSpPr>
        <p:spPr>
          <a:xfrm>
            <a:off x="395536" y="1412776"/>
            <a:ext cx="8496944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hu-HU" sz="2000" dirty="0">
              <a:solidFill>
                <a:srgbClr val="000000"/>
              </a:solidFill>
            </a:endParaRPr>
          </a:p>
          <a:p>
            <a:pPr marL="285750" indent="-285750"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hu-HU" sz="2000" b="1" dirty="0">
                <a:solidFill>
                  <a:srgbClr val="000000"/>
                </a:solidFill>
              </a:rPr>
              <a:t>A nyertes pályaműben a tervezési terület építészeti adottságai és értékei, valamint a várható közlekedés felhasználás figyelembe vételével a pályázat nyertesével közbeszerzési eljárás lefolytatását követően az önkormányzat szerződést kötött az engedélyes-, és kiviteli tervek elkészítésére.</a:t>
            </a:r>
          </a:p>
          <a:p>
            <a:pPr marL="285750" indent="-285750"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hu-HU" sz="2000" b="1" dirty="0">
              <a:solidFill>
                <a:srgbClr val="000000"/>
              </a:solidFill>
            </a:endParaRPr>
          </a:p>
          <a:p>
            <a:pPr marL="285750" indent="-285750"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hu-HU" sz="2000" b="1" dirty="0">
                <a:solidFill>
                  <a:srgbClr val="000000"/>
                </a:solidFill>
              </a:rPr>
              <a:t>Az engedélyes tervek várhatóan ez év novemberre elkészülnek, Ezt követően fog pályázni a város a megvalósításhoz szükséges pénzeszközök biztosítására.</a:t>
            </a:r>
          </a:p>
          <a:p>
            <a:pPr marL="285750" indent="-285750"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hu-HU" sz="2000" b="1" dirty="0">
              <a:solidFill>
                <a:srgbClr val="000000"/>
              </a:solidFill>
            </a:endParaRPr>
          </a:p>
          <a:p>
            <a:pPr marL="285750" indent="-285750"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hu-HU" sz="2000" b="1" dirty="0">
                <a:solidFill>
                  <a:srgbClr val="000000"/>
                </a:solidFill>
              </a:rPr>
              <a:t>A pályázat nyertessége esetén kerül sor a kivitelezési munkákat végző vállalkozás kiválasztására.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endParaRPr lang="hu-HU" sz="2000" b="1" dirty="0">
              <a:solidFill>
                <a:srgbClr val="000000"/>
              </a:solidFill>
            </a:endParaRPr>
          </a:p>
          <a:p>
            <a:pPr marL="285750" indent="-285750"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hu-HU" sz="2000" b="1" dirty="0">
                <a:solidFill>
                  <a:srgbClr val="000000"/>
                </a:solidFill>
              </a:rPr>
              <a:t>A bruttó 21 és fél milliárd forintba kerülő </a:t>
            </a:r>
            <a:r>
              <a:rPr lang="hu-HU" sz="2000" b="1" dirty="0" err="1">
                <a:solidFill>
                  <a:srgbClr val="000000"/>
                </a:solidFill>
              </a:rPr>
              <a:t>intermodális</a:t>
            </a:r>
            <a:r>
              <a:rPr lang="hu-HU" sz="2000" b="1" dirty="0">
                <a:solidFill>
                  <a:srgbClr val="000000"/>
                </a:solidFill>
              </a:rPr>
              <a:t> központot az elképzelések szerint a három év alatt épülne fel.</a:t>
            </a:r>
          </a:p>
        </p:txBody>
      </p:sp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27236" y="306624"/>
            <a:ext cx="1702459" cy="105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41066456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"/>
            <a:ext cx="9144000" cy="6837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34819" name="Text Box 2"/>
          <p:cNvSpPr txBox="1">
            <a:spLocks noChangeArrowheads="1"/>
          </p:cNvSpPr>
          <p:nvPr/>
        </p:nvSpPr>
        <p:spPr bwMode="auto">
          <a:xfrm>
            <a:off x="456976" y="1604457"/>
            <a:ext cx="8227061" cy="4524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hu-HU" altLang="hu-HU">
              <a:solidFill>
                <a:srgbClr val="FFFFFF"/>
              </a:solidFill>
            </a:endParaRPr>
          </a:p>
        </p:txBody>
      </p:sp>
      <p:sp>
        <p:nvSpPr>
          <p:cNvPr id="34820" name="Rectangle 3"/>
          <p:cNvSpPr>
            <a:spLocks noGrp="1" noChangeArrowheads="1"/>
          </p:cNvSpPr>
          <p:nvPr>
            <p:ph type="title"/>
          </p:nvPr>
        </p:nvSpPr>
        <p:spPr>
          <a:xfrm>
            <a:off x="683568" y="188640"/>
            <a:ext cx="8227061" cy="1468371"/>
          </a:xfrm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hu-HU" altLang="hu-HU" sz="2400" b="1" dirty="0" smtClean="0"/>
              <a:t/>
            </a:r>
            <a:br>
              <a:rPr lang="hu-HU" altLang="hu-HU" sz="2400" b="1" dirty="0" smtClean="0"/>
            </a:br>
            <a:r>
              <a:rPr lang="hu-HU" altLang="hu-HU" sz="2400" b="1" dirty="0" smtClean="0"/>
              <a:t/>
            </a:r>
            <a:br>
              <a:rPr lang="hu-HU" altLang="hu-HU" sz="2400" b="1" dirty="0" smtClean="0"/>
            </a:br>
            <a:r>
              <a:rPr lang="hu-HU" altLang="hu-HU" sz="2400" b="1" dirty="0" smtClean="0"/>
              <a:t> 1. Debreceni 2.-es villamos kiépítése.</a:t>
            </a:r>
            <a:br>
              <a:rPr lang="hu-HU" altLang="hu-HU" sz="2400" b="1" dirty="0" smtClean="0"/>
            </a:br>
            <a:r>
              <a:rPr lang="hu-HU" altLang="hu-HU" sz="2400" b="1" dirty="0" smtClean="0"/>
              <a:t>2008-2014</a:t>
            </a:r>
            <a:r>
              <a:rPr lang="hu-HU" altLang="hu-HU" sz="2600" b="1" dirty="0" smtClean="0"/>
              <a:t/>
            </a:r>
            <a:br>
              <a:rPr lang="hu-HU" altLang="hu-HU" sz="2600" b="1" dirty="0" smtClean="0"/>
            </a:br>
            <a:endParaRPr lang="hu-HU" altLang="hu-HU" sz="2600" b="1" dirty="0" smtClean="0"/>
          </a:p>
        </p:txBody>
      </p:sp>
      <p:sp>
        <p:nvSpPr>
          <p:cNvPr id="34821" name="Rectangle 4"/>
          <p:cNvSpPr>
            <a:spLocks noGrp="1" noChangeArrowheads="1"/>
          </p:cNvSpPr>
          <p:nvPr>
            <p:ph type="subTitle" idx="4294967295"/>
          </p:nvPr>
        </p:nvSpPr>
        <p:spPr>
          <a:xfrm>
            <a:off x="395536" y="1484784"/>
            <a:ext cx="8315325" cy="4187825"/>
          </a:xfrm>
        </p:spPr>
        <p:txBody>
          <a:bodyPr tIns="0" anchor="ctr"/>
          <a:lstStyle/>
          <a:p>
            <a:pPr marL="0" indent="0" algn="just">
              <a:buClrTx/>
              <a:buFontTx/>
              <a:buNone/>
              <a:tabLst>
                <a:tab pos="0" algn="l"/>
                <a:tab pos="104775" algn="l"/>
                <a:tab pos="554038" algn="l"/>
                <a:tab pos="1003300" algn="l"/>
                <a:tab pos="1452563" algn="l"/>
                <a:tab pos="1901825" algn="l"/>
                <a:tab pos="2351088" algn="l"/>
                <a:tab pos="2800350" algn="l"/>
                <a:tab pos="3249613" algn="l"/>
                <a:tab pos="3698875" algn="l"/>
                <a:tab pos="4148138" algn="l"/>
                <a:tab pos="4597400" algn="l"/>
                <a:tab pos="5046663" algn="l"/>
                <a:tab pos="5495925" algn="l"/>
                <a:tab pos="5945188" algn="l"/>
                <a:tab pos="6394450" algn="l"/>
                <a:tab pos="6843713" algn="l"/>
                <a:tab pos="7292975" algn="l"/>
                <a:tab pos="7742238" algn="l"/>
                <a:tab pos="8191500" algn="l"/>
                <a:tab pos="8640763" algn="l"/>
                <a:tab pos="8686800" algn="l"/>
              </a:tabLst>
            </a:pPr>
            <a:r>
              <a:rPr lang="hu-HU" altLang="hu-HU" sz="2000" dirty="0" smtClean="0"/>
              <a:t>A Közlekedési Operatív Program keretén belül megjelent felhívásra a Debrecen Megyei Jogú Város Önkormányzata és a DKV Debreceni Közlekedési </a:t>
            </a:r>
            <a:r>
              <a:rPr lang="hu-HU" altLang="hu-HU" sz="2000" dirty="0" err="1" smtClean="0"/>
              <a:t>Zrt</a:t>
            </a:r>
            <a:r>
              <a:rPr lang="hu-HU" altLang="hu-HU" sz="2000" dirty="0" smtClean="0"/>
              <a:t>. által alkotott konzorcium 2008. április 15-én KÖZOP-5.2.0-07-2008-0001 azonosító számon regisztrált pályázatot nyújtott be, mely alapján elnyerte Debrecen a pályázati forrást, és a Támogatási Szerződés (TSZ) </a:t>
            </a:r>
            <a:r>
              <a:rPr lang="hu-HU" altLang="hu-HU" sz="2000" b="1" dirty="0" smtClean="0"/>
              <a:t>2008. október 28-án</a:t>
            </a:r>
            <a:r>
              <a:rPr lang="hu-HU" altLang="hu-HU" sz="2000" dirty="0" smtClean="0"/>
              <a:t> megkötésre került. </a:t>
            </a:r>
          </a:p>
          <a:p>
            <a:pPr marL="0" indent="0" algn="just">
              <a:buClrTx/>
              <a:buFontTx/>
              <a:buNone/>
              <a:tabLst>
                <a:tab pos="0" algn="l"/>
                <a:tab pos="104775" algn="l"/>
                <a:tab pos="554038" algn="l"/>
                <a:tab pos="1003300" algn="l"/>
                <a:tab pos="1452563" algn="l"/>
                <a:tab pos="1901825" algn="l"/>
                <a:tab pos="2351088" algn="l"/>
                <a:tab pos="2800350" algn="l"/>
                <a:tab pos="3249613" algn="l"/>
                <a:tab pos="3698875" algn="l"/>
                <a:tab pos="4148138" algn="l"/>
                <a:tab pos="4597400" algn="l"/>
                <a:tab pos="5046663" algn="l"/>
                <a:tab pos="5495925" algn="l"/>
                <a:tab pos="5945188" algn="l"/>
                <a:tab pos="6394450" algn="l"/>
                <a:tab pos="6843713" algn="l"/>
                <a:tab pos="7292975" algn="l"/>
                <a:tab pos="7742238" algn="l"/>
                <a:tab pos="8191500" algn="l"/>
                <a:tab pos="8640763" algn="l"/>
                <a:tab pos="8686800" algn="l"/>
              </a:tabLst>
            </a:pPr>
            <a:r>
              <a:rPr lang="hu-HU" altLang="hu-HU" sz="2000" dirty="0" smtClean="0"/>
              <a:t>A Kormány a projekt finanszírozását több alkalommal módosította, legutóbb 2013. XI. 04-én, amikor is a rendelkezésre álló forrást 3.671.693.721.- </a:t>
            </a:r>
            <a:r>
              <a:rPr lang="hu-HU" altLang="hu-HU" sz="2000" dirty="0" err="1" smtClean="0"/>
              <a:t>Ft-al</a:t>
            </a:r>
            <a:r>
              <a:rPr lang="hu-HU" altLang="hu-HU" sz="2000" dirty="0" smtClean="0"/>
              <a:t> emelte meg.</a:t>
            </a:r>
          </a:p>
          <a:p>
            <a:pPr marL="0" indent="0" algn="just">
              <a:buClrTx/>
              <a:buFontTx/>
              <a:buNone/>
              <a:tabLst>
                <a:tab pos="0" algn="l"/>
                <a:tab pos="104775" algn="l"/>
                <a:tab pos="554038" algn="l"/>
                <a:tab pos="1003300" algn="l"/>
                <a:tab pos="1452563" algn="l"/>
                <a:tab pos="1901825" algn="l"/>
                <a:tab pos="2351088" algn="l"/>
                <a:tab pos="2800350" algn="l"/>
                <a:tab pos="3249613" algn="l"/>
                <a:tab pos="3698875" algn="l"/>
                <a:tab pos="4148138" algn="l"/>
                <a:tab pos="4597400" algn="l"/>
                <a:tab pos="5046663" algn="l"/>
                <a:tab pos="5495925" algn="l"/>
                <a:tab pos="5945188" algn="l"/>
                <a:tab pos="6394450" algn="l"/>
                <a:tab pos="6843713" algn="l"/>
                <a:tab pos="7292975" algn="l"/>
                <a:tab pos="7742238" algn="l"/>
                <a:tab pos="8191500" algn="l"/>
                <a:tab pos="8640763" algn="l"/>
                <a:tab pos="8686800" algn="l"/>
              </a:tabLst>
            </a:pPr>
            <a:r>
              <a:rPr lang="hu-HU" altLang="hu-HU" sz="2000" dirty="0" smtClean="0"/>
              <a:t>A projekt TSZ 5. számú módosításában foglaltak szerinti költségvetéssel épült meg. </a:t>
            </a:r>
          </a:p>
          <a:p>
            <a:pPr marL="0" indent="0" algn="just">
              <a:buClrTx/>
              <a:buFontTx/>
              <a:buNone/>
              <a:tabLst>
                <a:tab pos="0" algn="l"/>
                <a:tab pos="104775" algn="l"/>
                <a:tab pos="554038" algn="l"/>
                <a:tab pos="1003300" algn="l"/>
                <a:tab pos="1452563" algn="l"/>
                <a:tab pos="1901825" algn="l"/>
                <a:tab pos="2351088" algn="l"/>
                <a:tab pos="2800350" algn="l"/>
                <a:tab pos="3249613" algn="l"/>
                <a:tab pos="3698875" algn="l"/>
                <a:tab pos="4148138" algn="l"/>
                <a:tab pos="4597400" algn="l"/>
                <a:tab pos="5046663" algn="l"/>
                <a:tab pos="5495925" algn="l"/>
                <a:tab pos="5945188" algn="l"/>
                <a:tab pos="6394450" algn="l"/>
                <a:tab pos="6843713" algn="l"/>
                <a:tab pos="7292975" algn="l"/>
                <a:tab pos="7742238" algn="l"/>
                <a:tab pos="8191500" algn="l"/>
                <a:tab pos="8640763" algn="l"/>
                <a:tab pos="8686800" algn="l"/>
              </a:tabLst>
            </a:pPr>
            <a:endParaRPr lang="hu-HU" altLang="hu-HU" sz="2000" b="1" dirty="0" smtClean="0"/>
          </a:p>
        </p:txBody>
      </p:sp>
    </p:spTree>
    <p:extLst>
      <p:ext uri="{BB962C8B-B14F-4D97-AF65-F5344CB8AC3E}">
        <p14:creationId xmlns:p14="http://schemas.microsoft.com/office/powerpoint/2010/main" val="2836293655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a számának helye 4"/>
          <p:cNvSpPr txBox="1">
            <a:spLocks noGrp="1"/>
          </p:cNvSpPr>
          <p:nvPr/>
        </p:nvSpPr>
        <p:spPr>
          <a:xfrm>
            <a:off x="6553203" y="6356353"/>
            <a:ext cx="2133600" cy="365125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 algn="r">
              <a:defRPr/>
            </a:pPr>
            <a:fld id="{EB2CC0C3-C0C9-4A7A-AED7-D38B8209BF0A}" type="slidenum">
              <a:rPr lang="en-US" sz="1200">
                <a:solidFill>
                  <a:srgbClr val="000000">
                    <a:tint val="75000"/>
                  </a:srgbClr>
                </a:solidFill>
              </a:rPr>
              <a:pPr algn="r">
                <a:defRPr/>
              </a:pPr>
              <a:t>40</a:t>
            </a:fld>
            <a:endParaRPr lang="en-US" sz="1200">
              <a:solidFill>
                <a:srgbClr val="000000">
                  <a:tint val="75000"/>
                </a:srgbClr>
              </a:solidFill>
            </a:endParaRPr>
          </a:p>
        </p:txBody>
      </p:sp>
      <p:pic>
        <p:nvPicPr>
          <p:cNvPr id="34818" name="Picture 2" descr="C:\munka\Képek\multimodális\atnezeti_hszr_kulso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340768"/>
            <a:ext cx="8003234" cy="5241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27236" y="306624"/>
            <a:ext cx="1702459" cy="105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71862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a számának helye 4"/>
          <p:cNvSpPr txBox="1">
            <a:spLocks noGrp="1"/>
          </p:cNvSpPr>
          <p:nvPr/>
        </p:nvSpPr>
        <p:spPr>
          <a:xfrm>
            <a:off x="6553203" y="6356353"/>
            <a:ext cx="2133600" cy="365125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 algn="r">
              <a:defRPr/>
            </a:pPr>
            <a:fld id="{80A84A38-FFFB-469D-8126-B0CBC650839F}" type="slidenum">
              <a:rPr lang="en-US" sz="1200">
                <a:solidFill>
                  <a:srgbClr val="000000">
                    <a:tint val="75000"/>
                  </a:srgbClr>
                </a:solidFill>
              </a:rPr>
              <a:pPr algn="r">
                <a:defRPr/>
              </a:pPr>
              <a:t>41</a:t>
            </a:fld>
            <a:endParaRPr lang="en-US" sz="1200">
              <a:solidFill>
                <a:srgbClr val="000000">
                  <a:tint val="75000"/>
                </a:srgbClr>
              </a:solidFill>
            </a:endParaRPr>
          </a:p>
        </p:txBody>
      </p:sp>
      <p:pic>
        <p:nvPicPr>
          <p:cNvPr id="33794" name="Picture 2" descr="C:\munka\Képek\multimodális\3Dmodell_kulso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484784"/>
            <a:ext cx="8028384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27236" y="306624"/>
            <a:ext cx="1702459" cy="105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70670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a számának helye 4"/>
          <p:cNvSpPr txBox="1">
            <a:spLocks noGrp="1"/>
          </p:cNvSpPr>
          <p:nvPr/>
        </p:nvSpPr>
        <p:spPr>
          <a:xfrm>
            <a:off x="6553203" y="6356353"/>
            <a:ext cx="2133600" cy="365125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 algn="r">
              <a:defRPr/>
            </a:pPr>
            <a:fld id="{5244C404-5613-4A37-9E6E-572DFDC19ABF}" type="slidenum">
              <a:rPr lang="en-US" sz="1200">
                <a:solidFill>
                  <a:srgbClr val="000000">
                    <a:tint val="75000"/>
                  </a:srgbClr>
                </a:solidFill>
              </a:rPr>
              <a:pPr algn="r">
                <a:defRPr/>
              </a:pPr>
              <a:t>42</a:t>
            </a:fld>
            <a:endParaRPr lang="en-US" sz="1200">
              <a:solidFill>
                <a:srgbClr val="000000">
                  <a:tint val="75000"/>
                </a:srgbClr>
              </a:solidFill>
            </a:endParaRPr>
          </a:p>
        </p:txBody>
      </p:sp>
      <p:pic>
        <p:nvPicPr>
          <p:cNvPr id="35842" name="Picture 2" descr="C:\munka\Képek\multimodális\latvany_belso_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98709"/>
            <a:ext cx="4421426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43" name="Picture 3" descr="C:\munka\Képek\multimodális\latvany_belso_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9178" y="998709"/>
            <a:ext cx="4544821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46" name="Picture 6" descr="C:\munka\Képek\multimodális\latvany_kulso_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77072"/>
            <a:ext cx="4421425" cy="2791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48" name="Picture 8" descr="C:\munka\Képek\multimodális\latvany_belso_5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9179" y="4077072"/>
            <a:ext cx="4544821" cy="2791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5453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7504" y="1340768"/>
            <a:ext cx="8892480" cy="5040337"/>
          </a:xfrm>
        </p:spPr>
        <p:txBody>
          <a:bodyPr/>
          <a:lstStyle/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hu-HU" sz="2400" b="1" dirty="0" smtClean="0"/>
              <a:t>Folyamatosan megoldandó feladat a megrendelő és a szolgáltató számára</a:t>
            </a:r>
            <a:r>
              <a:rPr lang="hu-HU" sz="2800" b="1" dirty="0" smtClean="0"/>
              <a:t>: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hu-HU" sz="2400" dirty="0" smtClean="0"/>
              <a:t>Annak a paradoxonnak a feloldása, hogy az utazási igényekhez legjobban igazodó, költséghatékony közösségi közlekedési hálózatot alakításon ki és üzemeltessen úgy, hogy:</a:t>
            </a:r>
          </a:p>
          <a:p>
            <a:pPr lvl="2" eaLnBrk="1" hangingPunct="1">
              <a:lnSpc>
                <a:spcPct val="80000"/>
              </a:lnSpc>
              <a:defRPr/>
            </a:pPr>
            <a:r>
              <a:rPr lang="hu-HU" sz="2000" dirty="0" smtClean="0"/>
              <a:t>A városi közösségi közlekedés minőségében és utazási költségében nyújtson alternatívát az egyéni közlekedéssel szemben.</a:t>
            </a:r>
          </a:p>
          <a:p>
            <a:pPr lvl="2" eaLnBrk="1" hangingPunct="1">
              <a:lnSpc>
                <a:spcPct val="80000"/>
              </a:lnSpc>
              <a:defRPr/>
            </a:pPr>
            <a:r>
              <a:rPr lang="hu-HU" sz="2000" dirty="0" smtClean="0"/>
              <a:t>Feleljen meg az utazó közönség elvárásainak, vegye figyelembe az idő és komfort preferenciákat.</a:t>
            </a:r>
          </a:p>
          <a:p>
            <a:pPr lvl="2" eaLnBrk="1" hangingPunct="1">
              <a:lnSpc>
                <a:spcPct val="80000"/>
              </a:lnSpc>
              <a:defRPr/>
            </a:pPr>
            <a:r>
              <a:rPr lang="hu-HU" sz="2000" dirty="0" smtClean="0"/>
              <a:t>Igazítsa a viteldíjakat az átlag utazó közönség teherviselő képességhez,  a szolgáltatás igénybevételének nagyságához.</a:t>
            </a:r>
          </a:p>
          <a:p>
            <a:pPr lvl="2" eaLnBrk="1" hangingPunct="1">
              <a:lnSpc>
                <a:spcPct val="80000"/>
              </a:lnSpc>
              <a:defRPr/>
            </a:pPr>
            <a:r>
              <a:rPr lang="hu-HU" sz="2000" dirty="0" smtClean="0"/>
              <a:t>Folyamatosan javítsa a szolgáltatási színvonalat ezen belül az </a:t>
            </a:r>
            <a:r>
              <a:rPr lang="hu-HU" sz="2000" dirty="0" err="1" smtClean="0"/>
              <a:t>utastájékoztatás</a:t>
            </a:r>
            <a:r>
              <a:rPr lang="hu-HU" sz="2000" dirty="0" smtClean="0"/>
              <a:t> és utazás minőségét.</a:t>
            </a:r>
          </a:p>
          <a:p>
            <a:pPr marL="114300" indent="0" eaLnBrk="1" hangingPunct="1">
              <a:lnSpc>
                <a:spcPct val="80000"/>
              </a:lnSpc>
              <a:buNone/>
              <a:defRPr/>
            </a:pPr>
            <a:r>
              <a:rPr lang="hu-HU" sz="2400" b="1" dirty="0" smtClean="0"/>
              <a:t>Cél:	A fenntartható és finanszírozható költséghatékony, 	minőségi közösségi közlekedés.</a:t>
            </a:r>
          </a:p>
          <a:p>
            <a:pPr eaLnBrk="1" hangingPunct="1">
              <a:lnSpc>
                <a:spcPct val="80000"/>
              </a:lnSpc>
              <a:defRPr/>
            </a:pPr>
            <a:endParaRPr lang="hu-HU" sz="2800" dirty="0" smtClean="0"/>
          </a:p>
        </p:txBody>
      </p:sp>
      <p:pic>
        <p:nvPicPr>
          <p:cNvPr id="3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41541" y="260648"/>
            <a:ext cx="1702459" cy="105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Szövegdoboz 1"/>
          <p:cNvSpPr txBox="1"/>
          <p:nvPr/>
        </p:nvSpPr>
        <p:spPr>
          <a:xfrm>
            <a:off x="2339752" y="692696"/>
            <a:ext cx="4392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800" b="1" dirty="0" smtClean="0"/>
              <a:t>Záró gondolat.</a:t>
            </a:r>
            <a:endParaRPr lang="hu-HU" sz="2800" dirty="0"/>
          </a:p>
        </p:txBody>
      </p:sp>
    </p:spTree>
    <p:extLst>
      <p:ext uri="{BB962C8B-B14F-4D97-AF65-F5344CB8AC3E}">
        <p14:creationId xmlns:p14="http://schemas.microsoft.com/office/powerpoint/2010/main" val="8374829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2" descr="DKV Rt pewerpoint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"/>
            <a:ext cx="9144000" cy="6858000"/>
          </a:xfrm>
        </p:spPr>
      </p:pic>
      <p:sp>
        <p:nvSpPr>
          <p:cNvPr id="75779" name="Rectangle 4"/>
          <p:cNvSpPr>
            <a:spLocks noChangeArrowheads="1"/>
          </p:cNvSpPr>
          <p:nvPr/>
        </p:nvSpPr>
        <p:spPr bwMode="auto">
          <a:xfrm>
            <a:off x="1042383" y="4941055"/>
            <a:ext cx="703750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eaLnBrk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eaLnBrk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eaLnBrk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eaLnBrk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>
              <a:spcAft>
                <a:spcPct val="0"/>
              </a:spcAft>
              <a:buClr>
                <a:srgbClr val="009999"/>
              </a:buClr>
              <a:buSzPct val="70000"/>
              <a:buFont typeface="Wingdings" charset="2"/>
              <a:buNone/>
            </a:pPr>
            <a:r>
              <a:rPr lang="hu-HU" altLang="hu-HU" b="1">
                <a:solidFill>
                  <a:srgbClr val="000000"/>
                </a:solidFill>
                <a:ea typeface="Microsoft YaHei" charset="-122"/>
              </a:rPr>
              <a:t>Köszönöm a megtisztelő figyelmet!</a:t>
            </a:r>
          </a:p>
        </p:txBody>
      </p:sp>
      <p:sp>
        <p:nvSpPr>
          <p:cNvPr id="75780" name="Text Box 8"/>
          <p:cNvSpPr txBox="1">
            <a:spLocks noChangeArrowheads="1"/>
          </p:cNvSpPr>
          <p:nvPr/>
        </p:nvSpPr>
        <p:spPr bwMode="auto">
          <a:xfrm>
            <a:off x="1476960" y="1700219"/>
            <a:ext cx="114990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eaLnBrk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eaLnBrk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eaLnBrk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eaLnBrk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endParaRPr lang="hu-HU" altLang="hu-HU" sz="1800">
              <a:solidFill>
                <a:srgbClr val="000000"/>
              </a:solidFill>
              <a:ea typeface="Microsoft YaHei" charset="-122"/>
            </a:endParaRPr>
          </a:p>
        </p:txBody>
      </p:sp>
      <p:sp>
        <p:nvSpPr>
          <p:cNvPr id="75781" name="Text Box 10"/>
          <p:cNvSpPr txBox="1">
            <a:spLocks noChangeArrowheads="1"/>
          </p:cNvSpPr>
          <p:nvPr/>
        </p:nvSpPr>
        <p:spPr bwMode="auto">
          <a:xfrm>
            <a:off x="2195278" y="1772462"/>
            <a:ext cx="64812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eaLnBrk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eaLnBrk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eaLnBrk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eaLnBrk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endParaRPr lang="hu-HU" altLang="hu-HU" sz="1800">
              <a:solidFill>
                <a:srgbClr val="000000"/>
              </a:solidFill>
              <a:ea typeface="Microsoft YaHei" charset="-122"/>
            </a:endParaRPr>
          </a:p>
        </p:txBody>
      </p:sp>
      <p:pic>
        <p:nvPicPr>
          <p:cNvPr id="75782" name="Picture 11" descr="Pályázat borító eredeti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35" t="32333" r="2583" b="11510"/>
          <a:stretch>
            <a:fillRect/>
          </a:stretch>
        </p:blipFill>
        <p:spPr bwMode="auto">
          <a:xfrm>
            <a:off x="31981" y="1052736"/>
            <a:ext cx="4200894" cy="3672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783" name="Kép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1484784"/>
            <a:ext cx="5148064" cy="30476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5626797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161"/>
            <a:ext cx="9144000" cy="6837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620688"/>
            <a:ext cx="7310437" cy="950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Rectangle 3"/>
          <p:cNvSpPr>
            <a:spLocks noGrp="1"/>
          </p:cNvSpPr>
          <p:nvPr>
            <p:ph type="body" sz="half" idx="1"/>
          </p:nvPr>
        </p:nvSpPr>
        <p:spPr>
          <a:xfrm>
            <a:off x="323528" y="1484784"/>
            <a:ext cx="8640960" cy="4464397"/>
          </a:xfrm>
        </p:spPr>
        <p:txBody>
          <a:bodyPr/>
          <a:lstStyle/>
          <a:p>
            <a:endParaRPr lang="hu-HU" altLang="hu-HU" sz="1400" dirty="0" smtClean="0"/>
          </a:p>
          <a:p>
            <a:r>
              <a:rPr lang="hu-HU" altLang="hu-HU" sz="2400" b="1" dirty="0" smtClean="0"/>
              <a:t>A projekttel közvetlenül érintett lakosság száma:</a:t>
            </a:r>
          </a:p>
          <a:p>
            <a:pPr algn="ctr">
              <a:buFontTx/>
              <a:buNone/>
            </a:pPr>
            <a:r>
              <a:rPr lang="en-GB" altLang="hu-HU" sz="2400" b="1" dirty="0" smtClean="0"/>
              <a:t>80.000 </a:t>
            </a:r>
            <a:r>
              <a:rPr lang="hu-HU" altLang="hu-HU" sz="2400" b="1" dirty="0" smtClean="0"/>
              <a:t>ember</a:t>
            </a:r>
          </a:p>
          <a:p>
            <a:r>
              <a:rPr lang="hu-HU" altLang="hu-HU" sz="2400" b="1" dirty="0" smtClean="0"/>
              <a:t>A projekttel érintett összlakosság száma</a:t>
            </a:r>
            <a:r>
              <a:rPr lang="en-GB" altLang="hu-HU" sz="2400" b="1" dirty="0" smtClean="0"/>
              <a:t>:</a:t>
            </a:r>
            <a:endParaRPr lang="hu-HU" altLang="hu-HU" sz="2400" b="1" dirty="0" smtClean="0"/>
          </a:p>
          <a:p>
            <a:pPr algn="ctr">
              <a:buFontTx/>
              <a:buNone/>
            </a:pPr>
            <a:r>
              <a:rPr lang="en-GB" altLang="hu-HU" sz="2400" b="1" dirty="0" smtClean="0"/>
              <a:t>150.000-200.000 </a:t>
            </a:r>
            <a:r>
              <a:rPr lang="hu-HU" altLang="hu-HU" sz="2400" b="1" dirty="0" smtClean="0"/>
              <a:t>ember</a:t>
            </a:r>
          </a:p>
          <a:p>
            <a:r>
              <a:rPr lang="hu-HU" altLang="hu-HU" sz="2400" b="1" dirty="0" smtClean="0"/>
              <a:t>A beruházás teljes költsége többszöri szerződés módosítás után</a:t>
            </a:r>
            <a:r>
              <a:rPr lang="en-GB" altLang="hu-HU" sz="2400" b="1" dirty="0" smtClean="0"/>
              <a:t>:</a:t>
            </a:r>
            <a:r>
              <a:rPr lang="hu-HU" altLang="hu-HU" sz="2400" dirty="0" smtClean="0"/>
              <a:t> </a:t>
            </a:r>
            <a:r>
              <a:rPr lang="hu-HU" altLang="hu-HU" sz="2400" b="1" dirty="0" smtClean="0"/>
              <a:t>23.944.647.227.-Ft. </a:t>
            </a:r>
          </a:p>
          <a:p>
            <a:pPr marL="0" indent="0">
              <a:buNone/>
            </a:pPr>
            <a:r>
              <a:rPr lang="hu-HU" altLang="hu-HU" sz="2400" b="1" dirty="0"/>
              <a:t>	</a:t>
            </a:r>
            <a:r>
              <a:rPr lang="hu-HU" altLang="hu-HU" sz="2400" b="1" dirty="0" smtClean="0"/>
              <a:t>(18db villamos beszerzésével)</a:t>
            </a:r>
          </a:p>
          <a:p>
            <a:r>
              <a:rPr lang="hu-HU" altLang="hu-HU" sz="2400" b="1" dirty="0" smtClean="0"/>
              <a:t>Projekt megvalósítása:</a:t>
            </a:r>
            <a:r>
              <a:rPr lang="en-GB" altLang="hu-HU" sz="2400" b="1" dirty="0" smtClean="0"/>
              <a:t> 	</a:t>
            </a:r>
            <a:endParaRPr lang="hu-HU" altLang="hu-HU" sz="2400" b="1" dirty="0" smtClean="0"/>
          </a:p>
          <a:p>
            <a:pPr algn="ctr">
              <a:buFontTx/>
              <a:buNone/>
            </a:pPr>
            <a:r>
              <a:rPr lang="hu-HU" altLang="hu-HU" sz="2400" b="1" dirty="0" smtClean="0"/>
              <a:t>2010-2014</a:t>
            </a:r>
          </a:p>
        </p:txBody>
      </p:sp>
    </p:spTree>
    <p:extLst>
      <p:ext uri="{BB962C8B-B14F-4D97-AF65-F5344CB8AC3E}">
        <p14:creationId xmlns:p14="http://schemas.microsoft.com/office/powerpoint/2010/main" val="668362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8" y="-28561"/>
            <a:ext cx="9143999" cy="6837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35843" name="Text Box 2"/>
          <p:cNvSpPr txBox="1">
            <a:spLocks noChangeArrowheads="1"/>
          </p:cNvSpPr>
          <p:nvPr/>
        </p:nvSpPr>
        <p:spPr bwMode="auto">
          <a:xfrm>
            <a:off x="456977" y="1370928"/>
            <a:ext cx="8228554" cy="3810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hu-HU" altLang="hu-HU">
              <a:solidFill>
                <a:srgbClr val="FFFFFF"/>
              </a:solidFill>
            </a:endParaRPr>
          </a:p>
        </p:txBody>
      </p:sp>
      <p:sp>
        <p:nvSpPr>
          <p:cNvPr id="35844" name="Rectangle 3"/>
          <p:cNvSpPr>
            <a:spLocks noGrp="1" noChangeArrowheads="1"/>
          </p:cNvSpPr>
          <p:nvPr>
            <p:ph type="title"/>
          </p:nvPr>
        </p:nvSpPr>
        <p:spPr>
          <a:xfrm>
            <a:off x="456976" y="320892"/>
            <a:ext cx="8221088" cy="1041636"/>
          </a:xfrm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hu-HU" altLang="hu-HU" sz="2400" b="1" dirty="0" smtClean="0"/>
              <a:t/>
            </a:r>
            <a:br>
              <a:rPr lang="hu-HU" altLang="hu-HU" sz="2400" b="1" dirty="0" smtClean="0"/>
            </a:br>
            <a:r>
              <a:rPr lang="hu-HU" altLang="hu-HU" sz="2400" b="1" dirty="0" smtClean="0"/>
              <a:t>A projekt forrásai.</a:t>
            </a:r>
          </a:p>
        </p:txBody>
      </p:sp>
      <p:sp>
        <p:nvSpPr>
          <p:cNvPr id="35845" name="Rectangle 4"/>
          <p:cNvSpPr>
            <a:spLocks noGrp="1" noChangeArrowheads="1"/>
          </p:cNvSpPr>
          <p:nvPr>
            <p:ph type="subTitle" idx="4294967295"/>
          </p:nvPr>
        </p:nvSpPr>
        <p:spPr>
          <a:xfrm>
            <a:off x="0" y="1633538"/>
            <a:ext cx="8220075" cy="4459287"/>
          </a:xfrm>
        </p:spPr>
        <p:txBody>
          <a:bodyPr tIns="0" anchor="ctr"/>
          <a:lstStyle/>
          <a:p>
            <a:pPr indent="-333375" algn="just"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hu-HU" altLang="hu-HU" sz="2000" b="1" smtClean="0"/>
              <a:t>Támogatási források:</a:t>
            </a:r>
          </a:p>
          <a:p>
            <a:pPr indent="-333375" algn="just"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hu-HU" altLang="hu-HU" sz="2000" b="1" smtClean="0"/>
          </a:p>
          <a:p>
            <a:pPr marL="1074738" lvl="1" indent="-617538" algn="just">
              <a:spcAft>
                <a:spcPts val="1213"/>
              </a:spcAft>
              <a:buSzPct val="45000"/>
              <a:buFont typeface="Wingdings" charset="2"/>
              <a:buChar char=""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hu-HU" altLang="hu-HU" sz="2000" smtClean="0"/>
              <a:t>Európai Uniós támogatás: 	15.178.646.040.-Ft</a:t>
            </a:r>
          </a:p>
          <a:p>
            <a:pPr marL="1074738" lvl="1" indent="-617538" algn="just">
              <a:spcAft>
                <a:spcPts val="1213"/>
              </a:spcAft>
              <a:buSzPct val="45000"/>
              <a:buFont typeface="Wingdings" charset="2"/>
              <a:buChar char=""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hu-HU" altLang="hu-HU" sz="2000" smtClean="0"/>
              <a:t>Állami támogatás: 			  6.606.211.020.-Ft </a:t>
            </a:r>
          </a:p>
          <a:p>
            <a:pPr marL="1074738" lvl="1" indent="-617538" algn="just">
              <a:spcAft>
                <a:spcPts val="1213"/>
              </a:spcAft>
              <a:buSzPct val="45000"/>
              <a:buFont typeface="Wingdings" charset="2"/>
              <a:buChar char=""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hu-HU" altLang="hu-HU" sz="2000" smtClean="0"/>
              <a:t>Saját forrás:				  	  2.159.790.164.-Ft</a:t>
            </a:r>
          </a:p>
          <a:p>
            <a:pPr indent="-333375" algn="just"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hu-HU" altLang="hu-HU" sz="2000" u="sng" smtClean="0"/>
              <a:t>                                                                                                    </a:t>
            </a:r>
          </a:p>
          <a:p>
            <a:pPr indent="-333375" algn="just"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hu-HU" altLang="hu-HU" sz="2000" b="1" smtClean="0"/>
              <a:t>Összesen:</a:t>
            </a:r>
            <a:r>
              <a:rPr lang="hu-HU" altLang="hu-HU" sz="2000" smtClean="0"/>
              <a:t>								</a:t>
            </a:r>
            <a:r>
              <a:rPr lang="hu-HU" altLang="hu-HU" sz="2000" b="1" smtClean="0"/>
              <a:t>23.944.647.224.-Ft</a:t>
            </a:r>
            <a:r>
              <a:rPr lang="hu-HU" altLang="hu-HU" sz="2000" smtClean="0"/>
              <a:t>	</a:t>
            </a:r>
          </a:p>
          <a:p>
            <a:pPr indent="-333375" algn="just"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hu-HU" altLang="hu-HU" sz="2000" smtClean="0"/>
          </a:p>
          <a:p>
            <a:pPr indent="-333375" algn="just"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hu-HU" altLang="hu-HU" sz="2000" smtClean="0"/>
              <a:t>				</a:t>
            </a:r>
          </a:p>
        </p:txBody>
      </p:sp>
    </p:spTree>
    <p:extLst>
      <p:ext uri="{BB962C8B-B14F-4D97-AF65-F5344CB8AC3E}">
        <p14:creationId xmlns:p14="http://schemas.microsoft.com/office/powerpoint/2010/main" val="2631180621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"/>
            <a:ext cx="9144000" cy="6837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36867" name="Text Box 2"/>
          <p:cNvSpPr txBox="1">
            <a:spLocks noChangeArrowheads="1"/>
          </p:cNvSpPr>
          <p:nvPr/>
        </p:nvSpPr>
        <p:spPr bwMode="auto">
          <a:xfrm>
            <a:off x="456976" y="1604457"/>
            <a:ext cx="8227061" cy="4524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hu-HU" altLang="hu-HU">
              <a:solidFill>
                <a:srgbClr val="FFFFFF"/>
              </a:solidFill>
            </a:endParaRPr>
          </a:p>
        </p:txBody>
      </p:sp>
      <p:sp>
        <p:nvSpPr>
          <p:cNvPr id="36868" name="Rectangle 3"/>
          <p:cNvSpPr>
            <a:spLocks noGrp="1" noChangeArrowheads="1"/>
          </p:cNvSpPr>
          <p:nvPr>
            <p:ph type="title"/>
          </p:nvPr>
        </p:nvSpPr>
        <p:spPr>
          <a:xfrm>
            <a:off x="456976" y="65527"/>
            <a:ext cx="8227061" cy="1559095"/>
          </a:xfrm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hu-HU" altLang="hu-HU" sz="2600" b="1" dirty="0" smtClean="0"/>
              <a:t/>
            </a:r>
            <a:br>
              <a:rPr lang="hu-HU" altLang="hu-HU" sz="2600" b="1" dirty="0" smtClean="0"/>
            </a:br>
            <a:r>
              <a:rPr lang="hu-HU" altLang="hu-HU" sz="2600" b="1" dirty="0" smtClean="0"/>
              <a:t/>
            </a:r>
            <a:br>
              <a:rPr lang="hu-HU" altLang="hu-HU" sz="2600" b="1" dirty="0" smtClean="0"/>
            </a:br>
            <a:r>
              <a:rPr lang="hu-HU" altLang="hu-HU" sz="2600" b="1" dirty="0" smtClean="0"/>
              <a:t>A projekt.</a:t>
            </a:r>
            <a:br>
              <a:rPr lang="hu-HU" altLang="hu-HU" sz="2600" b="1" dirty="0" smtClean="0"/>
            </a:br>
            <a:endParaRPr lang="hu-HU" altLang="hu-HU" sz="2600" b="1" dirty="0" smtClean="0"/>
          </a:p>
        </p:txBody>
      </p:sp>
      <p:sp>
        <p:nvSpPr>
          <p:cNvPr id="36869" name="Rectangle 4"/>
          <p:cNvSpPr>
            <a:spLocks noGrp="1" noChangeArrowheads="1"/>
          </p:cNvSpPr>
          <p:nvPr>
            <p:ph type="subTitle" idx="4294967295"/>
          </p:nvPr>
        </p:nvSpPr>
        <p:spPr>
          <a:xfrm>
            <a:off x="0" y="1604963"/>
            <a:ext cx="8226425" cy="4524375"/>
          </a:xfrm>
        </p:spPr>
        <p:txBody>
          <a:bodyPr tIns="0" anchor="ctr"/>
          <a:lstStyle/>
          <a:p>
            <a:pPr indent="-327025" algn="just"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hu-HU" altLang="hu-HU" sz="2000" b="1" dirty="0" smtClean="0"/>
              <a:t>A projekt két </a:t>
            </a:r>
            <a:r>
              <a:rPr lang="hu-HU" altLang="hu-HU" sz="2000" b="1" dirty="0" err="1" smtClean="0"/>
              <a:t>al-projektből</a:t>
            </a:r>
            <a:r>
              <a:rPr lang="hu-HU" altLang="hu-HU" sz="2000" b="1" dirty="0" smtClean="0"/>
              <a:t> áll:</a:t>
            </a:r>
          </a:p>
          <a:p>
            <a:pPr marL="914400" lvl="2" indent="0" algn="just">
              <a:spcAft>
                <a:spcPts val="1213"/>
              </a:spcAft>
              <a:buFont typeface="Times New Roman" pitchFamily="16" charset="0"/>
              <a:buAutoNum type="romanUcPeriod"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hu-HU" altLang="hu-HU" sz="2000" dirty="0" smtClean="0"/>
              <a:t> Komplex villamosvasúti infrastruktúra építés.</a:t>
            </a:r>
          </a:p>
          <a:p>
            <a:pPr marL="914400" lvl="2" indent="0" algn="just">
              <a:spcAft>
                <a:spcPts val="1213"/>
              </a:spcAft>
              <a:buFont typeface="Times New Roman" pitchFamily="16" charset="0"/>
              <a:buAutoNum type="romanUcPeriod"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hu-HU" altLang="hu-HU" sz="2000" dirty="0" smtClean="0"/>
              <a:t> Járműbeszerzés.</a:t>
            </a:r>
          </a:p>
          <a:p>
            <a:pPr marL="914400" lvl="2" indent="0" algn="just">
              <a:spcAft>
                <a:spcPts val="1213"/>
              </a:spcAft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hu-HU" altLang="hu-HU" sz="2000" dirty="0" smtClean="0"/>
          </a:p>
        </p:txBody>
      </p:sp>
    </p:spTree>
    <p:extLst>
      <p:ext uri="{BB962C8B-B14F-4D97-AF65-F5344CB8AC3E}">
        <p14:creationId xmlns:p14="http://schemas.microsoft.com/office/powerpoint/2010/main" val="1347753053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1362"/>
            <a:ext cx="9144000" cy="6837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63491" name="Text Box 2"/>
          <p:cNvSpPr txBox="1">
            <a:spLocks noChangeArrowheads="1"/>
          </p:cNvSpPr>
          <p:nvPr/>
        </p:nvSpPr>
        <p:spPr bwMode="auto">
          <a:xfrm>
            <a:off x="206087" y="1332287"/>
            <a:ext cx="8752733" cy="4191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28080" rIns="0" bIns="0"/>
          <a:lstStyle>
            <a:lvl1pPr marL="342900" indent="-325438" eaLnBrk="0">
              <a:tabLst>
                <a:tab pos="342900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2463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  <a:tab pos="9409113" algn="l"/>
                <a:tab pos="9432925" algn="l"/>
                <a:tab pos="9882188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342900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2463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  <a:tab pos="9409113" algn="l"/>
                <a:tab pos="9432925" algn="l"/>
                <a:tab pos="9882188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342900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2463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  <a:tab pos="9409113" algn="l"/>
                <a:tab pos="9432925" algn="l"/>
                <a:tab pos="9882188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342900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2463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  <a:tab pos="9409113" algn="l"/>
                <a:tab pos="9432925" algn="l"/>
                <a:tab pos="9882188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342900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2463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  <a:tab pos="9409113" algn="l"/>
                <a:tab pos="9432925" algn="l"/>
                <a:tab pos="9882188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2463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  <a:tab pos="9409113" algn="l"/>
                <a:tab pos="9432925" algn="l"/>
                <a:tab pos="9882188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2463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  <a:tab pos="9409113" algn="l"/>
                <a:tab pos="9432925" algn="l"/>
                <a:tab pos="9882188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2463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  <a:tab pos="9409113" algn="l"/>
                <a:tab pos="9432925" algn="l"/>
                <a:tab pos="9882188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2463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  <a:tab pos="9409113" algn="l"/>
                <a:tab pos="9432925" algn="l"/>
                <a:tab pos="9882188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just" defTabSz="449263" eaLnBrk="1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hu-HU" altLang="hu-HU" sz="1600" b="1" smtClean="0">
                <a:solidFill>
                  <a:srgbClr val="000000"/>
                </a:solidFill>
              </a:rPr>
              <a:t>	</a:t>
            </a:r>
          </a:p>
          <a:p>
            <a:pPr defTabSz="449263" eaLnBrk="1" fontAlgn="base" hangingPunct="0">
              <a:spcBef>
                <a:spcPct val="0"/>
              </a:spcBef>
              <a:spcAft>
                <a:spcPct val="0"/>
              </a:spcAft>
              <a:buSzPct val="100000"/>
            </a:pPr>
            <a:endParaRPr lang="hu-HU" altLang="hu-HU" sz="2100" b="1" smtClean="0">
              <a:solidFill>
                <a:srgbClr val="000000"/>
              </a:solidFill>
              <a:cs typeface="Arial Unicode MS" charset="0"/>
            </a:endParaRPr>
          </a:p>
          <a:p>
            <a:pPr defTabSz="449263" eaLnBrk="1" fontAlgn="base" hangingPunct="0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hu-HU" altLang="hu-HU" sz="2100" b="1" smtClean="0">
                <a:solidFill>
                  <a:srgbClr val="000000"/>
                </a:solidFill>
                <a:cs typeface="Arial Unicode MS" charset="0"/>
              </a:rPr>
              <a:t>	</a:t>
            </a:r>
          </a:p>
          <a:p>
            <a:pPr defTabSz="449263" eaLnBrk="1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endParaRPr lang="hu-HU" altLang="hu-HU" sz="2000" smtClean="0">
              <a:solidFill>
                <a:srgbClr val="000000"/>
              </a:solidFill>
            </a:endParaRPr>
          </a:p>
          <a:p>
            <a:pPr defTabSz="449263" eaLnBrk="1" fontAlgn="base" hangingPunct="0">
              <a:lnSpc>
                <a:spcPct val="93000"/>
              </a:lnSpc>
              <a:spcBef>
                <a:spcPct val="0"/>
              </a:spcBef>
              <a:spcAft>
                <a:spcPts val="1213"/>
              </a:spcAft>
              <a:buSzPct val="100000"/>
            </a:pPr>
            <a:endParaRPr lang="hu-HU" altLang="hu-HU" sz="2000" smtClean="0">
              <a:solidFill>
                <a:srgbClr val="000000"/>
              </a:solidFill>
            </a:endParaRPr>
          </a:p>
        </p:txBody>
      </p:sp>
      <p:graphicFrame>
        <p:nvGraphicFramePr>
          <p:cNvPr id="4" name="Táblázat 3"/>
          <p:cNvGraphicFramePr>
            <a:graphicFrameLocks noGrp="1"/>
          </p:cNvGraphicFramePr>
          <p:nvPr/>
        </p:nvGraphicFramePr>
        <p:xfrm>
          <a:off x="574956" y="838354"/>
          <a:ext cx="7992599" cy="5861733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2305557"/>
                <a:gridCol w="2766669"/>
                <a:gridCol w="2920373"/>
              </a:tblGrid>
              <a:tr h="387140">
                <a:tc>
                  <a:txBody>
                    <a:bodyPr/>
                    <a:lstStyle/>
                    <a:p>
                      <a:pPr algn="ctr"/>
                      <a:r>
                        <a:rPr lang="hu-HU" sz="1900" dirty="0" smtClean="0"/>
                        <a:t>Vonalon</a:t>
                      </a:r>
                      <a:endParaRPr lang="hu-HU" sz="1900" dirty="0"/>
                    </a:p>
                  </a:txBody>
                  <a:tcPr marL="86012" marR="86012" marT="48393" marB="4839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hu-HU" sz="1900" b="0" dirty="0">
                        <a:solidFill>
                          <a:schemeClr val="tx1"/>
                        </a:solidFill>
                      </a:endParaRPr>
                    </a:p>
                  </a:txBody>
                  <a:tcPr marL="86012" marR="86012" marT="48393" marB="4839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hu-HU" sz="1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Telephelyen</a:t>
                      </a:r>
                    </a:p>
                  </a:txBody>
                  <a:tcPr marL="86012" marR="86012" marT="48393" marB="4839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77495">
                <a:tc>
                  <a:txBody>
                    <a:bodyPr/>
                    <a:lstStyle/>
                    <a:p>
                      <a:pPr algn="ctr"/>
                      <a:r>
                        <a:rPr lang="hu-HU" sz="1900" dirty="0" smtClean="0"/>
                        <a:t>8118 m</a:t>
                      </a:r>
                    </a:p>
                    <a:p>
                      <a:pPr algn="ctr"/>
                      <a:r>
                        <a:rPr lang="hu-HU" sz="1900" b="0" kern="1200" dirty="0" smtClean="0"/>
                        <a:t>(1944 m)</a:t>
                      </a:r>
                      <a:endParaRPr lang="hu-HU" sz="1900" dirty="0"/>
                    </a:p>
                  </a:txBody>
                  <a:tcPr marL="86012" marR="86012" marT="48393" marB="4839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900" b="0" dirty="0" smtClean="0"/>
                        <a:t>vágányméter</a:t>
                      </a:r>
                    </a:p>
                    <a:p>
                      <a:pPr algn="ctr"/>
                      <a:r>
                        <a:rPr lang="hu-HU" sz="1900" b="0" dirty="0" smtClean="0"/>
                        <a:t>(füves szakasz)</a:t>
                      </a:r>
                      <a:endParaRPr lang="hu-HU" sz="1900" b="0" dirty="0">
                        <a:solidFill>
                          <a:schemeClr val="tx1"/>
                        </a:solidFill>
                      </a:endParaRPr>
                    </a:p>
                  </a:txBody>
                  <a:tcPr marL="86012" marR="86012" marT="48393" marB="4839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hu-HU" sz="1900" b="0" kern="1200" dirty="0" smtClean="0"/>
                        <a:t>2107 m</a:t>
                      </a:r>
                    </a:p>
                    <a:p>
                      <a:pPr marL="0" algn="ctr" defTabSz="914400" rtl="0" eaLnBrk="1" latinLnBrk="0" hangingPunct="1"/>
                      <a:endParaRPr lang="hu-HU" sz="19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6012" marR="86012" marT="48393" marB="4839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16443">
                <a:tc>
                  <a:txBody>
                    <a:bodyPr/>
                    <a:lstStyle/>
                    <a:p>
                      <a:pPr algn="ctr"/>
                      <a:r>
                        <a:rPr lang="hu-HU" sz="1900" dirty="0" smtClean="0"/>
                        <a:t>13 db</a:t>
                      </a:r>
                      <a:endParaRPr lang="hu-HU" sz="1900" dirty="0"/>
                    </a:p>
                  </a:txBody>
                  <a:tcPr marL="86012" marR="86012" marT="48393" marB="4839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900" b="0" dirty="0" smtClean="0"/>
                        <a:t>kitérők</a:t>
                      </a:r>
                      <a:endParaRPr lang="hu-HU" sz="1900" b="0" dirty="0">
                        <a:solidFill>
                          <a:schemeClr val="tx1"/>
                        </a:solidFill>
                      </a:endParaRPr>
                    </a:p>
                  </a:txBody>
                  <a:tcPr marL="86012" marR="86012" marT="48393" marB="4839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hu-HU" sz="1900" b="0" kern="1200" dirty="0" smtClean="0"/>
                        <a:t>24 db</a:t>
                      </a:r>
                      <a:endParaRPr lang="hu-HU" sz="19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6012" marR="86012" marT="48393" marB="4839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16443">
                <a:tc>
                  <a:txBody>
                    <a:bodyPr/>
                    <a:lstStyle/>
                    <a:p>
                      <a:pPr algn="ctr"/>
                      <a:r>
                        <a:rPr lang="hu-HU" sz="1900" dirty="0" smtClean="0"/>
                        <a:t>8720 m</a:t>
                      </a:r>
                      <a:endParaRPr lang="hu-HU" sz="1900" dirty="0"/>
                    </a:p>
                  </a:txBody>
                  <a:tcPr marL="86012" marR="86012" marT="48393" marB="4839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900" b="0" dirty="0" smtClean="0"/>
                        <a:t>felsővezeték</a:t>
                      </a:r>
                      <a:endParaRPr lang="hu-HU" sz="1900" b="0" dirty="0"/>
                    </a:p>
                  </a:txBody>
                  <a:tcPr marL="86012" marR="86012" marT="48393" marB="4839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hu-HU" sz="1900" b="0" kern="1200" dirty="0" smtClean="0"/>
                        <a:t>2850 m</a:t>
                      </a:r>
                      <a:endParaRPr lang="hu-HU" sz="19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6012" marR="86012" marT="48393" marB="4839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75906">
                <a:tc>
                  <a:txBody>
                    <a:bodyPr/>
                    <a:lstStyle/>
                    <a:p>
                      <a:pPr algn="ctr"/>
                      <a:r>
                        <a:rPr lang="hu-HU" sz="1900" dirty="0" smtClean="0"/>
                        <a:t>258 db</a:t>
                      </a:r>
                      <a:endParaRPr lang="hu-HU" sz="1900" dirty="0"/>
                    </a:p>
                  </a:txBody>
                  <a:tcPr marL="86012" marR="86012" marT="48393" marB="4839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900" b="0" dirty="0" smtClean="0"/>
                        <a:t>felsővezeték tartó oszlopok</a:t>
                      </a:r>
                      <a:endParaRPr lang="hu-HU" sz="1900" b="0" dirty="0"/>
                    </a:p>
                  </a:txBody>
                  <a:tcPr marL="86012" marR="86012" marT="48393" marB="4839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hu-HU" sz="1900" b="0" kern="1200" dirty="0" smtClean="0"/>
                        <a:t>46 db</a:t>
                      </a:r>
                      <a:endParaRPr lang="hu-HU" sz="19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6012" marR="86012" marT="48393" marB="4839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87140">
                <a:tc>
                  <a:txBody>
                    <a:bodyPr/>
                    <a:lstStyle/>
                    <a:p>
                      <a:pPr algn="ctr"/>
                      <a:r>
                        <a:rPr lang="hu-HU" sz="1900" dirty="0" smtClean="0"/>
                        <a:t>77.595</a:t>
                      </a:r>
                      <a:r>
                        <a:rPr lang="hu-HU" sz="1900" baseline="0" dirty="0" smtClean="0"/>
                        <a:t> m</a:t>
                      </a:r>
                      <a:endParaRPr lang="hu-HU" sz="1900" dirty="0"/>
                    </a:p>
                  </a:txBody>
                  <a:tcPr marL="86012" marR="86012" marT="48393" marB="4839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900" b="0" dirty="0" smtClean="0"/>
                        <a:t>egyenáramú</a:t>
                      </a:r>
                      <a:r>
                        <a:rPr lang="hu-HU" sz="1900" b="0" baseline="0" dirty="0" smtClean="0"/>
                        <a:t> kábel</a:t>
                      </a:r>
                      <a:endParaRPr lang="hu-HU" sz="1900" b="0" dirty="0"/>
                    </a:p>
                  </a:txBody>
                  <a:tcPr marL="86012" marR="86012" marT="48393" marB="4839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hu-HU" sz="19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6012" marR="86012" marT="48393" marB="4839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87140">
                <a:tc>
                  <a:txBody>
                    <a:bodyPr/>
                    <a:lstStyle/>
                    <a:p>
                      <a:pPr algn="ctr"/>
                      <a:r>
                        <a:rPr lang="hu-HU" sz="1900" dirty="0" smtClean="0"/>
                        <a:t>13 db</a:t>
                      </a:r>
                      <a:endParaRPr lang="hu-HU" sz="1900" dirty="0"/>
                    </a:p>
                  </a:txBody>
                  <a:tcPr marL="86012" marR="86012" marT="48393" marB="4839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900" b="0" dirty="0" smtClean="0"/>
                        <a:t>megállóhelyek</a:t>
                      </a:r>
                      <a:endParaRPr lang="hu-HU" sz="1900" b="0" dirty="0"/>
                    </a:p>
                  </a:txBody>
                  <a:tcPr marL="86012" marR="86012" marT="48393" marB="4839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hu-HU" sz="19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6012" marR="86012" marT="48393" marB="4839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87140">
                <a:tc>
                  <a:txBody>
                    <a:bodyPr/>
                    <a:lstStyle/>
                    <a:p>
                      <a:pPr algn="ctr"/>
                      <a:r>
                        <a:rPr lang="hu-HU" sz="1900" dirty="0" smtClean="0"/>
                        <a:t>25 db</a:t>
                      </a:r>
                      <a:endParaRPr lang="hu-HU" sz="1900" dirty="0"/>
                    </a:p>
                  </a:txBody>
                  <a:tcPr marL="86012" marR="86012" marT="48393" marB="4839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900" b="0" dirty="0" smtClean="0"/>
                        <a:t>peronok</a:t>
                      </a:r>
                    </a:p>
                  </a:txBody>
                  <a:tcPr marL="86012" marR="86012" marT="48393" marB="4839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hu-HU" sz="19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6012" marR="86012" marT="48393" marB="4839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87140">
                <a:tc>
                  <a:txBody>
                    <a:bodyPr/>
                    <a:lstStyle/>
                    <a:p>
                      <a:pPr algn="ctr"/>
                      <a:r>
                        <a:rPr lang="hu-HU" sz="1900" dirty="0" smtClean="0"/>
                        <a:t>~41.300 m</a:t>
                      </a:r>
                      <a:r>
                        <a:rPr lang="hu-HU" sz="1900" baseline="30000" dirty="0" smtClean="0"/>
                        <a:t>2</a:t>
                      </a:r>
                      <a:endParaRPr lang="hu-HU" sz="1900" baseline="30000" dirty="0"/>
                    </a:p>
                  </a:txBody>
                  <a:tcPr marL="86012" marR="86012" marT="48393" marB="4839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900" b="0" dirty="0" smtClean="0"/>
                        <a:t>útburkolat</a:t>
                      </a:r>
                      <a:endParaRPr lang="hu-HU" sz="1900" b="0" dirty="0"/>
                    </a:p>
                  </a:txBody>
                  <a:tcPr marL="86012" marR="86012" marT="48393" marB="4839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hu-HU" sz="19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~8120 m</a:t>
                      </a:r>
                      <a:r>
                        <a:rPr lang="hu-HU" sz="1900" b="0" kern="1200" baseline="30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86012" marR="86012" marT="48393" marB="4839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965466">
                <a:tc>
                  <a:txBody>
                    <a:bodyPr/>
                    <a:lstStyle/>
                    <a:p>
                      <a:pPr algn="ctr"/>
                      <a:r>
                        <a:rPr lang="hu-HU" sz="1900" dirty="0" smtClean="0"/>
                        <a:t>14 db</a:t>
                      </a:r>
                      <a:endParaRPr lang="hu-HU" sz="1900" dirty="0"/>
                    </a:p>
                  </a:txBody>
                  <a:tcPr marL="86012" marR="86012" marT="48393" marB="4839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900" b="0" dirty="0" smtClean="0"/>
                        <a:t>átépített közúti </a:t>
                      </a:r>
                      <a:br>
                        <a:rPr lang="hu-HU" sz="1900" b="0" dirty="0" smtClean="0"/>
                      </a:br>
                      <a:r>
                        <a:rPr lang="hu-HU" sz="1900" b="0" dirty="0" smtClean="0"/>
                        <a:t>jelzőlámpás csomópontok</a:t>
                      </a:r>
                      <a:endParaRPr lang="hu-HU" sz="1900" b="0" dirty="0"/>
                    </a:p>
                  </a:txBody>
                  <a:tcPr marL="86012" marR="86012" marT="48393" marB="4839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hu-HU" sz="19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6012" marR="86012" marT="48393" marB="4839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87140">
                <a:tc>
                  <a:txBody>
                    <a:bodyPr/>
                    <a:lstStyle/>
                    <a:p>
                      <a:pPr algn="r"/>
                      <a:endParaRPr lang="hu-HU" sz="1900" b="0" dirty="0"/>
                    </a:p>
                  </a:txBody>
                  <a:tcPr marL="86012" marR="86012" marT="48393" marB="48393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hu-HU" sz="1900" b="0" dirty="0"/>
                    </a:p>
                  </a:txBody>
                  <a:tcPr marL="86012" marR="86012" marT="48393" marB="48393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hu-HU" sz="19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6012" marR="86012" marT="48393" marB="48393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87140">
                <a:tc>
                  <a:txBody>
                    <a:bodyPr/>
                    <a:lstStyle/>
                    <a:p>
                      <a:pPr algn="r"/>
                      <a:endParaRPr lang="hu-HU" sz="1900" dirty="0"/>
                    </a:p>
                  </a:txBody>
                  <a:tcPr marL="86012" marR="86012" marT="48393" marB="4839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hu-HU" sz="1900" dirty="0"/>
                    </a:p>
                  </a:txBody>
                  <a:tcPr marL="86012" marR="86012" marT="48393" marB="4839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hu-HU" sz="19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6012" marR="86012" marT="48393" marB="4839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456980" y="320892"/>
            <a:ext cx="8212127" cy="1029876"/>
          </a:xfrm>
          <a:prstGeom prst="rect">
            <a:avLst/>
          </a:prstGeom>
        </p:spPr>
        <p:txBody>
          <a:bodyPr/>
          <a:lstStyle/>
          <a:p>
            <a:pPr algn="ctr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hu-HU" sz="2600" b="1" kern="0" dirty="0">
                <a:solidFill>
                  <a:srgbClr val="000000"/>
                </a:solidFill>
              </a:rPr>
              <a:t>Infrastruktúra </a:t>
            </a:r>
            <a:r>
              <a:rPr lang="hu-HU" sz="2600" b="1" kern="0" dirty="0" smtClean="0">
                <a:solidFill>
                  <a:srgbClr val="000000"/>
                </a:solidFill>
              </a:rPr>
              <a:t>számokban.</a:t>
            </a:r>
            <a:endParaRPr lang="hu-HU" sz="2600" b="1" kern="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6392125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"/>
            <a:ext cx="9144000" cy="6837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38915" name="Text Box 2"/>
          <p:cNvSpPr txBox="1">
            <a:spLocks noChangeArrowheads="1"/>
          </p:cNvSpPr>
          <p:nvPr/>
        </p:nvSpPr>
        <p:spPr bwMode="auto">
          <a:xfrm>
            <a:off x="456976" y="1604457"/>
            <a:ext cx="8227061" cy="4524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hu-HU" altLang="hu-HU">
              <a:solidFill>
                <a:srgbClr val="FFFFFF"/>
              </a:solidFill>
            </a:endParaRPr>
          </a:p>
        </p:txBody>
      </p:sp>
      <p:sp>
        <p:nvSpPr>
          <p:cNvPr id="38916" name="Rectangle 3"/>
          <p:cNvSpPr>
            <a:spLocks noGrp="1" noChangeArrowheads="1"/>
          </p:cNvSpPr>
          <p:nvPr>
            <p:ph type="title"/>
          </p:nvPr>
        </p:nvSpPr>
        <p:spPr>
          <a:xfrm>
            <a:off x="456976" y="320896"/>
            <a:ext cx="8225567" cy="1044997"/>
          </a:xfrm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hu-HU" altLang="hu-HU" sz="2600" b="1" dirty="0" smtClean="0"/>
              <a:t/>
            </a:r>
            <a:br>
              <a:rPr lang="hu-HU" altLang="hu-HU" sz="2600" b="1" dirty="0" smtClean="0"/>
            </a:br>
            <a:r>
              <a:rPr lang="hu-HU" altLang="hu-HU" sz="2600" b="1" dirty="0" smtClean="0"/>
              <a:t>Kiegészítő infrastruktúra építés.</a:t>
            </a:r>
          </a:p>
        </p:txBody>
      </p:sp>
      <p:pic>
        <p:nvPicPr>
          <p:cNvPr id="6" name="Kép 1" descr="Db szines felepitmeny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016" y="1628800"/>
            <a:ext cx="8892480" cy="2303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Szövegdoboz 6"/>
          <p:cNvSpPr txBox="1"/>
          <p:nvPr/>
        </p:nvSpPr>
        <p:spPr>
          <a:xfrm>
            <a:off x="-27374" y="4585332"/>
            <a:ext cx="911980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defRPr/>
            </a:pPr>
            <a:r>
              <a:rPr lang="hu-HU" sz="2000" b="1" kern="0" dirty="0">
                <a:solidFill>
                  <a:srgbClr val="000000"/>
                </a:solidFill>
              </a:rPr>
              <a:t>A projekt tartalmazta a kivitelezéssel érintett útszakaszok faltól-falig</a:t>
            </a:r>
          </a:p>
          <a:p>
            <a:pPr algn="just">
              <a:defRPr/>
            </a:pPr>
            <a:r>
              <a:rPr lang="hu-HU" sz="2000" b="1" kern="0" dirty="0">
                <a:solidFill>
                  <a:srgbClr val="000000"/>
                </a:solidFill>
              </a:rPr>
              <a:t> felújítását, mely </a:t>
            </a:r>
            <a:r>
              <a:rPr lang="hu-HU" sz="2000" b="1" kern="0" dirty="0" err="1">
                <a:solidFill>
                  <a:srgbClr val="000000"/>
                </a:solidFill>
              </a:rPr>
              <a:t>EU.-s</a:t>
            </a:r>
            <a:r>
              <a:rPr lang="hu-HU" sz="2000" b="1" kern="0" dirty="0">
                <a:solidFill>
                  <a:srgbClr val="000000"/>
                </a:solidFill>
              </a:rPr>
              <a:t> forrásból nem finanszírozható.  Költsége: 860 </a:t>
            </a:r>
            <a:r>
              <a:rPr lang="hu-HU" sz="2000" b="1" kern="0" dirty="0" err="1">
                <a:solidFill>
                  <a:srgbClr val="000000"/>
                </a:solidFill>
              </a:rPr>
              <a:t>m.Ft</a:t>
            </a:r>
            <a:endParaRPr lang="hu-HU" sz="2000" b="1" kern="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3036304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7_Egyéni tervezés">
  <a:themeElements>
    <a:clrScheme name="7_Egyéni tervezés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7_Egyéni tervezé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7_Egyéni tervezé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Egyéni tervezé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Egyéni tervezé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Egyéni tervezés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Egyéni tervezés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Egyéni tervezés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Egyéni tervezés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Egyéni tervezés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Egyéni tervezés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Egyéni tervezés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Egyéni tervezés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Egyéni tervezés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Office-téma">
  <a:themeElements>
    <a:clrScheme name="Office-tém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-téma">
      <a:majorFont>
        <a:latin typeface="Arial"/>
        <a:ea typeface="Microsoft YaHei"/>
        <a:cs typeface=""/>
      </a:majorFont>
      <a:minorFont>
        <a:latin typeface="Arial"/>
        <a:ea typeface="Microsoft YaHe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icrosoft YaHei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icrosoft YaHei" charset="-122"/>
          </a:defRPr>
        </a:defPPr>
      </a:lstStyle>
    </a:lnDef>
  </a:objectDefaults>
  <a:extraClrSchemeLst>
    <a:extraClrScheme>
      <a:clrScheme name="Office-tém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-téma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-téma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-téma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-téma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-téma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-téma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2_Egyéni tervezés">
  <a:themeElements>
    <a:clrScheme name="7_Egyéni tervezés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7_Egyéni tervezé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7_Egyéni tervezé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Egyéni tervezé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Egyéni tervezé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Egyéni tervezés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Egyéni tervezés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Egyéni tervezés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Egyéni tervezés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Egyéni tervezés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Egyéni tervezés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Egyéni tervezés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Egyéni tervezés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Egyéni tervezés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8_Egyéni tervezés">
  <a:themeElements>
    <a:clrScheme name="7_Egyéni tervezés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7_Egyéni tervezé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7_Egyéni tervezé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Egyéni tervezé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Egyéni tervezé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Egyéni tervezés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Egyéni tervezés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Egyéni tervezés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Egyéni tervezés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Egyéni tervezés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Egyéni tervezés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Egyéni tervezés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Egyéni tervezés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Egyéni tervezés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9_Egyéni tervezés">
  <a:themeElements>
    <a:clrScheme name="7_Egyéni tervezés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7_Egyéni tervezé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7_Egyéni tervezé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Egyéni tervezé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Egyéni tervezé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Egyéni tervezés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Egyéni tervezés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Egyéni tervezés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Egyéni tervezés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Egyéni tervezés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Egyéni tervezés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Egyéni tervezés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Egyéni tervezés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Egyéni tervezés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10_Egyéni tervezés">
  <a:themeElements>
    <a:clrScheme name="7_Egyéni tervezés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7_Egyéni tervezé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7_Egyéni tervezé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Egyéni tervezé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Egyéni tervezé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Egyéni tervezés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Egyéni tervezés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Egyéni tervezés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Egyéni tervezés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Egyéni tervezés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Egyéni tervezés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Egyéni tervezés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Egyéni tervezés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Egyéni tervezés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408</TotalTime>
  <Words>796</Words>
  <Application>Microsoft Office PowerPoint</Application>
  <PresentationFormat>Diavetítés a képernyőre (4:3 oldalarány)</PresentationFormat>
  <Paragraphs>214</Paragraphs>
  <Slides>44</Slides>
  <Notes>21</Notes>
  <HiddenSlides>0</HiddenSlides>
  <MMClips>0</MMClips>
  <ScaleCrop>false</ScaleCrop>
  <HeadingPairs>
    <vt:vector size="4" baseType="variant">
      <vt:variant>
        <vt:lpstr>Téma</vt:lpstr>
      </vt:variant>
      <vt:variant>
        <vt:i4>6</vt:i4>
      </vt:variant>
      <vt:variant>
        <vt:lpstr>Diacímek</vt:lpstr>
      </vt:variant>
      <vt:variant>
        <vt:i4>44</vt:i4>
      </vt:variant>
    </vt:vector>
  </HeadingPairs>
  <TitlesOfParts>
    <vt:vector size="50" baseType="lpstr">
      <vt:lpstr>7_Egyéni tervezés</vt:lpstr>
      <vt:lpstr>1_Office-téma</vt:lpstr>
      <vt:lpstr>12_Egyéni tervezés</vt:lpstr>
      <vt:lpstr>8_Egyéni tervezés</vt:lpstr>
      <vt:lpstr>9_Egyéni tervezés</vt:lpstr>
      <vt:lpstr>10_Egyéni tervezés</vt:lpstr>
      <vt:lpstr>PowerPoint bemutató</vt:lpstr>
      <vt:lpstr>Tartalom</vt:lpstr>
      <vt:lpstr>PowerPoint bemutató</vt:lpstr>
      <vt:lpstr>   1. Debreceni 2.-es villamos kiépítése. 2008-2014 </vt:lpstr>
      <vt:lpstr>PowerPoint bemutató</vt:lpstr>
      <vt:lpstr> A projekt forrásai.</vt:lpstr>
      <vt:lpstr>  A projekt. </vt:lpstr>
      <vt:lpstr>PowerPoint bemutató</vt:lpstr>
      <vt:lpstr> Kiegészítő infrastruktúra építés.</vt:lpstr>
      <vt:lpstr> Salétrom utcai járműtelep.</vt:lpstr>
      <vt:lpstr> Járműjavító csarnokrész belülről.</vt:lpstr>
      <vt:lpstr> Tároló csarnokrész belülről.</vt:lpstr>
      <vt:lpstr>Tároló csarnokrész belülről (járműmosó).</vt:lpstr>
      <vt:lpstr>Járműtelep segédműhelysor, oktatóterem.</vt:lpstr>
      <vt:lpstr> Salétrom utcai áramátalakító.</vt:lpstr>
      <vt:lpstr>Petőfi téri végállomás.</vt:lpstr>
      <vt:lpstr> A megépített 2-es vonal.</vt:lpstr>
      <vt:lpstr> A megépített 2-es vonal.</vt:lpstr>
      <vt:lpstr>  A megépített 2-es vonal.</vt:lpstr>
      <vt:lpstr>  A megépített 2-es vonal.</vt:lpstr>
      <vt:lpstr>Mikszáth utcai áramátalakító.</vt:lpstr>
      <vt:lpstr>  A megépített 2-es vonal.</vt:lpstr>
      <vt:lpstr>Járműbeszerzés.</vt:lpstr>
      <vt:lpstr>PowerPoint bemutató</vt:lpstr>
      <vt:lpstr>PowerPoint bemutató</vt:lpstr>
      <vt:lpstr>Technológiai berendezések és  kiegészítő eszközök. </vt:lpstr>
      <vt:lpstr>PowerPoint bemutató</vt:lpstr>
      <vt:lpstr>PowerPoint bemutató</vt:lpstr>
      <vt:lpstr>PowerPoint bemutató</vt:lpstr>
      <vt:lpstr>PowerPoint bemutató</vt:lpstr>
      <vt:lpstr>PowerPoint bemutató</vt:lpstr>
      <vt:lpstr>2.Városi közlekedési létesítmények fejlesztése.</vt:lpstr>
      <vt:lpstr>Városon belüli kerékpárút hálózat fejlesztés</vt:lpstr>
      <vt:lpstr>Körforgalom és buszsáv kialakítása az Egyetem sugárúton.</vt:lpstr>
      <vt:lpstr>Debreceni Nagyerdő rehabilitáció.</vt:lpstr>
      <vt:lpstr>Debreceni Nagyerdő rehabilitáció.</vt:lpstr>
      <vt:lpstr> 3. Multimodális Közlekedési Központ megvalósítása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bemutató</dc:title>
  <dc:creator>Nagy Attila</dc:creator>
  <cp:lastModifiedBy>Nagy Attila</cp:lastModifiedBy>
  <cp:revision>31</cp:revision>
  <dcterms:created xsi:type="dcterms:W3CDTF">2014-09-04T10:09:39Z</dcterms:created>
  <dcterms:modified xsi:type="dcterms:W3CDTF">2014-09-10T10:06:58Z</dcterms:modified>
</cp:coreProperties>
</file>