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443" r:id="rId3"/>
    <p:sldId id="365" r:id="rId4"/>
    <p:sldId id="444" r:id="rId5"/>
    <p:sldId id="373" r:id="rId6"/>
    <p:sldId id="421" r:id="rId7"/>
    <p:sldId id="426" r:id="rId8"/>
    <p:sldId id="441" r:id="rId9"/>
    <p:sldId id="453" r:id="rId10"/>
    <p:sldId id="454" r:id="rId11"/>
    <p:sldId id="445" r:id="rId12"/>
    <p:sldId id="396" r:id="rId13"/>
    <p:sldId id="448" r:id="rId14"/>
    <p:sldId id="413" r:id="rId15"/>
    <p:sldId id="447" r:id="rId16"/>
    <p:sldId id="449" r:id="rId17"/>
    <p:sldId id="450" r:id="rId18"/>
    <p:sldId id="451" r:id="rId19"/>
    <p:sldId id="446" r:id="rId20"/>
    <p:sldId id="279" r:id="rId2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CC66"/>
    <a:srgbClr val="FFFFCC"/>
    <a:srgbClr val="03136A"/>
    <a:srgbClr val="B3D3EA"/>
    <a:srgbClr val="1984CC"/>
    <a:srgbClr val="35759D"/>
    <a:srgbClr val="35B19D"/>
    <a:srgbClr val="FFFF00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10" autoAdjust="0"/>
    <p:restoredTop sz="94808" autoAdjust="0"/>
  </p:normalViewPr>
  <p:slideViewPr>
    <p:cSldViewPr>
      <p:cViewPr>
        <p:scale>
          <a:sx n="83" d="100"/>
          <a:sy n="83" d="100"/>
        </p:scale>
        <p:origin x="-1308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51089-B866-4106-8DBF-16509DAA5E17}" type="datetimeFigureOut">
              <a:rPr lang="hu-HU" smtClean="0"/>
              <a:pPr/>
              <a:t>2013.08.27.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7790EC-540C-4BEF-A1A8-FB199B057052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17674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5F4F9BD-B088-493C-862D-B0126B0BF5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022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7BCC7-94F6-429D-BBD2-DA2066CF50E6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14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3EED9F-D86F-4C87-A3EE-F49FDF6A28E2}" type="slidenum">
              <a:rPr lang="en-US"/>
              <a:pPr/>
              <a:t>20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3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5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6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7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F056-DA70-4AF0-AB66-BA0FC1B193E0}" type="slidenum">
              <a:rPr lang="en-US"/>
              <a:pPr/>
              <a:t>12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609600"/>
            <a:ext cx="7772400" cy="704850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1295400"/>
            <a:ext cx="7772400" cy="685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hu-HU" smtClean="0"/>
              <a:t>Alcím mintájának szerkesztése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477000" y="1844675"/>
            <a:ext cx="1828800" cy="46323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990600" y="1844675"/>
            <a:ext cx="5334000" cy="46323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990600" y="26066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724400" y="26066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844675"/>
            <a:ext cx="73152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606675"/>
            <a:ext cx="73152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e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20.emf"/><Relationship Id="rId4" Type="http://schemas.openxmlformats.org/officeDocument/2006/relationships/image" Target="../media/image3.png"/><Relationship Id="rId9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0"/>
            <a:ext cx="9180512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496" y="116632"/>
            <a:ext cx="9036496" cy="2808312"/>
          </a:xfrm>
        </p:spPr>
        <p:txBody>
          <a:bodyPr>
            <a:noAutofit/>
          </a:bodyPr>
          <a:lstStyle/>
          <a:p>
            <a:pPr algn="ctr"/>
            <a:r>
              <a:rPr lang="hu-H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Valós idejű multimodális utastájékoztató mobil applikáció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31912" y="5085184"/>
            <a:ext cx="5008240" cy="1628800"/>
          </a:xfrm>
        </p:spPr>
        <p:txBody>
          <a:bodyPr/>
          <a:lstStyle/>
          <a:p>
            <a:r>
              <a:rPr lang="hu-HU" sz="2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Csiszár Csaba</a:t>
            </a:r>
          </a:p>
          <a:p>
            <a:r>
              <a:rPr lang="hu-HU" sz="2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Tóth János</a:t>
            </a:r>
          </a:p>
          <a:p>
            <a:endParaRPr lang="hu-HU" sz="20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95536" y="2780928"/>
            <a:ext cx="842493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GB" kern="0" dirty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XIII. A VÁROSI KÖZLEKEDÉS AKTUÁLIS KÉRDÉSEI</a:t>
            </a:r>
            <a:endParaRPr lang="hu-HU" kern="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defRPr/>
            </a:pPr>
            <a:r>
              <a:rPr lang="hu-HU" kern="0" dirty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Balatonfenyves,  </a:t>
            </a:r>
            <a:r>
              <a:rPr lang="en-GB" kern="0" dirty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2013. </a:t>
            </a:r>
            <a:r>
              <a:rPr lang="en-GB" kern="0" dirty="0" err="1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szeptember</a:t>
            </a:r>
            <a:r>
              <a:rPr lang="en-GB" kern="0" dirty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12-13.</a:t>
            </a:r>
            <a:endParaRPr lang="en-US" kern="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139952" y="6172200"/>
            <a:ext cx="464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2013. </a:t>
            </a:r>
            <a:r>
              <a:rPr lang="hu-HU" sz="1600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</a:t>
            </a:r>
            <a:r>
              <a:rPr kumimoji="0" lang="hu-HU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zeptember</a:t>
            </a:r>
            <a:r>
              <a:rPr kumimoji="0" lang="hu-H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hu-HU" sz="1600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12-13</a:t>
            </a:r>
            <a:r>
              <a:rPr kumimoji="0" lang="hu-HU" sz="1600" b="0" i="0" u="none" strike="noStrike" kern="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23528" y="4149080"/>
            <a:ext cx="860444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BME - Közlekedésüzemi és Közlekedésgazdasági Tanszék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60573"/>
            <a:ext cx="7086600" cy="720155"/>
          </a:xfrm>
        </p:spPr>
        <p:txBody>
          <a:bodyPr/>
          <a:lstStyle/>
          <a:p>
            <a:r>
              <a:rPr lang="hu-HU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Külföldi megoldások</a:t>
            </a:r>
            <a:endParaRPr lang="en-US" sz="400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zövegdoboz 5"/>
          <p:cNvSpPr txBox="1"/>
          <p:nvPr/>
        </p:nvSpPr>
        <p:spPr>
          <a:xfrm>
            <a:off x="2483768" y="1187460"/>
            <a:ext cx="40324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sz="1800" dirty="0" smtClean="0">
                <a:solidFill>
                  <a:srgbClr val="000000"/>
                </a:solidFill>
              </a:rPr>
              <a:t>iránymutató funkciók és megoldások</a:t>
            </a:r>
            <a:r>
              <a:rPr lang="hu-HU" sz="1800" i="1" dirty="0" smtClean="0">
                <a:solidFill>
                  <a:srgbClr val="000000"/>
                </a:solidFill>
              </a:rPr>
              <a:t> </a:t>
            </a:r>
            <a:endParaRPr lang="en-GB" sz="1800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Tábláza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909445"/>
              </p:ext>
            </p:extLst>
          </p:nvPr>
        </p:nvGraphicFramePr>
        <p:xfrm>
          <a:off x="251520" y="1772816"/>
          <a:ext cx="8784975" cy="4978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1973"/>
                <a:gridCol w="6893002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hu-HU" sz="1400" b="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TfL</a:t>
                      </a:r>
                      <a:r>
                        <a:rPr lang="hu-HU" sz="14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(Transport </a:t>
                      </a:r>
                      <a:r>
                        <a:rPr lang="hu-HU" sz="1400" b="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for</a:t>
                      </a:r>
                      <a:r>
                        <a:rPr lang="hu-HU" sz="14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London)</a:t>
                      </a:r>
                      <a:endParaRPr lang="en-GB" sz="14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forgalmi </a:t>
                      </a:r>
                      <a:r>
                        <a:rPr lang="hu-HU" sz="1400" b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zavarokról kameraképek és </a:t>
                      </a:r>
                      <a:r>
                        <a:rPr lang="hu-HU" sz="14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szöveges információk; figyelmeztető szolgáltatás</a:t>
                      </a:r>
                      <a:endParaRPr lang="en-GB" sz="14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3368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SCOTTY</a:t>
                      </a:r>
                      <a:endParaRPr lang="en-GB" sz="14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autósvonat-tervező modul</a:t>
                      </a:r>
                      <a:endParaRPr lang="en-GB" sz="140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AnachB</a:t>
                      </a:r>
                      <a:endParaRPr lang="en-GB" sz="14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P+R parkolók, city-bike, car-sharing állomások (kapacitásértékkel); személyre szabható kerékpáros útvonaltervezés; aktuális forgalmi helyzet és 15-45 perces előrebecslése</a:t>
                      </a:r>
                      <a:endParaRPr lang="en-GB" sz="14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2688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Bayerninfo</a:t>
                      </a:r>
                      <a:endParaRPr lang="en-GB" sz="14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kerékpáros útvonalak – magasságprofil, látnivalók, B+R</a:t>
                      </a:r>
                      <a:endParaRPr lang="en-GB" sz="140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RATP, </a:t>
                      </a:r>
                      <a:r>
                        <a:rPr lang="hu-HU" sz="14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Transportdirect</a:t>
                      </a:r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 DB, </a:t>
                      </a:r>
                      <a:r>
                        <a:rPr lang="hu-HU" sz="14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Eco-comparateur</a:t>
                      </a:r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hu-HU" sz="14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RouteRANK</a:t>
                      </a:r>
                      <a:endParaRPr lang="en-GB" sz="14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becsült CO</a:t>
                      </a:r>
                      <a:r>
                        <a:rPr lang="hu-HU" sz="1400" baseline="-250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-kibocsátás érték (a számítási móddal együtt); az utazási költségek megjelenítése - az egyéni közlekedéssel összehasonlítás</a:t>
                      </a:r>
                      <a:endParaRPr lang="en-GB" sz="14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DB</a:t>
                      </a:r>
                      <a:endParaRPr lang="en-GB" sz="14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autós utazáshoz statisztikai adatokon alapuló dugó előrejelzés és valós idejű adatokra épülő becsült érkezési információ</a:t>
                      </a:r>
                      <a:endParaRPr lang="en-GB" sz="14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Transportdirect</a:t>
                      </a:r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hu-HU" sz="14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WiseTrip</a:t>
                      </a:r>
                      <a:endParaRPr lang="en-GB" sz="14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útvonal-keresések elmentése; személyre szabott beállítások</a:t>
                      </a:r>
                      <a:endParaRPr lang="en-GB" sz="14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9292</a:t>
                      </a:r>
                      <a:endParaRPr lang="en-GB" sz="14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ügyfélkapcsolati lehetőségek, felolvasó és a címet bediktáló funkció (vakoknak)</a:t>
                      </a:r>
                      <a:endParaRPr lang="en-GB" sz="140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Útvonalterv (</a:t>
                      </a:r>
                      <a:r>
                        <a:rPr lang="hu-HU" sz="14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Pedroute</a:t>
                      </a:r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en-GB" sz="14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beállítási lehetőségek mozgáskorlátozottaknak, vakoknak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 kiválasztott pontokról (</a:t>
                      </a:r>
                      <a:r>
                        <a:rPr lang="hu-HU" sz="14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pl</a:t>
                      </a:r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: átszállási pontok) aktuális helyszíni kép, ún. „</a:t>
                      </a:r>
                      <a:r>
                        <a:rPr lang="hu-HU" sz="14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street</a:t>
                      </a:r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hu-HU" sz="14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view</a:t>
                      </a:r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”</a:t>
                      </a:r>
                      <a:endParaRPr lang="en-GB" sz="140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EU-Spirit</a:t>
                      </a:r>
                      <a:endParaRPr lang="en-GB" sz="14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kísérőszolgáltatás (vakoknak és mozgáskorlátozottaknak), legrészletesebb tarifainformációk, összehasonlítás és személyre szabott ajánlás</a:t>
                      </a:r>
                      <a:endParaRPr lang="en-GB" sz="140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578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>
                <a:solidFill>
                  <a:srgbClr val="4D4D4D"/>
                </a:solidFill>
              </a:rPr>
              <a:pPr/>
              <a:t>11</a:t>
            </a:fld>
            <a:endParaRPr lang="hu-HU" sz="1200" dirty="0">
              <a:solidFill>
                <a:srgbClr val="4D4D4D"/>
              </a:solidFill>
            </a:endParaRPr>
          </a:p>
        </p:txBody>
      </p:sp>
      <p:sp>
        <p:nvSpPr>
          <p:cNvPr id="1925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4D4D4D"/>
              </a:solidFill>
            </a:endParaRPr>
          </a:p>
        </p:txBody>
      </p:sp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4D4D4D"/>
              </a:solidFill>
            </a:endParaRPr>
          </a:p>
        </p:txBody>
      </p:sp>
      <p:sp>
        <p:nvSpPr>
          <p:cNvPr id="212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4D4D4D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76672"/>
            <a:ext cx="8712968" cy="792163"/>
          </a:xfrm>
        </p:spPr>
        <p:txBody>
          <a:bodyPr/>
          <a:lstStyle/>
          <a:p>
            <a:r>
              <a:rPr lang="hu-HU" altLang="ko-KR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Adatellátás</a:t>
            </a:r>
            <a:endParaRPr lang="en-US" sz="400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35496" y="2060848"/>
            <a:ext cx="9289032" cy="447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spcAft>
                <a:spcPts val="1200"/>
              </a:spcAft>
            </a:pPr>
            <a:endParaRPr lang="hu-HU" sz="2000" kern="0" dirty="0" smtClean="0">
              <a:solidFill>
                <a:srgbClr val="000000"/>
              </a:solidFill>
              <a:latin typeface="Microsoft Sans Serif"/>
            </a:endParaRPr>
          </a:p>
          <a:p>
            <a:pPr algn="l">
              <a:spcAft>
                <a:spcPts val="1200"/>
              </a:spcAft>
            </a:pPr>
            <a:r>
              <a:rPr lang="hu-HU" sz="2000" kern="0" dirty="0" smtClean="0">
                <a:solidFill>
                  <a:srgbClr val="000000"/>
                </a:solidFill>
                <a:latin typeface="Microsoft Sans Serif"/>
              </a:rPr>
              <a:t>Adatfelvétel - </a:t>
            </a:r>
            <a:r>
              <a:rPr lang="hu-HU" sz="1800" kern="0" dirty="0">
                <a:solidFill>
                  <a:srgbClr val="03136A"/>
                </a:solidFill>
                <a:latin typeface="Microsoft Sans Serif"/>
              </a:rPr>
              <a:t>j</a:t>
            </a:r>
            <a:r>
              <a:rPr lang="hu-HU" sz="1800" kern="0" dirty="0" smtClean="0">
                <a:solidFill>
                  <a:srgbClr val="03136A"/>
                </a:solidFill>
                <a:latin typeface="Microsoft Sans Serif"/>
              </a:rPr>
              <a:t>árműkövető rendszerek felépítésének, működésének elemzése</a:t>
            </a:r>
          </a:p>
          <a:p>
            <a:pPr algn="l">
              <a:spcAft>
                <a:spcPts val="1200"/>
              </a:spcAft>
            </a:pPr>
            <a:r>
              <a:rPr lang="hu-HU" sz="2000" kern="0" dirty="0" smtClean="0">
                <a:solidFill>
                  <a:srgbClr val="000000"/>
                </a:solidFill>
                <a:latin typeface="Microsoft Sans Serif"/>
              </a:rPr>
              <a:t>Adatátvitel  – </a:t>
            </a:r>
            <a:r>
              <a:rPr lang="hu-HU" sz="1800" kern="0" dirty="0" smtClean="0">
                <a:solidFill>
                  <a:srgbClr val="03136A"/>
                </a:solidFill>
                <a:latin typeface="Microsoft Sans Serif"/>
              </a:rPr>
              <a:t>gyakoriság, megbízhatóság, szabványok</a:t>
            </a:r>
          </a:p>
          <a:p>
            <a:pPr algn="l">
              <a:spcAft>
                <a:spcPts val="1200"/>
              </a:spcAft>
            </a:pPr>
            <a:r>
              <a:rPr lang="hu-HU" sz="2000" kern="0" dirty="0" smtClean="0">
                <a:solidFill>
                  <a:srgbClr val="000000"/>
                </a:solidFill>
                <a:latin typeface="Microsoft Sans Serif"/>
              </a:rPr>
              <a:t>Adattárolás – </a:t>
            </a:r>
            <a:r>
              <a:rPr lang="hu-HU" sz="1800" kern="0" dirty="0" smtClean="0">
                <a:solidFill>
                  <a:srgbClr val="03136A"/>
                </a:solidFill>
                <a:latin typeface="Microsoft Sans Serif"/>
              </a:rPr>
              <a:t>szerverek, azok közötti szinkronizáció, szabványok, adatmodell fejlesztése</a:t>
            </a:r>
          </a:p>
          <a:p>
            <a:pPr algn="l">
              <a:spcAft>
                <a:spcPts val="1200"/>
              </a:spcAft>
            </a:pPr>
            <a:endParaRPr lang="hu-HU" sz="2000" kern="0" dirty="0">
              <a:solidFill>
                <a:srgbClr val="000000"/>
              </a:solidFill>
              <a:latin typeface="Microsoft Sans Serif"/>
            </a:endParaRPr>
          </a:p>
          <a:p>
            <a:pPr algn="l">
              <a:spcAft>
                <a:spcPts val="1200"/>
              </a:spcAft>
            </a:pPr>
            <a:r>
              <a:rPr lang="hu-HU" sz="2000" kern="0" dirty="0" smtClean="0">
                <a:solidFill>
                  <a:srgbClr val="000000"/>
                </a:solidFill>
                <a:latin typeface="Microsoft Sans Serif"/>
              </a:rPr>
              <a:t>Együttműködési megállapodás, felek: </a:t>
            </a:r>
          </a:p>
          <a:p>
            <a:pPr marL="342900" indent="-342900" algn="l">
              <a:spcAft>
                <a:spcPts val="600"/>
              </a:spcAft>
              <a:buFont typeface="Arial" pitchFamily="34" charset="0"/>
              <a:buChar char="•"/>
            </a:pPr>
            <a:r>
              <a:rPr lang="hu-HU" sz="2000" kern="0" dirty="0" smtClean="0">
                <a:solidFill>
                  <a:srgbClr val="000000"/>
                </a:solidFill>
                <a:latin typeface="Microsoft Sans Serif"/>
              </a:rPr>
              <a:t>BME</a:t>
            </a:r>
          </a:p>
          <a:p>
            <a:pPr marL="342900" indent="-342900" algn="l">
              <a:spcAft>
                <a:spcPts val="600"/>
              </a:spcAft>
              <a:buFont typeface="Arial" pitchFamily="34" charset="0"/>
              <a:buChar char="•"/>
            </a:pPr>
            <a:r>
              <a:rPr lang="hu-HU" sz="2000" kern="0" dirty="0" smtClean="0">
                <a:solidFill>
                  <a:srgbClr val="000000"/>
                </a:solidFill>
                <a:latin typeface="Microsoft Sans Serif"/>
              </a:rPr>
              <a:t>CDATA Kft.</a:t>
            </a:r>
          </a:p>
          <a:p>
            <a:pPr marL="342900" indent="-342900" algn="l">
              <a:spcAft>
                <a:spcPts val="600"/>
              </a:spcAft>
              <a:buFont typeface="Arial" pitchFamily="34" charset="0"/>
              <a:buChar char="•"/>
            </a:pPr>
            <a:r>
              <a:rPr lang="hu-HU" sz="2000" kern="0" dirty="0" smtClean="0">
                <a:solidFill>
                  <a:srgbClr val="000000"/>
                </a:solidFill>
                <a:latin typeface="Microsoft Sans Serif"/>
              </a:rPr>
              <a:t>KTI</a:t>
            </a:r>
          </a:p>
          <a:p>
            <a:pPr marL="342900" indent="-342900" algn="l">
              <a:spcAft>
                <a:spcPts val="1200"/>
              </a:spcAft>
              <a:buFont typeface="Arial" pitchFamily="34" charset="0"/>
              <a:buChar char="•"/>
            </a:pPr>
            <a:r>
              <a:rPr lang="hu-HU" sz="2000" kern="0" dirty="0" smtClean="0">
                <a:solidFill>
                  <a:srgbClr val="000000"/>
                </a:solidFill>
                <a:latin typeface="Microsoft Sans Serif"/>
              </a:rPr>
              <a:t>LIBRA Zrt.</a:t>
            </a:r>
          </a:p>
        </p:txBody>
      </p:sp>
      <p:sp>
        <p:nvSpPr>
          <p:cNvPr id="2" name="Szövegdoboz 1"/>
          <p:cNvSpPr txBox="1"/>
          <p:nvPr/>
        </p:nvSpPr>
        <p:spPr>
          <a:xfrm>
            <a:off x="4694829" y="4797152"/>
            <a:ext cx="42647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800" dirty="0" smtClean="0">
                <a:solidFill>
                  <a:srgbClr val="000000"/>
                </a:solidFill>
              </a:rPr>
              <a:t>Az autóbusz-közlekedésnél (Volán társaságok)  rendelkezésre állnak a menetrendi és a </a:t>
            </a:r>
            <a:r>
              <a:rPr lang="hu-HU" sz="1800" dirty="0" err="1" smtClean="0">
                <a:solidFill>
                  <a:srgbClr val="000000"/>
                </a:solidFill>
              </a:rPr>
              <a:t>real-time</a:t>
            </a:r>
            <a:r>
              <a:rPr lang="hu-HU" sz="1800" dirty="0" smtClean="0">
                <a:solidFill>
                  <a:srgbClr val="000000"/>
                </a:solidFill>
              </a:rPr>
              <a:t> adatok  - </a:t>
            </a:r>
            <a:r>
              <a:rPr lang="hu-HU" sz="1800" b="1" dirty="0" smtClean="0">
                <a:solidFill>
                  <a:srgbClr val="C00000"/>
                </a:solidFill>
              </a:rPr>
              <a:t>vasúti és városi alágazat bevonása</a:t>
            </a:r>
            <a:r>
              <a:rPr lang="hu-HU" sz="1800" dirty="0" smtClean="0">
                <a:solidFill>
                  <a:srgbClr val="000000"/>
                </a:solidFill>
              </a:rPr>
              <a:t> az előrelépési irány </a:t>
            </a:r>
            <a:endParaRPr lang="en-GB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72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96552" y="1700808"/>
            <a:ext cx="5400600" cy="4968552"/>
          </a:xfrm>
        </p:spPr>
        <p:txBody>
          <a:bodyPr/>
          <a:lstStyle/>
          <a:p>
            <a:pPr>
              <a:spcAft>
                <a:spcPts val="400"/>
              </a:spcAft>
            </a:pPr>
            <a:r>
              <a:rPr lang="hu-HU" altLang="ko-KR" sz="2000" i="1" u="sng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Szerver alkalmazások:</a:t>
            </a:r>
          </a:p>
          <a:p>
            <a:pPr lvl="1"/>
            <a:r>
              <a:rPr lang="hu-HU" altLang="ko-KR" sz="1600" u="sng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adatbázis szerver:</a:t>
            </a:r>
          </a:p>
          <a:p>
            <a:pPr lvl="2"/>
            <a:r>
              <a:rPr lang="hu-HU" altLang="ko-KR" sz="140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SQL alapú</a:t>
            </a:r>
          </a:p>
          <a:p>
            <a:pPr lvl="2"/>
            <a:r>
              <a:rPr lang="hu-HU" altLang="ko-KR" sz="140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menetrendi és </a:t>
            </a:r>
            <a:r>
              <a:rPr lang="hu-HU" altLang="ko-KR" sz="1400" b="1" u="sng" dirty="0" smtClean="0">
                <a:solidFill>
                  <a:srgbClr val="03136A"/>
                </a:solidFill>
                <a:latin typeface="Verdana" pitchFamily="34" charset="0"/>
                <a:ea typeface="굴림" charset="-127"/>
              </a:rPr>
              <a:t>egységes</a:t>
            </a:r>
            <a:r>
              <a:rPr lang="hu-HU" altLang="ko-KR" sz="140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 megállóhelyi adatok fogadása, frissítése</a:t>
            </a:r>
          </a:p>
          <a:p>
            <a:pPr lvl="2"/>
            <a:r>
              <a:rPr lang="hu-HU" altLang="ko-KR" sz="140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vezénylési (diszpécseri) és fedélzeti eszközökről küldött adatok fogadása</a:t>
            </a:r>
          </a:p>
          <a:p>
            <a:pPr>
              <a:spcAft>
                <a:spcPts val="400"/>
              </a:spcAft>
            </a:pPr>
            <a:r>
              <a:rPr lang="hu-HU" altLang="ko-KR" sz="2000" i="1" u="sng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Kliens alkalmazások:</a:t>
            </a:r>
          </a:p>
          <a:p>
            <a:pPr lvl="2"/>
            <a:r>
              <a:rPr lang="hu-HU" altLang="ko-KR" sz="140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felhasználói szoftver</a:t>
            </a:r>
          </a:p>
          <a:p>
            <a:pPr lvl="2"/>
            <a:r>
              <a:rPr lang="hu-HU" altLang="ko-KR" sz="140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online kapcsolat jellemzői</a:t>
            </a:r>
            <a:endParaRPr lang="hu-HU" altLang="ko-KR" sz="1400" dirty="0">
              <a:latin typeface="Verdana" pitchFamily="34" charset="0"/>
              <a:ea typeface="굴림" charset="-127"/>
            </a:endParaRPr>
          </a:p>
          <a:p>
            <a:pPr lvl="1">
              <a:buNone/>
            </a:pPr>
            <a:endParaRPr lang="hu-HU" altLang="ko-KR" sz="1800" dirty="0" smtClean="0">
              <a:latin typeface="Verdana" pitchFamily="34" charset="0"/>
              <a:ea typeface="굴림" charset="-127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7164288" y="6237313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12</a:t>
            </a:fld>
            <a:endParaRPr lang="hu-HU" sz="1200" dirty="0"/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11559" y="260573"/>
            <a:ext cx="8333159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3. Adatellátás</a:t>
            </a: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Objektum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747047"/>
              </p:ext>
            </p:extLst>
          </p:nvPr>
        </p:nvGraphicFramePr>
        <p:xfrm>
          <a:off x="7409623" y="5054238"/>
          <a:ext cx="546753" cy="1058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1" name="Visio" r:id="rId5" imgW="245430" imgH="476879" progId="Visio.Drawing.11">
                  <p:embed/>
                </p:oleObj>
              </mc:Choice>
              <mc:Fallback>
                <p:oleObj name="Visio" r:id="rId5" imgW="245430" imgH="476879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09623" y="5054238"/>
                        <a:ext cx="546753" cy="10582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um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595565"/>
              </p:ext>
            </p:extLst>
          </p:nvPr>
        </p:nvGraphicFramePr>
        <p:xfrm>
          <a:off x="4067944" y="4766207"/>
          <a:ext cx="977577" cy="175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2" name="Visio" r:id="rId7" imgW="629910" imgH="1123591" progId="Visio.Drawing.11">
                  <p:embed/>
                </p:oleObj>
              </mc:Choice>
              <mc:Fallback>
                <p:oleObj name="Visio" r:id="rId7" imgW="629910" imgH="1123591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67944" y="4766207"/>
                        <a:ext cx="977577" cy="1759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um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0320792"/>
              </p:ext>
            </p:extLst>
          </p:nvPr>
        </p:nvGraphicFramePr>
        <p:xfrm>
          <a:off x="5538639" y="4838215"/>
          <a:ext cx="905569" cy="1629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" name="Visio" r:id="rId9" imgW="629910" imgH="1123591" progId="Visio.Drawing.11">
                  <p:embed/>
                </p:oleObj>
              </mc:Choice>
              <mc:Fallback>
                <p:oleObj name="Visio" r:id="rId9" imgW="629910" imgH="1123591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38639" y="4838215"/>
                        <a:ext cx="905569" cy="1629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Lefelé nyíl 7"/>
          <p:cNvSpPr/>
          <p:nvPr/>
        </p:nvSpPr>
        <p:spPr bwMode="auto">
          <a:xfrm rot="16200000">
            <a:off x="6119761" y="4117723"/>
            <a:ext cx="180019" cy="2197066"/>
          </a:xfrm>
          <a:prstGeom prst="downArrow">
            <a:avLst/>
          </a:prstGeom>
          <a:solidFill>
            <a:srgbClr val="03136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Lefelé nyíl 12"/>
          <p:cNvSpPr/>
          <p:nvPr/>
        </p:nvSpPr>
        <p:spPr bwMode="auto">
          <a:xfrm rot="16200000">
            <a:off x="5219659" y="5824834"/>
            <a:ext cx="180024" cy="396870"/>
          </a:xfrm>
          <a:prstGeom prst="downArrow">
            <a:avLst/>
          </a:prstGeom>
          <a:solidFill>
            <a:srgbClr val="03136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Lefelé nyíl 14"/>
          <p:cNvSpPr/>
          <p:nvPr/>
        </p:nvSpPr>
        <p:spPr bwMode="auto">
          <a:xfrm rot="16200000">
            <a:off x="6786247" y="5591221"/>
            <a:ext cx="180022" cy="864098"/>
          </a:xfrm>
          <a:prstGeom prst="downArrow">
            <a:avLst/>
          </a:prstGeom>
          <a:solidFill>
            <a:srgbClr val="03136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Szövegdoboz 9"/>
          <p:cNvSpPr txBox="1"/>
          <p:nvPr/>
        </p:nvSpPr>
        <p:spPr>
          <a:xfrm>
            <a:off x="5057641" y="4791110"/>
            <a:ext cx="22506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 err="1">
                <a:solidFill>
                  <a:srgbClr val="000000"/>
                </a:solidFill>
              </a:rPr>
              <a:t>r</a:t>
            </a:r>
            <a:r>
              <a:rPr lang="hu-HU" sz="1200" dirty="0" err="1" smtClean="0">
                <a:solidFill>
                  <a:srgbClr val="000000"/>
                </a:solidFill>
              </a:rPr>
              <a:t>eal-time</a:t>
            </a:r>
            <a:r>
              <a:rPr lang="hu-HU" sz="1200" dirty="0" smtClean="0">
                <a:solidFill>
                  <a:srgbClr val="000000"/>
                </a:solidFill>
              </a:rPr>
              <a:t> adatok (XML)</a:t>
            </a:r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16" name="Szövegdoboz 15"/>
          <p:cNvSpPr txBox="1"/>
          <p:nvPr/>
        </p:nvSpPr>
        <p:spPr>
          <a:xfrm>
            <a:off x="6215857" y="5342271"/>
            <a:ext cx="1380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>
                <a:solidFill>
                  <a:srgbClr val="000000"/>
                </a:solidFill>
              </a:rPr>
              <a:t>s</a:t>
            </a:r>
            <a:r>
              <a:rPr lang="hu-HU" sz="1200" dirty="0" smtClean="0">
                <a:solidFill>
                  <a:srgbClr val="000000"/>
                </a:solidFill>
              </a:rPr>
              <a:t>tatikus (menetrendi) adatok (file)</a:t>
            </a:r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3419872" y="6462444"/>
            <a:ext cx="194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b="1" dirty="0" smtClean="0">
                <a:solidFill>
                  <a:srgbClr val="000000"/>
                </a:solidFill>
              </a:rPr>
              <a:t>CDATA/KTI szerver</a:t>
            </a:r>
            <a:endParaRPr lang="en-GB" sz="1400" b="1" dirty="0">
              <a:solidFill>
                <a:srgbClr val="000000"/>
              </a:solidFill>
            </a:endParaRPr>
          </a:p>
        </p:txBody>
      </p:sp>
      <p:sp>
        <p:nvSpPr>
          <p:cNvPr id="18" name="Szövegdoboz 17"/>
          <p:cNvSpPr txBox="1"/>
          <p:nvPr/>
        </p:nvSpPr>
        <p:spPr>
          <a:xfrm>
            <a:off x="5057641" y="6462444"/>
            <a:ext cx="210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b="1" dirty="0" err="1" smtClean="0">
                <a:solidFill>
                  <a:srgbClr val="000000"/>
                </a:solidFill>
              </a:rPr>
              <a:t>Libra</a:t>
            </a:r>
            <a:r>
              <a:rPr lang="hu-HU" sz="1400" b="1" dirty="0">
                <a:solidFill>
                  <a:srgbClr val="000000"/>
                </a:solidFill>
              </a:rPr>
              <a:t> </a:t>
            </a:r>
            <a:r>
              <a:rPr lang="hu-HU" sz="1400" b="1" dirty="0" smtClean="0">
                <a:solidFill>
                  <a:srgbClr val="000000"/>
                </a:solidFill>
              </a:rPr>
              <a:t>szerver</a:t>
            </a:r>
            <a:endParaRPr lang="en-GB" sz="1400" b="1" dirty="0">
              <a:solidFill>
                <a:srgbClr val="000000"/>
              </a:solidFill>
            </a:endParaRPr>
          </a:p>
        </p:txBody>
      </p:sp>
      <p:sp>
        <p:nvSpPr>
          <p:cNvPr id="19" name="Szövegdoboz 18"/>
          <p:cNvSpPr txBox="1"/>
          <p:nvPr/>
        </p:nvSpPr>
        <p:spPr>
          <a:xfrm>
            <a:off x="6272945" y="6244579"/>
            <a:ext cx="1266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 err="1" smtClean="0">
                <a:solidFill>
                  <a:srgbClr val="03136A"/>
                </a:solidFill>
              </a:rPr>
              <a:t>push</a:t>
            </a:r>
            <a:r>
              <a:rPr lang="hu-HU" sz="1000" dirty="0" smtClean="0">
                <a:solidFill>
                  <a:srgbClr val="03136A"/>
                </a:solidFill>
              </a:rPr>
              <a:t> </a:t>
            </a:r>
            <a:r>
              <a:rPr lang="hu-HU" sz="1000" dirty="0" err="1" smtClean="0">
                <a:solidFill>
                  <a:srgbClr val="03136A"/>
                </a:solidFill>
              </a:rPr>
              <a:t>notification</a:t>
            </a:r>
            <a:endParaRPr lang="en-GB" sz="1000" dirty="0">
              <a:solidFill>
                <a:srgbClr val="03136A"/>
              </a:solidFill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3995936" y="1844824"/>
            <a:ext cx="5092799" cy="1783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914400" lvl="2" indent="0">
              <a:buFontTx/>
              <a:buNone/>
            </a:pPr>
            <a:endParaRPr lang="hu-HU" altLang="ko-KR" sz="1400" kern="0" dirty="0" smtClean="0">
              <a:solidFill>
                <a:srgbClr val="000000"/>
              </a:solidFill>
              <a:latin typeface="Verdana" pitchFamily="34" charset="0"/>
              <a:ea typeface="굴림" charset="-127"/>
            </a:endParaRPr>
          </a:p>
          <a:p>
            <a:pPr lvl="1"/>
            <a:r>
              <a:rPr lang="hu-HU" altLang="ko-KR" sz="1600" u="sng" kern="0" dirty="0" err="1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webservice</a:t>
            </a:r>
            <a:r>
              <a:rPr lang="hu-HU" altLang="ko-KR" sz="1600" u="sng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 alkalmazások:</a:t>
            </a:r>
          </a:p>
          <a:p>
            <a:pPr lvl="2"/>
            <a:r>
              <a:rPr lang="hu-HU" altLang="ko-KR" sz="14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kapcsolat biztosítása</a:t>
            </a:r>
          </a:p>
          <a:p>
            <a:pPr lvl="2"/>
            <a:r>
              <a:rPr lang="hu-HU" altLang="ko-KR" sz="14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adatbázis(ok) és kliens közötti adatcsere</a:t>
            </a:r>
          </a:p>
          <a:p>
            <a:pPr lvl="2"/>
            <a:r>
              <a:rPr lang="hu-HU" altLang="ko-KR" sz="14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kérések feldolgozása (XML)</a:t>
            </a:r>
          </a:p>
          <a:p>
            <a:pPr lvl="2"/>
            <a:r>
              <a:rPr lang="hu-HU" altLang="ko-KR" sz="14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válaszüzenet küldése (XML)</a:t>
            </a:r>
          </a:p>
          <a:p>
            <a:pPr lvl="1"/>
            <a:endParaRPr lang="hu-HU" altLang="ko-KR" sz="1800" kern="0" dirty="0" smtClean="0">
              <a:solidFill>
                <a:srgbClr val="000000"/>
              </a:solidFill>
              <a:latin typeface="Verdana" pitchFamily="34" charset="0"/>
              <a:ea typeface="굴림" charset="-127"/>
            </a:endParaRPr>
          </a:p>
          <a:p>
            <a:pPr marL="0" indent="0">
              <a:spcAft>
                <a:spcPts val="400"/>
              </a:spcAft>
              <a:buNone/>
            </a:pPr>
            <a:endParaRPr lang="hu-HU" altLang="ko-KR" sz="1400" kern="0" dirty="0" smtClean="0">
              <a:solidFill>
                <a:srgbClr val="C00000"/>
              </a:solidFill>
              <a:latin typeface="Verdana" pitchFamily="34" charset="0"/>
              <a:ea typeface="굴림" charset="-127"/>
            </a:endParaRPr>
          </a:p>
          <a:p>
            <a:pPr lvl="2"/>
            <a:r>
              <a:rPr lang="hu-HU" altLang="ko-KR" sz="1400" dirty="0">
                <a:solidFill>
                  <a:srgbClr val="C00000"/>
                </a:solidFill>
                <a:latin typeface="Verdana" pitchFamily="34" charset="0"/>
                <a:ea typeface="굴림" charset="-127"/>
              </a:rPr>
              <a:t>utastájékoztató információk „összeállítása”</a:t>
            </a:r>
          </a:p>
          <a:p>
            <a:pPr marL="914400" lvl="2" indent="0">
              <a:buNone/>
            </a:pPr>
            <a:endParaRPr lang="hu-HU" altLang="ko-KR" sz="1400" kern="0" dirty="0" smtClean="0">
              <a:latin typeface="Verdana" pitchFamily="34" charset="0"/>
              <a:ea typeface="굴림" charset="-127"/>
            </a:endParaRPr>
          </a:p>
          <a:p>
            <a:pPr lvl="1">
              <a:buFontTx/>
              <a:buNone/>
            </a:pPr>
            <a:endParaRPr lang="hu-HU" altLang="ko-KR" sz="1800" kern="0" dirty="0" smtClean="0">
              <a:latin typeface="Verdana" pitchFamily="34" charset="0"/>
              <a:ea typeface="굴림" charset="-127"/>
            </a:endParaRPr>
          </a:p>
        </p:txBody>
      </p:sp>
      <p:graphicFrame>
        <p:nvGraphicFramePr>
          <p:cNvPr id="2" name="Objektum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011766"/>
              </p:ext>
            </p:extLst>
          </p:nvPr>
        </p:nvGraphicFramePr>
        <p:xfrm>
          <a:off x="2023026" y="4509120"/>
          <a:ext cx="906462" cy="163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" name="Visio" r:id="rId11" imgW="629910" imgH="1123591" progId="Visio.Drawing.11">
                  <p:embed/>
                </p:oleObj>
              </mc:Choice>
              <mc:Fallback>
                <p:oleObj name="Visio" r:id="rId11" imgW="629910" imgH="1123591" progId="Visio.Drawing.11">
                  <p:embed/>
                  <p:pic>
                    <p:nvPicPr>
                      <p:cNvPr id="0" name="Objektum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3026" y="4509120"/>
                        <a:ext cx="906462" cy="163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Szövegdoboz 19"/>
          <p:cNvSpPr txBox="1"/>
          <p:nvPr/>
        </p:nvSpPr>
        <p:spPr>
          <a:xfrm>
            <a:off x="971600" y="6200834"/>
            <a:ext cx="28704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b="1" dirty="0" smtClean="0">
                <a:solidFill>
                  <a:srgbClr val="000000"/>
                </a:solidFill>
              </a:rPr>
              <a:t>Volánoknál működtetett rendszerek</a:t>
            </a:r>
            <a:endParaRPr lang="en-GB" sz="1400" b="1" dirty="0">
              <a:solidFill>
                <a:srgbClr val="000000"/>
              </a:solidFill>
            </a:endParaRPr>
          </a:p>
        </p:txBody>
      </p:sp>
      <p:sp>
        <p:nvSpPr>
          <p:cNvPr id="21" name="Lefelé nyíl 20"/>
          <p:cNvSpPr/>
          <p:nvPr/>
        </p:nvSpPr>
        <p:spPr bwMode="auto">
          <a:xfrm rot="16200000">
            <a:off x="3387629" y="5085610"/>
            <a:ext cx="180021" cy="979631"/>
          </a:xfrm>
          <a:prstGeom prst="downArrow">
            <a:avLst/>
          </a:prstGeom>
          <a:solidFill>
            <a:srgbClr val="03136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Szövegdoboz 21"/>
          <p:cNvSpPr txBox="1"/>
          <p:nvPr/>
        </p:nvSpPr>
        <p:spPr>
          <a:xfrm>
            <a:off x="1506717" y="4739422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 smtClean="0">
                <a:solidFill>
                  <a:srgbClr val="03136A"/>
                </a:solidFill>
              </a:rPr>
              <a:t>menetrendi eltérés számítása</a:t>
            </a:r>
            <a:endParaRPr lang="en-GB" sz="1000" dirty="0">
              <a:solidFill>
                <a:srgbClr val="03136A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>
                <a:solidFill>
                  <a:srgbClr val="4D4D4D"/>
                </a:solidFill>
              </a:rPr>
              <a:pPr/>
              <a:t>13</a:t>
            </a:fld>
            <a:endParaRPr lang="hu-HU" sz="1200" dirty="0">
              <a:solidFill>
                <a:srgbClr val="4D4D4D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712" y="17859"/>
            <a:ext cx="60198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ekerekített téglalap 2"/>
          <p:cNvSpPr/>
          <p:nvPr/>
        </p:nvSpPr>
        <p:spPr bwMode="auto">
          <a:xfrm>
            <a:off x="3347864" y="1052736"/>
            <a:ext cx="5760640" cy="5805263"/>
          </a:xfrm>
          <a:prstGeom prst="roundRect">
            <a:avLst/>
          </a:prstGeom>
          <a:noFill/>
          <a:ln w="19050" cap="flat" cmpd="sng" algn="ctr">
            <a:solidFill>
              <a:srgbClr val="FFCC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32677" y="332656"/>
            <a:ext cx="280831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Adatmodell</a:t>
            </a: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Lekerekített téglalap 7"/>
          <p:cNvSpPr/>
          <p:nvPr/>
        </p:nvSpPr>
        <p:spPr bwMode="auto">
          <a:xfrm>
            <a:off x="4788024" y="44624"/>
            <a:ext cx="1728192" cy="980651"/>
          </a:xfrm>
          <a:prstGeom prst="round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Lekerekített téglalap 9"/>
          <p:cNvSpPr/>
          <p:nvPr/>
        </p:nvSpPr>
        <p:spPr bwMode="auto">
          <a:xfrm>
            <a:off x="5004048" y="2348880"/>
            <a:ext cx="2736304" cy="1296144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1691680" y="5661248"/>
            <a:ext cx="1642492" cy="338554"/>
          </a:xfrm>
          <a:prstGeom prst="rect">
            <a:avLst/>
          </a:prstGeom>
          <a:solidFill>
            <a:srgbClr val="FFCC66"/>
          </a:solidFill>
        </p:spPr>
        <p:txBody>
          <a:bodyPr wrap="square" rtlCol="0">
            <a:spAutoFit/>
          </a:bodyPr>
          <a:lstStyle/>
          <a:p>
            <a:r>
              <a:rPr lang="hu-HU" sz="1600" dirty="0" smtClean="0">
                <a:solidFill>
                  <a:srgbClr val="000000"/>
                </a:solidFill>
              </a:rPr>
              <a:t>statikus adatok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2940988" y="2708920"/>
            <a:ext cx="2063059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rgbClr val="000000"/>
                </a:solidFill>
              </a:rPr>
              <a:t>f</a:t>
            </a:r>
            <a:r>
              <a:rPr lang="hu-HU" sz="1600" dirty="0" smtClean="0">
                <a:solidFill>
                  <a:srgbClr val="000000"/>
                </a:solidFill>
              </a:rPr>
              <a:t>éldinamikus adatok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12" name="Szövegdoboz 11"/>
          <p:cNvSpPr txBox="1"/>
          <p:nvPr/>
        </p:nvSpPr>
        <p:spPr>
          <a:xfrm>
            <a:off x="2940989" y="404664"/>
            <a:ext cx="1844753" cy="338554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hu-HU" sz="1600" dirty="0" smtClean="0">
                <a:solidFill>
                  <a:srgbClr val="000000"/>
                </a:solidFill>
              </a:rPr>
              <a:t>dinamikus adatok</a:t>
            </a:r>
            <a:endParaRPr lang="en-GB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4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14</a:t>
            </a:fld>
            <a:endParaRPr lang="hu-HU" sz="1200" dirty="0"/>
          </a:p>
        </p:txBody>
      </p:sp>
      <p:sp>
        <p:nvSpPr>
          <p:cNvPr id="1925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2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0" name="Tábláza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392519"/>
              </p:ext>
            </p:extLst>
          </p:nvPr>
        </p:nvGraphicFramePr>
        <p:xfrm>
          <a:off x="539551" y="1484784"/>
          <a:ext cx="7704858" cy="1892808"/>
        </p:xfrm>
        <a:graphic>
          <a:graphicData uri="http://schemas.openxmlformats.org/drawingml/2006/table">
            <a:tbl>
              <a:tblPr/>
              <a:tblGrid>
                <a:gridCol w="1260464"/>
                <a:gridCol w="1068008"/>
                <a:gridCol w="1170431"/>
                <a:gridCol w="941631"/>
                <a:gridCol w="1053967"/>
                <a:gridCol w="1053967"/>
                <a:gridCol w="1156390"/>
              </a:tblGrid>
              <a:tr h="2080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1. </a:t>
                      </a:r>
                      <a:r>
                        <a:rPr lang="hu-HU" sz="1200" dirty="0" err="1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Tech</a:t>
                      </a:r>
                      <a:r>
                        <a:rPr lang="hu-HU" sz="12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hu-HU" sz="1200" baseline="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2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hozzáférés</a:t>
                      </a:r>
                      <a:endParaRPr lang="hu-HU" sz="12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mobil internet 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internet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2. Felhasználói jogosultság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értéknövelt szolgáltatás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regisztráció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mobilos jegy-vásárlás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3. Beágyazódás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önálló szolgáltatás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„ráépülés” más szolgáltatásokra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4. Utazási módok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egy közforgalmú alágazat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több közforgalmú alágazat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DD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+ parkolás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+ gyaloglás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+ egyéni közlekedés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+ kiegészítő szolgáltatások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80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5. Térbeliség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város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régió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ország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DD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nemzetközi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80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6. </a:t>
                      </a:r>
                      <a:r>
                        <a:rPr lang="hu-HU" sz="1200" dirty="0" err="1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Szolg</a:t>
                      </a:r>
                      <a:r>
                        <a:rPr lang="hu-HU" sz="12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függőség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egy közlekedési szolgáltató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2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szolgáltató- független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áblázat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292989"/>
              </p:ext>
            </p:extLst>
          </p:nvPr>
        </p:nvGraphicFramePr>
        <p:xfrm>
          <a:off x="539553" y="3402920"/>
          <a:ext cx="7704855" cy="3364992"/>
        </p:xfrm>
        <a:graphic>
          <a:graphicData uri="http://schemas.openxmlformats.org/drawingml/2006/table">
            <a:tbl>
              <a:tblPr/>
              <a:tblGrid>
                <a:gridCol w="1260465"/>
                <a:gridCol w="1068008"/>
                <a:gridCol w="1170430"/>
                <a:gridCol w="941631"/>
                <a:gridCol w="1053966"/>
                <a:gridCol w="1053966"/>
                <a:gridCol w="1156389"/>
              </a:tblGrid>
              <a:tr h="4138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7. Adatbevitel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szolgáltatás igénylésekor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előzetes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folyamatosan 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historikus adatok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audio</a:t>
                      </a:r>
                      <a:b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(bediktálás)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38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8. Letöltési adat-kapcsolat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szolgáltatás igénylésekor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előzetes</a:t>
                      </a:r>
                      <a:b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hu-HU" sz="120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off-line</a:t>
                      </a: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folyamatosan</a:t>
                      </a:r>
                      <a:b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(on-line)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38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9. Kezelt adatok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tervezett menetrendi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real-time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kedvencek + előzmények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előrebecsült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crowd sourcing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38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10. Adatbázis üzemeltetője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non-profit szervezet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közlekedési társaság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hatóság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profit-orientált szervezet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38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11. Lekérdezések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helytől függő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időtől függő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személyre szabott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esemény-orientált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38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12. Szolgáltatás típusa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tájékoztatás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útvonaltervezés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személyi navigáció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38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13. Kiegészítő információk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kényelmi szolgáltatások 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esélyegyenlőségi információk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idegen nyelv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ügyfél-kapcsolat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környezeti hatások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tarifa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14. Megjelenítés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szöveges leírás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térképes (real-time adatok)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SMS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audio</a:t>
                      </a:r>
                      <a:b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(felolvasás)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térképes(terve- zett adatok)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helyszínrajz, </a:t>
                      </a:r>
                      <a:r>
                        <a:rPr lang="hu-HU" sz="120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street</a:t>
                      </a:r>
                      <a:r>
                        <a:rPr lang="hu-H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20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view</a:t>
                      </a:r>
                      <a:endParaRPr lang="hu-HU" sz="12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ábláza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196097"/>
              </p:ext>
            </p:extLst>
          </p:nvPr>
        </p:nvGraphicFramePr>
        <p:xfrm>
          <a:off x="6326435" y="332656"/>
          <a:ext cx="3286125" cy="963930"/>
        </p:xfrm>
        <a:graphic>
          <a:graphicData uri="http://schemas.openxmlformats.org/drawingml/2006/table">
            <a:tbl>
              <a:tblPr/>
              <a:tblGrid>
                <a:gridCol w="328612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egyik fejlesztési verzióban sem szereplő </a:t>
                      </a:r>
                      <a:r>
                        <a:rPr lang="hu-HU" sz="10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funkció</a:t>
                      </a: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1.0-ás fejlesztési </a:t>
                      </a: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verzió</a:t>
                      </a:r>
                      <a:r>
                        <a:rPr lang="hu-HU" sz="10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ban szereplő funkció</a:t>
                      </a: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300"/>
                        </a:spcAft>
                      </a:pPr>
                      <a:r>
                        <a:rPr lang="hu-HU" sz="10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1.1-es fejlesztési </a:t>
                      </a: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verzió</a:t>
                      </a:r>
                      <a:r>
                        <a:rPr lang="hu-HU" sz="10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ban szereplő funkció</a:t>
                      </a: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DD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300"/>
                        </a:spcAft>
                      </a:pPr>
                      <a:r>
                        <a:rPr lang="hu-HU" sz="10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2.0-ás fejlesztési </a:t>
                      </a:r>
                      <a:r>
                        <a:rPr lang="hu-H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verzió</a:t>
                      </a:r>
                      <a:r>
                        <a:rPr lang="hu-HU" sz="10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ban szereplő funkció</a:t>
                      </a:r>
                      <a:endParaRPr lang="hu-HU" sz="11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300"/>
                        </a:spcAft>
                      </a:pPr>
                      <a:r>
                        <a:rPr lang="hu-HU" sz="10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2.1-es fejlesztési </a:t>
                      </a: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verzió</a:t>
                      </a:r>
                      <a:r>
                        <a:rPr lang="hu-HU" sz="10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ban szereplő funkció</a:t>
                      </a: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</a:tr>
            </a:tbl>
          </a:graphicData>
        </a:graphic>
      </p:graphicFrame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0" y="404589"/>
            <a:ext cx="702027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l">
              <a:defRPr/>
            </a:pPr>
            <a:r>
              <a:rPr lang="hu-HU" sz="4000" kern="0" dirty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A mobil alkalmazás </a:t>
            </a:r>
            <a:r>
              <a:rPr lang="hu-HU" sz="4000" kern="0" dirty="0" err="1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kon-cepciója</a:t>
            </a:r>
            <a:r>
              <a:rPr lang="hu-HU" sz="4000" kern="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továbbfejlesztés</a:t>
            </a:r>
            <a:endParaRPr lang="en-US" sz="4000" kern="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772816"/>
            <a:ext cx="6408712" cy="4968552"/>
          </a:xfrm>
        </p:spPr>
        <p:txBody>
          <a:bodyPr/>
          <a:lstStyle/>
          <a:p>
            <a:pPr marL="0" indent="0">
              <a:buNone/>
            </a:pPr>
            <a:r>
              <a:rPr lang="hu-HU" sz="1200" u="sng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Támogatott platformok:</a:t>
            </a:r>
            <a:endParaRPr lang="en-GB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hu-HU" sz="1200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Android</a:t>
            </a:r>
            <a:r>
              <a:rPr lang="hu-HU" sz="1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 &gt;= API 8 (2.2), ezzel lefedjük az </a:t>
            </a:r>
            <a:r>
              <a:rPr lang="hu-HU" sz="12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Android</a:t>
            </a:r>
            <a:r>
              <a:rPr lang="hu-HU" sz="1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felhasználók 98.2%-át. </a:t>
            </a:r>
            <a:endParaRPr lang="en-GB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hu-HU" sz="1200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iOS</a:t>
            </a:r>
            <a:r>
              <a:rPr lang="hu-HU" sz="1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&gt;= 5.0, ezzel lefedjük az </a:t>
            </a:r>
            <a:r>
              <a:rPr lang="hu-HU" sz="12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iOS</a:t>
            </a:r>
            <a:r>
              <a:rPr lang="hu-HU" sz="1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felhasználók ~98.4%-át. </a:t>
            </a:r>
            <a:endParaRPr lang="en-GB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Aft>
                <a:spcPts val="600"/>
              </a:spcAft>
            </a:pPr>
            <a:r>
              <a:rPr lang="hu-HU" sz="1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Windows </a:t>
            </a:r>
            <a:r>
              <a:rPr lang="hu-HU" sz="1200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Phone</a:t>
            </a:r>
            <a:r>
              <a:rPr lang="hu-HU" sz="1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&gt;=WP8, ezzel lefedjük a Windows </a:t>
            </a:r>
            <a:r>
              <a:rPr lang="hu-HU" sz="12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Phone</a:t>
            </a:r>
            <a:r>
              <a:rPr lang="hu-HU" sz="1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felhasználók ~43%-át.</a:t>
            </a:r>
            <a:endParaRPr lang="en-GB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sz="1200" u="sng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Támogatott</a:t>
            </a:r>
            <a:r>
              <a:rPr lang="en-US" sz="1200" u="sng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u="sng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térképek</a:t>
            </a:r>
            <a:r>
              <a:rPr lang="en-US" sz="1200" u="sng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GB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1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Android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Google Maps</a:t>
            </a:r>
            <a:endParaRPr lang="en-GB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1200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iOS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Apple Maps</a:t>
            </a:r>
            <a:endParaRPr lang="en-GB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Aft>
                <a:spcPts val="600"/>
              </a:spcAft>
            </a:pPr>
            <a:r>
              <a:rPr lang="en-US" sz="1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Windows Phone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Bing Maps</a:t>
            </a:r>
            <a:endParaRPr lang="en-GB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r>
              <a:rPr lang="hu-HU" sz="1600" b="1" cap="all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tulajdonságok:</a:t>
            </a:r>
            <a:endParaRPr lang="en-GB" sz="1600" b="1" cap="all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hu-H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hu-H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z </a:t>
            </a:r>
            <a:r>
              <a:rPr lang="hu-H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1.0-s verzióban útvonaltervezés </a:t>
            </a:r>
            <a:r>
              <a:rPr lang="hu-H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nincs</a:t>
            </a:r>
            <a:endParaRPr lang="en-GB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hu-H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nem </a:t>
            </a:r>
            <a:r>
              <a:rPr lang="hu-H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szükséges regisztráció a </a:t>
            </a:r>
            <a:r>
              <a:rPr lang="hu-H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használathoz</a:t>
            </a:r>
            <a:endParaRPr lang="en-GB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hu-H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hu-H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ngyenesen </a:t>
            </a:r>
            <a:r>
              <a:rPr lang="hu-H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hozzáférhető az </a:t>
            </a:r>
            <a:r>
              <a:rPr lang="hu-H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alkalmazásboltokból</a:t>
            </a:r>
            <a:endParaRPr lang="en-GB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hu-H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nem </a:t>
            </a:r>
            <a:r>
              <a:rPr lang="hu-H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készül statisztika a felhasználók </a:t>
            </a:r>
            <a:r>
              <a:rPr lang="hu-H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szokásairól</a:t>
            </a:r>
            <a:endParaRPr lang="en-GB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hu-H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hu-H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korábbi lekérdezések adatai nem kerülnek </a:t>
            </a:r>
            <a:r>
              <a:rPr lang="hu-H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tárolásra</a:t>
            </a:r>
          </a:p>
          <a:p>
            <a:r>
              <a:rPr lang="hu-H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egyelőre </a:t>
            </a:r>
            <a:r>
              <a:rPr lang="hu-H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csak a Volán által üzemeltetett helyi </a:t>
            </a:r>
            <a:r>
              <a:rPr lang="hu-H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járatok</a:t>
            </a:r>
            <a:br>
              <a:rPr lang="hu-H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hu-H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(listából választható városokra)</a:t>
            </a:r>
          </a:p>
          <a:p>
            <a:r>
              <a:rPr lang="hu-H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az operatív menetrendi adatokra (diszpécseri pozíciók) felkészítjük az alkalmazást</a:t>
            </a:r>
          </a:p>
          <a:p>
            <a:r>
              <a:rPr lang="hu-H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az aktuális menetrendi eltérést változatlanul továbbgörgetjük</a:t>
            </a:r>
            <a:endParaRPr lang="en-GB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914400" lvl="2" indent="0">
              <a:buNone/>
            </a:pPr>
            <a:endParaRPr lang="hu-HU" altLang="ko-KR" sz="1400" dirty="0">
              <a:latin typeface="Verdana" pitchFamily="34" charset="0"/>
              <a:ea typeface="굴림" charset="-127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>
                <a:solidFill>
                  <a:srgbClr val="4D4D4D"/>
                </a:solidFill>
              </a:rPr>
              <a:pPr/>
              <a:t>15</a:t>
            </a:fld>
            <a:endParaRPr lang="hu-HU" sz="1200" dirty="0">
              <a:solidFill>
                <a:srgbClr val="4D4D4D"/>
              </a:solidFill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11559" y="260573"/>
            <a:ext cx="8333159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hu-HU" sz="4000" kern="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/>
              </a:rPr>
              <a:t>4. A mobil alkalmazás koncepciója</a:t>
            </a:r>
            <a:endParaRPr lang="en-US" sz="4000" kern="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Sans Serif"/>
            </a:endParaRPr>
          </a:p>
        </p:txBody>
      </p:sp>
      <p:sp>
        <p:nvSpPr>
          <p:cNvPr id="2" name="Téglalap 1"/>
          <p:cNvSpPr/>
          <p:nvPr/>
        </p:nvSpPr>
        <p:spPr>
          <a:xfrm>
            <a:off x="6084169" y="4005064"/>
            <a:ext cx="30289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600" dirty="0">
                <a:solidFill>
                  <a:srgbClr val="03136A"/>
                </a:solidFill>
              </a:rPr>
              <a:t>Az alkalmazás működéséhez </a:t>
            </a:r>
            <a:r>
              <a:rPr lang="hu-HU" sz="1600" dirty="0" smtClean="0">
                <a:solidFill>
                  <a:srgbClr val="03136A"/>
                </a:solidFill>
              </a:rPr>
              <a:t>a </a:t>
            </a:r>
            <a:r>
              <a:rPr lang="hu-HU" sz="1600" dirty="0">
                <a:solidFill>
                  <a:srgbClr val="03136A"/>
                </a:solidFill>
              </a:rPr>
              <a:t>teljes statikus menetrendi </a:t>
            </a:r>
            <a:r>
              <a:rPr lang="hu-HU" sz="1600" dirty="0" smtClean="0">
                <a:solidFill>
                  <a:srgbClr val="03136A"/>
                </a:solidFill>
              </a:rPr>
              <a:t>adatbázis letöltése </a:t>
            </a:r>
            <a:r>
              <a:rPr lang="hu-HU" sz="1600" dirty="0">
                <a:solidFill>
                  <a:srgbClr val="03136A"/>
                </a:solidFill>
              </a:rPr>
              <a:t>a készülékre a </a:t>
            </a:r>
            <a:r>
              <a:rPr lang="hu-HU" sz="1600" dirty="0" err="1">
                <a:solidFill>
                  <a:srgbClr val="03136A"/>
                </a:solidFill>
              </a:rPr>
              <a:t>Libra</a:t>
            </a:r>
            <a:r>
              <a:rPr lang="hu-HU" sz="1600" dirty="0">
                <a:solidFill>
                  <a:srgbClr val="03136A"/>
                </a:solidFill>
              </a:rPr>
              <a:t> szerverről. </a:t>
            </a:r>
            <a:r>
              <a:rPr lang="hu-HU" sz="1600" dirty="0" err="1">
                <a:solidFill>
                  <a:srgbClr val="03136A"/>
                </a:solidFill>
              </a:rPr>
              <a:t>Enélkül</a:t>
            </a:r>
            <a:r>
              <a:rPr lang="hu-HU" sz="1600" dirty="0">
                <a:solidFill>
                  <a:srgbClr val="03136A"/>
                </a:solidFill>
              </a:rPr>
              <a:t> a dinamikus adatokhoz a hozzáférés nem lehetséges</a:t>
            </a:r>
            <a:r>
              <a:rPr lang="hu-HU" sz="1600" dirty="0" smtClean="0">
                <a:solidFill>
                  <a:srgbClr val="03136A"/>
                </a:solidFill>
              </a:rPr>
              <a:t>.</a:t>
            </a:r>
          </a:p>
          <a:p>
            <a:endParaRPr lang="hu-HU" sz="1600" dirty="0">
              <a:solidFill>
                <a:srgbClr val="03136A"/>
              </a:solidFill>
            </a:endParaRPr>
          </a:p>
          <a:p>
            <a:r>
              <a:rPr lang="hu-HU" sz="1600" dirty="0" smtClean="0">
                <a:solidFill>
                  <a:srgbClr val="03136A"/>
                </a:solidFill>
              </a:rPr>
              <a:t>Adatbázis frissítése.</a:t>
            </a:r>
            <a:endParaRPr lang="en-GB" sz="1600" dirty="0">
              <a:solidFill>
                <a:srgbClr val="0313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06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>
                <a:solidFill>
                  <a:srgbClr val="4D4D4D"/>
                </a:solidFill>
              </a:rPr>
              <a:pPr/>
              <a:t>16</a:t>
            </a:fld>
            <a:endParaRPr lang="hu-HU" sz="1200" dirty="0">
              <a:solidFill>
                <a:srgbClr val="4D4D4D"/>
              </a:solidFill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11559" y="260573"/>
            <a:ext cx="8333159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hu-HU" sz="4000" kern="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/>
              </a:rPr>
              <a:t>4. A mobil alkalmazás koncepciója</a:t>
            </a:r>
            <a:endParaRPr lang="en-US" sz="4000" kern="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Sans Serif"/>
            </a:endParaRPr>
          </a:p>
        </p:txBody>
      </p:sp>
      <p:sp>
        <p:nvSpPr>
          <p:cNvPr id="3" name="Szövegdoboz 2"/>
          <p:cNvSpPr txBox="1"/>
          <p:nvPr/>
        </p:nvSpPr>
        <p:spPr>
          <a:xfrm>
            <a:off x="251521" y="2060848"/>
            <a:ext cx="878497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r>
              <a:rPr lang="hu-HU" altLang="ko-KR" sz="1800" b="1" dirty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A felhasználói felület </a:t>
            </a:r>
            <a:r>
              <a:rPr lang="hu-HU" altLang="ko-KR" sz="1800" b="1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szerkezete</a:t>
            </a:r>
          </a:p>
          <a:p>
            <a:pPr marL="0" lvl="2"/>
            <a:endParaRPr lang="hu-HU" altLang="ko-KR" sz="1800" b="1" dirty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0" lvl="2" algn="l"/>
            <a:r>
              <a:rPr lang="hu-HU" altLang="ko-KR" sz="1800" b="1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Főképernyő:</a:t>
            </a:r>
          </a:p>
          <a:p>
            <a:pPr marL="800100" lvl="1" indent="-342900" algn="l">
              <a:buFont typeface="+mj-lt"/>
              <a:buAutoNum type="arabicPeriod"/>
            </a:pPr>
            <a:r>
              <a:rPr lang="hu-HU" sz="1400" dirty="0">
                <a:solidFill>
                  <a:srgbClr val="000000"/>
                </a:solidFill>
              </a:rPr>
              <a:t>Megálló szerinti </a:t>
            </a:r>
            <a:r>
              <a:rPr lang="hu-HU" sz="1400" dirty="0" smtClean="0">
                <a:solidFill>
                  <a:srgbClr val="000000"/>
                </a:solidFill>
              </a:rPr>
              <a:t>keresés</a:t>
            </a:r>
            <a:endParaRPr lang="en-GB" sz="1400" dirty="0">
              <a:solidFill>
                <a:srgbClr val="000000"/>
              </a:solidFill>
            </a:endParaRPr>
          </a:p>
          <a:p>
            <a:pPr marL="800100" lvl="1" indent="-342900" algn="l">
              <a:buFont typeface="+mj-lt"/>
              <a:buAutoNum type="arabicPeriod"/>
            </a:pPr>
            <a:r>
              <a:rPr lang="hu-HU" sz="1400" dirty="0">
                <a:solidFill>
                  <a:srgbClr val="000000"/>
                </a:solidFill>
              </a:rPr>
              <a:t>Megállók közötti járatok </a:t>
            </a:r>
            <a:r>
              <a:rPr lang="hu-HU" sz="1400" dirty="0" smtClean="0">
                <a:solidFill>
                  <a:srgbClr val="000000"/>
                </a:solidFill>
              </a:rPr>
              <a:t>keresése</a:t>
            </a:r>
            <a:endParaRPr lang="en-GB" sz="1400" dirty="0">
              <a:solidFill>
                <a:srgbClr val="000000"/>
              </a:solidFill>
            </a:endParaRPr>
          </a:p>
          <a:p>
            <a:pPr marL="800100" lvl="1" indent="-342900" algn="l">
              <a:buFont typeface="+mj-lt"/>
              <a:buAutoNum type="arabicPeriod"/>
            </a:pPr>
            <a:r>
              <a:rPr lang="hu-HU" sz="1400" dirty="0">
                <a:solidFill>
                  <a:srgbClr val="000000"/>
                </a:solidFill>
              </a:rPr>
              <a:t>Helyi </a:t>
            </a:r>
            <a:r>
              <a:rPr lang="hu-HU" sz="1400" dirty="0" smtClean="0">
                <a:solidFill>
                  <a:srgbClr val="000000"/>
                </a:solidFill>
              </a:rPr>
              <a:t>járatok</a:t>
            </a:r>
            <a:endParaRPr lang="en-GB" sz="1400" dirty="0">
              <a:solidFill>
                <a:srgbClr val="000000"/>
              </a:solidFill>
            </a:endParaRPr>
          </a:p>
          <a:p>
            <a:pPr marL="800100" lvl="1" indent="-342900" algn="l">
              <a:buFont typeface="+mj-lt"/>
              <a:buAutoNum type="arabicPeriod"/>
            </a:pPr>
            <a:r>
              <a:rPr lang="hu-HU" sz="1400" dirty="0" smtClean="0">
                <a:solidFill>
                  <a:srgbClr val="000000"/>
                </a:solidFill>
              </a:rPr>
              <a:t>Kedvencek</a:t>
            </a:r>
            <a:endParaRPr lang="en-GB" sz="1400" dirty="0">
              <a:solidFill>
                <a:srgbClr val="000000"/>
              </a:solidFill>
            </a:endParaRPr>
          </a:p>
          <a:p>
            <a:pPr marL="800100" lvl="1" indent="-342900" algn="l">
              <a:buFont typeface="+mj-lt"/>
              <a:buAutoNum type="arabicPeriod"/>
            </a:pPr>
            <a:r>
              <a:rPr lang="hu-HU" sz="1400" dirty="0" smtClean="0">
                <a:solidFill>
                  <a:srgbClr val="000000"/>
                </a:solidFill>
              </a:rPr>
              <a:t>Beállítások</a:t>
            </a:r>
          </a:p>
          <a:p>
            <a:pPr lvl="1" algn="l"/>
            <a:endParaRPr lang="hu-HU" sz="1400" dirty="0" smtClean="0">
              <a:solidFill>
                <a:srgbClr val="000000"/>
              </a:solidFill>
            </a:endParaRPr>
          </a:p>
          <a:p>
            <a:pPr algn="l"/>
            <a:r>
              <a:rPr lang="hu-HU" sz="1400" b="1" i="1" dirty="0" smtClean="0">
                <a:solidFill>
                  <a:srgbClr val="000000"/>
                </a:solidFill>
              </a:rPr>
              <a:t>1. Megálló szerinti keresés:</a:t>
            </a:r>
          </a:p>
          <a:p>
            <a:pPr lvl="1" algn="l"/>
            <a:r>
              <a:rPr lang="hu-HU" sz="1400" dirty="0" smtClean="0">
                <a:solidFill>
                  <a:srgbClr val="000000"/>
                </a:solidFill>
              </a:rPr>
              <a:t>automatikus </a:t>
            </a:r>
            <a:r>
              <a:rPr lang="hu-HU" sz="1400" dirty="0">
                <a:solidFill>
                  <a:srgbClr val="000000"/>
                </a:solidFill>
              </a:rPr>
              <a:t>kiegészítéssel a beviteli mezőben </a:t>
            </a:r>
            <a:r>
              <a:rPr lang="hu-HU" sz="1400" dirty="0" smtClean="0">
                <a:solidFill>
                  <a:srgbClr val="000000"/>
                </a:solidFill>
              </a:rPr>
              <a:t>(település és megálló neve alapján)</a:t>
            </a:r>
            <a:endParaRPr lang="en-GB" sz="1400" dirty="0">
              <a:solidFill>
                <a:srgbClr val="000000"/>
              </a:solidFill>
            </a:endParaRPr>
          </a:p>
          <a:p>
            <a:pPr lvl="1" algn="l"/>
            <a:r>
              <a:rPr lang="hu-HU" sz="1400" dirty="0" smtClean="0">
                <a:solidFill>
                  <a:srgbClr val="000000"/>
                </a:solidFill>
              </a:rPr>
              <a:t>kedvencekből</a:t>
            </a:r>
            <a:endParaRPr lang="en-GB" sz="1400" dirty="0">
              <a:solidFill>
                <a:srgbClr val="000000"/>
              </a:solidFill>
            </a:endParaRPr>
          </a:p>
          <a:p>
            <a:pPr lvl="1" algn="l"/>
            <a:r>
              <a:rPr lang="hu-HU" sz="1400" dirty="0" smtClean="0">
                <a:solidFill>
                  <a:srgbClr val="000000"/>
                </a:solidFill>
              </a:rPr>
              <a:t>automatikusan </a:t>
            </a:r>
            <a:r>
              <a:rPr lang="hu-HU" sz="1400" dirty="0">
                <a:solidFill>
                  <a:srgbClr val="000000"/>
                </a:solidFill>
              </a:rPr>
              <a:t>a legközelebbi </a:t>
            </a:r>
            <a:r>
              <a:rPr lang="hu-HU" sz="1400" dirty="0" smtClean="0">
                <a:solidFill>
                  <a:srgbClr val="000000"/>
                </a:solidFill>
              </a:rPr>
              <a:t>megálló vagy a megállók közül választva (aktuális pozíció szerint)</a:t>
            </a:r>
            <a:endParaRPr lang="en-GB" sz="1400" dirty="0">
              <a:solidFill>
                <a:srgbClr val="000000"/>
              </a:solidFill>
            </a:endParaRPr>
          </a:p>
          <a:p>
            <a:pPr lvl="1" algn="l"/>
            <a:r>
              <a:rPr lang="hu-HU" sz="1400" dirty="0" smtClean="0">
                <a:solidFill>
                  <a:srgbClr val="000000"/>
                </a:solidFill>
              </a:rPr>
              <a:t>térképről</a:t>
            </a:r>
          </a:p>
          <a:p>
            <a:pPr lvl="1" algn="l"/>
            <a:endParaRPr lang="hu-HU" sz="1400" dirty="0">
              <a:solidFill>
                <a:srgbClr val="000000"/>
              </a:solidFill>
            </a:endParaRPr>
          </a:p>
          <a:p>
            <a:pPr lvl="1" algn="l"/>
            <a:r>
              <a:rPr lang="hu-HU" sz="1400" dirty="0" smtClean="0">
                <a:solidFill>
                  <a:srgbClr val="000000"/>
                </a:solidFill>
              </a:rPr>
              <a:t>induló/érkező váltó gomb</a:t>
            </a:r>
          </a:p>
          <a:p>
            <a:pPr lvl="1" algn="l"/>
            <a:endParaRPr lang="hu-HU" sz="1400" dirty="0">
              <a:solidFill>
                <a:srgbClr val="000000"/>
              </a:solidFill>
            </a:endParaRPr>
          </a:p>
          <a:p>
            <a:pPr lvl="1" algn="l"/>
            <a:r>
              <a:rPr lang="hu-HU" sz="1400" dirty="0" smtClean="0">
                <a:solidFill>
                  <a:srgbClr val="000000"/>
                </a:solidFill>
              </a:rPr>
              <a:t>járatok listája időadatokkal</a:t>
            </a:r>
            <a:endParaRPr lang="en-GB" sz="1400" dirty="0">
              <a:solidFill>
                <a:srgbClr val="000000"/>
              </a:solidFill>
            </a:endParaRPr>
          </a:p>
          <a:p>
            <a:pPr lvl="1" algn="l"/>
            <a:endParaRPr lang="en-GB" sz="1400" dirty="0">
              <a:solidFill>
                <a:srgbClr val="000000"/>
              </a:solidFill>
            </a:endParaRPr>
          </a:p>
          <a:p>
            <a:pPr marL="0" lvl="2" algn="l"/>
            <a:endParaRPr lang="hu-HU" altLang="ko-KR" sz="1800" b="1" dirty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769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>
                <a:solidFill>
                  <a:srgbClr val="4D4D4D"/>
                </a:solidFill>
              </a:rPr>
              <a:pPr/>
              <a:t>17</a:t>
            </a:fld>
            <a:endParaRPr lang="hu-HU" sz="1200" dirty="0">
              <a:solidFill>
                <a:srgbClr val="4D4D4D"/>
              </a:solidFill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11559" y="260573"/>
            <a:ext cx="8333159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hu-HU" sz="4000" kern="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/>
              </a:rPr>
              <a:t>4. A mobil alkalmazás koncepciója</a:t>
            </a:r>
            <a:endParaRPr lang="en-US" sz="4000" kern="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Sans Serif"/>
            </a:endParaRPr>
          </a:p>
        </p:txBody>
      </p:sp>
      <p:sp>
        <p:nvSpPr>
          <p:cNvPr id="3" name="Szövegdoboz 2"/>
          <p:cNvSpPr txBox="1"/>
          <p:nvPr/>
        </p:nvSpPr>
        <p:spPr>
          <a:xfrm>
            <a:off x="251521" y="1844824"/>
            <a:ext cx="8784976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r>
              <a:rPr lang="hu-HU" altLang="ko-KR" sz="1800" b="1" dirty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A felhasználói felület </a:t>
            </a:r>
            <a:r>
              <a:rPr lang="hu-HU" altLang="ko-KR" sz="1800" b="1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szerkezete</a:t>
            </a:r>
          </a:p>
          <a:p>
            <a:pPr marL="0" lvl="2"/>
            <a:endParaRPr lang="hu-HU" altLang="ko-KR" sz="1800" b="1" dirty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algn="l"/>
            <a:r>
              <a:rPr lang="hu-HU" sz="1400" b="1" i="1" dirty="0" smtClean="0">
                <a:solidFill>
                  <a:srgbClr val="000000"/>
                </a:solidFill>
              </a:rPr>
              <a:t>2. Megállók </a:t>
            </a:r>
            <a:r>
              <a:rPr lang="hu-HU" sz="1400" b="1" i="1" dirty="0">
                <a:solidFill>
                  <a:srgbClr val="000000"/>
                </a:solidFill>
              </a:rPr>
              <a:t>közötti járatok </a:t>
            </a:r>
            <a:r>
              <a:rPr lang="hu-HU" sz="1400" b="1" i="1" dirty="0" smtClean="0">
                <a:solidFill>
                  <a:srgbClr val="000000"/>
                </a:solidFill>
              </a:rPr>
              <a:t>keresése (</a:t>
            </a:r>
            <a:r>
              <a:rPr lang="hu-HU" sz="1400" b="1" i="1" u="sng" dirty="0" smtClean="0">
                <a:solidFill>
                  <a:srgbClr val="000000"/>
                </a:solidFill>
              </a:rPr>
              <a:t>közvetlen</a:t>
            </a:r>
            <a:r>
              <a:rPr lang="hu-HU" sz="1400" b="1" i="1" dirty="0" smtClean="0">
                <a:solidFill>
                  <a:srgbClr val="000000"/>
                </a:solidFill>
              </a:rPr>
              <a:t> járatok)</a:t>
            </a:r>
            <a:endParaRPr lang="en-GB" sz="1400" b="1" i="1" dirty="0">
              <a:solidFill>
                <a:srgbClr val="000000"/>
              </a:solidFill>
            </a:endParaRPr>
          </a:p>
          <a:p>
            <a:pPr lvl="1" algn="l"/>
            <a:r>
              <a:rPr lang="hu-HU" sz="1400" dirty="0" smtClean="0">
                <a:solidFill>
                  <a:srgbClr val="000000"/>
                </a:solidFill>
              </a:rPr>
              <a:t>két beviteli mező (honnan-hova) </a:t>
            </a:r>
          </a:p>
          <a:p>
            <a:pPr lvl="1" algn="l"/>
            <a:endParaRPr lang="hu-HU" sz="1400" dirty="0" smtClean="0">
              <a:solidFill>
                <a:srgbClr val="000000"/>
              </a:solidFill>
            </a:endParaRPr>
          </a:p>
          <a:p>
            <a:pPr lvl="1" algn="l"/>
            <a:r>
              <a:rPr lang="hu-HU" sz="1400" dirty="0">
                <a:solidFill>
                  <a:srgbClr val="000000"/>
                </a:solidFill>
              </a:rPr>
              <a:t>szűrési feltételek:</a:t>
            </a:r>
            <a:endParaRPr lang="en-GB" sz="1400" dirty="0">
              <a:solidFill>
                <a:srgbClr val="000000"/>
              </a:solidFill>
            </a:endParaRPr>
          </a:p>
          <a:p>
            <a:pPr lvl="2" algn="l"/>
            <a:r>
              <a:rPr lang="hu-HU" sz="1400" dirty="0" smtClean="0">
                <a:solidFill>
                  <a:srgbClr val="000000"/>
                </a:solidFill>
              </a:rPr>
              <a:t>alacsony padlós</a:t>
            </a:r>
            <a:endParaRPr lang="en-GB" sz="1400" dirty="0">
              <a:solidFill>
                <a:srgbClr val="000000"/>
              </a:solidFill>
            </a:endParaRPr>
          </a:p>
          <a:p>
            <a:pPr lvl="2" algn="l"/>
            <a:r>
              <a:rPr lang="hu-HU" sz="1400" dirty="0" err="1" smtClean="0">
                <a:solidFill>
                  <a:srgbClr val="000000"/>
                </a:solidFill>
              </a:rPr>
              <a:t>WiFi</a:t>
            </a:r>
            <a:endParaRPr lang="en-GB" sz="1400" dirty="0">
              <a:solidFill>
                <a:srgbClr val="000000"/>
              </a:solidFill>
            </a:endParaRPr>
          </a:p>
          <a:p>
            <a:pPr lvl="2" algn="l"/>
            <a:r>
              <a:rPr lang="hu-HU" sz="1400" dirty="0" smtClean="0">
                <a:solidFill>
                  <a:srgbClr val="000000"/>
                </a:solidFill>
              </a:rPr>
              <a:t>mosdó</a:t>
            </a:r>
            <a:endParaRPr lang="en-GB" sz="1400" dirty="0">
              <a:solidFill>
                <a:srgbClr val="000000"/>
              </a:solidFill>
            </a:endParaRPr>
          </a:p>
          <a:p>
            <a:pPr lvl="2" algn="l"/>
            <a:r>
              <a:rPr lang="hu-HU" sz="1400" dirty="0" err="1" smtClean="0">
                <a:solidFill>
                  <a:srgbClr val="000000"/>
                </a:solidFill>
              </a:rPr>
              <a:t>klimatizált</a:t>
            </a:r>
            <a:endParaRPr lang="en-GB" sz="1400" dirty="0">
              <a:solidFill>
                <a:srgbClr val="000000"/>
              </a:solidFill>
            </a:endParaRPr>
          </a:p>
          <a:p>
            <a:pPr lvl="1" algn="l"/>
            <a:endParaRPr lang="hu-HU" sz="1400" dirty="0">
              <a:solidFill>
                <a:srgbClr val="000000"/>
              </a:solidFill>
            </a:endParaRPr>
          </a:p>
          <a:p>
            <a:pPr algn="l"/>
            <a:r>
              <a:rPr lang="hu-HU" sz="1400" b="1" i="1" dirty="0" smtClean="0">
                <a:solidFill>
                  <a:srgbClr val="000000"/>
                </a:solidFill>
              </a:rPr>
              <a:t>3. Helyi járatok</a:t>
            </a:r>
            <a:endParaRPr lang="en-GB" sz="1400" b="1" i="1" dirty="0">
              <a:solidFill>
                <a:srgbClr val="000000"/>
              </a:solidFill>
            </a:endParaRPr>
          </a:p>
          <a:p>
            <a:pPr lvl="1" algn="l"/>
            <a:r>
              <a:rPr lang="hu-HU" sz="1400" dirty="0" smtClean="0">
                <a:solidFill>
                  <a:srgbClr val="000000"/>
                </a:solidFill>
              </a:rPr>
              <a:t>város kiválasztása listából – a helyi járati menetrend letöltése</a:t>
            </a:r>
            <a:endParaRPr lang="hu-HU" sz="1400" dirty="0">
              <a:solidFill>
                <a:srgbClr val="000000"/>
              </a:solidFill>
            </a:endParaRPr>
          </a:p>
          <a:p>
            <a:pPr lvl="1" algn="l"/>
            <a:r>
              <a:rPr lang="hu-HU" sz="1400" dirty="0" smtClean="0">
                <a:solidFill>
                  <a:srgbClr val="000000"/>
                </a:solidFill>
              </a:rPr>
              <a:t>a városban közlekedő viszonylatok közül választás (oda-vissza irány)</a:t>
            </a:r>
          </a:p>
          <a:p>
            <a:pPr lvl="1" algn="l"/>
            <a:r>
              <a:rPr lang="hu-HU" sz="1400" dirty="0" smtClean="0">
                <a:solidFill>
                  <a:srgbClr val="000000"/>
                </a:solidFill>
              </a:rPr>
              <a:t>érintett megállók listájából választás</a:t>
            </a:r>
          </a:p>
          <a:p>
            <a:pPr lvl="1" algn="l"/>
            <a:r>
              <a:rPr lang="hu-HU" sz="1400" dirty="0" smtClean="0">
                <a:solidFill>
                  <a:srgbClr val="000000"/>
                </a:solidFill>
              </a:rPr>
              <a:t>adott megállótól indulási időadatok</a:t>
            </a:r>
          </a:p>
          <a:p>
            <a:pPr lvl="1" algn="l"/>
            <a:endParaRPr lang="hu-HU" sz="1400" dirty="0">
              <a:solidFill>
                <a:srgbClr val="000000"/>
              </a:solidFill>
            </a:endParaRPr>
          </a:p>
          <a:p>
            <a:pPr algn="l"/>
            <a:r>
              <a:rPr lang="hu-HU" sz="1400" b="1" i="1" dirty="0">
                <a:solidFill>
                  <a:srgbClr val="000000"/>
                </a:solidFill>
              </a:rPr>
              <a:t>4. </a:t>
            </a:r>
            <a:r>
              <a:rPr lang="hu-HU" sz="1400" b="1" i="1" dirty="0" smtClean="0">
                <a:solidFill>
                  <a:srgbClr val="000000"/>
                </a:solidFill>
              </a:rPr>
              <a:t>Kedvencek</a:t>
            </a:r>
          </a:p>
          <a:p>
            <a:pPr algn="l"/>
            <a:r>
              <a:rPr lang="hu-HU" sz="1400" b="1" i="1" dirty="0">
                <a:solidFill>
                  <a:srgbClr val="000000"/>
                </a:solidFill>
              </a:rPr>
              <a:t>	</a:t>
            </a:r>
            <a:r>
              <a:rPr lang="hu-HU" sz="1400" dirty="0" smtClean="0">
                <a:solidFill>
                  <a:srgbClr val="000000"/>
                </a:solidFill>
              </a:rPr>
              <a:t>vonalak</a:t>
            </a:r>
          </a:p>
          <a:p>
            <a:pPr algn="l"/>
            <a:r>
              <a:rPr lang="hu-HU" sz="1400" dirty="0">
                <a:solidFill>
                  <a:srgbClr val="000000"/>
                </a:solidFill>
              </a:rPr>
              <a:t>	</a:t>
            </a:r>
            <a:r>
              <a:rPr lang="hu-HU" sz="1400" dirty="0" smtClean="0">
                <a:solidFill>
                  <a:srgbClr val="000000"/>
                </a:solidFill>
              </a:rPr>
              <a:t>járatok</a:t>
            </a:r>
          </a:p>
          <a:p>
            <a:pPr algn="l"/>
            <a:r>
              <a:rPr lang="hu-HU" sz="1400" dirty="0">
                <a:solidFill>
                  <a:srgbClr val="000000"/>
                </a:solidFill>
              </a:rPr>
              <a:t>	</a:t>
            </a:r>
            <a:r>
              <a:rPr lang="hu-HU" sz="1400" dirty="0" smtClean="0">
                <a:solidFill>
                  <a:srgbClr val="000000"/>
                </a:solidFill>
              </a:rPr>
              <a:t>megállók</a:t>
            </a:r>
            <a:endParaRPr lang="hu-HU" sz="1400" dirty="0">
              <a:solidFill>
                <a:srgbClr val="000000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078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>
                <a:solidFill>
                  <a:srgbClr val="4D4D4D"/>
                </a:solidFill>
              </a:rPr>
              <a:pPr/>
              <a:t>18</a:t>
            </a:fld>
            <a:endParaRPr lang="hu-HU" sz="1200" dirty="0">
              <a:solidFill>
                <a:srgbClr val="4D4D4D"/>
              </a:solidFill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11559" y="260573"/>
            <a:ext cx="8333159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hu-HU" sz="4000" kern="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/>
              </a:rPr>
              <a:t>4. A mobil alkalmazás koncepciója</a:t>
            </a:r>
            <a:endParaRPr lang="en-US" sz="4000" kern="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Sans Serif"/>
            </a:endParaRPr>
          </a:p>
        </p:txBody>
      </p:sp>
      <p:sp>
        <p:nvSpPr>
          <p:cNvPr id="3" name="Szövegdoboz 2"/>
          <p:cNvSpPr txBox="1"/>
          <p:nvPr/>
        </p:nvSpPr>
        <p:spPr>
          <a:xfrm>
            <a:off x="251521" y="1772816"/>
            <a:ext cx="878497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lvl="2"/>
            <a:r>
              <a:rPr lang="hu-HU" altLang="ko-KR" sz="1800" b="1" dirty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A felhasználói felület </a:t>
            </a:r>
            <a:r>
              <a:rPr lang="hu-HU" altLang="ko-KR" sz="1800" b="1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szerkezete – a képernyőképek közötti kapcsolatok</a:t>
            </a:r>
          </a:p>
        </p:txBody>
      </p:sp>
      <p:pic>
        <p:nvPicPr>
          <p:cNvPr id="6" name="Picture 2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48880"/>
            <a:ext cx="8693197" cy="4309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52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>
                <a:solidFill>
                  <a:srgbClr val="4D4D4D"/>
                </a:solidFill>
              </a:rPr>
              <a:pPr/>
              <a:t>19</a:t>
            </a:fld>
            <a:endParaRPr lang="hu-HU" sz="1200" dirty="0">
              <a:solidFill>
                <a:srgbClr val="4D4D4D"/>
              </a:solidFill>
            </a:endParaRPr>
          </a:p>
        </p:txBody>
      </p:sp>
      <p:sp>
        <p:nvSpPr>
          <p:cNvPr id="1925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4D4D4D"/>
              </a:solidFill>
            </a:endParaRPr>
          </a:p>
        </p:txBody>
      </p:sp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4D4D4D"/>
              </a:solidFill>
            </a:endParaRPr>
          </a:p>
        </p:txBody>
      </p:sp>
      <p:sp>
        <p:nvSpPr>
          <p:cNvPr id="212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4D4D4D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76672"/>
            <a:ext cx="8712968" cy="792163"/>
          </a:xfrm>
        </p:spPr>
        <p:txBody>
          <a:bodyPr/>
          <a:lstStyle/>
          <a:p>
            <a:pPr lvl="0"/>
            <a:r>
              <a:rPr lang="hu-HU" altLang="ko-KR" sz="4000" dirty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hu-HU" altLang="ko-KR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Utazók </a:t>
            </a:r>
            <a:r>
              <a:rPr lang="hu-HU" altLang="ko-KR" sz="4000" dirty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elvárásainak megismerése – kérdőíves </a:t>
            </a:r>
            <a:r>
              <a:rPr lang="hu-HU" altLang="ko-KR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felmérés</a:t>
            </a:r>
            <a:endParaRPr lang="en-US" sz="400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35496" y="2060848"/>
            <a:ext cx="9289032" cy="447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spcAft>
                <a:spcPts val="1200"/>
              </a:spcAft>
            </a:pPr>
            <a:endParaRPr lang="hu-HU" sz="2000" kern="0" dirty="0" smtClean="0">
              <a:solidFill>
                <a:srgbClr val="000000"/>
              </a:solidFill>
              <a:latin typeface="Microsoft Sans Serif"/>
            </a:endParaRPr>
          </a:p>
          <a:p>
            <a:pPr algn="l">
              <a:spcAft>
                <a:spcPts val="1200"/>
              </a:spcAft>
            </a:pPr>
            <a:r>
              <a:rPr lang="hu-HU" sz="2000" kern="0" dirty="0" smtClean="0">
                <a:solidFill>
                  <a:srgbClr val="000000"/>
                </a:solidFill>
                <a:latin typeface="Microsoft Sans Serif"/>
              </a:rPr>
              <a:t>1. </a:t>
            </a:r>
            <a:r>
              <a:rPr lang="hu-HU" sz="2000" b="1" i="1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Mobil eszközök használatával kapcsolatos kérdések</a:t>
            </a:r>
          </a:p>
          <a:p>
            <a:pPr algn="l">
              <a:spcAft>
                <a:spcPts val="1200"/>
              </a:spcAft>
            </a:pPr>
            <a:r>
              <a:rPr lang="hu-HU" sz="20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hu-HU" sz="18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okostelefon, internet kapcsolat, frissítési gyakoriság</a:t>
            </a:r>
          </a:p>
          <a:p>
            <a:pPr algn="l">
              <a:spcAft>
                <a:spcPts val="1200"/>
              </a:spcAft>
            </a:pPr>
            <a:endParaRPr lang="hu-HU" sz="1800" kern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Aft>
                <a:spcPts val="1200"/>
              </a:spcAft>
            </a:pPr>
            <a:r>
              <a:rPr lang="hu-HU" sz="20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hu-HU" sz="2000" b="1" i="1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Közlekedési információkkal kapcsolatos kérdések</a:t>
            </a:r>
          </a:p>
          <a:p>
            <a:pPr algn="l">
              <a:spcAft>
                <a:spcPts val="1200"/>
              </a:spcAft>
            </a:pPr>
            <a:r>
              <a:rPr lang="hu-HU" sz="20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hu-HU" sz="18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közlekedési módok, </a:t>
            </a:r>
            <a:r>
              <a:rPr lang="hu-HU" sz="1800" kern="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real-time</a:t>
            </a:r>
            <a:r>
              <a:rPr lang="hu-HU" sz="18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adatok (és azok haszna), megállóhely-	kiválasztás, </a:t>
            </a:r>
            <a:r>
              <a:rPr lang="hu-HU" sz="1800" kern="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POI-k</a:t>
            </a:r>
            <a:r>
              <a:rPr lang="hu-HU" sz="18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hu-HU" sz="1800" kern="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push</a:t>
            </a:r>
            <a:r>
              <a:rPr lang="hu-HU" sz="18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információk, információ megjelenítése </a:t>
            </a:r>
            <a:r>
              <a:rPr lang="hu-HU" sz="20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</a:t>
            </a:r>
            <a:endParaRPr lang="hu-HU" sz="2000" kern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Aft>
                <a:spcPts val="1200"/>
              </a:spcAft>
            </a:pPr>
            <a:endParaRPr lang="hu-HU" sz="2000" kern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Aft>
                <a:spcPts val="1200"/>
              </a:spcAft>
            </a:pPr>
            <a:r>
              <a:rPr lang="hu-HU" sz="20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hu-HU" sz="2000" b="1" i="1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Személyes kérdések</a:t>
            </a:r>
          </a:p>
          <a:p>
            <a:pPr algn="l">
              <a:spcAft>
                <a:spcPts val="1200"/>
              </a:spcAft>
            </a:pPr>
            <a:r>
              <a:rPr lang="hu-HU" sz="20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hu-HU" sz="18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nem, életkor, lakóhely, iskolai végzettség</a:t>
            </a:r>
          </a:p>
          <a:p>
            <a:pPr marL="457200" indent="-457200" algn="l">
              <a:spcAft>
                <a:spcPts val="1200"/>
              </a:spcAft>
              <a:buAutoNum type="arabicPeriod"/>
            </a:pPr>
            <a:endParaRPr lang="hu-HU" sz="2000" kern="0" dirty="0">
              <a:solidFill>
                <a:srgbClr val="000000"/>
              </a:solidFill>
              <a:latin typeface="Microsoft Sans Serif"/>
            </a:endParaRPr>
          </a:p>
          <a:p>
            <a:pPr algn="l">
              <a:spcAft>
                <a:spcPts val="1200"/>
              </a:spcAft>
            </a:pPr>
            <a:endParaRPr lang="hu-HU" sz="2000" kern="0" dirty="0" smtClean="0">
              <a:solidFill>
                <a:srgbClr val="000000"/>
              </a:solidFill>
              <a:latin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84563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476597"/>
            <a:ext cx="7086600" cy="792163"/>
          </a:xfrm>
        </p:spPr>
        <p:txBody>
          <a:bodyPr/>
          <a:lstStyle/>
          <a:p>
            <a:r>
              <a:rPr lang="hu-HU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Tartalom</a:t>
            </a:r>
            <a:endParaRPr lang="en-US" sz="400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2</a:t>
            </a:fld>
            <a:endParaRPr lang="hu-HU" sz="12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olyamatábra: Feldolgozás 4"/>
          <p:cNvSpPr/>
          <p:nvPr/>
        </p:nvSpPr>
        <p:spPr>
          <a:xfrm>
            <a:off x="1259632" y="3274066"/>
            <a:ext cx="6552728" cy="442966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6464" tIns="156464" rIns="156464" bIns="156464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hu-HU" altLang="ko-KR" sz="2200" kern="1200" dirty="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1. Információszolgáltatási fejlődési irányok</a:t>
            </a:r>
          </a:p>
        </p:txBody>
      </p:sp>
      <p:sp>
        <p:nvSpPr>
          <p:cNvPr id="14" name="Folyamatábra: Feldolgozás 4"/>
          <p:cNvSpPr/>
          <p:nvPr/>
        </p:nvSpPr>
        <p:spPr>
          <a:xfrm>
            <a:off x="1403648" y="3989308"/>
            <a:ext cx="5976664" cy="66382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6464" tIns="156464" rIns="156464" bIns="156464" numCol="1" spcCol="1270" anchor="ctr" anchorCtr="0">
            <a:noAutofit/>
          </a:bodyPr>
          <a:lstStyle/>
          <a:p>
            <a:pPr lvl="0" defTabSz="977900">
              <a:lnSpc>
                <a:spcPct val="90000"/>
              </a:lnSpc>
              <a:spcAft>
                <a:spcPct val="35000"/>
              </a:spcAft>
            </a:pPr>
            <a:r>
              <a:rPr lang="hu-HU" altLang="ko-KR" sz="2000" dirty="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2. Utastájékoztató </a:t>
            </a:r>
            <a:r>
              <a:rPr lang="hu-HU" altLang="ko-KR" sz="2000" dirty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rendszerek jellemzőinek multikritériumos </a:t>
            </a:r>
            <a:r>
              <a:rPr lang="hu-HU" altLang="ko-KR" sz="2000" dirty="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elemzése</a:t>
            </a:r>
            <a:endParaRPr lang="hu-HU" altLang="ko-KR" sz="2200" kern="1200" dirty="0" smtClean="0">
              <a:solidFill>
                <a:srgbClr val="03136A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sp>
        <p:nvSpPr>
          <p:cNvPr id="15" name="Folyamatábra: Feldolgozás 4"/>
          <p:cNvSpPr/>
          <p:nvPr/>
        </p:nvSpPr>
        <p:spPr>
          <a:xfrm>
            <a:off x="971600" y="5285452"/>
            <a:ext cx="7225344" cy="66382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6464" tIns="156464" rIns="156464" bIns="156464" numCol="1" spcCol="1270" anchor="ctr" anchorCtr="0">
            <a:noAutofit/>
          </a:bodyPr>
          <a:lstStyle/>
          <a:p>
            <a:pPr lvl="0" defTabSz="977900">
              <a:lnSpc>
                <a:spcPct val="90000"/>
              </a:lnSpc>
              <a:spcAft>
                <a:spcPct val="35000"/>
              </a:spcAft>
            </a:pPr>
            <a:r>
              <a:rPr lang="hu-HU" altLang="ko-KR" sz="2000" dirty="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4. A mobil alkalmazás koncepciója - továbbfejlesztés</a:t>
            </a:r>
            <a:endParaRPr lang="hu-HU" altLang="ko-KR" sz="2200" kern="1200" dirty="0" smtClean="0">
              <a:solidFill>
                <a:srgbClr val="03136A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sp>
        <p:nvSpPr>
          <p:cNvPr id="16" name="Folyamatábra: Feldolgozás 4"/>
          <p:cNvSpPr/>
          <p:nvPr/>
        </p:nvSpPr>
        <p:spPr>
          <a:xfrm>
            <a:off x="1259632" y="4709388"/>
            <a:ext cx="5976664" cy="66382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6464" tIns="156464" rIns="156464" bIns="156464" numCol="1" spcCol="1270" anchor="ctr" anchorCtr="0">
            <a:noAutofit/>
          </a:bodyPr>
          <a:lstStyle/>
          <a:p>
            <a:pPr lvl="0" defTabSz="977900">
              <a:lnSpc>
                <a:spcPct val="90000"/>
              </a:lnSpc>
              <a:spcAft>
                <a:spcPct val="35000"/>
              </a:spcAft>
            </a:pPr>
            <a:r>
              <a:rPr lang="hu-HU" altLang="ko-KR" sz="2000" dirty="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3. Adatellátás</a:t>
            </a:r>
            <a:endParaRPr lang="hu-HU" altLang="ko-KR" sz="2200" kern="1200" dirty="0" smtClean="0">
              <a:solidFill>
                <a:srgbClr val="03136A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sp>
        <p:nvSpPr>
          <p:cNvPr id="12" name="Folyamatábra: Feldolgozás 4"/>
          <p:cNvSpPr/>
          <p:nvPr/>
        </p:nvSpPr>
        <p:spPr>
          <a:xfrm>
            <a:off x="179511" y="5861516"/>
            <a:ext cx="8765207" cy="66382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6464" tIns="156464" rIns="156464" bIns="156464" numCol="1" spcCol="1270" anchor="ctr" anchorCtr="0">
            <a:noAutofit/>
          </a:bodyPr>
          <a:lstStyle/>
          <a:p>
            <a:pPr lvl="0" defTabSz="977900">
              <a:lnSpc>
                <a:spcPct val="90000"/>
              </a:lnSpc>
              <a:spcAft>
                <a:spcPct val="35000"/>
              </a:spcAft>
            </a:pPr>
            <a:r>
              <a:rPr lang="hu-HU" altLang="ko-KR" sz="2000" dirty="0" smtClean="0">
                <a:solidFill>
                  <a:srgbClr val="03136A"/>
                </a:solidFill>
                <a:latin typeface="Arial" pitchFamily="34" charset="0"/>
                <a:ea typeface="굴림" charset="-127"/>
                <a:cs typeface="Arial" pitchFamily="34" charset="0"/>
              </a:rPr>
              <a:t>5. Utazók elvárásainak megismerése - kérdőíves felmérés</a:t>
            </a:r>
            <a:endParaRPr lang="hu-HU" altLang="ko-KR" sz="2200" kern="1200" dirty="0" smtClean="0">
              <a:solidFill>
                <a:srgbClr val="03136A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sp>
        <p:nvSpPr>
          <p:cNvPr id="2" name="Szövegdoboz 1"/>
          <p:cNvSpPr txBox="1"/>
          <p:nvPr/>
        </p:nvSpPr>
        <p:spPr>
          <a:xfrm>
            <a:off x="179512" y="1340768"/>
            <a:ext cx="8765209" cy="16312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sz="2000" dirty="0" err="1" smtClean="0">
                <a:solidFill>
                  <a:srgbClr val="000000"/>
                </a:solidFill>
              </a:rPr>
              <a:t>Libra</a:t>
            </a:r>
            <a:r>
              <a:rPr lang="hu-HU" sz="2000" dirty="0" smtClean="0">
                <a:solidFill>
                  <a:srgbClr val="000000"/>
                </a:solidFill>
              </a:rPr>
              <a:t> Szoftver </a:t>
            </a:r>
            <a:r>
              <a:rPr lang="hu-HU" sz="2000" dirty="0" err="1" smtClean="0">
                <a:solidFill>
                  <a:srgbClr val="000000"/>
                </a:solidFill>
              </a:rPr>
              <a:t>Zrt.-BME</a:t>
            </a:r>
            <a:r>
              <a:rPr lang="hu-HU" sz="2000" dirty="0" smtClean="0">
                <a:solidFill>
                  <a:srgbClr val="000000"/>
                </a:solidFill>
              </a:rPr>
              <a:t>: BusEye – online személyre szabott utastájékoztatási rendszer kifejlesztése c. projekt  2013-2014</a:t>
            </a:r>
          </a:p>
          <a:p>
            <a:endParaRPr lang="hu-HU" sz="2000" dirty="0">
              <a:solidFill>
                <a:srgbClr val="000000"/>
              </a:solidFill>
            </a:endParaRPr>
          </a:p>
          <a:p>
            <a:r>
              <a:rPr lang="hu-HU" sz="2000" dirty="0" smtClean="0">
                <a:solidFill>
                  <a:srgbClr val="000000"/>
                </a:solidFill>
              </a:rPr>
              <a:t>Piacorientált kutatás-fejlesztési tevékenység támogatása a közép-magyarországi régióban</a:t>
            </a:r>
            <a:endParaRPr lang="en-GB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1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5199459"/>
            <a:ext cx="176368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21088"/>
            <a:ext cx="176368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6992"/>
            <a:ext cx="176368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04864"/>
            <a:ext cx="176368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52736"/>
            <a:ext cx="176368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76368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116632"/>
            <a:ext cx="7056784" cy="3024336"/>
          </a:xfrm>
        </p:spPr>
        <p:txBody>
          <a:bodyPr/>
          <a:lstStyle/>
          <a:p>
            <a:r>
              <a:rPr lang="hu-H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Valós idejű multimodális utastájékoztató mobil applikáció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3688" y="3273896"/>
            <a:ext cx="7560840" cy="803176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hu-HU" altLang="ko-KR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굴림" charset="-127"/>
              </a:rPr>
              <a:t>Köszönöm a figyelmet!</a:t>
            </a:r>
            <a:endParaRPr lang="en-US" altLang="ko-KR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굴림" charset="-127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1907704" y="5445224"/>
            <a:ext cx="705678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>
              <a:spcBef>
                <a:spcPct val="20000"/>
              </a:spcBef>
              <a:defRPr/>
            </a:pPr>
            <a:r>
              <a:rPr lang="hu-HU" sz="2000" i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Dr. Csiszár Csaba	 	</a:t>
            </a:r>
            <a:r>
              <a:rPr lang="hu-HU" sz="2000" i="1" kern="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csiszar</a:t>
            </a:r>
            <a:r>
              <a:rPr lang="hu-HU" sz="2000" i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@</a:t>
            </a:r>
            <a:r>
              <a:rPr lang="hu-HU" sz="2000" i="1" kern="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kku.bme.hu</a:t>
            </a:r>
            <a:endParaRPr lang="hu-HU" sz="2000" i="1" kern="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342900" indent="-342900" algn="l">
              <a:spcBef>
                <a:spcPct val="20000"/>
              </a:spcBef>
              <a:defRPr/>
            </a:pPr>
            <a:r>
              <a:rPr lang="hu-HU" sz="2000" i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Dr. Tóth János	 		toth@kku.bme.hu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hu-HU" sz="2000" i="1" kern="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3</a:t>
            </a:fld>
            <a:endParaRPr lang="hu-HU" sz="1200" dirty="0"/>
          </a:p>
        </p:txBody>
      </p:sp>
      <p:pic>
        <p:nvPicPr>
          <p:cNvPr id="54276" name="Picture 4" descr="C:\Users\e-kid\Documents\BME_KSK\cikkek\0_szemelykozl\P13109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348880"/>
            <a:ext cx="1944724" cy="2590009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3419872" y="1930523"/>
            <a:ext cx="5904656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multimodális utazási láncok tervezése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tájékoztatás mobil eszközön (bárhol hozzáférhető)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dirty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v</a:t>
            </a:r>
            <a:r>
              <a:rPr kumimoji="0" lang="hu-HU" altLang="ko-KR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굴림" charset="-127"/>
                <a:cs typeface="Arial" pitchFamily="34" charset="0"/>
              </a:rPr>
              <a:t>alós</a:t>
            </a:r>
            <a:r>
              <a:rPr kumimoji="0" lang="hu-HU" altLang="ko-KR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굴림" charset="-127"/>
                <a:cs typeface="Arial" pitchFamily="34" charset="0"/>
              </a:rPr>
              <a:t> idejű (és előrebecsült) információk közlése</a:t>
            </a:r>
            <a:endParaRPr lang="hu-HU" altLang="ko-KR" sz="1500" kern="0" dirty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kumimoji="0" lang="hu-HU" altLang="ko-KR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굴림" charset="-127"/>
                <a:cs typeface="Arial" pitchFamily="34" charset="0"/>
              </a:rPr>
              <a:t>kényelmi szolgáltatások (pl. jármű jellemzők) közlése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kumimoji="0" lang="hu-HU" altLang="ko-KR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굴림" charset="-127"/>
                <a:cs typeface="Arial" pitchFamily="34" charset="0"/>
              </a:rPr>
              <a:t>személyre</a:t>
            </a:r>
            <a:r>
              <a:rPr kumimoji="0" lang="hu-HU" altLang="ko-KR" sz="15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굴림" charset="-127"/>
                <a:cs typeface="Arial" pitchFamily="34" charset="0"/>
              </a:rPr>
              <a:t> szabott tájékoztatás (preferenciák)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dirty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h</a:t>
            </a:r>
            <a:r>
              <a:rPr lang="hu-HU" altLang="ko-KR" sz="1500" kern="0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elytől függő tájékoztatás (</a:t>
            </a:r>
            <a:r>
              <a:rPr lang="hu-HU" altLang="ko-KR" sz="1500" kern="0" dirty="0" err="1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location</a:t>
            </a:r>
            <a:r>
              <a:rPr lang="hu-HU" altLang="ko-KR" sz="1500" kern="0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hu-HU" altLang="ko-KR" sz="1500" kern="0" dirty="0" err="1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based</a:t>
            </a:r>
            <a:r>
              <a:rPr lang="hu-HU" altLang="ko-KR" sz="1500" kern="0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 </a:t>
            </a:r>
            <a:r>
              <a:rPr lang="hu-HU" altLang="ko-KR" sz="1500" kern="0" dirty="0" err="1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services</a:t>
            </a:r>
            <a:r>
              <a:rPr lang="hu-HU" altLang="ko-KR" sz="1500" kern="0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)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dirty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s</a:t>
            </a:r>
            <a:r>
              <a:rPr lang="hu-HU" altLang="ko-KR" sz="1500" kern="0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zemélyi navigáció (lebonyolítás segítése, különösen zavar esetén!)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dirty="0" smtClean="0">
                <a:solidFill>
                  <a:srgbClr val="C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különböző adatforrások tartalmának integrálása </a:t>
            </a:r>
            <a:r>
              <a:rPr lang="hu-HU" altLang="ko-KR" sz="1500" kern="0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(értéknövelt információk)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tájékoztatás mellett egyéb utasinformatikai funkciók</a:t>
            </a:r>
            <a:br>
              <a:rPr lang="hu-HU" altLang="ko-KR" sz="1500" kern="0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</a:br>
            <a:r>
              <a:rPr lang="hu-HU" altLang="ko-KR" sz="1500" kern="0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(pl. menetdíjfizetés) integrálása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dirty="0" err="1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utasbiztonság</a:t>
            </a:r>
            <a:r>
              <a:rPr lang="hu-HU" altLang="ko-KR" sz="1500" kern="0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 fokozása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tevékenységi láncok szervezése</a:t>
            </a:r>
          </a:p>
          <a:p>
            <a:pPr marL="342900" lvl="0" indent="-342900" algn="l">
              <a:spcBef>
                <a:spcPct val="200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hu-HU" altLang="ko-KR" sz="1500" kern="0" dirty="0" smtClean="0">
                <a:solidFill>
                  <a:srgbClr val="000000"/>
                </a:solidFill>
                <a:latin typeface="Arial" pitchFamily="34" charset="0"/>
                <a:ea typeface="굴림" charset="-127"/>
                <a:cs typeface="Arial" pitchFamily="34" charset="0"/>
              </a:rPr>
              <a:t>adatgyűjtés a felhasználó információkezelési (döntési) és utazási szokásairól</a:t>
            </a:r>
            <a:endParaRPr lang="en-US" altLang="ko-KR" sz="1500" kern="0" dirty="0">
              <a:solidFill>
                <a:srgbClr val="000000"/>
              </a:solidFill>
              <a:latin typeface="Arial" pitchFamily="34" charset="0"/>
              <a:ea typeface="굴림" charset="-127"/>
              <a:cs typeface="Arial" pitchFamily="34" charset="0"/>
            </a:endParaRP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476597"/>
            <a:ext cx="8280920" cy="792163"/>
          </a:xfrm>
        </p:spPr>
        <p:txBody>
          <a:bodyPr/>
          <a:lstStyle/>
          <a:p>
            <a:r>
              <a:rPr lang="hu-HU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Információszolgáltatási fejlődési irányok</a:t>
            </a:r>
            <a:endParaRPr lang="en-US" sz="400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0" y="1859630"/>
            <a:ext cx="3600400" cy="417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>
              <a:spcBef>
                <a:spcPct val="20000"/>
              </a:spcBef>
              <a:defRPr/>
            </a:pPr>
            <a:r>
              <a:rPr lang="hu-HU" altLang="ko-KR" sz="1400" b="1" i="1" u="sng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Probléma:</a:t>
            </a:r>
            <a:r>
              <a:rPr lang="hu-HU" altLang="ko-KR" sz="1400" b="1" i="1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hu-HU" altLang="ko-KR" sz="1400" b="1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helyismeret hiánya, változó közlekedési körülmények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7792" y="5143926"/>
            <a:ext cx="1512168" cy="71160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62249" y="5143926"/>
            <a:ext cx="1341599" cy="7206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5855534"/>
            <a:ext cx="1535435" cy="81015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9389" y="5930610"/>
            <a:ext cx="1620483" cy="7387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>
                <a:solidFill>
                  <a:srgbClr val="4D4D4D"/>
                </a:solidFill>
              </a:rPr>
              <a:pPr/>
              <a:t>4</a:t>
            </a:fld>
            <a:endParaRPr lang="hu-HU" sz="1200" dirty="0">
              <a:solidFill>
                <a:srgbClr val="4D4D4D"/>
              </a:solidFill>
            </a:endParaRPr>
          </a:p>
        </p:txBody>
      </p:sp>
      <p:sp>
        <p:nvSpPr>
          <p:cNvPr id="1925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4D4D4D"/>
              </a:solidFill>
            </a:endParaRPr>
          </a:p>
        </p:txBody>
      </p:sp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4D4D4D"/>
              </a:solidFill>
            </a:endParaRPr>
          </a:p>
        </p:txBody>
      </p:sp>
      <p:sp>
        <p:nvSpPr>
          <p:cNvPr id="212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4D4D4D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76672"/>
            <a:ext cx="8712968" cy="792163"/>
          </a:xfrm>
        </p:spPr>
        <p:txBody>
          <a:bodyPr/>
          <a:lstStyle/>
          <a:p>
            <a:r>
              <a:rPr lang="hu-HU" altLang="ko-KR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Utastájékoztató rendszerek </a:t>
            </a:r>
            <a:r>
              <a:rPr lang="hu-HU" altLang="ko-KR" sz="4000" dirty="0" err="1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jellem-zőinek</a:t>
            </a:r>
            <a:r>
              <a:rPr lang="hu-HU" altLang="ko-KR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u-HU" altLang="ko-KR" sz="4000" dirty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multikritériumos </a:t>
            </a:r>
            <a:r>
              <a:rPr lang="hu-HU" altLang="ko-KR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elemzése</a:t>
            </a:r>
            <a:endParaRPr lang="en-US" sz="400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251520" y="1960671"/>
            <a:ext cx="8568952" cy="39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hu-HU" sz="2000" kern="0" dirty="0" smtClean="0">
                <a:solidFill>
                  <a:srgbClr val="000000"/>
                </a:solidFill>
                <a:latin typeface="Microsoft Sans Serif"/>
              </a:rPr>
              <a:t>összehasonlítás, (szubjektív) értékelés</a:t>
            </a:r>
            <a:endParaRPr lang="en-US" sz="2000" kern="0" dirty="0" smtClean="0">
              <a:solidFill>
                <a:srgbClr val="000000"/>
              </a:solidFill>
              <a:latin typeface="Microsoft Sans Serif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251520" y="2564904"/>
            <a:ext cx="8693199" cy="3179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spcAft>
                <a:spcPts val="1200"/>
              </a:spcAft>
            </a:pPr>
            <a:r>
              <a:rPr lang="hu-HU" sz="2000" kern="0" dirty="0" smtClean="0">
                <a:solidFill>
                  <a:srgbClr val="000000"/>
                </a:solidFill>
                <a:latin typeface="Microsoft Sans Serif"/>
              </a:rPr>
              <a:t>Melyik alkalmazásokat vizsgáljuk? (hazai nemzetközi gyakorlat, térbeliség)</a:t>
            </a:r>
          </a:p>
          <a:p>
            <a:pPr algn="l">
              <a:spcAft>
                <a:spcPts val="1200"/>
              </a:spcAft>
            </a:pPr>
            <a:r>
              <a:rPr lang="hu-HU" sz="2000" kern="0" dirty="0" smtClean="0">
                <a:solidFill>
                  <a:srgbClr val="000000"/>
                </a:solidFill>
                <a:latin typeface="Microsoft Sans Serif"/>
              </a:rPr>
              <a:t>Milyen </a:t>
            </a:r>
            <a:r>
              <a:rPr lang="hu-HU" sz="2000" kern="0" dirty="0">
                <a:solidFill>
                  <a:srgbClr val="000000"/>
                </a:solidFill>
                <a:latin typeface="Microsoft Sans Serif"/>
              </a:rPr>
              <a:t>funkciót lát el?</a:t>
            </a:r>
          </a:p>
          <a:p>
            <a:pPr algn="l">
              <a:spcAft>
                <a:spcPts val="1200"/>
              </a:spcAft>
            </a:pPr>
            <a:r>
              <a:rPr lang="hu-HU" sz="2000" kern="0" dirty="0">
                <a:solidFill>
                  <a:srgbClr val="000000"/>
                </a:solidFill>
                <a:latin typeface="Microsoft Sans Serif"/>
              </a:rPr>
              <a:t>Melyik funkció mennyire fontos?</a:t>
            </a:r>
          </a:p>
          <a:p>
            <a:pPr algn="l">
              <a:spcAft>
                <a:spcPts val="1200"/>
              </a:spcAft>
            </a:pPr>
            <a:r>
              <a:rPr lang="hu-HU" sz="2000" kern="0" dirty="0">
                <a:solidFill>
                  <a:srgbClr val="000000"/>
                </a:solidFill>
                <a:latin typeface="Microsoft Sans Serif"/>
              </a:rPr>
              <a:t>Hogyan működik</a:t>
            </a:r>
            <a:r>
              <a:rPr lang="hu-HU" sz="2000" kern="0" dirty="0" smtClean="0">
                <a:solidFill>
                  <a:srgbClr val="000000"/>
                </a:solidFill>
                <a:latin typeface="Microsoft Sans Serif"/>
              </a:rPr>
              <a:t>? Teljesítési színvonal?</a:t>
            </a:r>
            <a:endParaRPr lang="hu-HU" sz="2000" kern="0" dirty="0">
              <a:solidFill>
                <a:srgbClr val="000000"/>
              </a:solidFill>
              <a:latin typeface="Microsoft Sans Serif"/>
            </a:endParaRPr>
          </a:p>
          <a:p>
            <a:pPr algn="l">
              <a:spcAft>
                <a:spcPts val="1200"/>
              </a:spcAft>
            </a:pPr>
            <a:r>
              <a:rPr lang="hu-HU" sz="2000" kern="0" dirty="0">
                <a:solidFill>
                  <a:srgbClr val="000000"/>
                </a:solidFill>
                <a:latin typeface="Microsoft Sans Serif"/>
              </a:rPr>
              <a:t>Milyen felhasználói élményt jelent</a:t>
            </a:r>
            <a:r>
              <a:rPr lang="hu-HU" sz="2000" kern="0" dirty="0" smtClean="0">
                <a:solidFill>
                  <a:srgbClr val="000000"/>
                </a:solidFill>
                <a:latin typeface="Microsoft Sans Serif"/>
              </a:rPr>
              <a:t>?</a:t>
            </a:r>
          </a:p>
          <a:p>
            <a:pPr algn="l">
              <a:spcAft>
                <a:spcPts val="1200"/>
              </a:spcAft>
            </a:pPr>
            <a:r>
              <a:rPr lang="hu-HU" sz="2000" kern="0" dirty="0" smtClean="0">
                <a:solidFill>
                  <a:srgbClr val="000000"/>
                </a:solidFill>
                <a:latin typeface="Microsoft Sans Serif"/>
              </a:rPr>
              <a:t>A közölt (értéknövelt) információ értéke? </a:t>
            </a:r>
          </a:p>
          <a:p>
            <a:pPr algn="l"/>
            <a:r>
              <a:rPr lang="hu-HU" sz="2000" kern="0" dirty="0" smtClean="0">
                <a:solidFill>
                  <a:srgbClr val="000000"/>
                </a:solidFill>
                <a:latin typeface="Microsoft Sans Serif"/>
              </a:rPr>
              <a:t>Példaértékű megoldások</a:t>
            </a:r>
            <a:endParaRPr lang="hu-HU" sz="2000" kern="0" dirty="0">
              <a:solidFill>
                <a:srgbClr val="000000"/>
              </a:solidFill>
              <a:latin typeface="Microsoft Sans Serif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624440" y="5744288"/>
            <a:ext cx="7848872" cy="78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hu-HU" sz="2000" kern="0" dirty="0" smtClean="0">
                <a:solidFill>
                  <a:srgbClr val="C00000"/>
                </a:solidFill>
                <a:latin typeface="Microsoft Sans Serif"/>
              </a:rPr>
              <a:t>Egyetlen „jósági” mutatószám?!</a:t>
            </a:r>
            <a:endParaRPr lang="en-US" sz="2000" kern="0" dirty="0" smtClean="0">
              <a:solidFill>
                <a:srgbClr val="C00000"/>
              </a:solidFill>
              <a:latin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381739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5</a:t>
            </a:fld>
            <a:endParaRPr lang="hu-HU" sz="1200" dirty="0"/>
          </a:p>
        </p:txBody>
      </p:sp>
      <p:sp>
        <p:nvSpPr>
          <p:cNvPr id="1925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2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" name="Táblázat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596713"/>
              </p:ext>
            </p:extLst>
          </p:nvPr>
        </p:nvGraphicFramePr>
        <p:xfrm>
          <a:off x="719610" y="1856592"/>
          <a:ext cx="7956846" cy="1735074"/>
        </p:xfrm>
        <a:graphic>
          <a:graphicData uri="http://schemas.openxmlformats.org/drawingml/2006/table">
            <a:tbl>
              <a:tblPr/>
              <a:tblGrid>
                <a:gridCol w="1301688"/>
                <a:gridCol w="1102938"/>
                <a:gridCol w="1208710"/>
                <a:gridCol w="972427"/>
                <a:gridCol w="1088437"/>
                <a:gridCol w="1088437"/>
                <a:gridCol w="119420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1. </a:t>
                      </a:r>
                      <a:r>
                        <a:rPr lang="hu-HU" sz="1100" b="1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Techn</a:t>
                      </a:r>
                      <a:r>
                        <a:rPr lang="hu-HU" sz="11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hu-H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hozzáférés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mobil internet 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internet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2. Felhasználói jogosultság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értéknövelt szolgáltatás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regisztráció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mobilos</a:t>
                      </a: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jegy-vásárlás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3. Beágyazódás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önálló szolgáltatás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„ráépülés” más szolgáltatásokra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4. Utazási módok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egy közforgalmú alágazat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több közforgalmú alágazat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+ parkolás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+ gyaloglás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+ egyéni közlekedés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+ kiegészítő </a:t>
                      </a:r>
                      <a:r>
                        <a:rPr lang="hu-HU" sz="1100" dirty="0" err="1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szolgál-tatások</a:t>
                      </a:r>
                      <a:r>
                        <a:rPr lang="hu-HU" sz="11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(car sharing)</a:t>
                      </a: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5. Térbeliség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város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régió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ország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nemzetközi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6. </a:t>
                      </a:r>
                      <a:r>
                        <a:rPr lang="hu-HU" sz="1100" b="1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Szolg</a:t>
                      </a:r>
                      <a:r>
                        <a:rPr lang="hu-HU" sz="11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hu-H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függőség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egy közlekedési szolgáltató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1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szolgáltató- független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áblázat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50298"/>
              </p:ext>
            </p:extLst>
          </p:nvPr>
        </p:nvGraphicFramePr>
        <p:xfrm>
          <a:off x="719610" y="3656792"/>
          <a:ext cx="7956845" cy="3084576"/>
        </p:xfrm>
        <a:graphic>
          <a:graphicData uri="http://schemas.openxmlformats.org/drawingml/2006/table">
            <a:tbl>
              <a:tblPr/>
              <a:tblGrid>
                <a:gridCol w="1301689"/>
                <a:gridCol w="1102938"/>
                <a:gridCol w="1208711"/>
                <a:gridCol w="972426"/>
                <a:gridCol w="1088436"/>
                <a:gridCol w="1088436"/>
                <a:gridCol w="119420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7. Adatbevitel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szolgáltatás igénylésekor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előzetes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folyamatosan 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historikus adatok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audio</a:t>
                      </a: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/>
                      </a:r>
                      <a:b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(bediktálás)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8. Letöltési adat-kapcsolat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szolgáltatás igénylésekor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előzetes</a:t>
                      </a:r>
                      <a:b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(offline)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folyamatosan</a:t>
                      </a:r>
                      <a:b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(online)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9. Kezelt adatok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tervezett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real-time</a:t>
                      </a: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kedvencek + előzmények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előrebecsült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crowd</a:t>
                      </a: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10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sourcing</a:t>
                      </a: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10. Adatbázis üzemeltetője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non-profit szervezet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közlekedési társaság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hatóság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profit-orientált szervezet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11. Lekérdezések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helytől függő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időtől függő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személyre szabott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esemény-orientált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12. Szolgáltatás típusa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tájékoztatás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útvonaltervezés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személyi navigáció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13. Kiegészítő információk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kényelmi szolgáltatások 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esélyegyenlőségi információk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idegen nyelv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ügyfél-kapcsolat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környezeti hatások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tarifa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14. Megjelenítés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szöveges leírás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térképes (</a:t>
                      </a:r>
                      <a:r>
                        <a:rPr lang="hu-HU" sz="110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real-time</a:t>
                      </a: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adatok)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SMS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audio</a:t>
                      </a: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/>
                      </a:r>
                      <a:b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(felolvasás)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térképes(terve- </a:t>
                      </a:r>
                      <a:r>
                        <a:rPr lang="hu-HU" sz="110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zett</a:t>
                      </a: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adatok)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helyszínrajz, </a:t>
                      </a:r>
                      <a:r>
                        <a:rPr lang="hu-HU" sz="110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street</a:t>
                      </a:r>
                      <a:r>
                        <a:rPr lang="hu-H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10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view</a:t>
                      </a:r>
                      <a:endParaRPr lang="hu-HU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8C0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76597"/>
            <a:ext cx="8712968" cy="792163"/>
          </a:xfrm>
        </p:spPr>
        <p:txBody>
          <a:bodyPr/>
          <a:lstStyle/>
          <a:p>
            <a:r>
              <a:rPr lang="hu-HU" altLang="ko-KR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Utastájékoztató rendszerek </a:t>
            </a:r>
            <a:r>
              <a:rPr lang="hu-HU" altLang="ko-KR" sz="4000" dirty="0" err="1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jellem-zőinek</a:t>
            </a:r>
            <a:r>
              <a:rPr lang="hu-HU" altLang="ko-KR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u-HU" altLang="ko-KR" sz="4000" dirty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multikritériumos </a:t>
            </a:r>
            <a:r>
              <a:rPr lang="hu-HU" altLang="ko-KR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elemzése</a:t>
            </a:r>
            <a:endParaRPr lang="en-US" sz="400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 bwMode="auto">
          <a:xfrm rot="16200000">
            <a:off x="-607157" y="2499246"/>
            <a:ext cx="1969421" cy="39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z="1600" kern="0" noProof="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általános jellemzők</a:t>
            </a:r>
            <a:endParaRPr kumimoji="0" lang="en-US" sz="160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 rot="16200000">
            <a:off x="-846582" y="5042927"/>
            <a:ext cx="2448271" cy="39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z="1600" kern="0" noProof="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működési jellemzők</a:t>
            </a:r>
            <a:endParaRPr kumimoji="0" lang="en-US" sz="160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https://lh5.ggpht.com/qEYIi_JWFAOGkRbA0R-IQjVr0Y_Khy2iDLZ1dkfGlcqlbknVxnrevB1n3F5XA-20PR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518007"/>
            <a:ext cx="1728192" cy="3072342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6</a:t>
            </a:fld>
            <a:endParaRPr lang="hu-HU" sz="1200" dirty="0"/>
          </a:p>
        </p:txBody>
      </p:sp>
      <p:sp>
        <p:nvSpPr>
          <p:cNvPr id="1925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2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395536" y="1811152"/>
            <a:ext cx="7763172" cy="1617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információs térkép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GPS alapján lista a közelben található megállókról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naprakész térképi adatbázis és menetrend</a:t>
            </a:r>
          </a:p>
          <a:p>
            <a:pPr marL="342900" marR="0" indent="-342900" algn="l" defTabSz="914400" eaLnBrk="1" latinLnBrk="0" hangingPunct="1">
              <a:spcBef>
                <a:spcPct val="20000"/>
              </a:spcBef>
              <a:buClrTx/>
              <a:buSzTx/>
              <a:buFontTx/>
              <a:buChar char="•"/>
              <a:tabLst/>
              <a:defRPr/>
            </a:pP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útvonal-tervezés</a:t>
            </a:r>
          </a:p>
          <a:p>
            <a:pPr marL="342900" marR="0" indent="-342900" algn="l" defTabSz="914400" eaLnBrk="1" latinLnBrk="0" hangingPunct="1">
              <a:spcBef>
                <a:spcPct val="20000"/>
              </a:spcBef>
              <a:buClrTx/>
              <a:buSzTx/>
              <a:buFontTx/>
              <a:buChar char="•"/>
              <a:tabLst/>
              <a:defRPr/>
            </a:pP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forgalmi zavarok (diszpécseri üzenetek) kezelése</a:t>
            </a:r>
          </a:p>
        </p:txBody>
      </p:sp>
      <p:pic>
        <p:nvPicPr>
          <p:cNvPr id="30" name="Picture 2" descr="http://www.ponte.hu/data/cms14173/smartcity_android_map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181" y="3506648"/>
            <a:ext cx="2016224" cy="3024337"/>
          </a:xfrm>
          <a:prstGeom prst="rect">
            <a:avLst/>
          </a:prstGeom>
          <a:noFill/>
        </p:spPr>
      </p:pic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60573"/>
            <a:ext cx="7086600" cy="792163"/>
          </a:xfrm>
        </p:spPr>
        <p:txBody>
          <a:bodyPr/>
          <a:lstStyle/>
          <a:p>
            <a:r>
              <a:rPr lang="hu-HU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Hazai megoldások</a:t>
            </a:r>
            <a:endParaRPr lang="en-US" sz="400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Picture 8" descr="Késésinfó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14393" y="3518007"/>
            <a:ext cx="1857807" cy="3096344"/>
          </a:xfrm>
          <a:prstGeom prst="rect">
            <a:avLst/>
          </a:prstGeom>
          <a:noFill/>
        </p:spPr>
      </p:pic>
      <p:pic>
        <p:nvPicPr>
          <p:cNvPr id="16" name="Picture 4" descr="http://iho.hu/img/galery/120125-vonatdroi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387" y="3518007"/>
            <a:ext cx="1843404" cy="307234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zövegdoboz 4"/>
          <p:cNvSpPr txBox="1"/>
          <p:nvPr/>
        </p:nvSpPr>
        <p:spPr>
          <a:xfrm>
            <a:off x="8244408" y="638132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23015C-2338-43DF-B90C-C87F6ECBBE6C}" type="slidenum">
              <a:rPr lang="hu-HU" sz="1200" smtClean="0"/>
              <a:pPr/>
              <a:t>7</a:t>
            </a:fld>
            <a:endParaRPr lang="hu-HU" sz="1200" dirty="0"/>
          </a:p>
        </p:txBody>
      </p:sp>
      <p:sp>
        <p:nvSpPr>
          <p:cNvPr id="1925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2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93204" y="1800200"/>
            <a:ext cx="4162772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>
              <a:spcBef>
                <a:spcPct val="20000"/>
              </a:spcBef>
              <a:spcAft>
                <a:spcPts val="400"/>
              </a:spcAft>
              <a:buFontTx/>
              <a:buChar char="•"/>
            </a:pPr>
            <a:r>
              <a:rPr lang="hu-HU" altLang="ko-KR" sz="1600" kern="0" dirty="0" err="1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street</a:t>
            </a: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hu-HU" altLang="ko-KR" sz="1600" kern="0" dirty="0" err="1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view</a:t>
            </a: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 (Útvonalterv)</a:t>
            </a:r>
          </a:p>
          <a:p>
            <a:pPr marL="342900" indent="-342900" algn="l">
              <a:spcBef>
                <a:spcPct val="20000"/>
              </a:spcBef>
              <a:spcAft>
                <a:spcPts val="400"/>
              </a:spcAft>
              <a:buFontTx/>
              <a:buChar char="•"/>
            </a:pP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vonatinfó (Elvira)</a:t>
            </a:r>
          </a:p>
          <a:p>
            <a:pPr marL="342900" indent="-342900" algn="l">
              <a:spcBef>
                <a:spcPct val="20000"/>
              </a:spcBef>
              <a:spcAft>
                <a:spcPts val="400"/>
              </a:spcAft>
              <a:buFontTx/>
              <a:buChar char="•"/>
            </a:pP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ülőhelyfoglalás (Volánbusz)</a:t>
            </a:r>
          </a:p>
          <a:p>
            <a:pPr marL="342900" indent="-342900" algn="l">
              <a:spcBef>
                <a:spcPct val="20000"/>
              </a:spcBef>
              <a:spcAft>
                <a:spcPts val="400"/>
              </a:spcAft>
              <a:buFontTx/>
              <a:buChar char="•"/>
            </a:pP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útvonaltervező (Kisalföld Volán)</a:t>
            </a:r>
          </a:p>
          <a:p>
            <a:pPr marL="342900" indent="-342900" algn="l">
              <a:spcBef>
                <a:spcPct val="20000"/>
              </a:spcBef>
              <a:spcAft>
                <a:spcPts val="400"/>
              </a:spcAft>
              <a:buFontTx/>
              <a:buChar char="•"/>
            </a:pPr>
            <a:r>
              <a:rPr lang="hu-HU" altLang="ko-KR" sz="1600" kern="0" dirty="0" err="1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POI-k</a:t>
            </a: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 (Vértes és Kunság Volán)</a:t>
            </a:r>
          </a:p>
        </p:txBody>
      </p:sp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60573"/>
            <a:ext cx="8532440" cy="792163"/>
          </a:xfrm>
        </p:spPr>
        <p:txBody>
          <a:bodyPr/>
          <a:lstStyle/>
          <a:p>
            <a:r>
              <a:rPr lang="hu-HU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Hazai megoldások</a:t>
            </a:r>
            <a:endParaRPr lang="en-US" sz="400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/>
          <a:srcRect t="13759"/>
          <a:stretch>
            <a:fillRect/>
          </a:stretch>
        </p:blipFill>
        <p:spPr bwMode="auto">
          <a:xfrm>
            <a:off x="107504" y="4005064"/>
            <a:ext cx="53149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 cstate="print"/>
          <a:srcRect t="13907" b="12468"/>
          <a:stretch>
            <a:fillRect/>
          </a:stretch>
        </p:blipFill>
        <p:spPr bwMode="auto">
          <a:xfrm>
            <a:off x="4875642" y="5157192"/>
            <a:ext cx="4268357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936546"/>
            <a:ext cx="4355976" cy="2636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9583" y="2996952"/>
            <a:ext cx="3744417" cy="2088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79513" y="1781132"/>
            <a:ext cx="8765206" cy="4600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-342900" algn="l">
              <a:spcBef>
                <a:spcPts val="0"/>
              </a:spcBef>
              <a:spcAft>
                <a:spcPts val="300"/>
              </a:spcAft>
              <a:buFontTx/>
              <a:buChar char="•"/>
            </a:pPr>
            <a:r>
              <a:rPr lang="hu-HU" altLang="ko-KR" sz="1600" i="1" u="sng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Kezelt adatok: </a:t>
            </a:r>
            <a:endParaRPr lang="hu-HU" altLang="ko-KR" sz="1600" i="1" u="sng" kern="0" dirty="0">
              <a:solidFill>
                <a:srgbClr val="000000"/>
              </a:solidFill>
              <a:latin typeface="Verdana" pitchFamily="34" charset="0"/>
              <a:ea typeface="굴림" charset="-127"/>
            </a:endParaRPr>
          </a:p>
          <a:p>
            <a:pPr marL="742950" lvl="1" indent="-285750" algn="l"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hu-HU" altLang="ko-KR" sz="1600" kern="0" dirty="0" err="1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real-time</a:t>
            </a: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 (Kisalföld Volán, Vasi Volán – Szombathely)</a:t>
            </a:r>
          </a:p>
          <a:p>
            <a:pPr marL="342900" lvl="1" indent="-342900" algn="l">
              <a:spcBef>
                <a:spcPts val="0"/>
              </a:spcBef>
              <a:spcAft>
                <a:spcPts val="300"/>
              </a:spcAft>
              <a:buFontTx/>
              <a:buChar char="•"/>
            </a:pPr>
            <a:r>
              <a:rPr lang="hu-HU" altLang="ko-KR" sz="1600" i="1" u="sng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Lekérdezések: </a:t>
            </a:r>
            <a:endParaRPr lang="hu-HU" altLang="ko-KR" sz="1600" i="1" u="sng" kern="0" dirty="0">
              <a:solidFill>
                <a:srgbClr val="000000"/>
              </a:solidFill>
              <a:latin typeface="Verdana" pitchFamily="34" charset="0"/>
              <a:ea typeface="굴림" charset="-127"/>
            </a:endParaRPr>
          </a:p>
          <a:p>
            <a:pPr marL="742950" lvl="1" indent="-285750" algn="l"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átszállás, gyaloglás (Volánbusz, Vértes Volán, Kunság Volán)</a:t>
            </a:r>
          </a:p>
          <a:p>
            <a:pPr marL="742950" lvl="1" indent="-285750" algn="l"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kedvencek (Vértes Volán, Kunság Volán)</a:t>
            </a:r>
          </a:p>
          <a:p>
            <a:pPr marL="342900" lvl="1" indent="-342900" algn="l">
              <a:spcBef>
                <a:spcPts val="0"/>
              </a:spcBef>
              <a:spcAft>
                <a:spcPts val="300"/>
              </a:spcAft>
              <a:buFontTx/>
              <a:buChar char="•"/>
            </a:pPr>
            <a:r>
              <a:rPr lang="hu-HU" altLang="ko-KR" sz="1600" i="1" u="sng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Szolgáltatás típusa: </a:t>
            </a:r>
          </a:p>
          <a:p>
            <a:pPr marL="742950" lvl="1" indent="-285750" algn="l"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útvonaltervezés (Volánbusz, Kisalföld Volán, Vértes Volán, Kunság Volán)</a:t>
            </a:r>
          </a:p>
          <a:p>
            <a:pPr marL="742950" lvl="1" indent="-285750" algn="l"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személyi navigáció (nincs!)</a:t>
            </a:r>
          </a:p>
          <a:p>
            <a:pPr marL="342900" lvl="1" indent="-342900" algn="l">
              <a:spcBef>
                <a:spcPts val="0"/>
              </a:spcBef>
              <a:spcAft>
                <a:spcPts val="300"/>
              </a:spcAft>
              <a:buFontTx/>
              <a:buChar char="•"/>
            </a:pPr>
            <a:r>
              <a:rPr lang="hu-HU" altLang="ko-KR" sz="1600" i="1" u="sng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Kiegészítő </a:t>
            </a:r>
            <a:r>
              <a:rPr lang="hu-HU" altLang="ko-KR" sz="1600" i="1" u="sng" kern="0" dirty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információk: </a:t>
            </a:r>
          </a:p>
          <a:p>
            <a:pPr marL="742950" lvl="1" indent="-285750" algn="l"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hu-HU" altLang="ko-KR" sz="1600" kern="0" dirty="0" smtClean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idegen </a:t>
            </a:r>
            <a:r>
              <a:rPr lang="hu-HU" altLang="ko-KR" sz="1600" kern="0" dirty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nyelv (Volánbusz, Pannon Volán, Kunság Volán)</a:t>
            </a:r>
          </a:p>
          <a:p>
            <a:pPr marL="742950" lvl="1" indent="-285750" algn="l"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hu-HU" altLang="ko-KR" sz="1600" kern="0" dirty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alacsonypadlós (Volánbusz, Kisalföld Volán, Vértes Volán, Borsod Volán,Tisza Volán)</a:t>
            </a:r>
          </a:p>
          <a:p>
            <a:pPr marL="342900" lvl="1" indent="-342900" algn="l">
              <a:spcBef>
                <a:spcPts val="0"/>
              </a:spcBef>
              <a:spcAft>
                <a:spcPts val="300"/>
              </a:spcAft>
              <a:buFontTx/>
              <a:buChar char="•"/>
            </a:pPr>
            <a:r>
              <a:rPr lang="hu-HU" altLang="ko-KR" sz="1600" i="1" u="sng" kern="0" dirty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Egyéb:</a:t>
            </a:r>
          </a:p>
          <a:p>
            <a:pPr marL="742950" lvl="1" indent="-285750" algn="l"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hu-HU" altLang="ko-KR" sz="1600" kern="0" dirty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online jegyvásárlás (Volánbusz, többieknek link)</a:t>
            </a:r>
          </a:p>
          <a:p>
            <a:pPr marL="742950" lvl="1" indent="-285750" algn="l"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hu-HU" altLang="ko-KR" sz="1600" kern="0" dirty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chipkártyás bérlet (Alba Volán, Kunság Volán, Tisza Volán)</a:t>
            </a:r>
          </a:p>
          <a:p>
            <a:pPr marL="342900" lvl="1" indent="-342900" algn="l">
              <a:spcBef>
                <a:spcPts val="0"/>
              </a:spcBef>
              <a:spcAft>
                <a:spcPts val="300"/>
              </a:spcAft>
              <a:buFontTx/>
              <a:buChar char="•"/>
            </a:pPr>
            <a:r>
              <a:rPr lang="hu-HU" altLang="ko-KR" sz="1600" i="1" u="sng" kern="0" dirty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Projektek:</a:t>
            </a:r>
          </a:p>
          <a:p>
            <a:pPr marL="742950" lvl="1" indent="-285750" algn="l"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hu-HU" altLang="ko-KR" sz="1600" kern="0" dirty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utastájékoztatás és forgalomirányítás</a:t>
            </a:r>
          </a:p>
          <a:p>
            <a:pPr marL="742950" lvl="1" indent="-285750" algn="l">
              <a:spcBef>
                <a:spcPts val="0"/>
              </a:spcBef>
              <a:spcAft>
                <a:spcPts val="300"/>
              </a:spcAft>
              <a:buFontTx/>
              <a:buChar char="–"/>
            </a:pPr>
            <a:r>
              <a:rPr lang="hu-HU" altLang="ko-KR" sz="1600" kern="0" dirty="0" err="1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e-ticket</a:t>
            </a:r>
            <a:r>
              <a:rPr lang="hu-HU" altLang="ko-KR" sz="1600" kern="0" dirty="0">
                <a:solidFill>
                  <a:srgbClr val="000000"/>
                </a:solidFill>
                <a:latin typeface="Verdana" pitchFamily="34" charset="0"/>
                <a:ea typeface="굴림" charset="-127"/>
              </a:rPr>
              <a:t> (Vértes Volán, Hajdú Volán, Alba Volán, Pannon Volán)</a:t>
            </a:r>
          </a:p>
          <a:p>
            <a:pPr marL="742950" lvl="1" indent="-285750" algn="l">
              <a:spcBef>
                <a:spcPts val="0"/>
              </a:spcBef>
              <a:spcAft>
                <a:spcPts val="0"/>
              </a:spcAft>
              <a:buFontTx/>
              <a:buChar char="–"/>
            </a:pPr>
            <a:endParaRPr lang="hu-HU" altLang="ko-KR" sz="1600" kern="0" dirty="0" smtClean="0">
              <a:solidFill>
                <a:srgbClr val="000000"/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60573"/>
            <a:ext cx="7086600" cy="720155"/>
          </a:xfrm>
        </p:spPr>
        <p:txBody>
          <a:bodyPr/>
          <a:lstStyle/>
          <a:p>
            <a:r>
              <a:rPr lang="hu-HU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Hazai megoldások</a:t>
            </a:r>
            <a:endParaRPr lang="en-US" sz="400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0"/>
            <a:ext cx="30765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16632"/>
            <a:ext cx="7086600" cy="720155"/>
          </a:xfrm>
        </p:spPr>
        <p:txBody>
          <a:bodyPr/>
          <a:lstStyle/>
          <a:p>
            <a:r>
              <a:rPr lang="hu-HU" sz="4000" dirty="0" smtClean="0">
                <a:solidFill>
                  <a:srgbClr val="B3D3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Külföldi megoldások</a:t>
            </a:r>
            <a:endParaRPr lang="en-US" sz="4000" dirty="0">
              <a:solidFill>
                <a:srgbClr val="B3D3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Kép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570" y="2348880"/>
            <a:ext cx="8100312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zövegdoboz 1"/>
          <p:cNvSpPr txBox="1"/>
          <p:nvPr/>
        </p:nvSpPr>
        <p:spPr>
          <a:xfrm>
            <a:off x="107504" y="910461"/>
            <a:ext cx="892899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sz="1800" dirty="0" smtClean="0">
                <a:solidFill>
                  <a:srgbClr val="000000"/>
                </a:solidFill>
              </a:rPr>
              <a:t>értékelés – a szempontok szerinti minősítő érték és a szempontok súlya alapján </a:t>
            </a:r>
            <a:br>
              <a:rPr lang="hu-HU" sz="1800" dirty="0" smtClean="0">
                <a:solidFill>
                  <a:srgbClr val="000000"/>
                </a:solidFill>
              </a:rPr>
            </a:br>
            <a:r>
              <a:rPr lang="hu-HU" sz="1800" dirty="0" smtClean="0">
                <a:solidFill>
                  <a:srgbClr val="000000"/>
                </a:solidFill>
              </a:rPr>
              <a:t>– </a:t>
            </a:r>
            <a:r>
              <a:rPr lang="hu-HU" sz="1800" i="1" dirty="0" smtClean="0">
                <a:solidFill>
                  <a:srgbClr val="000000"/>
                </a:solidFill>
              </a:rPr>
              <a:t>figyelembe véve az egyes utazói csoportok eltérő elvárásait </a:t>
            </a:r>
            <a:endParaRPr lang="en-GB" sz="18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92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">
  <a:themeElements>
    <a:clrScheme name="powerpoint-template-24 8">
      <a:dk1>
        <a:srgbClr val="4D4D4D"/>
      </a:dk1>
      <a:lt1>
        <a:srgbClr val="FFFFFF"/>
      </a:lt1>
      <a:dk2>
        <a:srgbClr val="4D4D4D"/>
      </a:dk2>
      <a:lt2>
        <a:srgbClr val="032D50"/>
      </a:lt2>
      <a:accent1>
        <a:srgbClr val="2B6B95"/>
      </a:accent1>
      <a:accent2>
        <a:srgbClr val="073A61"/>
      </a:accent2>
      <a:accent3>
        <a:srgbClr val="FFFFFF"/>
      </a:accent3>
      <a:accent4>
        <a:srgbClr val="404040"/>
      </a:accent4>
      <a:accent5>
        <a:srgbClr val="ACBAC8"/>
      </a:accent5>
      <a:accent6>
        <a:srgbClr val="063457"/>
      </a:accent6>
      <a:hlink>
        <a:srgbClr val="155480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Polgári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2D50"/>
        </a:lt2>
        <a:accent1>
          <a:srgbClr val="2B6B95"/>
        </a:accent1>
        <a:accent2>
          <a:srgbClr val="073A61"/>
        </a:accent2>
        <a:accent3>
          <a:srgbClr val="FFFFFF"/>
        </a:accent3>
        <a:accent4>
          <a:srgbClr val="404040"/>
        </a:accent4>
        <a:accent5>
          <a:srgbClr val="ACBAC8"/>
        </a:accent5>
        <a:accent6>
          <a:srgbClr val="063457"/>
        </a:accent6>
        <a:hlink>
          <a:srgbClr val="15548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3300</TotalTime>
  <Words>1461</Words>
  <Application>Microsoft Office PowerPoint</Application>
  <PresentationFormat>Diavetítés a képernyőre (4:3 oldalarány)</PresentationFormat>
  <Paragraphs>394</Paragraphs>
  <Slides>20</Slides>
  <Notes>17</Notes>
  <HiddenSlides>0</HiddenSlides>
  <MMClips>0</MMClips>
  <ScaleCrop>false</ScaleCrop>
  <HeadingPairs>
    <vt:vector size="6" baseType="variant">
      <vt:variant>
        <vt:lpstr>Téma</vt:lpstr>
      </vt:variant>
      <vt:variant>
        <vt:i4>1</vt:i4>
      </vt:variant>
      <vt:variant>
        <vt:lpstr>Beágyazott OLE kiszolgálók</vt:lpstr>
      </vt:variant>
      <vt:variant>
        <vt:i4>1</vt:i4>
      </vt:variant>
      <vt:variant>
        <vt:lpstr>Diacímek</vt:lpstr>
      </vt:variant>
      <vt:variant>
        <vt:i4>20</vt:i4>
      </vt:variant>
    </vt:vector>
  </HeadingPairs>
  <TitlesOfParts>
    <vt:vector size="22" baseType="lpstr">
      <vt:lpstr>powerpoint-template</vt:lpstr>
      <vt:lpstr>Visio</vt:lpstr>
      <vt:lpstr>Valós idejű multimodális utastájékoztató mobil applikáció</vt:lpstr>
      <vt:lpstr>Tartalom</vt:lpstr>
      <vt:lpstr>1. Információszolgáltatási fejlődési irányok</vt:lpstr>
      <vt:lpstr>2. Utastájékoztató rendszerek jellem-zőinek multikritériumos elemzése</vt:lpstr>
      <vt:lpstr>2. Utastájékoztató rendszerek jellem-zőinek multikritériumos elemzése</vt:lpstr>
      <vt:lpstr>Hazai megoldások</vt:lpstr>
      <vt:lpstr>Hazai megoldások</vt:lpstr>
      <vt:lpstr>Hazai megoldások</vt:lpstr>
      <vt:lpstr>Külföldi megoldások</vt:lpstr>
      <vt:lpstr>Külföldi megoldások</vt:lpstr>
      <vt:lpstr>3. Adatellátás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5. Utazók elvárásainak megismerése – kérdőíves felmérés</vt:lpstr>
      <vt:lpstr>Valós idejű multimodális utastájékoztató mobil applikáció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e-kid</dc:creator>
  <cp:lastModifiedBy>Dr. Csiszár Csaba</cp:lastModifiedBy>
  <cp:revision>462</cp:revision>
  <dcterms:created xsi:type="dcterms:W3CDTF">2012-02-25T15:01:23Z</dcterms:created>
  <dcterms:modified xsi:type="dcterms:W3CDTF">2013-08-27T12:07:00Z</dcterms:modified>
</cp:coreProperties>
</file>