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3" r:id="rId3"/>
    <p:sldId id="287" r:id="rId4"/>
    <p:sldId id="359" r:id="rId5"/>
    <p:sldId id="317" r:id="rId6"/>
    <p:sldId id="331" r:id="rId7"/>
    <p:sldId id="360" r:id="rId8"/>
    <p:sldId id="361" r:id="rId9"/>
    <p:sldId id="362" r:id="rId10"/>
    <p:sldId id="383" r:id="rId11"/>
    <p:sldId id="384" r:id="rId12"/>
    <p:sldId id="363" r:id="rId13"/>
    <p:sldId id="364" r:id="rId14"/>
    <p:sldId id="380" r:id="rId15"/>
    <p:sldId id="375" r:id="rId16"/>
    <p:sldId id="376" r:id="rId17"/>
    <p:sldId id="377" r:id="rId18"/>
    <p:sldId id="381" r:id="rId19"/>
    <p:sldId id="382" r:id="rId20"/>
    <p:sldId id="386" r:id="rId21"/>
    <p:sldId id="385" r:id="rId22"/>
    <p:sldId id="378" r:id="rId23"/>
    <p:sldId id="365" r:id="rId24"/>
    <p:sldId id="356" r:id="rId25"/>
    <p:sldId id="366" r:id="rId26"/>
    <p:sldId id="367" r:id="rId27"/>
    <p:sldId id="368" r:id="rId28"/>
    <p:sldId id="369" r:id="rId29"/>
    <p:sldId id="370" r:id="rId30"/>
    <p:sldId id="371" r:id="rId31"/>
    <p:sldId id="337" r:id="rId32"/>
    <p:sldId id="338" r:id="rId33"/>
    <p:sldId id="339" r:id="rId34"/>
    <p:sldId id="340" r:id="rId35"/>
    <p:sldId id="341" r:id="rId36"/>
    <p:sldId id="353" r:id="rId37"/>
    <p:sldId id="285" r:id="rId38"/>
  </p:sldIdLst>
  <p:sldSz cx="9144000" cy="6858000" type="screen4x3"/>
  <p:notesSz cx="7099300" cy="10234613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0066"/>
    <a:srgbClr val="4C0E5F"/>
    <a:srgbClr val="5F5F5F"/>
    <a:srgbClr val="FF9900"/>
    <a:srgbClr val="00FF00"/>
    <a:srgbClr val="006600"/>
    <a:srgbClr val="800080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712" autoAdjust="0"/>
  </p:normalViewPr>
  <p:slideViewPr>
    <p:cSldViewPr>
      <p:cViewPr>
        <p:scale>
          <a:sx n="70" d="100"/>
          <a:sy n="70" d="100"/>
        </p:scale>
        <p:origin x="-1098" y="-7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0495F-59B5-4F87-BD1E-3CA2E314847C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0E705-084B-454E-9D0E-91DA8BD4696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ABEDB-652F-4BF4-A0A7-B889913C3621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56867-37BB-4551-B123-D11FCDBAACC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hu-HU" noProof="0" smtClean="0"/>
              <a:t>Mintacím szerkesztése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hu-HU" noProof="0" smtClean="0"/>
              <a:t>Alcím mintájának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237288"/>
            <a:ext cx="2133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3AFBEBA0-4784-458E-8C3A-F9760F72EB6A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443663" y="6308725"/>
            <a:ext cx="2133600" cy="28733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/>
            </a:lvl1pPr>
          </a:lstStyle>
          <a:p>
            <a:pPr>
              <a:defRPr/>
            </a:pPr>
            <a:fld id="{5A5CD261-A027-4D01-975D-A793252EC8E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01E485-9C82-450F-B890-D37952157D93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3B6F58-1B79-498B-BBEB-BBBCDB745E1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07764E-C3EE-41A8-962C-8FBB0A2037E5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89C37E-D857-495E-94F1-8FB92F5D5CB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A1BC2E-5BB1-4831-9D4B-ACA89852787B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CE2597-E91C-4F0A-AB36-02F98AED21A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9C6F85F-6032-41A9-9BAA-6E69F05B1CBB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0409FA-1DAA-48EE-A49B-071D33CAC98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7D41A1-866C-4FB4-B20E-4A3CF2244D25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6119C4-1C40-4A2C-9AEC-BCDF561994B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1ED86-2CE3-4E40-BDB0-4E84063C2B93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E33E3C-31CF-44C2-975B-C212249A355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6F791E-D1F5-43BD-B25A-744347B432E8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0218B1-098F-4617-B7AF-10E45B6A9EC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u-HU" noProof="0" smtClean="0"/>
              <a:t>Kép beszúrásához kattintson az ikonra</a:t>
            </a:r>
            <a:endParaRPr lang="hu-HU" noProof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1BE500-732E-4115-B683-9BDFD4C53779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0E478A2-0DD4-4399-8655-9B112DE6B6F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64596F-69A5-47A7-9B82-E8C262669B38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F7BD4BE-C7F8-4FE8-923B-ECCD1488AEB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38925" y="549275"/>
            <a:ext cx="2058988" cy="5327650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29325" cy="5327650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B51B1B-3352-40E0-B087-3DCC17E4AA8E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81973D-446B-45DE-821E-FF042E52F80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ím é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7" name="Diagram helye 6"/>
          <p:cNvSpPr>
            <a:spLocks noGrp="1"/>
          </p:cNvSpPr>
          <p:nvPr>
            <p:ph type="chart" sz="quarter" idx="12"/>
          </p:nvPr>
        </p:nvSpPr>
        <p:spPr>
          <a:xfrm>
            <a:off x="467544" y="1916832"/>
            <a:ext cx="8207375" cy="3960812"/>
          </a:xfrm>
        </p:spPr>
        <p:txBody>
          <a:bodyPr/>
          <a:lstStyle/>
          <a:p>
            <a:pPr lvl="0"/>
            <a:r>
              <a:rPr lang="hu-HU" noProof="0" smtClean="0"/>
              <a:t>Diagram beszúrásához kattintson az ikonra</a:t>
            </a:r>
            <a:endParaRPr lang="hu-H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00195-EEFE-4542-9C38-765CE337CC44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F29FEE-458A-462B-8C18-98E3F6F77B9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881C9-EEAD-401D-8D5F-66C37EA1090F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506E-B574-4B2E-8411-0394E507A59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C9752-727B-42F2-8A20-C611E15FBE13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F1FA5-03DF-4126-BAEF-21543E10E52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9BB0B-3DED-49FA-B6AC-4219E58685B2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62790-B030-45C5-9506-13C2F30A106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709A4-B842-4E41-A02A-8ED0423AAF1D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F835-9825-48D5-9A82-3570DD0C004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92B8E-858A-4DED-9DD6-8EE986EB0905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DD2E1-3F2E-4D3E-B88B-8B51A983D97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3488C-E0F2-4868-B85F-C7941DFCA447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4BFBE-92E4-453F-90B0-967D58342C8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3A884-7CDB-4E1D-8BD6-C3F9C495D02E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87937-FB2F-4E3E-A9B7-C40A53CEBA4B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318538-D643-4F3A-BAF8-492433747298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E0A04-E349-45B0-AD74-30F054569C2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916113"/>
            <a:ext cx="82296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42088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A39FC4-0C9E-4AE3-BAE2-71E77F2CAB7E}" type="datetime1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8125" y="6237288"/>
            <a:ext cx="20875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277DEF-EFD3-44ED-993A-AB281559305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C0E5F"/>
          </a:solidFill>
          <a:latin typeface="Helvetica Worl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5E6167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5"/>
          <p:cNvSpPr txBox="1">
            <a:spLocks/>
          </p:cNvSpPr>
          <p:nvPr/>
        </p:nvSpPr>
        <p:spPr bwMode="auto">
          <a:xfrm>
            <a:off x="395288" y="2895600"/>
            <a:ext cx="8353425" cy="147002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hu-HU" dirty="0" smtClean="0">
                <a:latin typeface="Arial" pitchFamily="34" charset="0"/>
                <a:ea typeface="+mn-ea"/>
                <a:cs typeface="Arial" pitchFamily="34" charset="0"/>
              </a:rPr>
              <a:t>A közlekedéstervezés új útjain</a:t>
            </a:r>
            <a:endParaRPr lang="hu-H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Szövegdoboz 4"/>
          <p:cNvSpPr txBox="1">
            <a:spLocks noChangeArrowheads="1"/>
          </p:cNvSpPr>
          <p:nvPr/>
        </p:nvSpPr>
        <p:spPr bwMode="auto">
          <a:xfrm>
            <a:off x="1042988" y="1412875"/>
            <a:ext cx="71294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200" noProof="1">
                <a:latin typeface="Helvetica World"/>
              </a:rPr>
              <a:t>Városi közlekedés aktuális kérdései</a:t>
            </a:r>
          </a:p>
          <a:p>
            <a:pPr algn="ctr"/>
            <a:r>
              <a:rPr lang="hu-HU" sz="2200" noProof="1">
                <a:latin typeface="Helvetica World"/>
              </a:rPr>
              <a:t>2013. 09. 12.</a:t>
            </a:r>
          </a:p>
        </p:txBody>
      </p:sp>
      <p:sp>
        <p:nvSpPr>
          <p:cNvPr id="27651" name="Rectangle 3"/>
          <p:cNvSpPr txBox="1">
            <a:spLocks noChangeArrowheads="1"/>
          </p:cNvSpPr>
          <p:nvPr/>
        </p:nvSpPr>
        <p:spPr bwMode="auto">
          <a:xfrm>
            <a:off x="1263650" y="4581525"/>
            <a:ext cx="6400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hu-HU" sz="2400" b="1" noProof="1">
                <a:latin typeface="Helvetica World"/>
              </a:rPr>
              <a:t>Vitézy Dávid</a:t>
            </a:r>
          </a:p>
          <a:p>
            <a:pPr algn="ctr">
              <a:spcBef>
                <a:spcPct val="20000"/>
              </a:spcBef>
            </a:pPr>
            <a:r>
              <a:rPr lang="hu-HU" sz="2200" noProof="1">
                <a:latin typeface="Helvetica World"/>
              </a:rPr>
              <a:t>vezérigazgató</a:t>
            </a:r>
          </a:p>
          <a:p>
            <a:pPr algn="ctr">
              <a:spcBef>
                <a:spcPct val="20000"/>
              </a:spcBef>
            </a:pPr>
            <a:r>
              <a:rPr lang="hu-HU" sz="2200" noProof="1">
                <a:latin typeface="Helvetica World"/>
              </a:rPr>
              <a:t>Budapesti Közlekedési Központ</a:t>
            </a:r>
          </a:p>
        </p:txBody>
      </p:sp>
      <p:pic>
        <p:nvPicPr>
          <p:cNvPr id="27652" name="Kép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28194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07950" y="115888"/>
            <a:ext cx="8928100" cy="6492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Fiatalodó buszpark – használt trolibuszok</a:t>
            </a:r>
          </a:p>
        </p:txBody>
      </p:sp>
      <p:pic>
        <p:nvPicPr>
          <p:cNvPr id="10035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713"/>
            <a:ext cx="5148263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6" name="Picture 4" descr="1255521_556916441033515_129598953_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3588"/>
            <a:ext cx="9144000" cy="6094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P:\BKK Fotók\_FOTOTAR\Mercedes-Citaro 2\2013-05-01 Mercedes Citaro Andor utca Facebook\DSC_3035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06450"/>
            <a:ext cx="9144000" cy="607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107950" y="115888"/>
            <a:ext cx="8928100" cy="649287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Fiatalodó </a:t>
            </a:r>
            <a: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  <a:t>buszpark - új buszüzemeltetési modell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07950" y="115888"/>
            <a:ext cx="8928100" cy="649287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hu-HU" sz="2950" kern="1200" dirty="0" smtClean="0">
                <a:solidFill>
                  <a:srgbClr val="4C0E5F"/>
                </a:solidFill>
              </a:rPr>
              <a:t>Fiatalodó </a:t>
            </a:r>
            <a:r>
              <a:rPr lang="hu-HU" sz="2950" kern="1200" dirty="0">
                <a:solidFill>
                  <a:srgbClr val="4C0E5F"/>
                </a:solidFill>
              </a:rPr>
              <a:t>buszpark - új buszüzemeltetési modell</a:t>
            </a:r>
          </a:p>
        </p:txBody>
      </p:sp>
      <p:pic>
        <p:nvPicPr>
          <p:cNvPr id="75779" name="Kép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5263"/>
            <a:ext cx="9144000" cy="646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3" descr="agglomerációs-járatok-Budakesz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8964613" cy="651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107950" y="115888"/>
            <a:ext cx="8928100" cy="6492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Agglomerációs közlekedés: együttműködés az NFM és a Főváros között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25413" y="44450"/>
            <a:ext cx="8893175" cy="5492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Utastájékoztatás fejlesztése</a:t>
            </a:r>
          </a:p>
        </p:txBody>
      </p:sp>
      <p:pic>
        <p:nvPicPr>
          <p:cNvPr id="88069" name="Picture 5" descr="uj_tajekoztatasi_rendszer_az_ecseri_utnal_5-1024x6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9144000" cy="6072187"/>
          </a:xfrm>
          <a:prstGeom prst="rect">
            <a:avLst/>
          </a:prstGeom>
          <a:noFill/>
        </p:spPr>
      </p:pic>
      <p:pic>
        <p:nvPicPr>
          <p:cNvPr id="88068" name="Picture 4" descr="993351_543033102421849_26806348_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1138" y="2116138"/>
            <a:ext cx="3852862" cy="4741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25413" y="44450"/>
            <a:ext cx="8893175" cy="5492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FUTÁR</a:t>
            </a:r>
          </a:p>
        </p:txBody>
      </p:sp>
      <p:pic>
        <p:nvPicPr>
          <p:cNvPr id="89091" name="Picture 3" descr="971357_533708146687678_677622040_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bkk-villamos-kijelző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7075487"/>
          </a:xfrm>
          <a:prstGeom prst="rect">
            <a:avLst/>
          </a:prstGeom>
          <a:noFill/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1547813" y="0"/>
            <a:ext cx="9144000" cy="1004888"/>
          </a:xfrm>
          <a:prstGeom prst="rect">
            <a:avLst/>
          </a:prstGeom>
        </p:spPr>
        <p:txBody>
          <a:bodyPr/>
          <a:lstStyle/>
          <a:p>
            <a:pPr algn="ctr"/>
            <a:endParaRPr lang="hu-HU" sz="2800" b="1">
              <a:solidFill>
                <a:srgbClr val="4C0E5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0"/>
            <a:ext cx="8928100" cy="6492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400" b="1">
                <a:solidFill>
                  <a:srgbClr val="4C0E5F"/>
                </a:solidFill>
                <a:latin typeface="Arial" charset="0"/>
              </a:rPr>
              <a:t>Elsőajtós felszállási rendben működő buszjáratok aránya</a:t>
            </a:r>
          </a:p>
        </p:txBody>
      </p:sp>
      <p:pic>
        <p:nvPicPr>
          <p:cNvPr id="942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8363"/>
            <a:ext cx="9432925" cy="598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4" name="Picture 12" descr="http://images.postr.hu/uploads/blogs/120/110406/post_110406_201212061212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836613"/>
            <a:ext cx="475297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0"/>
            <a:ext cx="8928100" cy="6492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400" b="1">
                <a:solidFill>
                  <a:srgbClr val="4C0E5F"/>
                </a:solidFill>
                <a:latin typeface="Arial" charset="0"/>
              </a:rPr>
              <a:t>Áremelés helyett bevételnövelés: látható eredmények</a:t>
            </a:r>
          </a:p>
        </p:txBody>
      </p:sp>
      <p:pic>
        <p:nvPicPr>
          <p:cNvPr id="9626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50975"/>
            <a:ext cx="6948488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Szövegdoboz 12"/>
          <p:cNvSpPr txBox="1">
            <a:spLocks noChangeArrowheads="1"/>
          </p:cNvSpPr>
          <p:nvPr/>
        </p:nvSpPr>
        <p:spPr bwMode="auto">
          <a:xfrm>
            <a:off x="1331913" y="981075"/>
            <a:ext cx="451643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535" tIns="49768" rIns="99535" bIns="49768">
            <a:spAutoFit/>
          </a:bodyPr>
          <a:lstStyle/>
          <a:p>
            <a:pPr algn="ctr"/>
            <a:r>
              <a:rPr lang="hu-HU" sz="1600" b="1">
                <a:latin typeface="Arial" charset="0"/>
              </a:rPr>
              <a:t>Ár és bevétel az előző év arányában</a:t>
            </a:r>
          </a:p>
          <a:p>
            <a:pPr algn="ctr"/>
            <a:r>
              <a:rPr lang="hu-HU" sz="1400">
                <a:latin typeface="Arial" charset="0"/>
              </a:rPr>
              <a:t>Év/év árindex (%) és menetdíjbevétel index (%)</a:t>
            </a:r>
          </a:p>
        </p:txBody>
      </p:sp>
      <p:pic>
        <p:nvPicPr>
          <p:cNvPr id="9626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1917700"/>
            <a:ext cx="22669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5" name="Picture 1" descr="_DSC419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3717925"/>
            <a:ext cx="226695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Picture 2" descr="C:\Users\bedes\Documents\2013-08-05-prezi\ABRAK5\5-30-szelvény-MINTA-150dp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549275"/>
            <a:ext cx="226695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6" name="Picture 13" descr="_DSC796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5157788"/>
            <a:ext cx="24479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25413" y="44450"/>
            <a:ext cx="8893175" cy="5492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Új ügyfélpontok</a:t>
            </a:r>
          </a:p>
        </p:txBody>
      </p:sp>
      <p:pic>
        <p:nvPicPr>
          <p:cNvPr id="1024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52475"/>
            <a:ext cx="914400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7938"/>
            <a:ext cx="8964613" cy="900112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BKK: integrált közlekedésirányítás – 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ágazati döntések helyett </a:t>
            </a:r>
            <a:r>
              <a:rPr lang="hu-HU" sz="2800" kern="1200" dirty="0" err="1" smtClean="0">
                <a:solidFill>
                  <a:srgbClr val="4C0E5F"/>
                </a:solidFill>
                <a:latin typeface="Arial" pitchFamily="34" charset="0"/>
              </a:rPr>
              <a:t>összközlekedési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 optimum</a:t>
            </a:r>
          </a:p>
        </p:txBody>
      </p:sp>
      <p:pic>
        <p:nvPicPr>
          <p:cNvPr id="28674" name="Picture 2" descr="P:\BKK Fotók\_FOTOTAR\Mercedes-Citaro 2\2013-05-01 Mercedes Citaro NYD\DSC_4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908050"/>
            <a:ext cx="9153525" cy="608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25413" y="44450"/>
            <a:ext cx="8893175" cy="549275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Elektronikus jegyrendszer, új </a:t>
            </a:r>
            <a:r>
              <a:rPr lang="hu-HU" sz="2800" kern="1200" dirty="0" err="1" smtClean="0">
                <a:solidFill>
                  <a:srgbClr val="4C0E5F"/>
                </a:solidFill>
                <a:latin typeface="Arial" pitchFamily="34" charset="0"/>
              </a:rPr>
              <a:t>jegyautomaták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  <p:pic>
        <p:nvPicPr>
          <p:cNvPr id="101379" name="Kép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9463"/>
            <a:ext cx="9144000" cy="607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7938"/>
            <a:ext cx="8964613" cy="900112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Stratégiai tervezés: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Növekvő </a:t>
            </a:r>
            <a:r>
              <a:rPr lang="hu-HU" sz="2800" kern="1200" dirty="0" err="1" smtClean="0">
                <a:solidFill>
                  <a:srgbClr val="4C0E5F"/>
                </a:solidFill>
                <a:latin typeface="Arial" pitchFamily="34" charset="0"/>
              </a:rPr>
              <a:t>participáció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, társadalmi együttműködés</a:t>
            </a:r>
          </a:p>
        </p:txBody>
      </p:sp>
      <p:pic>
        <p:nvPicPr>
          <p:cNvPr id="91139" name="Kép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163" y="1125538"/>
            <a:ext cx="4143375" cy="5545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1140" name="Kép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25538"/>
            <a:ext cx="4213225" cy="5545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34938" y="144463"/>
            <a:ext cx="8758237" cy="5476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Helvetica World"/>
              </a:rPr>
              <a:t>Átfogó villamospálya-felújítási program</a:t>
            </a:r>
          </a:p>
        </p:txBody>
      </p:sp>
      <p:pic>
        <p:nvPicPr>
          <p:cNvPr id="76804" name="Picture 4" descr="1004516_557291470996012_938582781_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9144000" cy="3048000"/>
          </a:xfrm>
          <a:prstGeom prst="rect">
            <a:avLst/>
          </a:prstGeom>
          <a:noFill/>
        </p:spPr>
      </p:pic>
      <p:pic>
        <p:nvPicPr>
          <p:cNvPr id="76805" name="Picture 5" descr="1176137_557291347662691_1990654895_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0"/>
            <a:ext cx="914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34938" y="144463"/>
            <a:ext cx="8758237" cy="547687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+mj-lt"/>
                <a:cs typeface="+mj-cs"/>
              </a:rPr>
              <a:t>Komplex szemléletű út- és híd felújítások</a:t>
            </a:r>
          </a:p>
        </p:txBody>
      </p:sp>
      <p:pic>
        <p:nvPicPr>
          <p:cNvPr id="33797" name="Picture 5" descr="970892_545696035488889_621546468_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 txBox="1">
            <a:spLocks/>
          </p:cNvSpPr>
          <p:nvPr/>
        </p:nvSpPr>
        <p:spPr>
          <a:xfrm>
            <a:off x="107950" y="-26988"/>
            <a:ext cx="5832475" cy="576263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Megújuló villamoshálózat</a:t>
            </a:r>
          </a:p>
        </p:txBody>
      </p:sp>
      <p:pic>
        <p:nvPicPr>
          <p:cNvPr id="78851" name="Picture 2" descr="http://www.bkk.hu/wp-content/uploads/2013/03/1-3V_felújítás_v201303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620713"/>
            <a:ext cx="4789487" cy="6237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8852" name="Picture 4" descr="http://www.bkk.hu/wp-content/uploads/2013/04/budai-fonodo-villamosprojekt-terke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9963" y="0"/>
            <a:ext cx="313055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 txBox="1">
            <a:spLocks/>
          </p:cNvSpPr>
          <p:nvPr/>
        </p:nvSpPr>
        <p:spPr>
          <a:xfrm>
            <a:off x="0" y="0"/>
            <a:ext cx="9159875" cy="1036638"/>
          </a:xfrm>
          <a:prstGeom prst="rect">
            <a:avLst/>
          </a:prstGeom>
        </p:spPr>
        <p:txBody>
          <a:bodyPr/>
          <a:lstStyle/>
          <a:p>
            <a:pPr algn="ctr"/>
            <a:endParaRPr lang="hu-HU" sz="2800" b="1">
              <a:solidFill>
                <a:srgbClr val="4C0E5F"/>
              </a:solidFill>
              <a:latin typeface="Arial" charset="0"/>
            </a:endParaRP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9144000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36638"/>
            <a:ext cx="9159875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ím 1"/>
          <p:cNvSpPr txBox="1">
            <a:spLocks/>
          </p:cNvSpPr>
          <p:nvPr/>
        </p:nvSpPr>
        <p:spPr>
          <a:xfrm>
            <a:off x="0" y="0"/>
            <a:ext cx="9159875" cy="1036638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Rugalmasabb kötöttpályás közösségi közlekedés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Budai fonódó villamos fejlesztés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err="1" smtClean="0">
                <a:solidFill>
                  <a:srgbClr val="4C0E5F"/>
                </a:solidFill>
                <a:latin typeface="Arial" pitchFamily="34" charset="0"/>
              </a:rPr>
              <a:t>Kerékpárosbarát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 intézkedések Budapesten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  <p:pic>
        <p:nvPicPr>
          <p:cNvPr id="81923" name="Kép 1"/>
          <p:cNvPicPr>
            <a:picLocks noChangeAspect="1"/>
          </p:cNvPicPr>
          <p:nvPr/>
        </p:nvPicPr>
        <p:blipFill>
          <a:blip r:embed="rId2"/>
          <a:srcRect r="1370"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0"/>
            <a:ext cx="9144000" cy="836613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Bubi - kerékpáros közösségi közlekedési rendszer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  <p:pic>
        <p:nvPicPr>
          <p:cNvPr id="82947" name="Picture 2" descr="Y:\Prezentációk\VD_\bubi\bub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809625"/>
            <a:ext cx="7200900" cy="5930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2948" name="Picture 3" descr="Y:\Prezentációk\VD_\bubi\fokep_480_2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5500" y="809625"/>
            <a:ext cx="2266950" cy="1276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Kép 1"/>
          <p:cNvPicPr>
            <a:picLocks noChangeAspect="1"/>
          </p:cNvPicPr>
          <p:nvPr/>
        </p:nvPicPr>
        <p:blipFill>
          <a:blip r:embed="rId2"/>
          <a:srcRect l="3146" r="8191" b="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2159000" y="142875"/>
            <a:ext cx="5005388" cy="549275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BKK hajójáratok beindítása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0" y="7938"/>
            <a:ext cx="8964613" cy="900112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Stratégiai tervezés: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BKRFT felülvizsgálat és elmozdulás a SUMP felé</a:t>
            </a:r>
          </a:p>
        </p:txBody>
      </p:sp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76338"/>
            <a:ext cx="3846512" cy="544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Kép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0950" y="1176338"/>
            <a:ext cx="3832225" cy="544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Kép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176338"/>
            <a:ext cx="3122612" cy="26114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Jobbra nyíl 3"/>
          <p:cNvSpPr/>
          <p:nvPr/>
        </p:nvSpPr>
        <p:spPr>
          <a:xfrm>
            <a:off x="4211638" y="3644900"/>
            <a:ext cx="720725" cy="541338"/>
          </a:xfrm>
          <a:prstGeom prst="rightArrow">
            <a:avLst/>
          </a:prstGeom>
          <a:solidFill>
            <a:srgbClr val="6600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Pluszjel 5"/>
          <p:cNvSpPr/>
          <p:nvPr/>
        </p:nvSpPr>
        <p:spPr>
          <a:xfrm>
            <a:off x="1476375" y="3860800"/>
            <a:ext cx="574675" cy="576263"/>
          </a:xfrm>
          <a:prstGeom prst="mathPl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34938" y="44450"/>
            <a:ext cx="8758237" cy="1008063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Előkészítési projektek: felkészülés 2014 utánra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M2+H8/9 összekötés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  <p:pic>
        <p:nvPicPr>
          <p:cNvPr id="35842" name="Kép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1052513"/>
            <a:ext cx="6305550" cy="5759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Kép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052513"/>
            <a:ext cx="6457950" cy="5759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134938" y="44450"/>
            <a:ext cx="8758237" cy="1008063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  <a:t>Előkészítési projektek: felkészülés 2014 utánra</a:t>
            </a:r>
            <a:b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  <a:t>H6+H7 belvárosi bevezetés (M5 I. ütem)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/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Kép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1438" y="1052513"/>
            <a:ext cx="6461125" cy="5759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134938" y="44450"/>
            <a:ext cx="8758237" cy="1008063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  <a:t>Előkészítési projektek: felkészülés 2014 utánra</a:t>
            </a:r>
            <a:b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M1 rekonstrukció és meghosszabbítás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 txBox="1">
            <a:spLocks/>
          </p:cNvSpPr>
          <p:nvPr/>
        </p:nvSpPr>
        <p:spPr>
          <a:xfrm>
            <a:off x="107950" y="-26988"/>
            <a:ext cx="8856663" cy="576263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Előkészítés alatt álló villamos fejlesztések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549275"/>
            <a:ext cx="7162800" cy="628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P:\BKK Fotók\_FOTOTAR\Járművek\Metro\M3\kicsi\_DSC5966-2.jpg"/>
          <p:cNvPicPr>
            <a:picLocks noChangeAspect="1" noChangeArrowheads="1"/>
          </p:cNvPicPr>
          <p:nvPr/>
        </p:nvPicPr>
        <p:blipFill>
          <a:blip r:embed="rId2"/>
          <a:srcRect t="2896"/>
          <a:stretch>
            <a:fillRect/>
          </a:stretch>
        </p:blipFill>
        <p:spPr bwMode="auto">
          <a:xfrm>
            <a:off x="0" y="981075"/>
            <a:ext cx="91440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0" y="0"/>
            <a:ext cx="9144000" cy="981075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Az M3-as metróvonal teljes felújításának előkészítése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34938" y="0"/>
            <a:ext cx="8613775" cy="1196975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Fővárosi </a:t>
            </a:r>
            <a:r>
              <a:rPr lang="hu-HU" sz="2800" kern="1200" dirty="0" err="1" smtClean="0">
                <a:solidFill>
                  <a:srgbClr val="4C0E5F"/>
                </a:solidFill>
                <a:latin typeface="Arial" pitchFamily="34" charset="0"/>
              </a:rPr>
              <a:t>személytaxi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 szolgáltatások 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egységes szabályozása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  <p:pic>
        <p:nvPicPr>
          <p:cNvPr id="52228" name="Picture 4" descr="c4284d78_fa7f_4689_931b_f1d7d640b0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6256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/>
          <a:lstStyle/>
          <a:p>
            <a:pPr algn="ctr" eaLnBrk="1" hangingPunct="1"/>
            <a:r>
              <a:rPr lang="hu-HU" smtClean="0"/>
              <a:t>Köszönöm a megtisztelő figyelmet!</a:t>
            </a:r>
          </a:p>
        </p:txBody>
      </p:sp>
      <p:pic>
        <p:nvPicPr>
          <p:cNvPr id="55298" name="Kép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28194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Kép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450"/>
            <a:ext cx="92519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0" y="-44450"/>
            <a:ext cx="9251950" cy="854075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Átfogó városi fejlesztések támogatása: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Lehet-e ilyen a Kossuth Lajos utca – Rákóczi út?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34938" y="115888"/>
            <a:ext cx="8758237" cy="936625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Átfogó városi fejlesztések támogatása:</a:t>
            </a:r>
            <a:b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</a:b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Lehet-e ilyen a pesti rakpart?</a:t>
            </a:r>
          </a:p>
        </p:txBody>
      </p:sp>
      <p:pic>
        <p:nvPicPr>
          <p:cNvPr id="32770" name="Picture 3" descr="Y:\Prezentációk\VD_\1_block\dunapart.jpg"/>
          <p:cNvPicPr>
            <a:picLocks noChangeAspect="1" noChangeArrowheads="1"/>
          </p:cNvPicPr>
          <p:nvPr/>
        </p:nvPicPr>
        <p:blipFill>
          <a:blip r:embed="rId2"/>
          <a:srcRect t="33250"/>
          <a:stretch>
            <a:fillRect/>
          </a:stretch>
        </p:blipFill>
        <p:spPr bwMode="auto">
          <a:xfrm>
            <a:off x="0" y="1196975"/>
            <a:ext cx="914082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bkk.hu/wp-content/uploads/2012/09/IMG_3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2163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134938" y="144463"/>
            <a:ext cx="8758237" cy="547687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Új </a:t>
            </a:r>
            <a:r>
              <a:rPr lang="hu-HU" sz="2800" kern="1200" dirty="0" err="1" smtClean="0">
                <a:solidFill>
                  <a:srgbClr val="4C0E5F"/>
                </a:solidFill>
                <a:latin typeface="Arial" pitchFamily="34" charset="0"/>
              </a:rPr>
              <a:t>Alstom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 szerelvények az M2-es metró vonalán</a:t>
            </a:r>
            <a:endParaRPr lang="hu-HU" sz="2800" kern="1200" dirty="0">
              <a:solidFill>
                <a:srgbClr val="4C0E5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bkk.hu/wp-content/uploads/2012/11/Az-alagút-a-vezető-szemszögéből-Fotó-Nyitrai-Dáv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03275"/>
            <a:ext cx="9144000" cy="608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Cím 1"/>
          <p:cNvSpPr txBox="1">
            <a:spLocks/>
          </p:cNvSpPr>
          <p:nvPr/>
        </p:nvSpPr>
        <p:spPr>
          <a:xfrm>
            <a:off x="134938" y="144463"/>
            <a:ext cx="8758237" cy="5476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M4-es metró: 2014 I. negyedév átadási céldátum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34938" y="71438"/>
            <a:ext cx="8758237" cy="1054100"/>
          </a:xfrm>
          <a:prstGeom prst="rect">
            <a:avLst/>
          </a:prstGeom>
        </p:spPr>
        <p:txBody>
          <a:bodyPr/>
          <a:lstStyle>
            <a:defPPr>
              <a:defRPr lang="hu-HU"/>
            </a:defPPr>
            <a:lvl1pPr>
              <a:spcBef>
                <a:spcPct val="0"/>
              </a:spcBef>
              <a:buNone/>
              <a:defRPr sz="2200" b="1" kern="0">
                <a:solidFill>
                  <a:srgbClr val="800080"/>
                </a:solidFill>
                <a:latin typeface="Helvetica World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A legfontosabb feladat:</a:t>
            </a:r>
            <a:r>
              <a:rPr lang="hu-HU" sz="2800" kern="1200" dirty="0">
                <a:solidFill>
                  <a:srgbClr val="4C0E5F"/>
                </a:solidFill>
                <a:latin typeface="Arial" pitchFamily="34" charset="0"/>
              </a:rPr>
              <a:t> </a:t>
            </a:r>
            <a:r>
              <a:rPr lang="hu-HU" sz="2800" kern="1200" dirty="0" smtClean="0">
                <a:solidFill>
                  <a:srgbClr val="4C0E5F"/>
                </a:solidFill>
                <a:latin typeface="Arial" pitchFamily="34" charset="0"/>
              </a:rPr>
              <a:t>a közösségi közlekedés óriási műszaki lemaradásának megszüntetése</a:t>
            </a:r>
          </a:p>
        </p:txBody>
      </p:sp>
      <p:pic>
        <p:nvPicPr>
          <p:cNvPr id="73731" name="Picture 2" descr="http://www.hirextra.hu/data/Image/belfold/2010/01/BKV_busz/bkv_busz_01.jpg"/>
          <p:cNvPicPr>
            <a:picLocks noChangeAspect="1" noChangeArrowheads="1"/>
          </p:cNvPicPr>
          <p:nvPr/>
        </p:nvPicPr>
        <p:blipFill>
          <a:blip r:embed="rId2"/>
          <a:srcRect l="15358" r="17081"/>
          <a:stretch>
            <a:fillRect/>
          </a:stretch>
        </p:blipFill>
        <p:spPr bwMode="auto">
          <a:xfrm>
            <a:off x="684213" y="1196975"/>
            <a:ext cx="2563812" cy="1595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Jobbra nyíl 1"/>
          <p:cNvSpPr/>
          <p:nvPr/>
        </p:nvSpPr>
        <p:spPr>
          <a:xfrm>
            <a:off x="3971925" y="1636713"/>
            <a:ext cx="936625" cy="576262"/>
          </a:xfrm>
          <a:prstGeom prst="rightArrow">
            <a:avLst/>
          </a:prstGeom>
          <a:solidFill>
            <a:srgbClr val="4C0E5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u-HU"/>
          </a:p>
        </p:txBody>
      </p:sp>
      <p:pic>
        <p:nvPicPr>
          <p:cNvPr id="73733" name="Kép 3"/>
          <p:cNvPicPr>
            <a:picLocks noChangeAspect="1"/>
          </p:cNvPicPr>
          <p:nvPr/>
        </p:nvPicPr>
        <p:blipFill>
          <a:blip r:embed="rId3"/>
          <a:srcRect l="4431" t="9816" b="11879"/>
          <a:stretch>
            <a:fillRect/>
          </a:stretch>
        </p:blipFill>
        <p:spPr bwMode="auto">
          <a:xfrm>
            <a:off x="5735638" y="1196975"/>
            <a:ext cx="2595562" cy="1595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3734" name="Picture 2" descr="P:\BKK Fotók\_FOTOTAR\Járművek\Villamos\24 villamos\kicsi\_DSC0059.jpg"/>
          <p:cNvPicPr>
            <a:picLocks noChangeAspect="1" noChangeArrowheads="1"/>
          </p:cNvPicPr>
          <p:nvPr/>
        </p:nvPicPr>
        <p:blipFill>
          <a:blip r:embed="rId4"/>
          <a:srcRect b="6078"/>
          <a:stretch>
            <a:fillRect/>
          </a:stretch>
        </p:blipFill>
        <p:spPr bwMode="auto">
          <a:xfrm>
            <a:off x="684213" y="3128963"/>
            <a:ext cx="2563812" cy="1601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3735" name="Picture 3" descr="P:\BKK Fotók\_FOTOTAR\Járművek\Villamos\Combino\20121008 NYD fotói_Combino\kicsi\_DSC8580.jpg"/>
          <p:cNvPicPr>
            <a:picLocks noChangeAspect="1" noChangeArrowheads="1"/>
          </p:cNvPicPr>
          <p:nvPr/>
        </p:nvPicPr>
        <p:blipFill>
          <a:blip r:embed="rId5"/>
          <a:srcRect b="7191"/>
          <a:stretch>
            <a:fillRect/>
          </a:stretch>
        </p:blipFill>
        <p:spPr bwMode="auto">
          <a:xfrm>
            <a:off x="5735638" y="3128963"/>
            <a:ext cx="2595562" cy="1601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Jobbra nyíl 8"/>
          <p:cNvSpPr/>
          <p:nvPr/>
        </p:nvSpPr>
        <p:spPr>
          <a:xfrm>
            <a:off x="4046538" y="3641725"/>
            <a:ext cx="935037" cy="576263"/>
          </a:xfrm>
          <a:prstGeom prst="rightArrow">
            <a:avLst/>
          </a:prstGeom>
          <a:solidFill>
            <a:srgbClr val="4C0E5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u-HU"/>
          </a:p>
        </p:txBody>
      </p:sp>
      <p:pic>
        <p:nvPicPr>
          <p:cNvPr id="73737" name="Picture 4" descr="P:\BKK Fotók\_FOTOTAR\Járművek\Trolibusz\Ikarus 280T\200_75_stadionok_2007-01-21.JPG"/>
          <p:cNvPicPr>
            <a:picLocks noChangeAspect="1" noChangeArrowheads="1"/>
          </p:cNvPicPr>
          <p:nvPr/>
        </p:nvPicPr>
        <p:blipFill>
          <a:blip r:embed="rId6"/>
          <a:srcRect t="4327" b="16801"/>
          <a:stretch>
            <a:fillRect/>
          </a:stretch>
        </p:blipFill>
        <p:spPr bwMode="auto">
          <a:xfrm>
            <a:off x="684213" y="5049838"/>
            <a:ext cx="2563812" cy="1517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3738" name="Picture 5" descr="P:\BKK Fotók\_FOTOTAR\Járművek\Trolibusz\MAN NGE 152 M17\350_-_pongrac_2012-04-18_03.JPG"/>
          <p:cNvPicPr>
            <a:picLocks noChangeAspect="1" noChangeArrowheads="1"/>
          </p:cNvPicPr>
          <p:nvPr/>
        </p:nvPicPr>
        <p:blipFill>
          <a:blip r:embed="rId7"/>
          <a:srcRect t="4803" b="7516"/>
          <a:stretch>
            <a:fillRect/>
          </a:stretch>
        </p:blipFill>
        <p:spPr bwMode="auto">
          <a:xfrm>
            <a:off x="5735638" y="5049838"/>
            <a:ext cx="2595562" cy="1517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Jobbra nyíl 11"/>
          <p:cNvSpPr/>
          <p:nvPr/>
        </p:nvSpPr>
        <p:spPr>
          <a:xfrm>
            <a:off x="4070350" y="5519738"/>
            <a:ext cx="936625" cy="576262"/>
          </a:xfrm>
          <a:prstGeom prst="rightArrow">
            <a:avLst/>
          </a:prstGeom>
          <a:solidFill>
            <a:srgbClr val="4C0E5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ím 1"/>
          <p:cNvSpPr txBox="1">
            <a:spLocks/>
          </p:cNvSpPr>
          <p:nvPr/>
        </p:nvSpPr>
        <p:spPr>
          <a:xfrm>
            <a:off x="107950" y="115888"/>
            <a:ext cx="8928100" cy="6492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2800" b="1">
                <a:solidFill>
                  <a:srgbClr val="4C0E5F"/>
                </a:solidFill>
                <a:latin typeface="Arial" charset="0"/>
              </a:rPr>
              <a:t>Fiatalodó buszpark – használt buszok</a:t>
            </a:r>
          </a:p>
        </p:txBody>
      </p:sp>
      <p:pic>
        <p:nvPicPr>
          <p:cNvPr id="9933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87388"/>
            <a:ext cx="7416800" cy="617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KK_prezentáció_sablon_2003 verzió_20110913">
  <a:themeElements>
    <a:clrScheme name="BKK_prezentáció_sablon_201102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KK_prezentáció_sablon_20110223">
      <a:majorFont>
        <a:latin typeface="Helvetica World"/>
        <a:ea typeface=""/>
        <a:cs typeface=""/>
      </a:majorFont>
      <a:minorFont>
        <a:latin typeface="Helvetica Wor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A97E1"/>
        </a:solidFill>
        <a:ln>
          <a:solidFill>
            <a:srgbClr val="4C0E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BKK_prezentáció_sablon_201102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KK_prezentáció_sablon_201102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KK_prezentáció_sablon_201102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KK_prezentáció_sablon_201102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KK_prezentáció_sablon_201102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KK_prezentáció_sablon_201102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KK_prezentáció_sablon_201102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KK_prezentáció_sablon_201102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KK_prezentáció_sablon_201102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KK_prezentáció_sablon_201102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KK_prezentáció_sablon_201102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KK_prezentáció_sablon_201102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</TotalTime>
  <Words>221</Words>
  <Application>Microsoft Office PowerPoint</Application>
  <PresentationFormat>Diavetítés a képernyőre (4:3 oldalarány)</PresentationFormat>
  <Paragraphs>42</Paragraphs>
  <Slides>36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Tervezősablon</vt:lpstr>
      </vt:variant>
      <vt:variant>
        <vt:i4>17</vt:i4>
      </vt:variant>
      <vt:variant>
        <vt:lpstr>Diacímek</vt:lpstr>
      </vt:variant>
      <vt:variant>
        <vt:i4>36</vt:i4>
      </vt:variant>
    </vt:vector>
  </HeadingPairs>
  <TitlesOfParts>
    <vt:vector size="56" baseType="lpstr">
      <vt:lpstr>Calibri</vt:lpstr>
      <vt:lpstr>Arial</vt:lpstr>
      <vt:lpstr>Helvetica World</vt:lpstr>
      <vt:lpstr>Office-téma</vt:lpstr>
      <vt:lpstr>BKK_prezentáció_sablon_2003 verzió_20110913</vt:lpstr>
      <vt:lpstr>Office-téma</vt:lpstr>
      <vt:lpstr>Office-téma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BKK_prezentáció_sablon_2003 verzió_20110913</vt:lpstr>
      <vt:lpstr>1. dia</vt:lpstr>
      <vt:lpstr>2. dia</vt:lpstr>
      <vt:lpstr>3. dia</vt:lpstr>
      <vt:lpstr>4. dia</vt:lpstr>
      <vt:lpstr>5. dia</vt:lpstr>
      <vt:lpstr>6. dia</vt:lpstr>
      <vt:lpstr>7. dia</vt:lpstr>
      <vt:lpstr>8. dia</vt:lpstr>
      <vt:lpstr>9. dia</vt:lpstr>
      <vt:lpstr>10. dia</vt:lpstr>
      <vt:lpstr>11. dia</vt:lpstr>
      <vt:lpstr>12. dia</vt:lpstr>
      <vt:lpstr>13. dia</vt:lpstr>
      <vt:lpstr>14. dia</vt:lpstr>
      <vt:lpstr>15. dia</vt:lpstr>
      <vt:lpstr>16. dia</vt:lpstr>
      <vt:lpstr>17. dia</vt:lpstr>
      <vt:lpstr>18. dia</vt:lpstr>
      <vt:lpstr>19. dia</vt:lpstr>
      <vt:lpstr>20. dia</vt:lpstr>
      <vt:lpstr>21. dia</vt:lpstr>
      <vt:lpstr>22. dia</vt:lpstr>
      <vt:lpstr>23. dia</vt:lpstr>
      <vt:lpstr>24. dia</vt:lpstr>
      <vt:lpstr>25. dia</vt:lpstr>
      <vt:lpstr>26. dia</vt:lpstr>
      <vt:lpstr>27. dia</vt:lpstr>
      <vt:lpstr>28. dia</vt:lpstr>
      <vt:lpstr>29. dia</vt:lpstr>
      <vt:lpstr>30. dia</vt:lpstr>
      <vt:lpstr>31. dia</vt:lpstr>
      <vt:lpstr>32. dia</vt:lpstr>
      <vt:lpstr>33. dia</vt:lpstr>
      <vt:lpstr>34. dia</vt:lpstr>
      <vt:lpstr>35. dia</vt:lpstr>
      <vt:lpstr>Köszönöm a megtisztelő figyelmet!</vt:lpstr>
    </vt:vector>
  </TitlesOfParts>
  <Company>BKK ZRT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MAYER András (BKK)</dc:creator>
  <cp:lastModifiedBy>D</cp:lastModifiedBy>
  <cp:revision>186</cp:revision>
  <cp:lastPrinted>2013-02-11T10:25:27Z</cp:lastPrinted>
  <dcterms:created xsi:type="dcterms:W3CDTF">2013-02-04T15:05:11Z</dcterms:created>
  <dcterms:modified xsi:type="dcterms:W3CDTF">2013-09-12T07:47:26Z</dcterms:modified>
</cp:coreProperties>
</file>