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443" r:id="rId3"/>
    <p:sldId id="446" r:id="rId4"/>
    <p:sldId id="365" r:id="rId5"/>
    <p:sldId id="444" r:id="rId6"/>
    <p:sldId id="447" r:id="rId7"/>
    <p:sldId id="445" r:id="rId8"/>
    <p:sldId id="452" r:id="rId9"/>
    <p:sldId id="454" r:id="rId10"/>
    <p:sldId id="458" r:id="rId11"/>
    <p:sldId id="456" r:id="rId12"/>
    <p:sldId id="459" r:id="rId13"/>
    <p:sldId id="455" r:id="rId14"/>
    <p:sldId id="448" r:id="rId15"/>
    <p:sldId id="457" r:id="rId16"/>
    <p:sldId id="451" r:id="rId17"/>
    <p:sldId id="449" r:id="rId18"/>
    <p:sldId id="279" r:id="rId19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00"/>
    <a:srgbClr val="FFCC66"/>
    <a:srgbClr val="FFFFCC"/>
    <a:srgbClr val="03136A"/>
    <a:srgbClr val="B3D3EA"/>
    <a:srgbClr val="1984CC"/>
    <a:srgbClr val="35759D"/>
    <a:srgbClr val="35B19D"/>
    <a:srgbClr val="FFFF00"/>
    <a:srgbClr val="78ADC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610" autoAdjust="0"/>
    <p:restoredTop sz="94808" autoAdjust="0"/>
  </p:normalViewPr>
  <p:slideViewPr>
    <p:cSldViewPr>
      <p:cViewPr>
        <p:scale>
          <a:sx n="83" d="100"/>
          <a:sy n="83" d="100"/>
        </p:scale>
        <p:origin x="-89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59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351089-B866-4106-8DBF-16509DAA5E17}" type="datetimeFigureOut">
              <a:rPr lang="hu-HU" smtClean="0"/>
              <a:pPr/>
              <a:t>2013.09.11.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7790EC-540C-4BEF-A1A8-FB199B057052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="" xmlns:p14="http://schemas.microsoft.com/office/powerpoint/2010/main" val="2217674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819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5F4F9BD-B088-493C-862D-B0126B0BF54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57022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97BCC7-94F6-429D-BBD2-DA2066CF50E6}" type="slidenum">
              <a:rPr lang="en-US"/>
              <a:pPr/>
              <a:t>1</a:t>
            </a:fld>
            <a:endParaRPr lang="en-US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5FF056-DA70-4AF0-AB66-BA0FC1B193E0}" type="slidenum">
              <a:rPr lang="en-US"/>
              <a:pPr/>
              <a:t>10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5FF056-DA70-4AF0-AB66-BA0FC1B193E0}" type="slidenum">
              <a:rPr lang="en-US"/>
              <a:pPr/>
              <a:t>11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5FF056-DA70-4AF0-AB66-BA0FC1B193E0}" type="slidenum">
              <a:rPr lang="en-US"/>
              <a:pPr/>
              <a:t>12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5FF056-DA70-4AF0-AB66-BA0FC1B193E0}" type="slidenum">
              <a:rPr lang="en-US"/>
              <a:pPr/>
              <a:t>13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5FF056-DA70-4AF0-AB66-BA0FC1B193E0}" type="slidenum">
              <a:rPr lang="en-US"/>
              <a:pPr/>
              <a:t>14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5FF056-DA70-4AF0-AB66-BA0FC1B193E0}" type="slidenum">
              <a:rPr lang="en-US"/>
              <a:pPr/>
              <a:t>15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5FF056-DA70-4AF0-AB66-BA0FC1B193E0}" type="slidenum">
              <a:rPr lang="en-US"/>
              <a:pPr/>
              <a:t>16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5FF056-DA70-4AF0-AB66-BA0FC1B193E0}" type="slidenum">
              <a:rPr lang="en-US"/>
              <a:pPr/>
              <a:t>17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A3EED9F-D86F-4C87-A3EE-F49FDF6A28E2}" type="slidenum">
              <a:rPr lang="en-US"/>
              <a:pPr/>
              <a:t>18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5FF056-DA70-4AF0-AB66-BA0FC1B193E0}" type="slidenum">
              <a:rPr lang="en-US"/>
              <a:pPr/>
              <a:t>2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5FF056-DA70-4AF0-AB66-BA0FC1B193E0}" type="slidenum">
              <a:rPr lang="en-US"/>
              <a:pPr/>
              <a:t>3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5FF056-DA70-4AF0-AB66-BA0FC1B193E0}" type="slidenum">
              <a:rPr lang="en-US"/>
              <a:pPr/>
              <a:t>4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5FF056-DA70-4AF0-AB66-BA0FC1B193E0}" type="slidenum">
              <a:rPr lang="en-US"/>
              <a:pPr/>
              <a:t>5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5FF056-DA70-4AF0-AB66-BA0FC1B193E0}" type="slidenum">
              <a:rPr lang="en-US"/>
              <a:pPr/>
              <a:t>6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5FF056-DA70-4AF0-AB66-BA0FC1B193E0}" type="slidenum">
              <a:rPr lang="en-US"/>
              <a:pPr/>
              <a:t>7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5FF056-DA70-4AF0-AB66-BA0FC1B193E0}" type="slidenum">
              <a:rPr lang="en-US"/>
              <a:pPr/>
              <a:t>8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5FF056-DA70-4AF0-AB66-BA0FC1B193E0}" type="slidenum">
              <a:rPr lang="en-US"/>
              <a:pPr/>
              <a:t>9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609600"/>
            <a:ext cx="7772400" cy="704850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1295400"/>
            <a:ext cx="7772400" cy="685800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hu-HU" smtClean="0"/>
              <a:t>Alcím mintájának szerkesztése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477000" y="1844675"/>
            <a:ext cx="1828800" cy="463232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990600" y="1844675"/>
            <a:ext cx="5334000" cy="4632325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990600" y="2606675"/>
            <a:ext cx="3581400" cy="3870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724400" y="2606675"/>
            <a:ext cx="3581400" cy="3870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u-HU" smtClean="0"/>
              <a:t>Kép beszúrásához kattintson az ikonra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90600" y="1844675"/>
            <a:ext cx="731520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hu-HU" smtClean="0"/>
              <a:t>Mintacím szerkesztése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0600" y="2606675"/>
            <a:ext cx="7315200" cy="387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Microsoft Sans Serif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Microsoft Sans Serif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Microsoft Sans Serif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Microsoft Sans Serif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nagyz@kku.bme.hu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512" y="0"/>
            <a:ext cx="9180512" cy="4797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5496" y="1000108"/>
            <a:ext cx="9036496" cy="2428892"/>
          </a:xfrm>
        </p:spPr>
        <p:txBody>
          <a:bodyPr>
            <a:noAutofit/>
          </a:bodyPr>
          <a:lstStyle/>
          <a:p>
            <a:pPr algn="ctr"/>
            <a:r>
              <a:rPr lang="hu-HU" sz="4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hazai járműgyártó kapacitás helyzete</a:t>
            </a:r>
            <a:br>
              <a:rPr lang="hu-HU" sz="4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57158" y="5715016"/>
            <a:ext cx="5008240" cy="856092"/>
          </a:xfrm>
        </p:spPr>
        <p:txBody>
          <a:bodyPr/>
          <a:lstStyle/>
          <a:p>
            <a:r>
              <a:rPr lang="hu-HU" sz="2200" i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Kari munkacsoport</a:t>
            </a:r>
            <a:endParaRPr lang="hu-HU" sz="2200" i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hu-HU" sz="2200" i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Nagy Zoltán</a:t>
            </a:r>
            <a:endParaRPr lang="hu-HU" sz="2200" i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hu-HU" sz="20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428596" y="3857628"/>
            <a:ext cx="8424936" cy="717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en-GB" sz="2000" kern="0" dirty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XIII. A VÁROSI KÖZLEKEDÉS AKTUÁLIS KÉRDÉSEI</a:t>
            </a:r>
            <a:endParaRPr lang="hu-HU" sz="2000" kern="0" dirty="0">
              <a:solidFill>
                <a:srgbClr val="B3D3E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>
              <a:defRPr/>
            </a:pPr>
            <a:r>
              <a:rPr lang="hu-HU" sz="2000" kern="0" dirty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Balatonfenyves,  </a:t>
            </a:r>
            <a:r>
              <a:rPr lang="en-GB" sz="2000" kern="0" dirty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2013. </a:t>
            </a:r>
            <a:r>
              <a:rPr lang="en-GB" sz="2000" kern="0" dirty="0" err="1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szeptember</a:t>
            </a:r>
            <a:r>
              <a:rPr lang="en-GB" sz="2000" kern="0" dirty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12-13.</a:t>
            </a:r>
            <a:endParaRPr lang="en-US" sz="2000" kern="0" dirty="0">
              <a:solidFill>
                <a:srgbClr val="B3D3E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4139952" y="6172200"/>
            <a:ext cx="4648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2013. </a:t>
            </a:r>
            <a:r>
              <a:rPr lang="hu-HU" sz="1600" kern="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</a:t>
            </a:r>
            <a:r>
              <a:rPr kumimoji="0" lang="hu-HU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zeptember</a:t>
            </a:r>
            <a:r>
              <a:rPr kumimoji="0" lang="hu-H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hu-HU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12-13</a:t>
            </a:r>
            <a:r>
              <a:rPr kumimoji="0" lang="hu-HU" sz="1600" b="0" i="0" u="none" strike="noStrike" kern="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357158" y="4857760"/>
            <a:ext cx="860444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>
              <a:spcBef>
                <a:spcPct val="20000"/>
              </a:spcBef>
              <a:defRPr/>
            </a:pPr>
            <a:r>
              <a:rPr kumimoji="0" lang="hu-HU" sz="2400" b="0" i="0" u="none" strike="noStrike" kern="0" cap="none" spc="0" normalizeH="0" baseline="0" noProof="0" smtClean="0">
                <a:ln>
                  <a:noFill/>
                </a:ln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BME 		</a:t>
            </a:r>
            <a:r>
              <a:rPr lang="hu-HU" sz="1800" kern="0" smtClean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Közlekedésmérnöki és Járműmérnöki Kar</a:t>
            </a:r>
          </a:p>
          <a:p>
            <a:pPr algn="l">
              <a:spcBef>
                <a:spcPct val="20000"/>
              </a:spcBef>
              <a:defRPr/>
            </a:pPr>
            <a:r>
              <a:rPr lang="hu-HU" sz="1800" kern="0" smtClean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- Közlekedésüzemi és Közlekedésgazdasági Tanszék</a:t>
            </a:r>
            <a:endParaRPr kumimoji="0" lang="hu-HU" sz="1800" b="0" i="0" u="none" strike="noStrike" kern="0" cap="none" spc="0" normalizeH="0" baseline="0" noProof="0" dirty="0" smtClean="0">
              <a:ln>
                <a:noFill/>
              </a:ln>
              <a:solidFill>
                <a:srgbClr val="B3D3E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zövegdoboz 4"/>
          <p:cNvSpPr txBox="1"/>
          <p:nvPr/>
        </p:nvSpPr>
        <p:spPr>
          <a:xfrm>
            <a:off x="8244408" y="6381329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B23015C-2338-43DF-B90C-C87F6ECBBE6C}" type="slidenum">
              <a:rPr lang="hu-HU" sz="1200" smtClean="0"/>
              <a:pPr/>
              <a:t>10</a:t>
            </a:fld>
            <a:endParaRPr lang="hu-HU" sz="1200" dirty="0"/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0"/>
            <a:ext cx="307657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214282" y="1785926"/>
            <a:ext cx="8143932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lang="hu-HU" altLang="ko-KR" sz="1500" b="1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RÁBA JÁRMŰIPARI HOLDING</a:t>
            </a:r>
          </a:p>
          <a:p>
            <a:pPr marL="800100" lvl="1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kapacitása:</a:t>
            </a:r>
            <a:b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</a:b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150 db buszalvázhoz szükséges lemez alkatrész és 150 db felépítmény gyártására</a:t>
            </a:r>
          </a:p>
          <a:p>
            <a:pPr marL="800100" lvl="1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több lépcsős fejlesztés:</a:t>
            </a:r>
            <a:b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</a:b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a </a:t>
            </a: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Rába-Volvo együttműködés keretében kezdetben a wroclawi </a:t>
            </a: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buszgyárból hoznák a buszokat és a Rába adna hozzájuk futóművet, a Rába biztosítana (hazai beszállítók bevonásával) további </a:t>
            </a: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alkatrészeket </a:t>
            </a: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(</a:t>
            </a: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ülések, üvegek</a:t>
            </a: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, stb</a:t>
            </a: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.). Ez </a:t>
            </a: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a busz értékének </a:t>
            </a: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min. 30%-</a:t>
            </a: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át tenné ki, ami hosszabb távon emelkedhet nagyobb arányra</a:t>
            </a: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.</a:t>
            </a:r>
          </a:p>
          <a:p>
            <a:pPr marL="800100" lvl="1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hazai integrátor (</a:t>
            </a:r>
            <a:r>
              <a:rPr lang="hu-HU" altLang="ko-KR" sz="1500" b="1" kern="0" smtClean="0">
                <a:solidFill>
                  <a:srgbClr val="FF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beszállítói program</a:t>
            </a: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)</a:t>
            </a:r>
          </a:p>
          <a:p>
            <a:pPr marL="800100" lvl="1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Volvo nemzetközi ellátási/értékesítési</a:t>
            </a:r>
            <a:b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</a:b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láncba történő bekapcsolódás</a:t>
            </a:r>
            <a:b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</a:b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(alkatrész, Volvo szortiment kiegészítés)</a:t>
            </a:r>
          </a:p>
          <a:p>
            <a:pPr marL="800100" lvl="1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szervizelés</a:t>
            </a:r>
            <a:endParaRPr lang="hu-HU" altLang="ko-KR" sz="1500" kern="0" smtClean="0">
              <a:solidFill>
                <a:srgbClr val="000000"/>
              </a:solidFill>
              <a:latin typeface="Arial" pitchFamily="34" charset="0"/>
              <a:ea typeface="굴림" charset="-127"/>
              <a:cs typeface="Arial" pitchFamily="34" charset="0"/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142844" y="428604"/>
            <a:ext cx="828092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l"/>
            <a:r>
              <a:rPr lang="hu-HU" sz="3200" kern="0" smtClean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2. Járműipari potenciálok – autóbusz gyártók</a:t>
            </a:r>
          </a:p>
        </p:txBody>
      </p:sp>
      <p:pic>
        <p:nvPicPr>
          <p:cNvPr id="64514" name="Picture 2" descr="http://magyarbusz.info/modules/main/story_image.php?id=70&amp;t=ar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3857628"/>
            <a:ext cx="3567102" cy="267532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zövegdoboz 4"/>
          <p:cNvSpPr txBox="1"/>
          <p:nvPr/>
        </p:nvSpPr>
        <p:spPr>
          <a:xfrm>
            <a:off x="8244408" y="6381329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B23015C-2338-43DF-B90C-C87F6ECBBE6C}" type="slidenum">
              <a:rPr lang="hu-HU" sz="1200" smtClean="0"/>
              <a:pPr/>
              <a:t>11</a:t>
            </a:fld>
            <a:endParaRPr lang="hu-HU" sz="1200" dirty="0"/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0"/>
            <a:ext cx="307657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214282" y="1785926"/>
            <a:ext cx="8143932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lang="hu-HU" altLang="ko-KR" sz="1500" b="1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KRAVTEX-KÜHNE</a:t>
            </a:r>
          </a:p>
          <a:p>
            <a:pPr marL="800100" lvl="1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széles gyártmányválasztékkal rendelkezik - 24 különböző </a:t>
            </a: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típus</a:t>
            </a: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/>
            </a:r>
            <a:b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</a:b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9,5 m-től 18,75 m-ig</a:t>
            </a:r>
          </a:p>
          <a:p>
            <a:pPr marL="800100" lvl="1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500 db új autóbusz legyártása egy műszakban a jelenlegi kapacitása éves szinten</a:t>
            </a:r>
          </a:p>
          <a:p>
            <a:pPr marL="800100" lvl="1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hazai beszállítói részarány a klasszikus Credo típusoknál és az új fejlesztésű Credo Econell 12 esetében az értékesítési árra vetítve 85 %</a:t>
            </a:r>
          </a:p>
          <a:p>
            <a:pPr marL="800100" lvl="1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referencia: </a:t>
            </a:r>
            <a:b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</a:b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Volán társaságok 1999 óta beszerzett új autóbuszaiból 900 db</a:t>
            </a:r>
            <a:endParaRPr lang="hu-HU" altLang="ko-KR" sz="1500" kern="0" dirty="0" smtClean="0">
              <a:solidFill>
                <a:srgbClr val="000000"/>
              </a:solidFill>
              <a:latin typeface="Arial" pitchFamily="34" charset="0"/>
              <a:ea typeface="굴림" charset="-127"/>
              <a:cs typeface="Arial" pitchFamily="34" charset="0"/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142844" y="428604"/>
            <a:ext cx="828092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l"/>
            <a:r>
              <a:rPr lang="hu-HU" sz="3200" kern="0" smtClean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2. Járműipari potenciálok – autóbusz gyártók</a:t>
            </a:r>
          </a:p>
        </p:txBody>
      </p:sp>
      <p:pic>
        <p:nvPicPr>
          <p:cNvPr id="8" name="Kép 7" descr="http://credobus.hu/thumb/492/295/c12gal001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4429132"/>
            <a:ext cx="5132405" cy="219425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zövegdoboz 4"/>
          <p:cNvSpPr txBox="1"/>
          <p:nvPr/>
        </p:nvSpPr>
        <p:spPr>
          <a:xfrm>
            <a:off x="8244408" y="6381329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B23015C-2338-43DF-B90C-C87F6ECBBE6C}" type="slidenum">
              <a:rPr lang="hu-HU" sz="1200" smtClean="0"/>
              <a:pPr/>
              <a:t>12</a:t>
            </a:fld>
            <a:endParaRPr lang="hu-HU" sz="1200" dirty="0"/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0"/>
            <a:ext cx="307657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214282" y="1785926"/>
            <a:ext cx="8143932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lang="hu-HU" altLang="ko-KR" sz="1500" b="1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MAGYAR AUTÓBUSZGYÁRTÓ KFT.</a:t>
            </a:r>
          </a:p>
          <a:p>
            <a:pPr marL="800100" lvl="1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lang="hu-HU" altLang="ko-KR" sz="1500" b="1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Ikarus</a:t>
            </a: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 </a:t>
            </a: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márkanév</a:t>
            </a:r>
            <a:endParaRPr lang="hu-HU" altLang="ko-KR" sz="1500" kern="0" smtClean="0">
              <a:solidFill>
                <a:srgbClr val="000000"/>
              </a:solidFill>
              <a:latin typeface="Arial" pitchFamily="34" charset="0"/>
              <a:ea typeface="굴림" charset="-127"/>
              <a:cs typeface="Arial" pitchFamily="34" charset="0"/>
            </a:endParaRPr>
          </a:p>
          <a:p>
            <a:pPr marL="800100" lvl="1" indent="-342900" algn="just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A Magyar Autóbuszgyártó Kft. (</a:t>
            </a:r>
            <a:r>
              <a:rPr lang="hu-HU" altLang="ko-KR" sz="1500" i="1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Auto Rad Controlle</a:t>
            </a: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 Kft.) az elmúlt években minimális aktív gyártókapacitással rendelkezett, elsősorban Ikarus buszok </a:t>
            </a:r>
            <a:r>
              <a:rPr lang="hu-HU" altLang="ko-KR" sz="1500" b="1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felújítás</a:t>
            </a: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ával foglalkozott.</a:t>
            </a:r>
          </a:p>
          <a:p>
            <a:pPr marL="800100" lvl="1" indent="-342900" algn="just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A márka életében 2010-től alapvető változások történtek: 150-200 milliós fejlesztési költség mellett </a:t>
            </a: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több </a:t>
            </a: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új </a:t>
            </a: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(134, 187), </a:t>
            </a: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a legkorszerűbb műszaki paraméterekkel rendelkező, EURO 5-ös motorral hajtott alacsonypadlós típust fejlesztettek ki a hazai városi-elővárosi igényeknek </a:t>
            </a: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megfelelően </a:t>
            </a: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(Rábával közösen).  </a:t>
            </a: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A </a:t>
            </a: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gyártási kapacitás </a:t>
            </a: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Budapest-Mátyásföldön </a:t>
            </a: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400</a:t>
            </a: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(-500) </a:t>
            </a: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db, további </a:t>
            </a: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megrendelések esetén a székesfehérvári és győri gyártóüzem is bekapcsolható a termelésbe.</a:t>
            </a: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142844" y="428604"/>
            <a:ext cx="828092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l"/>
            <a:r>
              <a:rPr lang="hu-HU" sz="3200" kern="0" smtClean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2. Járműipari potenciálok – autóbusz gyártók</a:t>
            </a:r>
          </a:p>
        </p:txBody>
      </p:sp>
      <p:pic>
        <p:nvPicPr>
          <p:cNvPr id="7" name="Kép 6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4786322"/>
            <a:ext cx="3057529" cy="1804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zövegdoboz 4"/>
          <p:cNvSpPr txBox="1"/>
          <p:nvPr/>
        </p:nvSpPr>
        <p:spPr>
          <a:xfrm>
            <a:off x="8244408" y="6381329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B23015C-2338-43DF-B90C-C87F6ECBBE6C}" type="slidenum">
              <a:rPr lang="hu-HU" sz="1200" smtClean="0"/>
              <a:pPr/>
              <a:t>13</a:t>
            </a:fld>
            <a:endParaRPr lang="hu-HU" sz="1200" dirty="0"/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0"/>
            <a:ext cx="307657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214282" y="1714488"/>
            <a:ext cx="792961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A magyar piac az elkövetkező néhány évben – figyelembe véve a járműpark állapotát – évente akár 1000-1200 db autóbuszt is képes lenne </a:t>
            </a: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felvenni (~500 db reális). </a:t>
            </a: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/>
            </a:r>
            <a:b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</a:br>
            <a:r>
              <a:rPr lang="hu-HU" altLang="ko-KR" sz="1500" b="1" kern="0" smtClean="0">
                <a:solidFill>
                  <a:srgbClr val="FF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Ez a kereslet kielégíthető lenne hazai </a:t>
            </a:r>
            <a:r>
              <a:rPr lang="hu-HU" altLang="ko-KR" sz="1500" b="1" kern="0" smtClean="0">
                <a:solidFill>
                  <a:srgbClr val="FF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gyártással.</a:t>
            </a:r>
            <a:endParaRPr lang="hu-HU" altLang="ko-KR" sz="1500" b="1" kern="0" dirty="0" smtClean="0">
              <a:solidFill>
                <a:srgbClr val="FF0000"/>
              </a:solidFill>
              <a:latin typeface="Arial" pitchFamily="34" charset="0"/>
              <a:ea typeface="굴림" charset="-127"/>
              <a:cs typeface="Arial" pitchFamily="34" charset="0"/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142844" y="428604"/>
            <a:ext cx="828092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l"/>
            <a:r>
              <a:rPr lang="hu-HU" sz="3200" kern="0" smtClean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2. Járműipari potenciálok – autóbusz gyártás</a:t>
            </a:r>
          </a:p>
        </p:txBody>
      </p:sp>
      <p:graphicFrame>
        <p:nvGraphicFramePr>
          <p:cNvPr id="11" name="Táblázat 10"/>
          <p:cNvGraphicFramePr>
            <a:graphicFrameLocks noGrp="1"/>
          </p:cNvGraphicFramePr>
          <p:nvPr/>
        </p:nvGraphicFramePr>
        <p:xfrm>
          <a:off x="2000232" y="2643182"/>
          <a:ext cx="6095999" cy="3756494"/>
        </p:xfrm>
        <a:graphic>
          <a:graphicData uri="http://schemas.openxmlformats.org/drawingml/2006/table">
            <a:tbl>
              <a:tblPr/>
              <a:tblGrid>
                <a:gridCol w="1647472"/>
                <a:gridCol w="948384"/>
                <a:gridCol w="948384"/>
                <a:gridCol w="2551759"/>
              </a:tblGrid>
              <a:tr h="187825">
                <a:tc rowSpan="2"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hu-HU" sz="1000">
                          <a:latin typeface="Calibri"/>
                          <a:ea typeface="Times New Roman"/>
                          <a:cs typeface="Calibri"/>
                        </a:rPr>
                        <a:t>Vállalkozás neve</a:t>
                      </a:r>
                    </a:p>
                  </a:txBody>
                  <a:tcPr marL="64031" marR="640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hu-HU" sz="1000">
                          <a:latin typeface="Calibri"/>
                          <a:ea typeface="Times New Roman"/>
                          <a:cs typeface="Calibri"/>
                        </a:rPr>
                        <a:t>Gyártó kapacitás (busz/év)</a:t>
                      </a:r>
                    </a:p>
                  </a:txBody>
                  <a:tcPr marL="64031" marR="640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hu-HU" sz="1000">
                          <a:latin typeface="Calibri"/>
                          <a:ea typeface="Times New Roman"/>
                          <a:cs typeface="Calibri"/>
                        </a:rPr>
                        <a:t>Megjegyzés</a:t>
                      </a:r>
                    </a:p>
                  </a:txBody>
                  <a:tcPr marL="64031" marR="640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</a:tr>
              <a:tr h="187825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hu-HU" sz="1000">
                          <a:latin typeface="Calibri"/>
                          <a:ea typeface="Times New Roman"/>
                          <a:cs typeface="Calibri"/>
                        </a:rPr>
                        <a:t>Aktuális</a:t>
                      </a:r>
                    </a:p>
                  </a:txBody>
                  <a:tcPr marL="64031" marR="640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hu-HU" sz="1000">
                          <a:latin typeface="Calibri"/>
                          <a:ea typeface="Times New Roman"/>
                          <a:cs typeface="Calibri"/>
                        </a:rPr>
                        <a:t>Perspektivikus</a:t>
                      </a:r>
                    </a:p>
                  </a:txBody>
                  <a:tcPr marL="64031" marR="640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</a:tr>
              <a:tr h="563474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hu-HU" sz="1000" b="1">
                          <a:latin typeface="Calibri"/>
                          <a:ea typeface="Times New Roman"/>
                          <a:cs typeface="Calibri"/>
                        </a:rPr>
                        <a:t>RÁBA </a:t>
                      </a:r>
                      <a:br>
                        <a:rPr lang="hu-HU" sz="1000" b="1">
                          <a:latin typeface="Calibri"/>
                          <a:ea typeface="Times New Roman"/>
                          <a:cs typeface="Calibri"/>
                        </a:rPr>
                      </a:br>
                      <a:r>
                        <a:rPr lang="hu-HU" sz="1000" b="1">
                          <a:latin typeface="Calibri"/>
                          <a:ea typeface="Times New Roman"/>
                          <a:cs typeface="Calibri"/>
                        </a:rPr>
                        <a:t>JÁRMŰIPARI HOLDING Nyrt.</a:t>
                      </a:r>
                      <a:endParaRPr lang="hu-HU" sz="10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4031" marR="64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hu-HU" sz="1000">
                          <a:latin typeface="Calibri"/>
                          <a:ea typeface="Times New Roman"/>
                          <a:cs typeface="Calibri"/>
                        </a:rPr>
                        <a:t>0</a:t>
                      </a:r>
                    </a:p>
                  </a:txBody>
                  <a:tcPr marL="64031" marR="64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hu-HU" sz="1000">
                          <a:latin typeface="Calibri"/>
                          <a:ea typeface="Times New Roman"/>
                          <a:cs typeface="Calibri"/>
                        </a:rPr>
                        <a:t>min. 150</a:t>
                      </a:r>
                    </a:p>
                  </a:txBody>
                  <a:tcPr marL="64031" marR="64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hu-HU" sz="1000">
                          <a:latin typeface="Calibri"/>
                          <a:ea typeface="Times New Roman"/>
                          <a:cs typeface="Calibri"/>
                        </a:rPr>
                        <a:t>Volvo buszok importjával indulna a „gyártás”</a:t>
                      </a:r>
                    </a:p>
                  </a:txBody>
                  <a:tcPr marL="64031" marR="64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649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hu-HU" sz="1000" b="1">
                          <a:latin typeface="Calibri"/>
                          <a:ea typeface="Times New Roman"/>
                          <a:cs typeface="Calibri"/>
                        </a:rPr>
                        <a:t>Kravtex Kft.	</a:t>
                      </a:r>
                      <a:br>
                        <a:rPr lang="hu-HU" sz="1000" b="1">
                          <a:latin typeface="Calibri"/>
                          <a:ea typeface="Times New Roman"/>
                          <a:cs typeface="Calibri"/>
                        </a:rPr>
                      </a:br>
                      <a:endParaRPr lang="hu-HU" sz="10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4031" marR="64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hu-HU" sz="1000">
                          <a:latin typeface="Calibri"/>
                          <a:ea typeface="Times New Roman"/>
                          <a:cs typeface="Calibri"/>
                        </a:rPr>
                        <a:t>135</a:t>
                      </a:r>
                    </a:p>
                  </a:txBody>
                  <a:tcPr marL="64031" marR="64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hu-HU" sz="1000">
                          <a:latin typeface="Calibri"/>
                          <a:ea typeface="Times New Roman"/>
                          <a:cs typeface="Calibri"/>
                        </a:rPr>
                        <a:t>500</a:t>
                      </a:r>
                    </a:p>
                  </a:txBody>
                  <a:tcPr marL="64031" marR="64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hu-HU" sz="1000" smtClean="0">
                          <a:latin typeface="Calibri"/>
                          <a:ea typeface="Times New Roman"/>
                          <a:cs typeface="Calibri"/>
                        </a:rPr>
                        <a:t>a </a:t>
                      </a:r>
                      <a:r>
                        <a:rPr lang="hu-HU" sz="1000">
                          <a:latin typeface="Calibri"/>
                          <a:ea typeface="Times New Roman"/>
                          <a:cs typeface="Calibri"/>
                        </a:rPr>
                        <a:t>gyártás a megrendelések hiányában leállt</a:t>
                      </a:r>
                    </a:p>
                  </a:txBody>
                  <a:tcPr marL="64031" marR="64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649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hu-HU" sz="1000" b="1">
                          <a:latin typeface="Calibri"/>
                          <a:ea typeface="Times New Roman"/>
                          <a:cs typeface="Calibri"/>
                        </a:rPr>
                        <a:t>Magyar Autóbuszgyártó Kft.</a:t>
                      </a:r>
                      <a:endParaRPr lang="hu-HU" sz="10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4031" marR="64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hu-HU" sz="1000">
                          <a:latin typeface="Calibri"/>
                          <a:ea typeface="Times New Roman"/>
                          <a:cs typeface="Calibri"/>
                        </a:rPr>
                        <a:t>50* </a:t>
                      </a:r>
                      <a:br>
                        <a:rPr lang="hu-HU" sz="1000">
                          <a:latin typeface="Calibri"/>
                          <a:ea typeface="Times New Roman"/>
                          <a:cs typeface="Calibri"/>
                        </a:rPr>
                      </a:br>
                      <a:r>
                        <a:rPr lang="hu-HU" sz="1000">
                          <a:latin typeface="Calibri"/>
                          <a:ea typeface="Times New Roman"/>
                          <a:cs typeface="Calibri"/>
                        </a:rPr>
                        <a:t>busz felújítás</a:t>
                      </a:r>
                    </a:p>
                  </a:txBody>
                  <a:tcPr marL="64031" marR="64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hu-HU" sz="1000">
                          <a:latin typeface="Calibri"/>
                          <a:ea typeface="Times New Roman"/>
                          <a:cs typeface="Calibri"/>
                        </a:rPr>
                        <a:t>400-500 </a:t>
                      </a:r>
                      <a:br>
                        <a:rPr lang="hu-HU" sz="1000">
                          <a:latin typeface="Calibri"/>
                          <a:ea typeface="Times New Roman"/>
                          <a:cs typeface="Calibri"/>
                        </a:rPr>
                      </a:br>
                      <a:endParaRPr lang="hu-HU" sz="10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4031" marR="64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hu-HU" sz="1000" smtClean="0">
                          <a:latin typeface="Calibri"/>
                          <a:ea typeface="Times New Roman"/>
                          <a:cs typeface="Calibri"/>
                        </a:rPr>
                        <a:t>felújítás</a:t>
                      </a:r>
                      <a:r>
                        <a:rPr lang="hu-HU" sz="1000">
                          <a:latin typeface="Calibri"/>
                          <a:ea typeface="Times New Roman"/>
                          <a:cs typeface="Calibri"/>
                        </a:rPr>
                        <a:t>, alkatrész kereskedelem, új </a:t>
                      </a:r>
                      <a:r>
                        <a:rPr lang="hu-HU" sz="1000">
                          <a:latin typeface="Calibri"/>
                          <a:ea typeface="Times New Roman"/>
                          <a:cs typeface="Calibri"/>
                        </a:rPr>
                        <a:t>típusok </a:t>
                      </a:r>
                      <a:r>
                        <a:rPr lang="hu-HU" sz="1000" smtClean="0">
                          <a:latin typeface="Calibri"/>
                          <a:ea typeface="Times New Roman"/>
                          <a:cs typeface="Calibri"/>
                        </a:rPr>
                        <a:t>(Rábával)</a:t>
                      </a:r>
                      <a:endParaRPr lang="hu-HU" sz="10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4031" marR="64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375649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hu-HU" sz="1000">
                          <a:latin typeface="Calibri"/>
                          <a:ea typeface="Times New Roman"/>
                          <a:cs typeface="Calibri"/>
                        </a:rPr>
                        <a:t>NABI</a:t>
                      </a:r>
                    </a:p>
                  </a:txBody>
                  <a:tcPr marL="64031" marR="64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hu-HU" sz="1000">
                          <a:latin typeface="Calibri"/>
                          <a:ea typeface="Times New Roman"/>
                          <a:cs typeface="Calibri"/>
                        </a:rPr>
                        <a:t>150</a:t>
                      </a:r>
                    </a:p>
                  </a:txBody>
                  <a:tcPr marL="64031" marR="64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hu-HU" sz="1000">
                          <a:latin typeface="Calibri"/>
                          <a:ea typeface="Times New Roman"/>
                          <a:cs typeface="Calibri"/>
                        </a:rPr>
                        <a:t>0</a:t>
                      </a:r>
                    </a:p>
                  </a:txBody>
                  <a:tcPr marL="64031" marR="64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hu-HU" sz="1000" smtClean="0">
                          <a:latin typeface="Calibri"/>
                          <a:ea typeface="Times New Roman"/>
                          <a:cs typeface="Calibri"/>
                        </a:rPr>
                        <a:t>a </a:t>
                      </a:r>
                      <a:r>
                        <a:rPr lang="hu-HU" sz="1000">
                          <a:latin typeface="Calibri"/>
                          <a:ea typeface="Times New Roman"/>
                          <a:cs typeface="Calibri"/>
                        </a:rPr>
                        <a:t>tulajdonos a cég eladásáról és/vagy felszámolásáról döntött</a:t>
                      </a:r>
                    </a:p>
                  </a:txBody>
                  <a:tcPr marL="64031" marR="64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375649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hu-HU" sz="1000">
                          <a:latin typeface="Calibri"/>
                          <a:ea typeface="Times New Roman"/>
                          <a:cs typeface="Calibri"/>
                        </a:rPr>
                        <a:t>Csaba Metál Kft.</a:t>
                      </a:r>
                    </a:p>
                  </a:txBody>
                  <a:tcPr marL="64031" marR="64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hu-HU" sz="1000">
                          <a:latin typeface="Calibri"/>
                          <a:ea typeface="Times New Roman"/>
                          <a:cs typeface="Calibri"/>
                        </a:rPr>
                        <a:t>250* </a:t>
                      </a:r>
                      <a:br>
                        <a:rPr lang="hu-HU" sz="1000">
                          <a:latin typeface="Calibri"/>
                          <a:ea typeface="Times New Roman"/>
                          <a:cs typeface="Calibri"/>
                        </a:rPr>
                      </a:br>
                      <a:r>
                        <a:rPr lang="hu-HU" sz="1000">
                          <a:latin typeface="Calibri"/>
                          <a:ea typeface="Times New Roman"/>
                          <a:cs typeface="Calibri"/>
                        </a:rPr>
                        <a:t>vázszerkezet</a:t>
                      </a:r>
                    </a:p>
                  </a:txBody>
                  <a:tcPr marL="64031" marR="64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hu-HU" sz="1000">
                          <a:latin typeface="Calibri"/>
                          <a:ea typeface="Times New Roman"/>
                          <a:cs typeface="Calibri"/>
                        </a:rPr>
                        <a:t>250* </a:t>
                      </a:r>
                      <a:br>
                        <a:rPr lang="hu-HU" sz="1000">
                          <a:latin typeface="Calibri"/>
                          <a:ea typeface="Times New Roman"/>
                          <a:cs typeface="Calibri"/>
                        </a:rPr>
                      </a:br>
                      <a:r>
                        <a:rPr lang="hu-HU" sz="1000">
                          <a:latin typeface="Calibri"/>
                          <a:ea typeface="Times New Roman"/>
                          <a:cs typeface="Calibri"/>
                        </a:rPr>
                        <a:t>vázszerkezet </a:t>
                      </a:r>
                    </a:p>
                  </a:txBody>
                  <a:tcPr marL="64031" marR="64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hu-HU" sz="1000" smtClean="0">
                          <a:latin typeface="Calibri"/>
                          <a:ea typeface="Times New Roman"/>
                          <a:cs typeface="Calibri"/>
                        </a:rPr>
                        <a:t>fémszerkezetek </a:t>
                      </a:r>
                      <a:r>
                        <a:rPr lang="hu-HU" sz="1000">
                          <a:latin typeface="Calibri"/>
                          <a:ea typeface="Times New Roman"/>
                          <a:cs typeface="Calibri"/>
                        </a:rPr>
                        <a:t>gyártása, </a:t>
                      </a:r>
                      <a:br>
                        <a:rPr lang="hu-HU" sz="1000">
                          <a:latin typeface="Calibri"/>
                          <a:ea typeface="Times New Roman"/>
                          <a:cs typeface="Calibri"/>
                        </a:rPr>
                      </a:br>
                      <a:r>
                        <a:rPr lang="hu-HU" sz="1000">
                          <a:latin typeface="Calibri"/>
                          <a:ea typeface="Times New Roman"/>
                          <a:cs typeface="Calibri"/>
                        </a:rPr>
                        <a:t>alumínium alkatrészek öntése</a:t>
                      </a:r>
                    </a:p>
                  </a:txBody>
                  <a:tcPr marL="64031" marR="64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87825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hu-HU" sz="1000">
                          <a:latin typeface="Calibri"/>
                          <a:ea typeface="Times New Roman"/>
                          <a:cs typeface="Calibri"/>
                        </a:rPr>
                        <a:t>evopro Kft.</a:t>
                      </a:r>
                    </a:p>
                  </a:txBody>
                  <a:tcPr marL="64031" marR="64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hu-HU" sz="1000">
                          <a:latin typeface="Calibri"/>
                          <a:ea typeface="Times New Roman"/>
                          <a:cs typeface="Calibri"/>
                        </a:rPr>
                        <a:t>0</a:t>
                      </a:r>
                    </a:p>
                  </a:txBody>
                  <a:tcPr marL="64031" marR="64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hu-HU" sz="1000">
                          <a:latin typeface="Calibri"/>
                          <a:ea typeface="Times New Roman"/>
                          <a:cs typeface="Calibri"/>
                        </a:rPr>
                        <a:t>-</a:t>
                      </a:r>
                    </a:p>
                  </a:txBody>
                  <a:tcPr marL="64031" marR="64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hu-HU" sz="1000" smtClean="0">
                          <a:latin typeface="Calibri"/>
                          <a:ea typeface="Times New Roman"/>
                          <a:cs typeface="Calibri"/>
                        </a:rPr>
                        <a:t>elektromos </a:t>
                      </a:r>
                      <a:r>
                        <a:rPr lang="hu-HU" sz="1000">
                          <a:latin typeface="Calibri"/>
                          <a:ea typeface="Times New Roman"/>
                          <a:cs typeface="Calibri"/>
                        </a:rPr>
                        <a:t>(soros hibrid) tanulmányterv</a:t>
                      </a:r>
                    </a:p>
                  </a:txBody>
                  <a:tcPr marL="64031" marR="64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87825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hu-HU" sz="1000">
                          <a:latin typeface="Calibri"/>
                          <a:ea typeface="Times New Roman"/>
                          <a:cs typeface="Calibri"/>
                        </a:rPr>
                        <a:t>Magyar Járműtechnikai Zrt.</a:t>
                      </a:r>
                    </a:p>
                  </a:txBody>
                  <a:tcPr marL="64031" marR="64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hu-HU" sz="1000">
                          <a:latin typeface="Calibri"/>
                          <a:ea typeface="Times New Roman"/>
                          <a:cs typeface="Calibri"/>
                        </a:rPr>
                        <a:t>-</a:t>
                      </a:r>
                    </a:p>
                  </a:txBody>
                  <a:tcPr marL="64031" marR="64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hu-HU" sz="1000">
                          <a:latin typeface="Calibri"/>
                          <a:ea typeface="Times New Roman"/>
                          <a:cs typeface="Calibri"/>
                        </a:rPr>
                        <a:t>0</a:t>
                      </a:r>
                    </a:p>
                  </a:txBody>
                  <a:tcPr marL="64031" marR="64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hu-HU" sz="1000" smtClean="0">
                          <a:latin typeface="Calibri"/>
                          <a:ea typeface="Times New Roman"/>
                          <a:cs typeface="Calibri"/>
                        </a:rPr>
                        <a:t>csődbe </a:t>
                      </a:r>
                      <a:r>
                        <a:rPr lang="hu-HU" sz="1000">
                          <a:latin typeface="Calibri"/>
                          <a:ea typeface="Times New Roman"/>
                          <a:cs typeface="Calibri"/>
                        </a:rPr>
                        <a:t>ment</a:t>
                      </a:r>
                    </a:p>
                  </a:txBody>
                  <a:tcPr marL="64031" marR="64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563474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hu-HU" sz="1000">
                          <a:latin typeface="Calibri"/>
                          <a:ea typeface="Times New Roman"/>
                          <a:cs typeface="Calibri"/>
                        </a:rPr>
                        <a:t>JBUS Járműgyár Kft.</a:t>
                      </a:r>
                    </a:p>
                  </a:txBody>
                  <a:tcPr marL="64031" marR="64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hu-HU" sz="1000">
                          <a:latin typeface="Calibri"/>
                          <a:ea typeface="Times New Roman"/>
                          <a:cs typeface="Calibri"/>
                        </a:rPr>
                        <a:t>-</a:t>
                      </a:r>
                    </a:p>
                  </a:txBody>
                  <a:tcPr marL="64031" marR="64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hu-HU" sz="1000">
                          <a:latin typeface="Calibri"/>
                          <a:ea typeface="Times New Roman"/>
                          <a:cs typeface="Calibri"/>
                        </a:rPr>
                        <a:t>0</a:t>
                      </a:r>
                    </a:p>
                  </a:txBody>
                  <a:tcPr marL="64031" marR="64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hu-HU" sz="1000" smtClean="0">
                          <a:latin typeface="Calibri"/>
                          <a:ea typeface="Times New Roman"/>
                          <a:cs typeface="Calibri"/>
                        </a:rPr>
                        <a:t>mini </a:t>
                      </a:r>
                      <a:r>
                        <a:rPr lang="hu-HU" sz="1000">
                          <a:latin typeface="Calibri"/>
                          <a:ea typeface="Times New Roman"/>
                          <a:cs typeface="Calibri"/>
                        </a:rPr>
                        <a:t>és midibuszok egyedi gyártása, nem vehető figyelembe városi, elővárosi buszok sorozatgyártásánál.</a:t>
                      </a:r>
                    </a:p>
                  </a:txBody>
                  <a:tcPr marL="64031" marR="64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87825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hu-HU" sz="1000">
                          <a:latin typeface="Calibri"/>
                          <a:ea typeface="Times New Roman"/>
                          <a:cs typeface="Calibri"/>
                        </a:rPr>
                        <a:t>Molitus Kft.</a:t>
                      </a:r>
                    </a:p>
                  </a:txBody>
                  <a:tcPr marL="64031" marR="64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hu-HU" sz="1000">
                          <a:latin typeface="Calibri"/>
                          <a:ea typeface="Times New Roman"/>
                          <a:cs typeface="Calibri"/>
                        </a:rPr>
                        <a:t>-</a:t>
                      </a:r>
                    </a:p>
                  </a:txBody>
                  <a:tcPr marL="64031" marR="64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hu-HU" sz="1000">
                          <a:latin typeface="Calibri"/>
                          <a:ea typeface="Times New Roman"/>
                          <a:cs typeface="Calibri"/>
                        </a:rPr>
                        <a:t>0</a:t>
                      </a:r>
                    </a:p>
                  </a:txBody>
                  <a:tcPr marL="64031" marR="64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hu-HU" sz="1000" smtClean="0">
                          <a:latin typeface="Calibri"/>
                          <a:ea typeface="Times New Roman"/>
                          <a:cs typeface="Calibri"/>
                        </a:rPr>
                        <a:t>tapasztalat </a:t>
                      </a:r>
                      <a:r>
                        <a:rPr lang="hu-HU" sz="1000">
                          <a:latin typeface="Calibri"/>
                          <a:ea typeface="Times New Roman"/>
                          <a:cs typeface="Calibri"/>
                        </a:rPr>
                        <a:t>tervezésben és fejlesztésben</a:t>
                      </a:r>
                    </a:p>
                  </a:txBody>
                  <a:tcPr marL="64031" marR="64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</a:tr>
              <a:tr h="187825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hu-HU" sz="1000" b="1">
                          <a:latin typeface="Calibri"/>
                          <a:ea typeface="Times New Roman"/>
                          <a:cs typeface="Calibri"/>
                        </a:rPr>
                        <a:t>Összesen:</a:t>
                      </a:r>
                      <a:endParaRPr lang="hu-HU" sz="10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4031" marR="64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hu-HU" sz="1000" b="1">
                          <a:latin typeface="Calibri"/>
                          <a:ea typeface="Times New Roman"/>
                          <a:cs typeface="Calibri"/>
                        </a:rPr>
                        <a:t>285</a:t>
                      </a:r>
                      <a:endParaRPr lang="hu-HU" sz="10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4031" marR="64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hu-HU" sz="1000" b="1">
                          <a:latin typeface="Calibri"/>
                          <a:ea typeface="Times New Roman"/>
                          <a:cs typeface="Calibri"/>
                        </a:rPr>
                        <a:t>min. 1100</a:t>
                      </a:r>
                      <a:endParaRPr lang="hu-HU" sz="10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4031" marR="64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endParaRPr lang="hu-HU" sz="10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4031" marR="64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zövegdoboz 4"/>
          <p:cNvSpPr txBox="1"/>
          <p:nvPr/>
        </p:nvSpPr>
        <p:spPr>
          <a:xfrm>
            <a:off x="8244408" y="6381329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B23015C-2338-43DF-B90C-C87F6ECBBE6C}" type="slidenum">
              <a:rPr lang="hu-HU" sz="1200" smtClean="0"/>
              <a:pPr/>
              <a:t>14</a:t>
            </a:fld>
            <a:endParaRPr lang="hu-HU" sz="1200" dirty="0"/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0"/>
            <a:ext cx="307657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142844" y="428604"/>
            <a:ext cx="828092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l"/>
            <a:r>
              <a:rPr lang="hu-HU" sz="3200" kern="0" smtClean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3. Összefoglaló megállapítások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B3D3E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Folyamatábra: Feldolgozás 4"/>
          <p:cNvSpPr/>
          <p:nvPr/>
        </p:nvSpPr>
        <p:spPr>
          <a:xfrm>
            <a:off x="928662" y="2285992"/>
            <a:ext cx="8215338" cy="4572008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56464" tIns="156464" rIns="156464" bIns="156464" numCol="1" spcCol="1270" anchor="t" anchorCtr="0">
            <a:noAutofit/>
          </a:bodyPr>
          <a:lstStyle/>
          <a:p>
            <a:pPr marL="457200" lvl="0" indent="-457200" algn="l" defTabSz="977900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hu-HU" altLang="ko-KR" sz="20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összességében 980 új jármű forgalomba állítása indokolt, </a:t>
            </a:r>
            <a:br>
              <a:rPr lang="hu-HU" altLang="ko-KR" sz="20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</a:br>
            <a:r>
              <a:rPr lang="hu-HU" altLang="ko-KR" sz="20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min. 150 db/év (csak BKV autóbusz, országosan többszöröse)</a:t>
            </a:r>
          </a:p>
          <a:p>
            <a:pPr marL="457200" indent="-457200" algn="l" defTabSz="977900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hu-HU" altLang="ko-KR" sz="20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autóbuszgyártás ellentmondásos, kettős képe:</a:t>
            </a:r>
          </a:p>
          <a:p>
            <a:pPr marL="914400" lvl="1" indent="-457200" algn="l" defTabSz="977900">
              <a:lnSpc>
                <a:spcPct val="90000"/>
              </a:lnSpc>
              <a:spcAft>
                <a:spcPct val="35000"/>
              </a:spcAft>
              <a:buFont typeface="+mj-lt"/>
              <a:buAutoNum type="arabicPeriod"/>
            </a:pPr>
            <a:r>
              <a:rPr lang="hu-HU" altLang="ko-KR" sz="18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elmúlt évek leépülése </a:t>
            </a:r>
            <a:r>
              <a:rPr lang="hu-HU" altLang="ko-KR" sz="18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/>
            </a:r>
            <a:br>
              <a:rPr lang="hu-HU" altLang="ko-KR" sz="18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</a:br>
            <a:r>
              <a:rPr lang="hu-HU" altLang="ko-KR" sz="18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(</a:t>
            </a:r>
            <a:r>
              <a:rPr lang="hu-HU" altLang="ko-KR" sz="18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beavatkozás nélkül a hazai gyártókapacitások gyorsan erodálódnak)</a:t>
            </a:r>
          </a:p>
          <a:p>
            <a:pPr marL="914400" lvl="1" indent="-457200" algn="l" defTabSz="977900">
              <a:lnSpc>
                <a:spcPct val="90000"/>
              </a:lnSpc>
              <a:spcAft>
                <a:spcPct val="35000"/>
              </a:spcAft>
              <a:buFont typeface="+mj-lt"/>
              <a:buAutoNum type="arabicPeriod"/>
            </a:pPr>
            <a:r>
              <a:rPr lang="hu-HU" altLang="ko-KR" sz="18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innovatív kezdeményezések (Evopro stb.)</a:t>
            </a:r>
            <a:br>
              <a:rPr lang="hu-HU" altLang="ko-KR" sz="18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</a:br>
            <a:r>
              <a:rPr lang="hu-HU" altLang="ko-KR" sz="18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jelenleg is rendelkezünk hazai gyártói és beszállítói/alvállalkozói potenciállal (min. 1100 db/év gyártás-felújítás), ami a</a:t>
            </a:r>
            <a:br>
              <a:rPr lang="hu-HU" altLang="ko-KR" sz="18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</a:br>
            <a:r>
              <a:rPr lang="hu-HU" altLang="ko-KR" sz="1800" b="1" smtClean="0">
                <a:solidFill>
                  <a:srgbClr val="FF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fejlesztési igényeket rövid távon is képes gazdaságosan kielégíteni</a:t>
            </a:r>
          </a:p>
          <a:p>
            <a:pPr marL="457200" indent="-457200" algn="l" defTabSz="977900">
              <a:lnSpc>
                <a:spcPct val="90000"/>
              </a:lnSpc>
              <a:spcAft>
                <a:spcPct val="35000"/>
              </a:spcAft>
              <a:buFont typeface="Arial" pitchFamily="34" charset="0"/>
              <a:buChar char="•"/>
            </a:pPr>
            <a:r>
              <a:rPr lang="hu-HU" altLang="ko-KR" sz="18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kötöttpályás járműállomány cseréje az autóbuszokhoz képest is </a:t>
            </a:r>
            <a:r>
              <a:rPr lang="hu-HU" altLang="ko-KR" sz="1800" b="1" smtClean="0">
                <a:solidFill>
                  <a:srgbClr val="FF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sürgetőbb</a:t>
            </a:r>
            <a:r>
              <a:rPr lang="hu-HU" altLang="ko-KR" sz="18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, ugyanakkor e szerelvények hazai sorozatgyártásának lehetősége </a:t>
            </a:r>
            <a:r>
              <a:rPr lang="hu-HU" altLang="ko-KR" sz="18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– </a:t>
            </a:r>
            <a:r>
              <a:rPr lang="hu-HU" altLang="ko-KR" sz="18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bár a szükséges </a:t>
            </a:r>
            <a:r>
              <a:rPr lang="hu-HU" altLang="ko-KR" sz="18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szaktudás rendelkezésre áll – </a:t>
            </a:r>
            <a:br>
              <a:rPr lang="hu-HU" altLang="ko-KR" sz="18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</a:br>
            <a:r>
              <a:rPr lang="hu-HU" altLang="ko-KR" sz="1800" smtClean="0">
                <a:solidFill>
                  <a:srgbClr val="FF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középtávon </a:t>
            </a:r>
            <a:r>
              <a:rPr lang="hu-HU" altLang="ko-KR" sz="1800" smtClean="0">
                <a:solidFill>
                  <a:srgbClr val="FF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is </a:t>
            </a:r>
            <a:r>
              <a:rPr lang="hu-HU" altLang="ko-KR" sz="1800" smtClean="0">
                <a:solidFill>
                  <a:srgbClr val="FF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bizonytalan </a:t>
            </a:r>
            <a:r>
              <a:rPr lang="hu-HU" altLang="ko-KR" sz="18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(f</a:t>
            </a:r>
            <a:r>
              <a:rPr lang="hu-HU" altLang="ko-KR" sz="18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ejlesztést </a:t>
            </a:r>
            <a:r>
              <a:rPr lang="hu-HU" altLang="ko-KR" sz="18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igénylő </a:t>
            </a:r>
            <a:r>
              <a:rPr lang="hu-HU" altLang="ko-KR" sz="18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kapacitások) </a:t>
            </a:r>
            <a:r>
              <a:rPr lang="hu-HU" altLang="ko-KR" sz="18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.</a:t>
            </a:r>
            <a:endParaRPr lang="hu-HU" altLang="ko-KR" sz="1800" kern="1200" dirty="0" smtClean="0">
              <a:solidFill>
                <a:srgbClr val="03136A"/>
              </a:solidFill>
              <a:latin typeface="Arial" pitchFamily="34" charset="0"/>
              <a:ea typeface="굴림" charset="-127"/>
              <a:cs typeface="Arial" pitchFamily="34" charset="0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357158" y="1714488"/>
            <a:ext cx="8424936" cy="717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>
              <a:defRPr/>
            </a:pPr>
            <a:r>
              <a:rPr lang="hu-HU" sz="2000" kern="0" smtClean="0">
                <a:solidFill>
                  <a:schemeClr val="accent6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A tanulmány konklúziói:</a:t>
            </a:r>
            <a:endParaRPr lang="en-US" sz="2000" kern="0" dirty="0">
              <a:solidFill>
                <a:schemeClr val="accent6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zövegdoboz 4"/>
          <p:cNvSpPr txBox="1"/>
          <p:nvPr/>
        </p:nvSpPr>
        <p:spPr>
          <a:xfrm>
            <a:off x="8244408" y="6381329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B23015C-2338-43DF-B90C-C87F6ECBBE6C}" type="slidenum">
              <a:rPr lang="hu-HU" sz="1200" smtClean="0"/>
              <a:pPr/>
              <a:t>15</a:t>
            </a:fld>
            <a:endParaRPr lang="hu-HU" sz="1200" dirty="0"/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0"/>
            <a:ext cx="307657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142844" y="428604"/>
            <a:ext cx="828092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l"/>
            <a:r>
              <a:rPr lang="hu-HU" sz="3200" kern="0" smtClean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3. Összefoglaló megállapítások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B3D3E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Folyamatábra: Feldolgozás 4"/>
          <p:cNvSpPr/>
          <p:nvPr/>
        </p:nvSpPr>
        <p:spPr>
          <a:xfrm>
            <a:off x="357158" y="2571744"/>
            <a:ext cx="8429684" cy="3714776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56464" tIns="156464" rIns="156464" bIns="156464" numCol="1" spcCol="1270" anchor="t" anchorCtr="0">
            <a:noAutofit/>
          </a:bodyPr>
          <a:lstStyle/>
          <a:p>
            <a:pPr marL="457200" lvl="0" indent="-457200" algn="l" defTabSz="977900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hu-HU" altLang="ko-KR" sz="20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jól képzett, tapasztalt („dicső múlt”) </a:t>
            </a:r>
            <a:r>
              <a:rPr lang="hu-HU" altLang="ko-KR" sz="2000" smtClean="0">
                <a:solidFill>
                  <a:srgbClr val="FF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szakemberek</a:t>
            </a:r>
            <a:r>
              <a:rPr lang="hu-HU" altLang="ko-KR" sz="20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, </a:t>
            </a:r>
            <a:br>
              <a:rPr lang="hu-HU" altLang="ko-KR" sz="20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</a:br>
            <a:r>
              <a:rPr lang="hu-HU" altLang="ko-KR" sz="20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munkaerő kapacitás </a:t>
            </a:r>
            <a:r>
              <a:rPr lang="hu-HU" altLang="ko-KR" sz="20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(bérszinvonal);</a:t>
            </a:r>
            <a:br>
              <a:rPr lang="hu-HU" altLang="ko-KR" sz="20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</a:br>
            <a:r>
              <a:rPr lang="hu-HU" altLang="ko-KR" sz="2000" smtClean="0">
                <a:solidFill>
                  <a:srgbClr val="FF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versenyképes beszállítói háttér</a:t>
            </a:r>
            <a:r>
              <a:rPr lang="hu-HU" altLang="ko-KR" sz="20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 (bővülő járműipar)</a:t>
            </a:r>
          </a:p>
          <a:p>
            <a:pPr marL="457200" lvl="0" indent="-457200" algn="l" defTabSz="977900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hu-HU" altLang="ko-KR" sz="20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a buszgyártás (</a:t>
            </a:r>
            <a:r>
              <a:rPr lang="hu-HU" altLang="ko-KR" sz="16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a világ nagy részén</a:t>
            </a:r>
            <a:r>
              <a:rPr lang="hu-HU" altLang="ko-KR" sz="20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) </a:t>
            </a:r>
            <a:r>
              <a:rPr lang="hu-HU" altLang="ko-KR" sz="2000" smtClean="0">
                <a:solidFill>
                  <a:srgbClr val="FF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speciálisan nemzeti ipari ágazat</a:t>
            </a:r>
            <a:r>
              <a:rPr lang="hu-HU" altLang="ko-KR" sz="20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 </a:t>
            </a:r>
            <a:br>
              <a:rPr lang="hu-HU" altLang="ko-KR" sz="20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</a:br>
            <a:r>
              <a:rPr lang="hu-HU" altLang="ko-KR" sz="20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-&gt; testre szabott típusok kialakítása az üzemeltetőkkel közösen</a:t>
            </a:r>
          </a:p>
          <a:p>
            <a:pPr marL="457200" lvl="0" indent="-457200" algn="l" defTabSz="977900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hu-HU" altLang="ko-KR" sz="20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jelenleg hiányzó</a:t>
            </a:r>
            <a:r>
              <a:rPr lang="hu-HU" altLang="ko-KR" sz="2000" smtClean="0">
                <a:solidFill>
                  <a:srgbClr val="FF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 referencia </a:t>
            </a:r>
            <a:r>
              <a:rPr lang="hu-HU" altLang="ko-KR" sz="2000" smtClean="0">
                <a:solidFill>
                  <a:srgbClr val="FF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bázis megteremtése</a:t>
            </a:r>
            <a:r>
              <a:rPr lang="hu-HU" altLang="ko-KR" sz="20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 </a:t>
            </a:r>
            <a:r>
              <a:rPr lang="hu-HU" altLang="ko-KR" sz="20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/>
            </a:r>
            <a:br>
              <a:rPr lang="hu-HU" altLang="ko-KR" sz="20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</a:br>
            <a:r>
              <a:rPr lang="hu-HU" altLang="ko-KR" sz="20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-&gt; exportképes </a:t>
            </a:r>
            <a:r>
              <a:rPr lang="hu-HU" altLang="ko-KR" sz="20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termelés</a:t>
            </a:r>
            <a:br>
              <a:rPr lang="hu-HU" altLang="ko-KR" sz="20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</a:br>
            <a:r>
              <a:rPr lang="hu-HU" altLang="ko-KR" sz="20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( </a:t>
            </a:r>
            <a:r>
              <a:rPr lang="hu-HU" altLang="ko-KR" sz="16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évi 1000 – 1200 busz legyártása esetén</a:t>
            </a:r>
            <a:r>
              <a:rPr lang="hu-HU" altLang="ko-KR" sz="20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)</a:t>
            </a: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357158" y="1714488"/>
            <a:ext cx="8424936" cy="717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>
              <a:defRPr/>
            </a:pPr>
            <a:r>
              <a:rPr lang="hu-HU" sz="2000" kern="0" smtClean="0">
                <a:solidFill>
                  <a:schemeClr val="accent6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Hazai gyártás kialakításánál azonosítható adottságok, lehetőségek:</a:t>
            </a:r>
            <a:endParaRPr lang="en-US" sz="2000" kern="0" dirty="0">
              <a:solidFill>
                <a:schemeClr val="accent6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zövegdoboz 4"/>
          <p:cNvSpPr txBox="1"/>
          <p:nvPr/>
        </p:nvSpPr>
        <p:spPr>
          <a:xfrm>
            <a:off x="8244408" y="6381329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B23015C-2338-43DF-B90C-C87F6ECBBE6C}" type="slidenum">
              <a:rPr lang="hu-HU" sz="1200" smtClean="0"/>
              <a:pPr/>
              <a:t>16</a:t>
            </a:fld>
            <a:endParaRPr lang="hu-HU" sz="1200" dirty="0"/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0"/>
            <a:ext cx="307657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142844" y="428604"/>
            <a:ext cx="828092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l"/>
            <a:r>
              <a:rPr lang="hu-HU" sz="3200" kern="0" smtClean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3. Összefoglaló megállapítások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B3D3E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Folyamatábra: Feldolgozás 4"/>
          <p:cNvSpPr/>
          <p:nvPr/>
        </p:nvSpPr>
        <p:spPr>
          <a:xfrm>
            <a:off x="928662" y="2285992"/>
            <a:ext cx="7858180" cy="4357718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56464" tIns="156464" rIns="156464" bIns="156464" numCol="1" spcCol="1270" anchor="t" anchorCtr="0">
            <a:noAutofit/>
          </a:bodyPr>
          <a:lstStyle/>
          <a:p>
            <a:pPr marL="457200" lvl="0" indent="-457200" algn="l" defTabSz="977900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hu-HU" altLang="ko-KR" sz="14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Kerülendőek a kis darabszámban, elfekvő készletek maradékaiból beszerzett, szerviz háttér nélküli ajánlatok.</a:t>
            </a:r>
          </a:p>
          <a:p>
            <a:pPr marL="457200" lvl="0" indent="-457200" algn="l" defTabSz="977900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hu-HU" altLang="ko-KR" sz="14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Növekvő hazai részegység hányad olcsóbb, ellenőrizhető beszerzési árszintekhez vezet.</a:t>
            </a:r>
          </a:p>
          <a:p>
            <a:pPr marL="457200" lvl="0" indent="-457200" algn="l" defTabSz="977900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hu-HU" altLang="ko-KR" sz="14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A hazai alkatrészek és komponensek a karbantartás-javítás során nagyon jelentős költség-csökkenést biztosítanak.</a:t>
            </a:r>
          </a:p>
          <a:p>
            <a:pPr marL="457200" lvl="0" indent="-457200" algn="l" defTabSz="977900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hu-HU" altLang="ko-KR" sz="14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Jelentős árelőnyt biztosít, ha közép- és hosszú távú beszerzési megállapodások mentén tudunk buszokat vásárolni, mivel ez a gyártókapacitás lekötését és tervezhetőségét jelenti az eladó számára, ami ma nagy érték.</a:t>
            </a:r>
          </a:p>
          <a:p>
            <a:pPr marL="457200" lvl="0" indent="-457200" algn="l" defTabSz="977900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hu-HU" altLang="ko-KR" sz="14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Nincs „gazdaságtalanul alacsony” széria – de persze ne menjünk 20 db alá.</a:t>
            </a:r>
          </a:p>
          <a:p>
            <a:pPr marL="457200" lvl="0" indent="-457200" algn="l" defTabSz="977900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hu-HU" altLang="ko-KR" sz="1400" smtClean="0">
                <a:solidFill>
                  <a:srgbClr val="FF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Csak a magyar munka</a:t>
            </a:r>
            <a:r>
              <a:rPr lang="hu-HU" altLang="ko-KR" sz="14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 (tervezés, szerszámozás, alkatrészgyártás, váz összeállítás, lemezelés, festés, gépészeti szerelés, finiselés, stb.) </a:t>
            </a:r>
            <a:r>
              <a:rPr lang="hu-HU" altLang="ko-KR" sz="1400" smtClean="0">
                <a:solidFill>
                  <a:srgbClr val="FF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hányada</a:t>
            </a:r>
            <a:r>
              <a:rPr lang="hu-HU" altLang="ko-KR" sz="14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 tudja </a:t>
            </a:r>
            <a:r>
              <a:rPr lang="hu-HU" altLang="ko-KR" sz="1400" smtClean="0">
                <a:solidFill>
                  <a:srgbClr val="FF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olcsóbbá</a:t>
            </a:r>
            <a:r>
              <a:rPr lang="hu-HU" altLang="ko-KR" sz="14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 tenni a beszerzendő buszt, mert az alapanyag mindenütt azonos (világpiaci) árszintű.</a:t>
            </a:r>
          </a:p>
          <a:p>
            <a:pPr marL="457200" lvl="0" indent="-457200" algn="l" defTabSz="977900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 typeface="Arial" pitchFamily="34" charset="0"/>
              <a:buChar char="•"/>
            </a:pPr>
            <a:endParaRPr lang="hu-HU" altLang="ko-KR" sz="1800" kern="1200" dirty="0" smtClean="0">
              <a:solidFill>
                <a:srgbClr val="03136A"/>
              </a:solidFill>
              <a:latin typeface="Arial" pitchFamily="34" charset="0"/>
              <a:ea typeface="굴림" charset="-127"/>
              <a:cs typeface="Arial" pitchFamily="34" charset="0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357158" y="1714488"/>
            <a:ext cx="8424936" cy="717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>
              <a:defRPr/>
            </a:pPr>
            <a:r>
              <a:rPr lang="hu-HU" sz="2000" kern="0" smtClean="0">
                <a:solidFill>
                  <a:schemeClr val="accent6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A tanulmányban megfogalmazott javaslatok:</a:t>
            </a:r>
            <a:endParaRPr lang="en-US" sz="2000" kern="0" dirty="0">
              <a:solidFill>
                <a:schemeClr val="accent6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zövegdoboz 4"/>
          <p:cNvSpPr txBox="1"/>
          <p:nvPr/>
        </p:nvSpPr>
        <p:spPr>
          <a:xfrm>
            <a:off x="8244408" y="6381329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B23015C-2338-43DF-B90C-C87F6ECBBE6C}" type="slidenum">
              <a:rPr lang="hu-HU" sz="1200" smtClean="0"/>
              <a:pPr/>
              <a:t>17</a:t>
            </a:fld>
            <a:endParaRPr lang="hu-HU" sz="1200" dirty="0"/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0"/>
            <a:ext cx="307657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142844" y="428604"/>
            <a:ext cx="828092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l"/>
            <a:r>
              <a:rPr lang="hu-HU" sz="3200" kern="0" smtClean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3. Összefoglaló megállapítások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B3D3E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Folyamatábra: Feldolgozás 4"/>
          <p:cNvSpPr/>
          <p:nvPr/>
        </p:nvSpPr>
        <p:spPr>
          <a:xfrm>
            <a:off x="928662" y="2285992"/>
            <a:ext cx="8072494" cy="4572008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56464" tIns="156464" rIns="156464" bIns="156464" numCol="1" spcCol="1270" anchor="t" anchorCtr="0">
            <a:noAutofit/>
          </a:bodyPr>
          <a:lstStyle/>
          <a:p>
            <a:pPr marL="457200" lvl="0" indent="-457200" algn="l" defTabSz="97790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hu-HU" altLang="ko-KR" sz="20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kiérlelt, hosszabb távú (közlekedési) stratégia alapján kialakított </a:t>
            </a:r>
            <a:r>
              <a:rPr lang="hu-HU" altLang="ko-KR" sz="2000" smtClean="0">
                <a:solidFill>
                  <a:srgbClr val="FF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finanszírozási</a:t>
            </a:r>
            <a:r>
              <a:rPr lang="hu-HU" altLang="ko-KR" sz="20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 (központi források tervezhetősége) és </a:t>
            </a:r>
            <a:r>
              <a:rPr lang="hu-HU" altLang="ko-KR" sz="2000" smtClean="0">
                <a:solidFill>
                  <a:srgbClr val="FF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szabályozási</a:t>
            </a:r>
            <a:r>
              <a:rPr lang="hu-HU" altLang="ko-KR" sz="20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 (tenderezés) környezet</a:t>
            </a:r>
          </a:p>
          <a:p>
            <a:pPr marL="457200" lvl="0" indent="-457200" algn="l" defTabSz="9779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hu-HU" altLang="ko-KR" sz="20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források célszerű felhasználásához elengedhetetlen keretrendszer:</a:t>
            </a:r>
          </a:p>
          <a:p>
            <a:pPr marL="914400" lvl="1" indent="-457200" algn="l" defTabSz="9779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hu-HU" altLang="ko-KR" sz="18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hazai hányad, mi számít „</a:t>
            </a:r>
            <a:r>
              <a:rPr lang="hu-HU" altLang="ko-KR" sz="1800" smtClean="0">
                <a:solidFill>
                  <a:srgbClr val="FF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hazai gyártású</a:t>
            </a:r>
            <a:r>
              <a:rPr lang="hu-HU" altLang="ko-KR" sz="18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” járműnek meghatározása</a:t>
            </a:r>
          </a:p>
          <a:p>
            <a:pPr marL="914400" lvl="1" indent="-457200" algn="l" defTabSz="97790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hu-HU" altLang="ko-KR" sz="18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a </a:t>
            </a:r>
            <a:r>
              <a:rPr lang="hu-HU" altLang="ko-KR" sz="1800" smtClean="0">
                <a:solidFill>
                  <a:srgbClr val="FF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teljes élettartam költségek</a:t>
            </a:r>
            <a:r>
              <a:rPr lang="hu-HU" altLang="ko-KR" sz="18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 hangsúlyosabb alkalmazása</a:t>
            </a:r>
          </a:p>
          <a:p>
            <a:pPr marL="457200" indent="-457200" algn="l" defTabSz="97790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hu-HU" altLang="ko-KR" sz="18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nemcsak a gyártás, hanem az </a:t>
            </a:r>
            <a:r>
              <a:rPr lang="hu-HU" altLang="ko-KR" sz="1800" smtClean="0">
                <a:solidFill>
                  <a:srgbClr val="FF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értékesítés</a:t>
            </a:r>
            <a:r>
              <a:rPr lang="hu-HU" altLang="ko-KR" sz="18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 finanszírozási hátterét is biztosítani kell</a:t>
            </a:r>
          </a:p>
          <a:p>
            <a:pPr marL="457200" indent="-457200" algn="l" defTabSz="9779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hu-HU" altLang="ko-KR" sz="18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hazai gyártók versenyképessége:</a:t>
            </a:r>
          </a:p>
          <a:p>
            <a:pPr marL="914400" lvl="1" indent="-457200" algn="l" defTabSz="9779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hu-HU" altLang="ko-KR" sz="18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kooperációs képesség növelése (egymás ellen nem fog menni)</a:t>
            </a:r>
          </a:p>
          <a:p>
            <a:pPr marL="914400" lvl="1" indent="-457200" algn="l" defTabSz="9779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hu-HU" altLang="ko-KR" sz="18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beszállítói hálózat kialakítása széles hazai bázison (szinergiák)</a:t>
            </a:r>
          </a:p>
          <a:p>
            <a:pPr marL="914400" lvl="1" indent="-457200" algn="l" defTabSz="9779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hu-HU" altLang="ko-KR" sz="18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rugalmas gyártókapacitás (tender </a:t>
            </a:r>
            <a:r>
              <a:rPr lang="hu-HU" altLang="ko-KR" sz="18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méretekhez </a:t>
            </a:r>
            <a:r>
              <a:rPr lang="hu-HU" altLang="ko-KR" sz="18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optimálva)</a:t>
            </a:r>
            <a:endParaRPr lang="hu-HU" altLang="ko-KR" sz="1800" kern="1200" dirty="0" smtClean="0">
              <a:solidFill>
                <a:srgbClr val="03136A"/>
              </a:solidFill>
              <a:latin typeface="Arial" pitchFamily="34" charset="0"/>
              <a:ea typeface="굴림" charset="-127"/>
              <a:cs typeface="Arial" pitchFamily="34" charset="0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357158" y="1714488"/>
            <a:ext cx="8424936" cy="717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>
              <a:defRPr/>
            </a:pPr>
            <a:r>
              <a:rPr lang="hu-HU" sz="2000" kern="0" smtClean="0">
                <a:solidFill>
                  <a:schemeClr val="accent6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A szükséges feltételrendszer meghatározó elemei:</a:t>
            </a:r>
            <a:endParaRPr lang="en-US" sz="2000" kern="0" dirty="0">
              <a:solidFill>
                <a:schemeClr val="accent6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5199459"/>
            <a:ext cx="1763687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221088"/>
            <a:ext cx="1763687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356992"/>
            <a:ext cx="1763687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204864"/>
            <a:ext cx="1763687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052736"/>
            <a:ext cx="1763687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763687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07704" y="116632"/>
            <a:ext cx="7236296" cy="3024336"/>
          </a:xfrm>
        </p:spPr>
        <p:txBody>
          <a:bodyPr/>
          <a:lstStyle/>
          <a:p>
            <a:r>
              <a:rPr lang="hu-HU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hazai járműgyártó kapacitás helyzete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63688" y="3273896"/>
            <a:ext cx="7560840" cy="803176"/>
          </a:xfrm>
        </p:spPr>
        <p:txBody>
          <a:bodyPr/>
          <a:lstStyle/>
          <a:p>
            <a:pPr>
              <a:lnSpc>
                <a:spcPct val="80000"/>
              </a:lnSpc>
              <a:buNone/>
            </a:pPr>
            <a:r>
              <a:rPr lang="hu-HU" altLang="ko-KR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굴림" charset="-127"/>
              </a:rPr>
              <a:t>Köszönöm a figyelmet!</a:t>
            </a:r>
            <a:endParaRPr lang="en-US" altLang="ko-KR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굴림" charset="-127"/>
            </a:endParaRPr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1907704" y="5445224"/>
            <a:ext cx="7056784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l">
              <a:spcBef>
                <a:spcPct val="20000"/>
              </a:spcBef>
              <a:defRPr/>
            </a:pPr>
            <a:r>
              <a:rPr lang="hu-HU" sz="2000" i="1" kern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Nagy Zoltán</a:t>
            </a:r>
            <a:r>
              <a:rPr lang="hu-HU" sz="2000" i="1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	 </a:t>
            </a:r>
            <a:r>
              <a:rPr lang="hu-HU" sz="2000" i="1" kern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	</a:t>
            </a:r>
            <a:r>
              <a:rPr lang="hu-HU" sz="2000" i="1" kern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hlinkClick r:id="rId5"/>
              </a:rPr>
              <a:t>nagyz@kgazd.bme.hu</a:t>
            </a:r>
            <a:endParaRPr lang="hu-HU" sz="2000" i="1" kern="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endParaRPr lang="hu-HU" sz="2000" i="1" kern="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476597"/>
            <a:ext cx="7086600" cy="792163"/>
          </a:xfrm>
        </p:spPr>
        <p:txBody>
          <a:bodyPr/>
          <a:lstStyle/>
          <a:p>
            <a:r>
              <a:rPr lang="hu-HU" sz="4000" dirty="0" smtClean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Tartalom</a:t>
            </a:r>
            <a:endParaRPr lang="en-US" sz="4000" dirty="0">
              <a:solidFill>
                <a:srgbClr val="B3D3E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Szövegdoboz 4"/>
          <p:cNvSpPr txBox="1"/>
          <p:nvPr/>
        </p:nvSpPr>
        <p:spPr>
          <a:xfrm>
            <a:off x="8244408" y="6381329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B23015C-2338-43DF-B90C-C87F6ECBBE6C}" type="slidenum">
              <a:rPr lang="hu-HU" sz="1200" smtClean="0"/>
              <a:pPr/>
              <a:t>2</a:t>
            </a:fld>
            <a:endParaRPr lang="hu-HU" sz="120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0"/>
            <a:ext cx="307657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Folyamatábra: Feldolgozás 4"/>
          <p:cNvSpPr/>
          <p:nvPr/>
        </p:nvSpPr>
        <p:spPr>
          <a:xfrm>
            <a:off x="928662" y="2428868"/>
            <a:ext cx="7429552" cy="2869578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56464" tIns="156464" rIns="156464" bIns="156464" numCol="1" spcCol="1270" anchor="t" anchorCtr="0">
            <a:noAutofit/>
          </a:bodyPr>
          <a:lstStyle/>
          <a:p>
            <a:pPr marL="457200" lvl="0" indent="-457200" algn="l" defTabSz="977900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hu-HU" altLang="ko-KR" kern="12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Járműpark jelenlegi helyzete (állapot), igények</a:t>
            </a:r>
          </a:p>
          <a:p>
            <a:pPr marL="457200" indent="-457200" algn="l" defTabSz="977900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hu-HU" altLang="ko-KR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Járműipari potenciálok</a:t>
            </a:r>
          </a:p>
          <a:p>
            <a:pPr marL="457200" indent="-457200" algn="l" defTabSz="977900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hu-HU" altLang="ko-KR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Összefoglaló megállapítások, </a:t>
            </a:r>
            <a:br>
              <a:rPr lang="hu-HU" altLang="ko-KR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</a:br>
            <a:r>
              <a:rPr lang="hu-HU" altLang="ko-KR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„sajátos élmények”</a:t>
            </a:r>
            <a:endParaRPr lang="hu-HU" altLang="ko-KR" sz="2800" smtClean="0">
              <a:solidFill>
                <a:srgbClr val="03136A"/>
              </a:solidFill>
              <a:latin typeface="Arial" pitchFamily="34" charset="0"/>
              <a:ea typeface="굴림" charset="-127"/>
              <a:cs typeface="Arial" pitchFamily="34" charset="0"/>
            </a:endParaRPr>
          </a:p>
          <a:p>
            <a:pPr marL="457200" lvl="0" indent="-457200" algn="l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+mj-lt"/>
              <a:buAutoNum type="arabicPeriod"/>
            </a:pPr>
            <a:endParaRPr lang="hu-HU" altLang="ko-KR" sz="2200" kern="1200" dirty="0" smtClean="0">
              <a:solidFill>
                <a:srgbClr val="03136A"/>
              </a:solidFill>
              <a:latin typeface="Arial" pitchFamily="34" charset="0"/>
              <a:ea typeface="굴림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615144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476597"/>
            <a:ext cx="7086600" cy="792163"/>
          </a:xfrm>
        </p:spPr>
        <p:txBody>
          <a:bodyPr/>
          <a:lstStyle/>
          <a:p>
            <a:r>
              <a:rPr lang="hu-HU" sz="4000" smtClean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Előzmények</a:t>
            </a:r>
            <a:endParaRPr lang="en-US" sz="4000" dirty="0">
              <a:solidFill>
                <a:srgbClr val="B3D3E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Szövegdoboz 4"/>
          <p:cNvSpPr txBox="1"/>
          <p:nvPr/>
        </p:nvSpPr>
        <p:spPr>
          <a:xfrm>
            <a:off x="8244408" y="6381329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B23015C-2338-43DF-B90C-C87F6ECBBE6C}" type="slidenum">
              <a:rPr lang="hu-HU" sz="1200" smtClean="0"/>
              <a:pPr/>
              <a:t>3</a:t>
            </a:fld>
            <a:endParaRPr lang="hu-HU" sz="120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0"/>
            <a:ext cx="307657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Folyamatábra: Feldolgozás 4"/>
          <p:cNvSpPr/>
          <p:nvPr/>
        </p:nvSpPr>
        <p:spPr>
          <a:xfrm>
            <a:off x="857224" y="2714620"/>
            <a:ext cx="7429552" cy="3929090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56464" tIns="156464" rIns="156464" bIns="156464" numCol="1" spcCol="1270" anchor="t" anchorCtr="0">
            <a:noAutofit/>
          </a:bodyPr>
          <a:lstStyle/>
          <a:p>
            <a:pPr marL="457200" lvl="0" indent="-457200" algn="l" defTabSz="977900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hu-HU" altLang="ko-KR" sz="2000" kern="12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BME és a Fővárosi </a:t>
            </a:r>
            <a:r>
              <a:rPr lang="hu-HU" altLang="ko-KR" sz="2000" kern="12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Önkormányzat </a:t>
            </a:r>
            <a:r>
              <a:rPr lang="hu-HU" altLang="ko-KR" sz="2000" kern="12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együttműködési megállapodása keretében,</a:t>
            </a:r>
            <a:r>
              <a:rPr lang="hu-HU" altLang="ko-KR" sz="2000" kern="12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/>
            </a:r>
            <a:br>
              <a:rPr lang="hu-HU" altLang="ko-KR" sz="2000" kern="12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</a:br>
            <a:r>
              <a:rPr lang="hu-HU" altLang="ko-KR" sz="2000" i="1" kern="12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fókusz: </a:t>
            </a:r>
            <a:br>
              <a:rPr lang="hu-HU" altLang="ko-KR" sz="2000" i="1" kern="12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</a:br>
            <a:r>
              <a:rPr lang="hu-HU" altLang="ko-KR" sz="2000" kern="12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Budapest, </a:t>
            </a:r>
            <a:r>
              <a:rPr lang="hu-HU" altLang="ko-KR" sz="2000" kern="12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autóbusz </a:t>
            </a:r>
            <a:r>
              <a:rPr lang="hu-HU" altLang="ko-KR" sz="2000" kern="12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ágazat (</a:t>
            </a:r>
            <a:r>
              <a:rPr lang="hu-HU" altLang="ko-KR" sz="1800" kern="12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kötött pálya</a:t>
            </a:r>
            <a:r>
              <a:rPr lang="hu-HU" altLang="ko-KR" kern="12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, </a:t>
            </a:r>
            <a:r>
              <a:rPr lang="hu-HU" altLang="ko-KR" sz="1600" kern="12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hajózás, országos)</a:t>
            </a:r>
            <a:endParaRPr lang="hu-HU" altLang="ko-KR" sz="1600" kern="1200" smtClean="0">
              <a:solidFill>
                <a:srgbClr val="03136A"/>
              </a:solidFill>
              <a:latin typeface="Arial" pitchFamily="34" charset="0"/>
              <a:ea typeface="굴림" charset="-127"/>
              <a:cs typeface="Arial" pitchFamily="34" charset="0"/>
            </a:endParaRPr>
          </a:p>
          <a:p>
            <a:pPr marL="457200" indent="-457200" algn="l" defTabSz="977900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hu-HU" altLang="ko-KR" sz="2000" i="1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Külső adatforrások</a:t>
            </a:r>
            <a:r>
              <a:rPr lang="hu-HU" altLang="ko-KR" sz="2000" i="1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:</a:t>
            </a:r>
            <a:r>
              <a:rPr lang="hu-HU" altLang="ko-KR" sz="2000" b="1" i="1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 </a:t>
            </a:r>
            <a:r>
              <a:rPr lang="hu-HU" altLang="ko-KR" sz="20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/>
            </a:r>
            <a:br>
              <a:rPr lang="hu-HU" altLang="ko-KR" sz="20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</a:br>
            <a:r>
              <a:rPr lang="hu-HU" altLang="ko-KR" sz="20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BKV, </a:t>
            </a:r>
            <a:br>
              <a:rPr lang="hu-HU" altLang="ko-KR" sz="20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</a:br>
            <a:r>
              <a:rPr lang="hu-HU" altLang="ko-KR" sz="20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Magyar Autóbuszgyártó Klaszter </a:t>
            </a:r>
            <a:r>
              <a:rPr lang="hu-HU" altLang="ko-KR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/>
            </a:r>
            <a:br>
              <a:rPr lang="hu-HU" altLang="ko-KR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</a:br>
            <a:r>
              <a:rPr lang="hu-HU" altLang="ko-KR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(</a:t>
            </a:r>
            <a:r>
              <a:rPr lang="hu-HU" altLang="ko-KR" sz="16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BME Gépjárművek és Járműgyártás Tanszék</a:t>
            </a:r>
            <a:r>
              <a:rPr lang="hu-HU" altLang="ko-KR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)</a:t>
            </a:r>
            <a:br>
              <a:rPr lang="hu-HU" altLang="ko-KR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</a:br>
            <a:r>
              <a:rPr lang="hu-HU" altLang="ko-KR" sz="16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KTI, </a:t>
            </a:r>
            <a:r>
              <a:rPr lang="hu-HU" altLang="ko-KR" sz="16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BKK és </a:t>
            </a:r>
            <a:r>
              <a:rPr lang="hu-HU" altLang="ko-KR" sz="16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egyéb szakmai </a:t>
            </a:r>
            <a:r>
              <a:rPr lang="hu-HU" altLang="ko-KR" sz="16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szervezetek publikus adatai</a:t>
            </a:r>
            <a:endParaRPr lang="hu-HU" altLang="ko-KR" sz="1600" smtClean="0">
              <a:solidFill>
                <a:srgbClr val="03136A"/>
              </a:solidFill>
              <a:latin typeface="Arial" pitchFamily="34" charset="0"/>
              <a:ea typeface="굴림" charset="-127"/>
              <a:cs typeface="Arial" pitchFamily="34" charset="0"/>
            </a:endParaRPr>
          </a:p>
          <a:p>
            <a:pPr marL="457200" lvl="0" indent="-457200" algn="l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hu-HU" altLang="ko-KR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3.  </a:t>
            </a:r>
            <a:r>
              <a:rPr lang="hu-HU" altLang="ko-KR" sz="20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Feszített határidő</a:t>
            </a:r>
            <a:r>
              <a:rPr lang="hu-HU" altLang="ko-KR" sz="2000" b="1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 </a:t>
            </a:r>
            <a:r>
              <a:rPr lang="hu-HU" altLang="ko-KR" sz="20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(2013. feb.-márc.), </a:t>
            </a:r>
            <a:br>
              <a:rPr lang="hu-HU" altLang="ko-KR" sz="20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</a:br>
            <a:r>
              <a:rPr lang="hu-HU" altLang="ko-KR" sz="200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2012.12.31 állapot</a:t>
            </a:r>
            <a:endParaRPr lang="hu-HU" altLang="ko-KR" sz="2000" dirty="0" smtClean="0">
              <a:solidFill>
                <a:srgbClr val="03136A"/>
              </a:solidFill>
              <a:latin typeface="Arial" pitchFamily="34" charset="0"/>
              <a:ea typeface="굴림" charset="-127"/>
              <a:cs typeface="Arial" pitchFamily="34" charset="0"/>
            </a:endParaRPr>
          </a:p>
        </p:txBody>
      </p:sp>
      <p:sp>
        <p:nvSpPr>
          <p:cNvPr id="2" name="Szövegdoboz 1"/>
          <p:cNvSpPr txBox="1"/>
          <p:nvPr/>
        </p:nvSpPr>
        <p:spPr>
          <a:xfrm>
            <a:off x="179512" y="1571612"/>
            <a:ext cx="8765209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hu-HU" sz="2000" smtClean="0">
              <a:solidFill>
                <a:srgbClr val="000000"/>
              </a:solidFill>
            </a:endParaRPr>
          </a:p>
          <a:p>
            <a:r>
              <a:rPr lang="hu-HU" sz="2000" smtClean="0">
                <a:solidFill>
                  <a:srgbClr val="000000"/>
                </a:solidFill>
              </a:rPr>
              <a:t>„</a:t>
            </a:r>
            <a:r>
              <a:rPr lang="hu-HU" sz="2000" i="1" smtClean="0">
                <a:solidFill>
                  <a:srgbClr val="000000"/>
                </a:solidFill>
              </a:rPr>
              <a:t>Magyarországi közösségi közlekedés hazai gyártáson alapuló járműfejlesztési lehetőségei</a:t>
            </a:r>
            <a:r>
              <a:rPr lang="hu-HU" sz="2000" smtClean="0">
                <a:solidFill>
                  <a:srgbClr val="000000"/>
                </a:solidFill>
              </a:rPr>
              <a:t>” tanulmány alapján (2013. március)</a:t>
            </a:r>
            <a:endParaRPr lang="hu-HU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615144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zövegdoboz 4"/>
          <p:cNvSpPr txBox="1"/>
          <p:nvPr/>
        </p:nvSpPr>
        <p:spPr>
          <a:xfrm>
            <a:off x="8244408" y="6381329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B23015C-2338-43DF-B90C-C87F6ECBBE6C}" type="slidenum">
              <a:rPr lang="hu-HU" sz="1200" smtClean="0"/>
              <a:pPr/>
              <a:t>4</a:t>
            </a:fld>
            <a:endParaRPr lang="hu-HU" sz="1200" dirty="0"/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0"/>
            <a:ext cx="307657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44" y="428604"/>
            <a:ext cx="8280920" cy="792163"/>
          </a:xfrm>
        </p:spPr>
        <p:txBody>
          <a:bodyPr/>
          <a:lstStyle/>
          <a:p>
            <a:r>
              <a:rPr lang="hu-HU" sz="3200" dirty="0" smtClean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hu-HU" sz="3200" smtClean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Járműpark jelenlegi helyzete - autóbusz</a:t>
            </a:r>
            <a:endParaRPr lang="en-US" sz="3200" dirty="0">
              <a:solidFill>
                <a:srgbClr val="B3D3E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785926"/>
            <a:ext cx="4286280" cy="2212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4857720" y="1785926"/>
            <a:ext cx="428628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lang="hu-HU" altLang="ko-KR" sz="1500" b="1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elöregedés – elhasználódás</a:t>
            </a:r>
          </a:p>
          <a:p>
            <a:pPr marL="342900" lvl="0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korszerütlenség (pl. padlómagasság &lt;50%)</a:t>
            </a:r>
          </a:p>
          <a:p>
            <a:pPr marL="342900" lvl="0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utaskomfort – (elvárt &lt;&gt; érzékelt minőség)</a:t>
            </a:r>
          </a:p>
          <a:p>
            <a:pPr marL="342900" lvl="0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üzemeltetés (teljesítőképességi határ) </a:t>
            </a:r>
            <a:b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</a:b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nincs tartalék – járatkimaradások</a:t>
            </a:r>
            <a:b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</a:b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magas karbantartási igény, </a:t>
            </a:r>
            <a:b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</a:b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heterogén flotta – </a:t>
            </a:r>
            <a:r>
              <a:rPr lang="hu-HU" altLang="ko-KR" sz="1500" b="1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költségszint</a:t>
            </a:r>
            <a:endParaRPr lang="hu-HU" altLang="ko-KR" sz="1500" b="1" kern="0" dirty="0" smtClean="0">
              <a:solidFill>
                <a:srgbClr val="000000"/>
              </a:solidFill>
              <a:latin typeface="Arial" pitchFamily="34" charset="0"/>
              <a:ea typeface="굴림" charset="-127"/>
              <a:cs typeface="Arial" pitchFamily="34" charset="0"/>
            </a:endParaRPr>
          </a:p>
          <a:p>
            <a:pPr marL="342900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környzetvédelmi besorolás</a:t>
            </a:r>
          </a:p>
        </p:txBody>
      </p:sp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4214818"/>
            <a:ext cx="4286280" cy="2381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43438" y="4214818"/>
            <a:ext cx="4276725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zövegdoboz 4"/>
          <p:cNvSpPr txBox="1"/>
          <p:nvPr/>
        </p:nvSpPr>
        <p:spPr>
          <a:xfrm>
            <a:off x="8244408" y="6381329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B23015C-2338-43DF-B90C-C87F6ECBBE6C}" type="slidenum">
              <a:rPr lang="hu-HU" sz="1200" smtClean="0"/>
              <a:pPr/>
              <a:t>5</a:t>
            </a:fld>
            <a:endParaRPr lang="hu-HU" sz="1200" dirty="0"/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0"/>
            <a:ext cx="307657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5072066" y="1928802"/>
            <a:ext cx="392909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trendek</a:t>
            </a:r>
          </a:p>
          <a:p>
            <a:pPr marL="342900" lvl="0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átlagéletkor (&gt;18 év)</a:t>
            </a:r>
          </a:p>
          <a:p>
            <a:pPr marL="342900" lvl="0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új buszok aránya</a:t>
            </a:r>
            <a:b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</a:b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pl. csak a visegrádi országokban </a:t>
            </a:r>
            <a:b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</a:b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8-12-szeres eltérés (</a:t>
            </a:r>
            <a:r>
              <a:rPr lang="hu-HU" altLang="ko-KR" sz="12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lakoszám arányosan)</a:t>
            </a:r>
          </a:p>
          <a:p>
            <a:pPr marL="342900" lvl="0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endParaRPr lang="hu-HU" altLang="ko-KR" sz="1500" kern="0" smtClean="0">
              <a:solidFill>
                <a:srgbClr val="000000"/>
              </a:solidFill>
              <a:latin typeface="Arial" pitchFamily="34" charset="0"/>
              <a:ea typeface="굴림" charset="-127"/>
              <a:cs typeface="Arial" pitchFamily="34" charset="0"/>
            </a:endParaRPr>
          </a:p>
          <a:p>
            <a:pPr marL="342900" lvl="0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endParaRPr lang="hu-HU" altLang="ko-KR" sz="1500" kern="0" smtClean="0">
              <a:solidFill>
                <a:srgbClr val="000000"/>
              </a:solidFill>
              <a:latin typeface="Arial" pitchFamily="34" charset="0"/>
              <a:ea typeface="굴림" charset="-127"/>
              <a:cs typeface="Arial" pitchFamily="34" charset="0"/>
            </a:endParaRPr>
          </a:p>
          <a:p>
            <a:pPr marL="342900" lvl="0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endParaRPr lang="hu-HU" altLang="ko-KR" sz="1500" kern="0" smtClean="0">
              <a:solidFill>
                <a:srgbClr val="000000"/>
              </a:solidFill>
              <a:latin typeface="Arial" pitchFamily="34" charset="0"/>
              <a:ea typeface="굴림" charset="-127"/>
              <a:cs typeface="Arial" pitchFamily="34" charset="0"/>
            </a:endParaRPr>
          </a:p>
          <a:p>
            <a:pPr marL="342900" lvl="0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endParaRPr lang="hu-HU" altLang="ko-KR" sz="1500" kern="0" dirty="0" smtClean="0">
              <a:solidFill>
                <a:srgbClr val="000000"/>
              </a:solidFill>
              <a:latin typeface="Arial" pitchFamily="34" charset="0"/>
              <a:ea typeface="굴림" charset="-127"/>
              <a:cs typeface="Arial" pitchFamily="34" charset="0"/>
            </a:endParaRP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714488"/>
            <a:ext cx="4500594" cy="241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Szövegdoboz 8"/>
          <p:cNvSpPr txBox="1"/>
          <p:nvPr/>
        </p:nvSpPr>
        <p:spPr>
          <a:xfrm>
            <a:off x="1285852" y="2071678"/>
            <a:ext cx="1643074" cy="5539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u-HU" sz="1800" b="1" smtClean="0"/>
              <a:t>átlagéletkor </a:t>
            </a:r>
            <a:r>
              <a:rPr lang="hu-HU" sz="1200" b="1" smtClean="0"/>
              <a:t>(BKV)</a:t>
            </a:r>
            <a:endParaRPr lang="hu-HU" sz="1200" b="1"/>
          </a:p>
        </p:txBody>
      </p: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28992" y="3429000"/>
            <a:ext cx="5556132" cy="2967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Szövegdoboz 10"/>
          <p:cNvSpPr txBox="1"/>
          <p:nvPr/>
        </p:nvSpPr>
        <p:spPr>
          <a:xfrm>
            <a:off x="5929322" y="3643314"/>
            <a:ext cx="29289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b="1" smtClean="0"/>
              <a:t>új buszok </a:t>
            </a:r>
            <a:br>
              <a:rPr lang="hu-HU" sz="1600" b="1" smtClean="0"/>
            </a:br>
            <a:r>
              <a:rPr lang="hu-HU" sz="1600" b="1" smtClean="0"/>
              <a:t>a teljes állomány arányában</a:t>
            </a:r>
            <a:br>
              <a:rPr lang="hu-HU" sz="1600" b="1" smtClean="0"/>
            </a:br>
            <a:r>
              <a:rPr lang="hu-HU" sz="1200" smtClean="0"/>
              <a:t>(országos)</a:t>
            </a:r>
            <a:endParaRPr lang="hu-HU" sz="1200"/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142844" y="428604"/>
            <a:ext cx="828092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3200" b="0" i="0" u="none" strike="noStrike" kern="0" cap="none" spc="0" normalizeH="0" baseline="0" noProof="0" smtClean="0">
                <a:ln>
                  <a:noFill/>
                </a:ln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1. Járműpark jelenlegi helyzete - autóbusz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B3D3E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zövegdoboz 4"/>
          <p:cNvSpPr txBox="1"/>
          <p:nvPr/>
        </p:nvSpPr>
        <p:spPr>
          <a:xfrm>
            <a:off x="8244408" y="6381329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B23015C-2338-43DF-B90C-C87F6ECBBE6C}" type="slidenum">
              <a:rPr lang="hu-HU" sz="1200" smtClean="0"/>
              <a:pPr/>
              <a:t>6</a:t>
            </a:fld>
            <a:endParaRPr lang="hu-HU" sz="1200" dirty="0"/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0"/>
            <a:ext cx="307657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5357818" y="5000636"/>
            <a:ext cx="3571900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minden ágazatban a tervezett felett</a:t>
            </a:r>
          </a:p>
          <a:p>
            <a:pPr marL="342900" lvl="0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gyorsuló (kritikus) folyamatok</a:t>
            </a:r>
          </a:p>
          <a:p>
            <a:pPr marL="342900" lvl="0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endParaRPr lang="hu-HU" altLang="ko-KR" sz="1500" kern="0" smtClean="0">
              <a:solidFill>
                <a:srgbClr val="000000"/>
              </a:solidFill>
              <a:latin typeface="Arial" pitchFamily="34" charset="0"/>
              <a:ea typeface="굴림" charset="-127"/>
              <a:cs typeface="Arial" pitchFamily="34" charset="0"/>
            </a:endParaRPr>
          </a:p>
          <a:p>
            <a:pPr marL="342900" lvl="0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endParaRPr lang="hu-HU" altLang="ko-KR" sz="1500" kern="0" smtClean="0">
              <a:solidFill>
                <a:srgbClr val="000000"/>
              </a:solidFill>
              <a:latin typeface="Arial" pitchFamily="34" charset="0"/>
              <a:ea typeface="굴림" charset="-127"/>
              <a:cs typeface="Arial" pitchFamily="34" charset="0"/>
            </a:endParaRPr>
          </a:p>
          <a:p>
            <a:pPr marL="342900" lvl="0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endParaRPr lang="hu-HU" altLang="ko-KR" sz="1500" kern="0" dirty="0" smtClean="0">
              <a:solidFill>
                <a:srgbClr val="000000"/>
              </a:solidFill>
              <a:latin typeface="Arial" pitchFamily="34" charset="0"/>
              <a:ea typeface="굴림" charset="-127"/>
              <a:cs typeface="Arial" pitchFamily="34" charset="0"/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142844" y="428604"/>
            <a:ext cx="828092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3200" b="0" i="0" u="none" strike="noStrike" kern="0" cap="none" spc="0" normalizeH="0" baseline="0" noProof="0" smtClean="0">
                <a:ln>
                  <a:noFill/>
                </a:ln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1. Járműpark jelenlegi helyzete - BKV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B3D3E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" name="Kép 9"/>
          <p:cNvPicPr/>
          <p:nvPr/>
        </p:nvPicPr>
        <p:blipFill>
          <a:blip r:embed="rId4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142844" y="1785926"/>
            <a:ext cx="4071966" cy="2214578"/>
          </a:xfrm>
          <a:prstGeom prst="rect">
            <a:avLst/>
          </a:prstGeom>
          <a:noFill/>
        </p:spPr>
      </p:pic>
      <p:pic>
        <p:nvPicPr>
          <p:cNvPr id="12" name="Kép 11"/>
          <p:cNvPicPr/>
          <p:nvPr/>
        </p:nvPicPr>
        <p:blipFill>
          <a:blip r:embed="rId5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142844" y="4071942"/>
            <a:ext cx="4929222" cy="2643206"/>
          </a:xfrm>
          <a:prstGeom prst="rect">
            <a:avLst/>
          </a:prstGeom>
          <a:noFill/>
        </p:spPr>
      </p:pic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72066" y="1785926"/>
            <a:ext cx="3730650" cy="224239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zövegdoboz 4"/>
          <p:cNvSpPr txBox="1"/>
          <p:nvPr/>
        </p:nvSpPr>
        <p:spPr>
          <a:xfrm>
            <a:off x="8244408" y="6381329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B23015C-2338-43DF-B90C-C87F6ECBBE6C}" type="slidenum">
              <a:rPr lang="hu-HU" sz="1200" smtClean="0"/>
              <a:pPr/>
              <a:t>7</a:t>
            </a:fld>
            <a:endParaRPr lang="hu-HU" sz="1200" dirty="0"/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0"/>
            <a:ext cx="307657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2428860" y="1857364"/>
            <a:ext cx="392909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l">
              <a:spcBef>
                <a:spcPct val="20000"/>
              </a:spcBef>
              <a:spcAft>
                <a:spcPts val="400"/>
              </a:spcAft>
              <a:defRPr/>
            </a:pPr>
            <a:r>
              <a:rPr lang="hu-HU" altLang="ko-KR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Járműigény 2016-ig</a:t>
            </a:r>
          </a:p>
          <a:p>
            <a:pPr marL="342900" lvl="0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lang="hu-HU" altLang="ko-KR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&gt; 1000 autóbusz / év</a:t>
            </a:r>
          </a:p>
          <a:p>
            <a:pPr marL="342900" lvl="0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endParaRPr lang="hu-HU" altLang="ko-KR" kern="0" smtClean="0">
              <a:solidFill>
                <a:srgbClr val="000000"/>
              </a:solidFill>
              <a:latin typeface="Arial" pitchFamily="34" charset="0"/>
              <a:ea typeface="굴림" charset="-127"/>
              <a:cs typeface="Arial" pitchFamily="34" charset="0"/>
            </a:endParaRPr>
          </a:p>
          <a:p>
            <a:pPr marL="342900" lvl="0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endParaRPr lang="hu-HU" altLang="ko-KR" sz="1500" kern="0" smtClean="0">
              <a:solidFill>
                <a:srgbClr val="000000"/>
              </a:solidFill>
              <a:latin typeface="Arial" pitchFamily="34" charset="0"/>
              <a:ea typeface="굴림" charset="-127"/>
              <a:cs typeface="Arial" pitchFamily="34" charset="0"/>
            </a:endParaRPr>
          </a:p>
          <a:p>
            <a:pPr marL="342900" lvl="0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endParaRPr lang="hu-HU" altLang="ko-KR" sz="1500" kern="0" smtClean="0">
              <a:solidFill>
                <a:srgbClr val="000000"/>
              </a:solidFill>
              <a:latin typeface="Arial" pitchFamily="34" charset="0"/>
              <a:ea typeface="굴림" charset="-127"/>
              <a:cs typeface="Arial" pitchFamily="34" charset="0"/>
            </a:endParaRPr>
          </a:p>
          <a:p>
            <a:pPr marL="342900" lvl="0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endParaRPr lang="hu-HU" altLang="ko-KR" sz="1500" kern="0" smtClean="0">
              <a:solidFill>
                <a:srgbClr val="000000"/>
              </a:solidFill>
              <a:latin typeface="Arial" pitchFamily="34" charset="0"/>
              <a:ea typeface="굴림" charset="-127"/>
              <a:cs typeface="Arial" pitchFamily="34" charset="0"/>
            </a:endParaRPr>
          </a:p>
          <a:p>
            <a:pPr marL="342900" lvl="0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endParaRPr lang="hu-HU" altLang="ko-KR" sz="1500" kern="0" dirty="0" smtClean="0">
              <a:solidFill>
                <a:srgbClr val="000000"/>
              </a:solidFill>
              <a:latin typeface="Arial" pitchFamily="34" charset="0"/>
              <a:ea typeface="굴림" charset="-127"/>
              <a:cs typeface="Arial" pitchFamily="34" charset="0"/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142844" y="428604"/>
            <a:ext cx="828092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3200" b="0" i="0" u="none" strike="noStrike" kern="0" cap="none" spc="0" normalizeH="0" baseline="0" noProof="0" smtClean="0">
                <a:ln>
                  <a:noFill/>
                </a:ln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1. Járműpark jelenlegi helyzete - igények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B3D3E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0177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3429000"/>
            <a:ext cx="7212998" cy="3265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zövegdoboz 4"/>
          <p:cNvSpPr txBox="1"/>
          <p:nvPr/>
        </p:nvSpPr>
        <p:spPr>
          <a:xfrm>
            <a:off x="8244408" y="6381329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B23015C-2338-43DF-B90C-C87F6ECBBE6C}" type="slidenum">
              <a:rPr lang="hu-HU" sz="1200" smtClean="0"/>
              <a:pPr/>
              <a:t>8</a:t>
            </a:fld>
            <a:endParaRPr lang="hu-HU" sz="1200" dirty="0"/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0"/>
            <a:ext cx="307657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1285852" y="1928802"/>
            <a:ext cx="7072362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l">
              <a:spcBef>
                <a:spcPct val="20000"/>
              </a:spcBef>
              <a:spcAft>
                <a:spcPts val="400"/>
              </a:spcAft>
              <a:defRPr/>
            </a:pPr>
            <a:r>
              <a:rPr lang="hu-HU" altLang="ko-KR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Kötöttpályás járműigény becsült értéke 2018-ig</a:t>
            </a:r>
          </a:p>
          <a:p>
            <a:pPr marL="342900" lvl="0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endParaRPr lang="hu-HU" altLang="ko-KR" sz="1500" kern="0" smtClean="0">
              <a:solidFill>
                <a:srgbClr val="000000"/>
              </a:solidFill>
              <a:latin typeface="Arial" pitchFamily="34" charset="0"/>
              <a:ea typeface="굴림" charset="-127"/>
              <a:cs typeface="Arial" pitchFamily="34" charset="0"/>
            </a:endParaRPr>
          </a:p>
          <a:p>
            <a:pPr marL="342900" lvl="0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endParaRPr lang="hu-HU" altLang="ko-KR" sz="1500" kern="0" smtClean="0">
              <a:solidFill>
                <a:srgbClr val="000000"/>
              </a:solidFill>
              <a:latin typeface="Arial" pitchFamily="34" charset="0"/>
              <a:ea typeface="굴림" charset="-127"/>
              <a:cs typeface="Arial" pitchFamily="34" charset="0"/>
            </a:endParaRPr>
          </a:p>
          <a:p>
            <a:pPr marL="342900" lvl="0" indent="-342900" algn="l">
              <a:spcBef>
                <a:spcPct val="20000"/>
              </a:spcBef>
              <a:spcAft>
                <a:spcPts val="400"/>
              </a:spcAft>
              <a:defRPr/>
            </a:pPr>
            <a:endParaRPr lang="hu-HU" altLang="ko-KR" sz="1500" kern="0" smtClean="0">
              <a:solidFill>
                <a:srgbClr val="000000"/>
              </a:solidFill>
              <a:latin typeface="Arial" pitchFamily="34" charset="0"/>
              <a:ea typeface="굴림" charset="-127"/>
              <a:cs typeface="Arial" pitchFamily="34" charset="0"/>
            </a:endParaRPr>
          </a:p>
          <a:p>
            <a:pPr marL="342900" lvl="0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endParaRPr lang="hu-HU" altLang="ko-KR" sz="1500" kern="0" dirty="0" smtClean="0">
              <a:solidFill>
                <a:srgbClr val="000000"/>
              </a:solidFill>
              <a:latin typeface="Arial" pitchFamily="34" charset="0"/>
              <a:ea typeface="굴림" charset="-127"/>
              <a:cs typeface="Arial" pitchFamily="34" charset="0"/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142844" y="428604"/>
            <a:ext cx="828092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3200" b="0" i="0" u="none" strike="noStrike" kern="0" cap="none" spc="0" normalizeH="0" baseline="0" noProof="0" smtClean="0">
                <a:ln>
                  <a:noFill/>
                </a:ln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1. Járműpark jelenlegi helyzete - igények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B3D3E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2928934"/>
            <a:ext cx="7567297" cy="3790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zövegdoboz 4"/>
          <p:cNvSpPr txBox="1"/>
          <p:nvPr/>
        </p:nvSpPr>
        <p:spPr>
          <a:xfrm>
            <a:off x="8244408" y="6381329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B23015C-2338-43DF-B90C-C87F6ECBBE6C}" type="slidenum">
              <a:rPr lang="hu-HU" sz="1200" smtClean="0"/>
              <a:pPr/>
              <a:t>9</a:t>
            </a:fld>
            <a:endParaRPr lang="hu-HU" sz="1200" dirty="0"/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0"/>
            <a:ext cx="307657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928662" y="1928802"/>
            <a:ext cx="8001056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A régió kedvező adottságainak köszönhetően számos multinacionális cég nemcsak gyártási, hanem K+F tevékenységét is Magyarországra helyezte át; </a:t>
            </a:r>
            <a:b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</a:br>
            <a:r>
              <a:rPr lang="hu-HU" altLang="ko-KR" sz="1500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például: </a:t>
            </a:r>
            <a:r>
              <a:rPr lang="hu-HU" altLang="ko-KR" sz="1500" b="1" kern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Knorr-Bremse, Bosch, Continental, Audi.</a:t>
            </a:r>
          </a:p>
          <a:p>
            <a:pPr marL="342900" lvl="0" indent="-342900" algn="l">
              <a:spcBef>
                <a:spcPct val="20000"/>
              </a:spcBef>
              <a:spcAft>
                <a:spcPts val="400"/>
              </a:spcAft>
              <a:defRPr/>
            </a:pPr>
            <a:endParaRPr lang="hu-HU" altLang="ko-KR" sz="1500" kern="0" dirty="0" smtClean="0">
              <a:solidFill>
                <a:srgbClr val="000000"/>
              </a:solidFill>
              <a:latin typeface="Arial" pitchFamily="34" charset="0"/>
              <a:ea typeface="굴림" charset="-127"/>
              <a:cs typeface="Arial" pitchFamily="34" charset="0"/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142844" y="428604"/>
            <a:ext cx="828092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l"/>
            <a:r>
              <a:rPr lang="hu-HU" sz="3200" kern="0" smtClean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2. Járműipari potenciálok</a:t>
            </a:r>
          </a:p>
        </p:txBody>
      </p:sp>
      <p:pic>
        <p:nvPicPr>
          <p:cNvPr id="56323" name="fancy_img" descr="http://www.vg.hu/lapokkepek/cikkek/32000/32022_4_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90" y="2786058"/>
            <a:ext cx="5762625" cy="3809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-template">
  <a:themeElements>
    <a:clrScheme name="powerpoint-template-24 8">
      <a:dk1>
        <a:srgbClr val="4D4D4D"/>
      </a:dk1>
      <a:lt1>
        <a:srgbClr val="FFFFFF"/>
      </a:lt1>
      <a:dk2>
        <a:srgbClr val="4D4D4D"/>
      </a:dk2>
      <a:lt2>
        <a:srgbClr val="032D50"/>
      </a:lt2>
      <a:accent1>
        <a:srgbClr val="2B6B95"/>
      </a:accent1>
      <a:accent2>
        <a:srgbClr val="073A61"/>
      </a:accent2>
      <a:accent3>
        <a:srgbClr val="FFFFFF"/>
      </a:accent3>
      <a:accent4>
        <a:srgbClr val="404040"/>
      </a:accent4>
      <a:accent5>
        <a:srgbClr val="ACBAC8"/>
      </a:accent5>
      <a:accent6>
        <a:srgbClr val="063457"/>
      </a:accent6>
      <a:hlink>
        <a:srgbClr val="155480"/>
      </a:hlink>
      <a:folHlink>
        <a:srgbClr val="DDDDDD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Polgári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4793C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0E0F83"/>
        </a:lt2>
        <a:accent1>
          <a:srgbClr val="4049D2"/>
        </a:accent1>
        <a:accent2>
          <a:srgbClr val="494FD9"/>
        </a:accent2>
        <a:accent3>
          <a:srgbClr val="FFFFFF"/>
        </a:accent3>
        <a:accent4>
          <a:srgbClr val="404040"/>
        </a:accent4>
        <a:accent5>
          <a:srgbClr val="AFB1E5"/>
        </a:accent5>
        <a:accent6>
          <a:srgbClr val="4147C4"/>
        </a:accent6>
        <a:hlink>
          <a:srgbClr val="757DD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4B8ACD"/>
        </a:lt2>
        <a:accent1>
          <a:srgbClr val="5C98C2"/>
        </a:accent1>
        <a:accent2>
          <a:srgbClr val="93BAD6"/>
        </a:accent2>
        <a:accent3>
          <a:srgbClr val="FFFFFF"/>
        </a:accent3>
        <a:accent4>
          <a:srgbClr val="404040"/>
        </a:accent4>
        <a:accent5>
          <a:srgbClr val="B5CADD"/>
        </a:accent5>
        <a:accent6>
          <a:srgbClr val="85A8C2"/>
        </a:accent6>
        <a:hlink>
          <a:srgbClr val="AECDE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114682"/>
        </a:lt2>
        <a:accent1>
          <a:srgbClr val="295B99"/>
        </a:accent1>
        <a:accent2>
          <a:srgbClr val="406DA6"/>
        </a:accent2>
        <a:accent3>
          <a:srgbClr val="FFFFFF"/>
        </a:accent3>
        <a:accent4>
          <a:srgbClr val="404040"/>
        </a:accent4>
        <a:accent5>
          <a:srgbClr val="ACB5CA"/>
        </a:accent5>
        <a:accent6>
          <a:srgbClr val="396296"/>
        </a:accent6>
        <a:hlink>
          <a:srgbClr val="5F84B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1984CC"/>
        </a:lt2>
        <a:accent1>
          <a:srgbClr val="0960AF"/>
        </a:accent1>
        <a:accent2>
          <a:srgbClr val="05438C"/>
        </a:accent2>
        <a:accent3>
          <a:srgbClr val="FFFFFF"/>
        </a:accent3>
        <a:accent4>
          <a:srgbClr val="404040"/>
        </a:accent4>
        <a:accent5>
          <a:srgbClr val="AAB6D4"/>
        </a:accent5>
        <a:accent6>
          <a:srgbClr val="043C7E"/>
        </a:accent6>
        <a:hlink>
          <a:srgbClr val="02306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116DE4"/>
        </a:lt2>
        <a:accent1>
          <a:srgbClr val="235CAF"/>
        </a:accent1>
        <a:accent2>
          <a:srgbClr val="54A1EE"/>
        </a:accent2>
        <a:accent3>
          <a:srgbClr val="FFFFFF"/>
        </a:accent3>
        <a:accent4>
          <a:srgbClr val="404040"/>
        </a:accent4>
        <a:accent5>
          <a:srgbClr val="ACB5D4"/>
        </a:accent5>
        <a:accent6>
          <a:srgbClr val="4B91D8"/>
        </a:accent6>
        <a:hlink>
          <a:srgbClr val="1391E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032D50"/>
        </a:lt2>
        <a:accent1>
          <a:srgbClr val="2B6B95"/>
        </a:accent1>
        <a:accent2>
          <a:srgbClr val="073A61"/>
        </a:accent2>
        <a:accent3>
          <a:srgbClr val="FFFFFF"/>
        </a:accent3>
        <a:accent4>
          <a:srgbClr val="404040"/>
        </a:accent4>
        <a:accent5>
          <a:srgbClr val="ACBAC8"/>
        </a:accent5>
        <a:accent6>
          <a:srgbClr val="063457"/>
        </a:accent6>
        <a:hlink>
          <a:srgbClr val="15548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é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4065</TotalTime>
  <Words>801</Words>
  <Application>Microsoft Office PowerPoint</Application>
  <PresentationFormat>Diavetítés a képernyőre (4:3 oldalarány)</PresentationFormat>
  <Paragraphs>180</Paragraphs>
  <Slides>18</Slides>
  <Notes>18</Notes>
  <HiddenSlides>0</HiddenSlides>
  <MMClips>0</MMClips>
  <ScaleCrop>false</ScaleCrop>
  <HeadingPairs>
    <vt:vector size="4" baseType="variant">
      <vt:variant>
        <vt:lpstr>Téma</vt:lpstr>
      </vt:variant>
      <vt:variant>
        <vt:i4>1</vt:i4>
      </vt:variant>
      <vt:variant>
        <vt:lpstr>Diacímek</vt:lpstr>
      </vt:variant>
      <vt:variant>
        <vt:i4>18</vt:i4>
      </vt:variant>
    </vt:vector>
  </HeadingPairs>
  <TitlesOfParts>
    <vt:vector size="19" baseType="lpstr">
      <vt:lpstr>powerpoint-template</vt:lpstr>
      <vt:lpstr>A hazai járműgyártó kapacitás helyzete </vt:lpstr>
      <vt:lpstr>Tartalom</vt:lpstr>
      <vt:lpstr>Előzmények</vt:lpstr>
      <vt:lpstr>1. Járműpark jelenlegi helyzete - autóbusz</vt:lpstr>
      <vt:lpstr>5. dia</vt:lpstr>
      <vt:lpstr>6. dia</vt:lpstr>
      <vt:lpstr>7. dia</vt:lpstr>
      <vt:lpstr>8. dia</vt:lpstr>
      <vt:lpstr>9. dia</vt:lpstr>
      <vt:lpstr>10. dia</vt:lpstr>
      <vt:lpstr>11. dia</vt:lpstr>
      <vt:lpstr>12. dia</vt:lpstr>
      <vt:lpstr>13. dia</vt:lpstr>
      <vt:lpstr>14. dia</vt:lpstr>
      <vt:lpstr>15. dia</vt:lpstr>
      <vt:lpstr>16. dia</vt:lpstr>
      <vt:lpstr>17. dia</vt:lpstr>
      <vt:lpstr>A hazai járműgyártó kapacitás helyzete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Hazai járműgyártás</dc:title>
  <dc:creator>NZ</dc:creator>
  <cp:lastModifiedBy>Nagy Zoltán</cp:lastModifiedBy>
  <cp:revision>546</cp:revision>
  <dcterms:created xsi:type="dcterms:W3CDTF">2012-02-25T15:01:23Z</dcterms:created>
  <dcterms:modified xsi:type="dcterms:W3CDTF">2013-09-11T22:22:23Z</dcterms:modified>
</cp:coreProperties>
</file>