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74"/>
  </p:notesMasterIdLst>
  <p:handoutMasterIdLst>
    <p:handoutMasterId r:id="rId75"/>
  </p:handoutMasterIdLst>
  <p:sldIdLst>
    <p:sldId id="256" r:id="rId2"/>
    <p:sldId id="570" r:id="rId3"/>
    <p:sldId id="493" r:id="rId4"/>
    <p:sldId id="567" r:id="rId5"/>
    <p:sldId id="553" r:id="rId6"/>
    <p:sldId id="565" r:id="rId7"/>
    <p:sldId id="429" r:id="rId8"/>
    <p:sldId id="522" r:id="rId9"/>
    <p:sldId id="539" r:id="rId10"/>
    <p:sldId id="540" r:id="rId11"/>
    <p:sldId id="495" r:id="rId12"/>
    <p:sldId id="542" r:id="rId13"/>
    <p:sldId id="497" r:id="rId14"/>
    <p:sldId id="498" r:id="rId15"/>
    <p:sldId id="499" r:id="rId16"/>
    <p:sldId id="273" r:id="rId17"/>
    <p:sldId id="516" r:id="rId18"/>
    <p:sldId id="568" r:id="rId19"/>
    <p:sldId id="560" r:id="rId20"/>
    <p:sldId id="561" r:id="rId21"/>
    <p:sldId id="535" r:id="rId22"/>
    <p:sldId id="533" r:id="rId23"/>
    <p:sldId id="531" r:id="rId24"/>
    <p:sldId id="551" r:id="rId25"/>
    <p:sldId id="532" r:id="rId26"/>
    <p:sldId id="529" r:id="rId27"/>
    <p:sldId id="562" r:id="rId28"/>
    <p:sldId id="524" r:id="rId29"/>
    <p:sldId id="566" r:id="rId30"/>
    <p:sldId id="525" r:id="rId31"/>
    <p:sldId id="530" r:id="rId32"/>
    <p:sldId id="526" r:id="rId33"/>
    <p:sldId id="537" r:id="rId34"/>
    <p:sldId id="528" r:id="rId35"/>
    <p:sldId id="536" r:id="rId36"/>
    <p:sldId id="534" r:id="rId37"/>
    <p:sldId id="563" r:id="rId38"/>
    <p:sldId id="548" r:id="rId39"/>
    <p:sldId id="555" r:id="rId40"/>
    <p:sldId id="549" r:id="rId41"/>
    <p:sldId id="550" r:id="rId42"/>
    <p:sldId id="443" r:id="rId43"/>
    <p:sldId id="559" r:id="rId44"/>
    <p:sldId id="492" r:id="rId45"/>
    <p:sldId id="543" r:id="rId46"/>
    <p:sldId id="515" r:id="rId47"/>
    <p:sldId id="500" r:id="rId48"/>
    <p:sldId id="558" r:id="rId49"/>
    <p:sldId id="544" r:id="rId50"/>
    <p:sldId id="503" r:id="rId51"/>
    <p:sldId id="545" r:id="rId52"/>
    <p:sldId id="504" r:id="rId53"/>
    <p:sldId id="505" r:id="rId54"/>
    <p:sldId id="552" r:id="rId55"/>
    <p:sldId id="557" r:id="rId56"/>
    <p:sldId id="506" r:id="rId57"/>
    <p:sldId id="546" r:id="rId58"/>
    <p:sldId id="564" r:id="rId59"/>
    <p:sldId id="547" r:id="rId60"/>
    <p:sldId id="556" r:id="rId61"/>
    <p:sldId id="502" r:id="rId62"/>
    <p:sldId id="518" r:id="rId63"/>
    <p:sldId id="520" r:id="rId64"/>
    <p:sldId id="521" r:id="rId65"/>
    <p:sldId id="507" r:id="rId66"/>
    <p:sldId id="517" r:id="rId67"/>
    <p:sldId id="508" r:id="rId68"/>
    <p:sldId id="519" r:id="rId69"/>
    <p:sldId id="554" r:id="rId70"/>
    <p:sldId id="509" r:id="rId71"/>
    <p:sldId id="569" r:id="rId72"/>
    <p:sldId id="510"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8E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8037" autoAdjust="0"/>
    <p:restoredTop sz="94660"/>
  </p:normalViewPr>
  <p:slideViewPr>
    <p:cSldViewPr snapToGrid="0" showGuides="1">
      <p:cViewPr>
        <p:scale>
          <a:sx n="76" d="100"/>
          <a:sy n="76" d="100"/>
        </p:scale>
        <p:origin x="-42" y="648"/>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showGuides="1">
      <p:cViewPr varScale="1">
        <p:scale>
          <a:sx n="83" d="100"/>
          <a:sy n="83" d="100"/>
        </p:scale>
        <p:origin x="1356" y="6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9.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hu-HU" dirty="0"/>
          </a:p>
        </p:txBody>
      </p:sp>
      <p:sp>
        <p:nvSpPr>
          <p:cNvPr id="3" name="Dátum hely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3CEAAF3-9831-450B-8D59-2C09DB96C8FC}" type="datetimeFigureOut">
              <a:rPr lang="hu-HU" smtClean="0"/>
              <a:t>2016. 06. 14.</a:t>
            </a:fld>
            <a:endParaRPr lang="hu-HU" dirty="0"/>
          </a:p>
        </p:txBody>
      </p:sp>
      <p:sp>
        <p:nvSpPr>
          <p:cNvPr id="4" name="Élőláb hely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hu-HU" dirty="0"/>
          </a:p>
        </p:txBody>
      </p:sp>
      <p:sp>
        <p:nvSpPr>
          <p:cNvPr id="5" name="Dia számának hely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834459-7356-44BF-850D-8B30C4FB3B6B}" type="slidenum">
              <a:rPr lang="hu-HU" smtClean="0"/>
              <a:t>‹#›</a:t>
            </a:fld>
            <a:endParaRPr lang="hu-HU" dirty="0"/>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hu-HU" dirty="0"/>
          </a:p>
        </p:txBody>
      </p:sp>
      <p:sp>
        <p:nvSpPr>
          <p:cNvPr id="3" name="Dátum hely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0CD79-FC16-4410-AB61-17F26E6D3BC8}" type="datetimeFigureOut">
              <a:rPr lang="hu-HU" smtClean="0"/>
              <a:t>2016. 06. 14.</a:t>
            </a:fld>
            <a:endParaRPr lang="hu-HU" dirty="0"/>
          </a:p>
        </p:txBody>
      </p:sp>
      <p:sp>
        <p:nvSpPr>
          <p:cNvPr id="4" name="Diakép hely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hu-HU" dirty="0"/>
          </a:p>
        </p:txBody>
      </p:sp>
      <p:sp>
        <p:nvSpPr>
          <p:cNvPr id="5" name="Jegyzetek hely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hu-HU" dirty="0" smtClean="0"/>
              <a:t>Mintaszöveg szerkesztése</a:t>
            </a:r>
          </a:p>
          <a:p>
            <a:pPr lvl="1"/>
            <a:r>
              <a:rPr lang="hu-HU" dirty="0" smtClean="0"/>
              <a:t>Második szint</a:t>
            </a:r>
          </a:p>
          <a:p>
            <a:pPr lvl="2"/>
            <a:r>
              <a:rPr lang="hu-HU" dirty="0" smtClean="0"/>
              <a:t>Harmadik szint</a:t>
            </a:r>
          </a:p>
          <a:p>
            <a:pPr lvl="3"/>
            <a:r>
              <a:rPr lang="hu-HU" dirty="0" smtClean="0"/>
              <a:t>Negyedik szint</a:t>
            </a:r>
          </a:p>
          <a:p>
            <a:pPr lvl="4"/>
            <a:r>
              <a:rPr lang="hu-HU" dirty="0" smtClean="0"/>
              <a:t>Ötödik szint</a:t>
            </a:r>
            <a:endParaRPr lang="hu-HU" dirty="0"/>
          </a:p>
        </p:txBody>
      </p:sp>
      <p:sp>
        <p:nvSpPr>
          <p:cNvPr id="6" name="Élőláb hely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hu-HU" dirty="0"/>
          </a:p>
        </p:txBody>
      </p:sp>
      <p:sp>
        <p:nvSpPr>
          <p:cNvPr id="7" name="Dia számának hely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C37BE-C303-496D-B5CD-85F2937540FC}" type="slidenum">
              <a:rPr lang="hu-HU" smtClean="0"/>
              <a:t>‹#›</a:t>
            </a:fld>
            <a:endParaRPr lang="hu-HU" dirty="0"/>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Címdia">
    <p:spTree>
      <p:nvGrpSpPr>
        <p:cNvPr id="1" name=""/>
        <p:cNvGrpSpPr/>
        <p:nvPr/>
      </p:nvGrpSpPr>
      <p:grpSpPr>
        <a:xfrm>
          <a:off x="0" y="0"/>
          <a:ext cx="0" cy="0"/>
          <a:chOff x="0" y="0"/>
          <a:chExt cx="0" cy="0"/>
        </a:xfrm>
      </p:grpSpPr>
      <p:sp>
        <p:nvSpPr>
          <p:cNvPr id="7" name="Téglalap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sp>
        <p:nvSpPr>
          <p:cNvPr id="8" name="Téglalap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sp>
        <p:nvSpPr>
          <p:cNvPr id="2" name="Cím 1"/>
          <p:cNvSpPr>
            <a:spLocks noGrp="1"/>
          </p:cNvSpPr>
          <p:nvPr>
            <p:ph type="ctrTitle"/>
          </p:nvPr>
        </p:nvSpPr>
        <p:spPr>
          <a:xfrm>
            <a:off x="1104900" y="2292094"/>
            <a:ext cx="10096500" cy="2219691"/>
          </a:xfrm>
        </p:spPr>
        <p:txBody>
          <a:bodyPr anchor="ctr">
            <a:normAutofit/>
          </a:bodyPr>
          <a:lstStyle>
            <a:lvl1pPr algn="l">
              <a:defRPr sz="4400" cap="all" baseline="0"/>
            </a:lvl1pPr>
          </a:lstStyle>
          <a:p>
            <a:r>
              <a:rPr lang="hu-HU" smtClean="0"/>
              <a:t>Mintacím szerkesztése</a:t>
            </a:r>
            <a:endParaRPr lang="hu-HU" dirty="0"/>
          </a:p>
        </p:txBody>
      </p:sp>
      <p:sp>
        <p:nvSpPr>
          <p:cNvPr id="3" name="Alcím 2"/>
          <p:cNvSpPr>
            <a:spLocks noGrp="1"/>
          </p:cNvSpPr>
          <p:nvPr>
            <p:ph type="subTitle" idx="1"/>
          </p:nvPr>
        </p:nvSpPr>
        <p:spPr>
          <a:xfrm>
            <a:off x="1104898" y="4511784"/>
            <a:ext cx="10096501" cy="955565"/>
          </a:xfrm>
        </p:spPr>
        <p:txBody>
          <a:bodyPr>
            <a:normAutofit/>
          </a:bodyPr>
          <a:lstStyle>
            <a:lvl1pPr marL="0" indent="0" algn="l">
              <a:spcBef>
                <a:spcPts val="0"/>
              </a:spcBef>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u-HU" smtClean="0"/>
              <a:t>Alcím mintájának szerkesztése</a:t>
            </a:r>
            <a:endParaRPr lang="hu-HU" dirty="0"/>
          </a:p>
        </p:txBody>
      </p:sp>
      <p:sp>
        <p:nvSpPr>
          <p:cNvPr id="4" name="Dátum helye 3"/>
          <p:cNvSpPr>
            <a:spLocks noGrp="1"/>
          </p:cNvSpPr>
          <p:nvPr>
            <p:ph type="dt" sz="half" idx="10"/>
          </p:nvPr>
        </p:nvSpPr>
        <p:spPr/>
        <p:txBody>
          <a:bodyPr/>
          <a:lstStyle/>
          <a:p>
            <a:fld id="{402B9795-92DC-40DC-A1CA-9A4B349D7824}" type="datetimeFigureOut">
              <a:rPr lang="hu-HU" smtClean="0"/>
              <a:t>2016. 06. 14.</a:t>
            </a:fld>
            <a:endParaRPr lang="hu-HU" dirty="0"/>
          </a:p>
        </p:txBody>
      </p:sp>
      <p:sp>
        <p:nvSpPr>
          <p:cNvPr id="5" name="Élőláb helye 4"/>
          <p:cNvSpPr>
            <a:spLocks noGrp="1"/>
          </p:cNvSpPr>
          <p:nvPr>
            <p:ph type="ftr" sz="quarter" idx="11"/>
          </p:nvPr>
        </p:nvSpPr>
        <p:spPr/>
        <p:txBody>
          <a:bodyPr/>
          <a:lstStyle/>
          <a:p>
            <a:endParaRPr lang="hu-HU" dirty="0"/>
          </a:p>
        </p:txBody>
      </p:sp>
      <p:sp>
        <p:nvSpPr>
          <p:cNvPr id="6" name="Dia számának helye 5"/>
          <p:cNvSpPr>
            <a:spLocks noGrp="1"/>
          </p:cNvSpPr>
          <p:nvPr>
            <p:ph type="sldNum" sz="quarter" idx="12"/>
          </p:nvPr>
        </p:nvSpPr>
        <p:spPr/>
        <p:txBody>
          <a:bodyPr/>
          <a:lstStyle/>
          <a:p>
            <a:fld id="{0FF54DE5-C571-48E8-A5BC-B369434E2F44}" type="slidenum">
              <a:rPr lang="hu-HU" smtClean="0"/>
              <a:t>‹#›</a:t>
            </a:fld>
            <a:endParaRPr lang="hu-HU" dirty="0"/>
          </a:p>
        </p:txBody>
      </p:sp>
      <p:pic>
        <p:nvPicPr>
          <p:cNvPr id="11" name="Kép 10"/>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saturation sat="30000"/>
                    </a14:imgEffect>
                  </a14:imgLayer>
                </a14:imgProps>
              </a:ext>
              <a:ext uri="{28A0092B-C50C-407E-A947-70E740481C1C}">
                <a14:useLocalDpi xmlns:a14="http://schemas.microsoft.com/office/drawing/2010/main" val="0"/>
              </a:ext>
            </a:extLst>
          </a:blip>
          <a:srcRect/>
          <a:stretch/>
        </p:blipFill>
        <p:spPr>
          <a:xfrm>
            <a:off x="1324445" y="0"/>
            <a:ext cx="1747524" cy="2292094"/>
          </a:xfrm>
          <a:prstGeom prst="rect">
            <a:avLst/>
          </a:prstGeom>
        </p:spPr>
      </p:pic>
    </p:spTree>
    <p:extLst>
      <p:ext uri="{BB962C8B-B14F-4D97-AF65-F5344CB8AC3E}">
        <p14:creationId xmlns:p14="http://schemas.microsoft.com/office/powerpoint/2010/main" val="165975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dirty="0"/>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dirty="0"/>
          </a:p>
        </p:txBody>
      </p:sp>
      <p:sp>
        <p:nvSpPr>
          <p:cNvPr id="4" name="Dátum helye 3"/>
          <p:cNvSpPr>
            <a:spLocks noGrp="1"/>
          </p:cNvSpPr>
          <p:nvPr>
            <p:ph type="dt" sz="half" idx="10"/>
          </p:nvPr>
        </p:nvSpPr>
        <p:spPr/>
        <p:txBody>
          <a:bodyPr/>
          <a:lstStyle/>
          <a:p>
            <a:fld id="{402B9795-92DC-40DC-A1CA-9A4B349D7824}" type="datetimeFigureOut">
              <a:rPr lang="hu-HU" smtClean="0"/>
              <a:t>2016. 06. 14.</a:t>
            </a:fld>
            <a:endParaRPr lang="hu-HU" dirty="0"/>
          </a:p>
        </p:txBody>
      </p:sp>
      <p:sp>
        <p:nvSpPr>
          <p:cNvPr id="5" name="Élőláb helye 4"/>
          <p:cNvSpPr>
            <a:spLocks noGrp="1"/>
          </p:cNvSpPr>
          <p:nvPr>
            <p:ph type="ftr" sz="quarter" idx="11"/>
          </p:nvPr>
        </p:nvSpPr>
        <p:spPr/>
        <p:txBody>
          <a:bodyPr/>
          <a:lstStyle/>
          <a:p>
            <a:endParaRPr lang="hu-HU" dirty="0"/>
          </a:p>
        </p:txBody>
      </p:sp>
      <p:sp>
        <p:nvSpPr>
          <p:cNvPr id="6" name="Dia számának helye 5"/>
          <p:cNvSpPr>
            <a:spLocks noGrp="1"/>
          </p:cNvSpPr>
          <p:nvPr>
            <p:ph type="sldNum" sz="quarter" idx="12"/>
          </p:nvPr>
        </p:nvSpPr>
        <p:spPr/>
        <p:txBody>
          <a:bodyPr/>
          <a:lstStyle/>
          <a:p>
            <a:fld id="{0FF54DE5-C571-48E8-A5BC-B369434E2F44}" type="slidenum">
              <a:rPr lang="hu-HU" smtClean="0"/>
              <a:t>‹#›</a:t>
            </a:fld>
            <a:endParaRPr lang="hu-HU" dirty="0"/>
          </a:p>
        </p:txBody>
      </p:sp>
    </p:spTree>
    <p:extLst>
      <p:ext uri="{BB962C8B-B14F-4D97-AF65-F5344CB8AC3E}">
        <p14:creationId xmlns:p14="http://schemas.microsoft.com/office/powerpoint/2010/main" val="3786876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Címdia képpel">
    <p:spTree>
      <p:nvGrpSpPr>
        <p:cNvPr id="1" name=""/>
        <p:cNvGrpSpPr/>
        <p:nvPr/>
      </p:nvGrpSpPr>
      <p:grpSpPr>
        <a:xfrm>
          <a:off x="0" y="0"/>
          <a:ext cx="0" cy="0"/>
          <a:chOff x="0" y="0"/>
          <a:chExt cx="0" cy="0"/>
        </a:xfrm>
      </p:grpSpPr>
      <p:grpSp>
        <p:nvGrpSpPr>
          <p:cNvPr id="13" name="Csoportba foglalás 12"/>
          <p:cNvGrpSpPr/>
          <p:nvPr/>
        </p:nvGrpSpPr>
        <p:grpSpPr>
          <a:xfrm rot="10800000">
            <a:off x="0" y="5645510"/>
            <a:ext cx="12192000" cy="63125"/>
            <a:chOff x="507492" y="1501519"/>
            <a:chExt cx="8129016" cy="63125"/>
          </a:xfrm>
        </p:grpSpPr>
        <p:cxnSp>
          <p:nvCxnSpPr>
            <p:cNvPr id="17" name="Egyenes összekötő 16"/>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Egyenes összekötő 17"/>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grpSp>
        <p:nvGrpSpPr>
          <p:cNvPr id="14" name="Csoportba foglalás 13"/>
          <p:cNvGrpSpPr/>
          <p:nvPr/>
        </p:nvGrpSpPr>
        <p:grpSpPr>
          <a:xfrm>
            <a:off x="0" y="1143000"/>
            <a:ext cx="12192000" cy="63125"/>
            <a:chOff x="507492" y="1501519"/>
            <a:chExt cx="8129016" cy="63125"/>
          </a:xfrm>
        </p:grpSpPr>
        <p:cxnSp>
          <p:nvCxnSpPr>
            <p:cNvPr id="15" name="Egyenes összekötő 14"/>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6" name="Egyenes összekötő 15"/>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7" name="Téglalap 6"/>
          <p:cNvSpPr/>
          <p:nvPr/>
        </p:nvSpPr>
        <p:spPr>
          <a:xfrm>
            <a:off x="0" y="5778124"/>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sp>
        <p:nvSpPr>
          <p:cNvPr id="8" name="Téglalap 7"/>
          <p:cNvSpPr/>
          <p:nvPr/>
        </p:nvSpPr>
        <p:spPr>
          <a:xfrm>
            <a:off x="0" y="0"/>
            <a:ext cx="12192000" cy="107987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sp>
        <p:nvSpPr>
          <p:cNvPr id="2" name="Cím 1"/>
          <p:cNvSpPr>
            <a:spLocks noGrp="1"/>
          </p:cNvSpPr>
          <p:nvPr>
            <p:ph type="ctrTitle"/>
          </p:nvPr>
        </p:nvSpPr>
        <p:spPr>
          <a:xfrm>
            <a:off x="1104900" y="2292094"/>
            <a:ext cx="5734050" cy="2219691"/>
          </a:xfrm>
        </p:spPr>
        <p:txBody>
          <a:bodyPr anchor="ctr">
            <a:normAutofit/>
          </a:bodyPr>
          <a:lstStyle>
            <a:lvl1pPr algn="l">
              <a:defRPr sz="4400" cap="all" baseline="0"/>
            </a:lvl1pPr>
          </a:lstStyle>
          <a:p>
            <a:r>
              <a:rPr lang="hu-HU" smtClean="0"/>
              <a:t>Mintacím szerkesztése</a:t>
            </a:r>
            <a:endParaRPr lang="hu-HU" dirty="0"/>
          </a:p>
        </p:txBody>
      </p:sp>
      <p:sp>
        <p:nvSpPr>
          <p:cNvPr id="3" name="Alcím 2"/>
          <p:cNvSpPr>
            <a:spLocks noGrp="1"/>
          </p:cNvSpPr>
          <p:nvPr>
            <p:ph type="subTitle" idx="1"/>
          </p:nvPr>
        </p:nvSpPr>
        <p:spPr>
          <a:xfrm>
            <a:off x="1104900" y="4511784"/>
            <a:ext cx="5734050" cy="955565"/>
          </a:xfrm>
        </p:spPr>
        <p:txBody>
          <a:bodyPr>
            <a:normAutofit/>
          </a:bodyPr>
          <a:lstStyle>
            <a:lvl1pPr marL="0" indent="0" algn="l">
              <a:spcBef>
                <a:spcPts val="0"/>
              </a:spcBef>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u-HU" smtClean="0"/>
              <a:t>Alcím mintájának szerkesztése</a:t>
            </a:r>
            <a:endParaRPr lang="hu-HU" dirty="0"/>
          </a:p>
        </p:txBody>
      </p:sp>
      <p:pic>
        <p:nvPicPr>
          <p:cNvPr id="10" name="Kép 9"/>
          <p:cNvPicPr>
            <a:picLocks noChangeAspect="1"/>
          </p:cNvPicPr>
          <p:nvPr/>
        </p:nvPicPr>
        <p:blipFill rotWithShape="1">
          <a:blip r:embed="rId2" cstate="print">
            <a:duotone>
              <a:schemeClr val="accent2">
                <a:shade val="45000"/>
                <a:satMod val="135000"/>
              </a:schemeClr>
              <a:prstClr val="white"/>
            </a:duotone>
            <a:extLst>
              <a:ext uri="{BEBA8EAE-BF5A-486C-A8C5-ECC9F3942E4B}">
                <a14:imgProps xmlns:a14="http://schemas.microsoft.com/office/drawing/2010/main">
                  <a14:imgLayer r:embed="rId3">
                    <a14:imgEffect>
                      <a14:saturation sat="30000"/>
                    </a14:imgEffect>
                  </a14:imgLayer>
                </a14:imgProps>
              </a:ext>
              <a:ext uri="{28A0092B-C50C-407E-A947-70E740481C1C}">
                <a14:useLocalDpi xmlns:a14="http://schemas.microsoft.com/office/drawing/2010/main" val="0"/>
              </a:ext>
            </a:extLst>
          </a:blip>
          <a:srcRect/>
          <a:stretch/>
        </p:blipFill>
        <p:spPr>
          <a:xfrm>
            <a:off x="1325880" y="0"/>
            <a:ext cx="1747524" cy="2292094"/>
          </a:xfrm>
          <a:prstGeom prst="rect">
            <a:avLst/>
          </a:prstGeom>
        </p:spPr>
      </p:pic>
      <p:sp>
        <p:nvSpPr>
          <p:cNvPr id="11" name="Kép helye 10"/>
          <p:cNvSpPr>
            <a:spLocks noGrp="1"/>
          </p:cNvSpPr>
          <p:nvPr>
            <p:ph type="pic" sz="quarter" idx="13"/>
          </p:nvPr>
        </p:nvSpPr>
        <p:spPr>
          <a:xfrm>
            <a:off x="6981063" y="1310656"/>
            <a:ext cx="5210937" cy="4208604"/>
          </a:xfrm>
          <a:solidFill>
            <a:schemeClr val="tx1">
              <a:lumMod val="20000"/>
              <a:lumOff val="80000"/>
            </a:schemeClr>
          </a:solidFill>
        </p:spPr>
        <p:txBody>
          <a:bodyPr tIns="1005840"/>
          <a:lstStyle>
            <a:lvl1pPr marL="0" indent="0" algn="ctr">
              <a:buNone/>
              <a:defRPr/>
            </a:lvl1pPr>
          </a:lstStyle>
          <a:p>
            <a:r>
              <a:rPr lang="hu-HU" smtClean="0"/>
              <a:t>Kép beszúrásához kattintson az ikonra</a:t>
            </a:r>
            <a:endParaRPr lang="hu-HU" dirty="0"/>
          </a:p>
        </p:txBody>
      </p:sp>
      <p:sp>
        <p:nvSpPr>
          <p:cNvPr id="19" name="Útmutató szöveg"/>
          <p:cNvSpPr/>
          <p:nvPr/>
        </p:nvSpPr>
        <p:spPr>
          <a:xfrm>
            <a:off x="12344400" y="0"/>
            <a:ext cx="1295400" cy="6858000"/>
          </a:xfrm>
          <a:prstGeom prst="roundRect">
            <a:avLst>
              <a:gd name="adj" fmla="val 9717"/>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defTabSz="914400">
              <a:buNone/>
            </a:pPr>
            <a:r>
              <a:rPr lang="hu-HU" sz="1200" b="1" i="1" dirty="0" smtClean="0">
                <a:latin typeface="Arial"/>
                <a:ea typeface="+mn-ea"/>
                <a:cs typeface="Arial"/>
              </a:rPr>
              <a:t>MEGJEGYZÉS:</a:t>
            </a:r>
          </a:p>
          <a:p>
            <a:pPr algn="l" defTabSz="914400">
              <a:buNone/>
            </a:pPr>
            <a:r>
              <a:rPr lang="hu-HU" sz="1200" b="0" i="1" dirty="0" smtClean="0">
                <a:latin typeface="Arial"/>
                <a:ea typeface="+mn-ea"/>
                <a:cs typeface="Arial"/>
              </a:rPr>
              <a:t>A dián látható kép kicseréléséhez jelölje ki és </a:t>
            </a:r>
            <a:r>
              <a:rPr lang="hu-HU" sz="1200" b="0" i="1" dirty="0" err="1" smtClean="0">
                <a:latin typeface="Arial"/>
                <a:ea typeface="+mn-ea"/>
                <a:cs typeface="Arial"/>
              </a:rPr>
              <a:t>törölje</a:t>
            </a:r>
            <a:r>
              <a:rPr lang="hu-HU" sz="1200" b="0" i="1" dirty="0" smtClean="0">
                <a:latin typeface="Arial"/>
                <a:ea typeface="+mn-ea"/>
                <a:cs typeface="Arial"/>
              </a:rPr>
              <a:t> a képet. Ezután a helyőrző Képek ikonjára kattintva szúrja be a kívánt képet.</a:t>
            </a:r>
            <a:endParaRPr lang="hu-HU" sz="1200" b="0" i="1" dirty="0">
              <a:latin typeface="Arial"/>
              <a:ea typeface="+mn-ea"/>
              <a:cs typeface="Arial"/>
            </a:endParaRPr>
          </a:p>
        </p:txBody>
      </p:sp>
    </p:spTree>
    <p:extLst>
      <p:ext uri="{BB962C8B-B14F-4D97-AF65-F5344CB8AC3E}">
        <p14:creationId xmlns:p14="http://schemas.microsoft.com/office/powerpoint/2010/main" val="2673943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zakaszfejléc">
    <p:spTree>
      <p:nvGrpSpPr>
        <p:cNvPr id="1" name=""/>
        <p:cNvGrpSpPr/>
        <p:nvPr/>
      </p:nvGrpSpPr>
      <p:grpSpPr>
        <a:xfrm>
          <a:off x="0" y="0"/>
          <a:ext cx="0" cy="0"/>
          <a:chOff x="0" y="0"/>
          <a:chExt cx="0" cy="0"/>
        </a:xfrm>
      </p:grpSpPr>
      <p:grpSp>
        <p:nvGrpSpPr>
          <p:cNvPr id="8" name="Csoportba foglalás 7"/>
          <p:cNvGrpSpPr/>
          <p:nvPr/>
        </p:nvGrpSpPr>
        <p:grpSpPr>
          <a:xfrm>
            <a:off x="0" y="2514600"/>
            <a:ext cx="12192000" cy="3194035"/>
            <a:chOff x="647402" y="2514600"/>
            <a:chExt cx="10838688" cy="3194035"/>
          </a:xfrm>
        </p:grpSpPr>
        <p:grpSp>
          <p:nvGrpSpPr>
            <p:cNvPr id="9" name="Csoportba foglalás 8"/>
            <p:cNvGrpSpPr/>
            <p:nvPr/>
          </p:nvGrpSpPr>
          <p:grpSpPr>
            <a:xfrm>
              <a:off x="647402" y="2514600"/>
              <a:ext cx="10838688" cy="63125"/>
              <a:chOff x="507492" y="1501519"/>
              <a:chExt cx="8129016" cy="63125"/>
            </a:xfrm>
          </p:grpSpPr>
          <p:cxnSp>
            <p:nvCxnSpPr>
              <p:cNvPr id="14" name="Egyenes összekötő 13"/>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5" name="Egyenes összekötő 14"/>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10" name="Téglalap 9"/>
            <p:cNvSpPr/>
            <p:nvPr/>
          </p:nvSpPr>
          <p:spPr>
            <a:xfrm>
              <a:off x="647402" y="2640850"/>
              <a:ext cx="10838688" cy="294153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grpSp>
          <p:nvGrpSpPr>
            <p:cNvPr id="11" name="Csoportba foglalás 10"/>
            <p:cNvGrpSpPr/>
            <p:nvPr/>
          </p:nvGrpSpPr>
          <p:grpSpPr>
            <a:xfrm rot="10800000">
              <a:off x="647402" y="5645510"/>
              <a:ext cx="10838688" cy="63125"/>
              <a:chOff x="507492" y="1501519"/>
              <a:chExt cx="8129016" cy="63125"/>
            </a:xfrm>
          </p:grpSpPr>
          <p:cxnSp>
            <p:nvCxnSpPr>
              <p:cNvPr id="12" name="Egyenes összekötő 11"/>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3" name="Egyenes összekötő 12"/>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grpSp>
      <p:sp>
        <p:nvSpPr>
          <p:cNvPr id="2" name="Cím 1"/>
          <p:cNvSpPr>
            <a:spLocks noGrp="1"/>
          </p:cNvSpPr>
          <p:nvPr>
            <p:ph type="title"/>
          </p:nvPr>
        </p:nvSpPr>
        <p:spPr>
          <a:xfrm>
            <a:off x="1104899" y="2971806"/>
            <a:ext cx="10071099" cy="1684150"/>
          </a:xfrm>
        </p:spPr>
        <p:txBody>
          <a:bodyPr anchor="ctr">
            <a:normAutofit/>
          </a:bodyPr>
          <a:lstStyle>
            <a:lvl1pPr>
              <a:defRPr sz="4400" cap="all" baseline="0">
                <a:solidFill>
                  <a:schemeClr val="bg1"/>
                </a:solidFill>
              </a:defRPr>
            </a:lvl1pPr>
          </a:lstStyle>
          <a:p>
            <a:r>
              <a:rPr lang="hu-HU" smtClean="0"/>
              <a:t>Mintacím szerkesztése</a:t>
            </a:r>
            <a:endParaRPr lang="hu-HU" dirty="0"/>
          </a:p>
        </p:txBody>
      </p:sp>
      <p:sp>
        <p:nvSpPr>
          <p:cNvPr id="3" name="Szöveg helye 2"/>
          <p:cNvSpPr>
            <a:spLocks noGrp="1"/>
          </p:cNvSpPr>
          <p:nvPr>
            <p:ph type="body" idx="1"/>
          </p:nvPr>
        </p:nvSpPr>
        <p:spPr>
          <a:xfrm>
            <a:off x="1104899" y="4655956"/>
            <a:ext cx="10071099" cy="509750"/>
          </a:xfrm>
        </p:spPr>
        <p:txBody>
          <a:bodyPr>
            <a:normAutofit/>
          </a:bodyPr>
          <a:lstStyle>
            <a:lvl1pPr marL="0" indent="0">
              <a:spcBef>
                <a:spcPts val="0"/>
              </a:spcBef>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u-HU" smtClean="0"/>
              <a:t>Mintaszöveg szerkesztése</a:t>
            </a:r>
          </a:p>
        </p:txBody>
      </p:sp>
      <p:sp>
        <p:nvSpPr>
          <p:cNvPr id="4" name="Dátum helye 3"/>
          <p:cNvSpPr>
            <a:spLocks noGrp="1"/>
          </p:cNvSpPr>
          <p:nvPr>
            <p:ph type="dt" sz="half" idx="10"/>
          </p:nvPr>
        </p:nvSpPr>
        <p:spPr/>
        <p:txBody>
          <a:bodyPr/>
          <a:lstStyle/>
          <a:p>
            <a:fld id="{402B9795-92DC-40DC-A1CA-9A4B349D7824}" type="datetimeFigureOut">
              <a:rPr lang="hu-HU" smtClean="0"/>
              <a:t>2016. 06. 14.</a:t>
            </a:fld>
            <a:endParaRPr lang="hu-HU" dirty="0"/>
          </a:p>
        </p:txBody>
      </p:sp>
      <p:sp>
        <p:nvSpPr>
          <p:cNvPr id="5" name="Élőláb helye 4"/>
          <p:cNvSpPr>
            <a:spLocks noGrp="1"/>
          </p:cNvSpPr>
          <p:nvPr>
            <p:ph type="ftr" sz="quarter" idx="11"/>
          </p:nvPr>
        </p:nvSpPr>
        <p:spPr/>
        <p:txBody>
          <a:bodyPr/>
          <a:lstStyle/>
          <a:p>
            <a:endParaRPr lang="hu-HU" dirty="0"/>
          </a:p>
        </p:txBody>
      </p:sp>
      <p:sp>
        <p:nvSpPr>
          <p:cNvPr id="6" name="Dia számának helye 5"/>
          <p:cNvSpPr>
            <a:spLocks noGrp="1"/>
          </p:cNvSpPr>
          <p:nvPr>
            <p:ph type="sldNum" sz="quarter" idx="12"/>
          </p:nvPr>
        </p:nvSpPr>
        <p:spPr/>
        <p:txBody>
          <a:bodyPr/>
          <a:lstStyle/>
          <a:p>
            <a:fld id="{0FF54DE5-C571-48E8-A5BC-B369434E2F44}" type="slidenum">
              <a:rPr lang="hu-HU" smtClean="0"/>
              <a:t>‹#›</a:t>
            </a:fld>
            <a:endParaRPr lang="hu-HU" dirty="0"/>
          </a:p>
        </p:txBody>
      </p:sp>
      <p:pic>
        <p:nvPicPr>
          <p:cNvPr id="7" name="Kép 6"/>
          <p:cNvPicPr>
            <a:picLocks noChangeAspect="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325880" y="0"/>
            <a:ext cx="1783188" cy="2971806"/>
          </a:xfrm>
          <a:prstGeom prst="rect">
            <a:avLst/>
          </a:prstGeom>
        </p:spPr>
      </p:pic>
    </p:spTree>
    <p:extLst>
      <p:ext uri="{BB962C8B-B14F-4D97-AF65-F5344CB8AC3E}">
        <p14:creationId xmlns:p14="http://schemas.microsoft.com/office/powerpoint/2010/main" val="3602678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dirty="0"/>
          </a:p>
        </p:txBody>
      </p:sp>
      <p:sp>
        <p:nvSpPr>
          <p:cNvPr id="3" name="Tartalom helye 2"/>
          <p:cNvSpPr>
            <a:spLocks noGrp="1"/>
          </p:cNvSpPr>
          <p:nvPr>
            <p:ph sz="half" idx="1"/>
          </p:nvPr>
        </p:nvSpPr>
        <p:spPr>
          <a:xfrm>
            <a:off x="1104900" y="1600200"/>
            <a:ext cx="4914900" cy="4571999"/>
          </a:xfrm>
        </p:spPr>
        <p:txBody>
          <a:bodyPr/>
          <a:lstStyle>
            <a:lvl5pPr>
              <a:defRPr/>
            </a:lvl5pPr>
            <a:lvl6pPr>
              <a:defRPr/>
            </a:lvl6pPr>
            <a:lvl7pPr>
              <a:defRPr/>
            </a:lvl7pPr>
            <a:lvl8pPr>
              <a:defRPr/>
            </a:lvl8pPr>
            <a:lvl9pPr>
              <a:defRPr/>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dirty="0"/>
          </a:p>
        </p:txBody>
      </p:sp>
      <p:sp>
        <p:nvSpPr>
          <p:cNvPr id="4" name="Tartalom helye 3"/>
          <p:cNvSpPr>
            <a:spLocks noGrp="1"/>
          </p:cNvSpPr>
          <p:nvPr>
            <p:ph sz="half" idx="2"/>
          </p:nvPr>
        </p:nvSpPr>
        <p:spPr>
          <a:xfrm>
            <a:off x="6172200" y="1600200"/>
            <a:ext cx="4914900" cy="4571999"/>
          </a:xfrm>
        </p:spPr>
        <p:txBody>
          <a:bodyPr/>
          <a:lstStyle>
            <a:lvl5pPr>
              <a:defRPr/>
            </a:lvl5pPr>
            <a:lvl6pPr>
              <a:defRPr/>
            </a:lvl6pPr>
            <a:lvl7pPr>
              <a:defRPr/>
            </a:lvl7pPr>
            <a:lvl8pPr>
              <a:defRPr/>
            </a:lvl8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dirty="0"/>
          </a:p>
        </p:txBody>
      </p:sp>
      <p:sp>
        <p:nvSpPr>
          <p:cNvPr id="5" name="Dátum helye 4"/>
          <p:cNvSpPr>
            <a:spLocks noGrp="1"/>
          </p:cNvSpPr>
          <p:nvPr>
            <p:ph type="dt" sz="half" idx="10"/>
          </p:nvPr>
        </p:nvSpPr>
        <p:spPr/>
        <p:txBody>
          <a:bodyPr/>
          <a:lstStyle/>
          <a:p>
            <a:fld id="{402B9795-92DC-40DC-A1CA-9A4B349D7824}" type="datetimeFigureOut">
              <a:rPr lang="hu-HU" smtClean="0"/>
              <a:t>2016. 06. 14.</a:t>
            </a:fld>
            <a:endParaRPr lang="hu-HU" dirty="0"/>
          </a:p>
        </p:txBody>
      </p:sp>
      <p:sp>
        <p:nvSpPr>
          <p:cNvPr id="6" name="Élőláb helye 5"/>
          <p:cNvSpPr>
            <a:spLocks noGrp="1"/>
          </p:cNvSpPr>
          <p:nvPr>
            <p:ph type="ftr" sz="quarter" idx="11"/>
          </p:nvPr>
        </p:nvSpPr>
        <p:spPr/>
        <p:txBody>
          <a:bodyPr/>
          <a:lstStyle/>
          <a:p>
            <a:endParaRPr lang="hu-HU" dirty="0"/>
          </a:p>
        </p:txBody>
      </p:sp>
      <p:sp>
        <p:nvSpPr>
          <p:cNvPr id="7" name="Dia számának helye 6"/>
          <p:cNvSpPr>
            <a:spLocks noGrp="1"/>
          </p:cNvSpPr>
          <p:nvPr>
            <p:ph type="sldNum" sz="quarter" idx="12"/>
          </p:nvPr>
        </p:nvSpPr>
        <p:spPr/>
        <p:txBody>
          <a:bodyPr/>
          <a:lstStyle/>
          <a:p>
            <a:fld id="{0FF54DE5-C571-48E8-A5BC-B369434E2F44}" type="slidenum">
              <a:rPr lang="hu-HU" smtClean="0"/>
              <a:t>‹#›</a:t>
            </a:fld>
            <a:endParaRPr lang="hu-HU" dirty="0"/>
          </a:p>
        </p:txBody>
      </p:sp>
    </p:spTree>
    <p:extLst>
      <p:ext uri="{BB962C8B-B14F-4D97-AF65-F5344CB8AC3E}">
        <p14:creationId xmlns:p14="http://schemas.microsoft.com/office/powerpoint/2010/main" val="3527791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dirty="0"/>
          </a:p>
        </p:txBody>
      </p:sp>
      <p:sp>
        <p:nvSpPr>
          <p:cNvPr id="3" name="Szöveg helye 2"/>
          <p:cNvSpPr>
            <a:spLocks noGrp="1"/>
          </p:cNvSpPr>
          <p:nvPr>
            <p:ph type="body" idx="1"/>
          </p:nvPr>
        </p:nvSpPr>
        <p:spPr>
          <a:xfrm>
            <a:off x="1104900" y="1600200"/>
            <a:ext cx="4919472"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Tartalom helye 3"/>
          <p:cNvSpPr>
            <a:spLocks noGrp="1"/>
          </p:cNvSpPr>
          <p:nvPr>
            <p:ph sz="half" idx="2"/>
          </p:nvPr>
        </p:nvSpPr>
        <p:spPr>
          <a:xfrm>
            <a:off x="1104900" y="2424112"/>
            <a:ext cx="4919472" cy="3748088"/>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dirty="0"/>
          </a:p>
        </p:txBody>
      </p:sp>
      <p:sp>
        <p:nvSpPr>
          <p:cNvPr id="5" name="Szöveg helye 4"/>
          <p:cNvSpPr>
            <a:spLocks noGrp="1"/>
          </p:cNvSpPr>
          <p:nvPr>
            <p:ph type="body" sz="quarter" idx="3"/>
          </p:nvPr>
        </p:nvSpPr>
        <p:spPr>
          <a:xfrm>
            <a:off x="6166110" y="1600200"/>
            <a:ext cx="4919472"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Tartalom helye 5"/>
          <p:cNvSpPr>
            <a:spLocks noGrp="1"/>
          </p:cNvSpPr>
          <p:nvPr>
            <p:ph sz="quarter" idx="4"/>
          </p:nvPr>
        </p:nvSpPr>
        <p:spPr>
          <a:xfrm>
            <a:off x="6166110" y="2424112"/>
            <a:ext cx="4919472" cy="3748088"/>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dirty="0"/>
          </a:p>
        </p:txBody>
      </p:sp>
      <p:sp>
        <p:nvSpPr>
          <p:cNvPr id="7" name="Dátum helye 6"/>
          <p:cNvSpPr>
            <a:spLocks noGrp="1"/>
          </p:cNvSpPr>
          <p:nvPr>
            <p:ph type="dt" sz="half" idx="10"/>
          </p:nvPr>
        </p:nvSpPr>
        <p:spPr/>
        <p:txBody>
          <a:bodyPr/>
          <a:lstStyle/>
          <a:p>
            <a:fld id="{402B9795-92DC-40DC-A1CA-9A4B349D7824}" type="datetimeFigureOut">
              <a:rPr lang="hu-HU" smtClean="0"/>
              <a:t>2016. 06. 14.</a:t>
            </a:fld>
            <a:endParaRPr lang="hu-HU" dirty="0"/>
          </a:p>
        </p:txBody>
      </p:sp>
      <p:sp>
        <p:nvSpPr>
          <p:cNvPr id="8" name="Élőláb helye 7"/>
          <p:cNvSpPr>
            <a:spLocks noGrp="1"/>
          </p:cNvSpPr>
          <p:nvPr>
            <p:ph type="ftr" sz="quarter" idx="11"/>
          </p:nvPr>
        </p:nvSpPr>
        <p:spPr/>
        <p:txBody>
          <a:bodyPr/>
          <a:lstStyle/>
          <a:p>
            <a:endParaRPr lang="hu-HU" dirty="0"/>
          </a:p>
        </p:txBody>
      </p:sp>
      <p:sp>
        <p:nvSpPr>
          <p:cNvPr id="9" name="Dia számának helye 8"/>
          <p:cNvSpPr>
            <a:spLocks noGrp="1"/>
          </p:cNvSpPr>
          <p:nvPr>
            <p:ph type="sldNum" sz="quarter" idx="12"/>
          </p:nvPr>
        </p:nvSpPr>
        <p:spPr/>
        <p:txBody>
          <a:bodyPr/>
          <a:lstStyle/>
          <a:p>
            <a:fld id="{0FF54DE5-C571-48E8-A5BC-B369434E2F44}" type="slidenum">
              <a:rPr lang="hu-HU" smtClean="0"/>
              <a:t>‹#›</a:t>
            </a:fld>
            <a:endParaRPr lang="hu-HU" dirty="0"/>
          </a:p>
        </p:txBody>
      </p:sp>
    </p:spTree>
    <p:extLst>
      <p:ext uri="{BB962C8B-B14F-4D97-AF65-F5344CB8AC3E}">
        <p14:creationId xmlns:p14="http://schemas.microsoft.com/office/powerpoint/2010/main" val="3971016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dirty="0"/>
          </a:p>
        </p:txBody>
      </p:sp>
      <p:sp>
        <p:nvSpPr>
          <p:cNvPr id="3" name="Dátum helye 2"/>
          <p:cNvSpPr>
            <a:spLocks noGrp="1"/>
          </p:cNvSpPr>
          <p:nvPr>
            <p:ph type="dt" sz="half" idx="10"/>
          </p:nvPr>
        </p:nvSpPr>
        <p:spPr/>
        <p:txBody>
          <a:bodyPr/>
          <a:lstStyle/>
          <a:p>
            <a:fld id="{402B9795-92DC-40DC-A1CA-9A4B349D7824}" type="datetimeFigureOut">
              <a:rPr lang="hu-HU" smtClean="0"/>
              <a:t>2016. 06. 14.</a:t>
            </a:fld>
            <a:endParaRPr lang="hu-HU" dirty="0"/>
          </a:p>
        </p:txBody>
      </p:sp>
      <p:sp>
        <p:nvSpPr>
          <p:cNvPr id="4" name="Élőláb helye 3"/>
          <p:cNvSpPr>
            <a:spLocks noGrp="1"/>
          </p:cNvSpPr>
          <p:nvPr>
            <p:ph type="ftr" sz="quarter" idx="11"/>
          </p:nvPr>
        </p:nvSpPr>
        <p:spPr/>
        <p:txBody>
          <a:bodyPr/>
          <a:lstStyle/>
          <a:p>
            <a:endParaRPr lang="hu-HU" dirty="0"/>
          </a:p>
        </p:txBody>
      </p:sp>
      <p:sp>
        <p:nvSpPr>
          <p:cNvPr id="5" name="Dia számának helye 4"/>
          <p:cNvSpPr>
            <a:spLocks noGrp="1"/>
          </p:cNvSpPr>
          <p:nvPr>
            <p:ph type="sldNum" sz="quarter" idx="12"/>
          </p:nvPr>
        </p:nvSpPr>
        <p:spPr/>
        <p:txBody>
          <a:bodyPr/>
          <a:lstStyle/>
          <a:p>
            <a:fld id="{0FF54DE5-C571-48E8-A5BC-B369434E2F44}" type="slidenum">
              <a:rPr lang="hu-HU" smtClean="0"/>
              <a:t>‹#›</a:t>
            </a:fld>
            <a:endParaRPr lang="hu-HU" dirty="0"/>
          </a:p>
        </p:txBody>
      </p:sp>
    </p:spTree>
    <p:extLst>
      <p:ext uri="{BB962C8B-B14F-4D97-AF65-F5344CB8AC3E}">
        <p14:creationId xmlns:p14="http://schemas.microsoft.com/office/powerpoint/2010/main" val="1758111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Üres">
    <p:spTree>
      <p:nvGrpSpPr>
        <p:cNvPr id="1" name=""/>
        <p:cNvGrpSpPr/>
        <p:nvPr/>
      </p:nvGrpSpPr>
      <p:grpSpPr>
        <a:xfrm>
          <a:off x="0" y="0"/>
          <a:ext cx="0" cy="0"/>
          <a:chOff x="0" y="0"/>
          <a:chExt cx="0" cy="0"/>
        </a:xfrm>
      </p:grpSpPr>
      <p:sp>
        <p:nvSpPr>
          <p:cNvPr id="2" name="Dátum helye 1"/>
          <p:cNvSpPr>
            <a:spLocks noGrp="1"/>
          </p:cNvSpPr>
          <p:nvPr>
            <p:ph type="dt" sz="half" idx="10"/>
          </p:nvPr>
        </p:nvSpPr>
        <p:spPr/>
        <p:txBody>
          <a:bodyPr/>
          <a:lstStyle/>
          <a:p>
            <a:fld id="{402B9795-92DC-40DC-A1CA-9A4B349D7824}" type="datetimeFigureOut">
              <a:rPr lang="hu-HU" smtClean="0"/>
              <a:t>2016. 06. 14.</a:t>
            </a:fld>
            <a:endParaRPr lang="hu-HU" dirty="0"/>
          </a:p>
        </p:txBody>
      </p:sp>
      <p:sp>
        <p:nvSpPr>
          <p:cNvPr id="3" name="Élőláb helye 2"/>
          <p:cNvSpPr>
            <a:spLocks noGrp="1"/>
          </p:cNvSpPr>
          <p:nvPr>
            <p:ph type="ftr" sz="quarter" idx="11"/>
          </p:nvPr>
        </p:nvSpPr>
        <p:spPr/>
        <p:txBody>
          <a:bodyPr/>
          <a:lstStyle/>
          <a:p>
            <a:endParaRPr lang="hu-HU" dirty="0"/>
          </a:p>
        </p:txBody>
      </p:sp>
      <p:sp>
        <p:nvSpPr>
          <p:cNvPr id="4" name="Dia számának helye 3"/>
          <p:cNvSpPr>
            <a:spLocks noGrp="1"/>
          </p:cNvSpPr>
          <p:nvPr>
            <p:ph type="sldNum" sz="quarter" idx="12"/>
          </p:nvPr>
        </p:nvSpPr>
        <p:spPr/>
        <p:txBody>
          <a:bodyPr/>
          <a:lstStyle/>
          <a:p>
            <a:fld id="{0FF54DE5-C571-48E8-A5BC-B369434E2F44}" type="slidenum">
              <a:rPr lang="hu-HU" smtClean="0"/>
              <a:t>‹#›</a:t>
            </a:fld>
            <a:endParaRPr lang="hu-HU" dirty="0"/>
          </a:p>
        </p:txBody>
      </p:sp>
    </p:spTree>
    <p:extLst>
      <p:ext uri="{BB962C8B-B14F-4D97-AF65-F5344CB8AC3E}">
        <p14:creationId xmlns:p14="http://schemas.microsoft.com/office/powerpoint/2010/main" val="302416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p:txBody>
          <a:bodyPr anchor="b"/>
          <a:lstStyle>
            <a:lvl1pPr>
              <a:defRPr sz="3200"/>
            </a:lvl1pPr>
          </a:lstStyle>
          <a:p>
            <a:r>
              <a:rPr lang="hu-HU" smtClean="0"/>
              <a:t>Mintacím szerkesztése</a:t>
            </a:r>
            <a:endParaRPr lang="hu-HU" dirty="0"/>
          </a:p>
        </p:txBody>
      </p:sp>
      <p:sp>
        <p:nvSpPr>
          <p:cNvPr id="3" name="Tartalom helye 2"/>
          <p:cNvSpPr>
            <a:spLocks noGrp="1"/>
          </p:cNvSpPr>
          <p:nvPr>
            <p:ph idx="1"/>
          </p:nvPr>
        </p:nvSpPr>
        <p:spPr>
          <a:xfrm>
            <a:off x="5641848" y="1600199"/>
            <a:ext cx="5445252" cy="4572001"/>
          </a:xfrm>
        </p:spPr>
        <p:txBody>
          <a:bodyPr>
            <a:normAutofit/>
          </a:bodyPr>
          <a:lstStyle>
            <a:lvl1pPr>
              <a:defRPr sz="2000"/>
            </a:lvl1pPr>
            <a:lvl2pPr>
              <a:defRPr sz="1600"/>
            </a:lvl2pPr>
            <a:lvl3pPr>
              <a:defRPr sz="1600"/>
            </a:lvl3pPr>
            <a:lvl4pPr>
              <a:defRPr sz="1400"/>
            </a:lvl4pPr>
            <a:lvl5pPr>
              <a:defRPr sz="1400"/>
            </a:lvl5pPr>
            <a:lvl6pPr>
              <a:defRPr sz="1400"/>
            </a:lvl6pPr>
            <a:lvl7pPr>
              <a:defRPr sz="1400"/>
            </a:lvl7pPr>
            <a:lvl8pPr>
              <a:defRPr sz="1400"/>
            </a:lvl8pPr>
            <a:lvl9pPr>
              <a:defRPr sz="14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dirty="0"/>
          </a:p>
        </p:txBody>
      </p:sp>
      <p:sp>
        <p:nvSpPr>
          <p:cNvPr id="4" name="Szöveg helye 3"/>
          <p:cNvSpPr>
            <a:spLocks noGrp="1"/>
          </p:cNvSpPr>
          <p:nvPr>
            <p:ph type="body" sz="half" idx="2"/>
          </p:nvPr>
        </p:nvSpPr>
        <p:spPr>
          <a:xfrm>
            <a:off x="1104900" y="1600200"/>
            <a:ext cx="4384548" cy="457200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smtClean="0"/>
              <a:t>Mintaszöveg szerkesztése</a:t>
            </a:r>
          </a:p>
        </p:txBody>
      </p:sp>
      <p:sp>
        <p:nvSpPr>
          <p:cNvPr id="5" name="Dátum helye 4"/>
          <p:cNvSpPr>
            <a:spLocks noGrp="1"/>
          </p:cNvSpPr>
          <p:nvPr>
            <p:ph type="dt" sz="half" idx="10"/>
          </p:nvPr>
        </p:nvSpPr>
        <p:spPr/>
        <p:txBody>
          <a:bodyPr/>
          <a:lstStyle/>
          <a:p>
            <a:fld id="{402B9795-92DC-40DC-A1CA-9A4B349D7824}" type="datetimeFigureOut">
              <a:rPr lang="hu-HU" smtClean="0"/>
              <a:t>2016. 06. 14.</a:t>
            </a:fld>
            <a:endParaRPr lang="hu-HU" dirty="0"/>
          </a:p>
        </p:txBody>
      </p:sp>
      <p:sp>
        <p:nvSpPr>
          <p:cNvPr id="6" name="Élőláb helye 5"/>
          <p:cNvSpPr>
            <a:spLocks noGrp="1"/>
          </p:cNvSpPr>
          <p:nvPr>
            <p:ph type="ftr" sz="quarter" idx="11"/>
          </p:nvPr>
        </p:nvSpPr>
        <p:spPr/>
        <p:txBody>
          <a:bodyPr/>
          <a:lstStyle/>
          <a:p>
            <a:endParaRPr lang="hu-HU" dirty="0"/>
          </a:p>
        </p:txBody>
      </p:sp>
      <p:sp>
        <p:nvSpPr>
          <p:cNvPr id="7" name="Dia számának helye 6"/>
          <p:cNvSpPr>
            <a:spLocks noGrp="1"/>
          </p:cNvSpPr>
          <p:nvPr>
            <p:ph type="sldNum" sz="quarter" idx="12"/>
          </p:nvPr>
        </p:nvSpPr>
        <p:spPr/>
        <p:txBody>
          <a:bodyPr/>
          <a:lstStyle/>
          <a:p>
            <a:fld id="{0FF54DE5-C571-48E8-A5BC-B369434E2F44}" type="slidenum">
              <a:rPr lang="hu-HU" smtClean="0"/>
              <a:t>‹#›</a:t>
            </a:fld>
            <a:endParaRPr lang="hu-HU" dirty="0"/>
          </a:p>
        </p:txBody>
      </p:sp>
    </p:spTree>
    <p:extLst>
      <p:ext uri="{BB962C8B-B14F-4D97-AF65-F5344CB8AC3E}">
        <p14:creationId xmlns:p14="http://schemas.microsoft.com/office/powerpoint/2010/main" val="3769764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p:txBody>
          <a:bodyPr anchor="b"/>
          <a:lstStyle>
            <a:lvl1pPr>
              <a:defRPr sz="3200"/>
            </a:lvl1pPr>
          </a:lstStyle>
          <a:p>
            <a:r>
              <a:rPr lang="hu-HU" smtClean="0"/>
              <a:t>Mintacím szerkesztése</a:t>
            </a:r>
            <a:endParaRPr lang="hu-HU" dirty="0"/>
          </a:p>
        </p:txBody>
      </p:sp>
      <p:sp>
        <p:nvSpPr>
          <p:cNvPr id="3" name="Kép helye 2"/>
          <p:cNvSpPr>
            <a:spLocks noGrp="1"/>
          </p:cNvSpPr>
          <p:nvPr>
            <p:ph type="pic" idx="1"/>
          </p:nvPr>
        </p:nvSpPr>
        <p:spPr>
          <a:xfrm>
            <a:off x="4654671" y="1600199"/>
            <a:ext cx="6430912" cy="4572001"/>
          </a:xfrm>
        </p:spPr>
        <p:txBody>
          <a:bodyPr tIns="118872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u-HU" smtClean="0"/>
              <a:t>Kép beszúrásához kattintson az ikonra</a:t>
            </a:r>
            <a:endParaRPr lang="hu-HU" dirty="0"/>
          </a:p>
        </p:txBody>
      </p:sp>
      <p:sp>
        <p:nvSpPr>
          <p:cNvPr id="4" name="Szöveg helye 3"/>
          <p:cNvSpPr>
            <a:spLocks noGrp="1"/>
          </p:cNvSpPr>
          <p:nvPr>
            <p:ph type="body" sz="half" idx="2"/>
          </p:nvPr>
        </p:nvSpPr>
        <p:spPr>
          <a:xfrm>
            <a:off x="1104900" y="1600200"/>
            <a:ext cx="3396996" cy="457200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smtClean="0"/>
              <a:t>Mintaszöveg szerkesztése</a:t>
            </a:r>
          </a:p>
        </p:txBody>
      </p:sp>
      <p:sp>
        <p:nvSpPr>
          <p:cNvPr id="5" name="Dátum helye 4"/>
          <p:cNvSpPr>
            <a:spLocks noGrp="1"/>
          </p:cNvSpPr>
          <p:nvPr>
            <p:ph type="dt" sz="half" idx="10"/>
          </p:nvPr>
        </p:nvSpPr>
        <p:spPr/>
        <p:txBody>
          <a:bodyPr/>
          <a:lstStyle/>
          <a:p>
            <a:fld id="{402B9795-92DC-40DC-A1CA-9A4B349D7824}" type="datetimeFigureOut">
              <a:rPr lang="hu-HU" smtClean="0"/>
              <a:t>2016. 06. 14.</a:t>
            </a:fld>
            <a:endParaRPr lang="hu-HU" dirty="0"/>
          </a:p>
        </p:txBody>
      </p:sp>
      <p:sp>
        <p:nvSpPr>
          <p:cNvPr id="6" name="Élőláb helye 5"/>
          <p:cNvSpPr>
            <a:spLocks noGrp="1"/>
          </p:cNvSpPr>
          <p:nvPr>
            <p:ph type="ftr" sz="quarter" idx="11"/>
          </p:nvPr>
        </p:nvSpPr>
        <p:spPr/>
        <p:txBody>
          <a:bodyPr/>
          <a:lstStyle/>
          <a:p>
            <a:endParaRPr lang="hu-HU" dirty="0"/>
          </a:p>
        </p:txBody>
      </p:sp>
      <p:sp>
        <p:nvSpPr>
          <p:cNvPr id="7" name="Dia számának helye 6"/>
          <p:cNvSpPr>
            <a:spLocks noGrp="1"/>
          </p:cNvSpPr>
          <p:nvPr>
            <p:ph type="sldNum" sz="quarter" idx="12"/>
          </p:nvPr>
        </p:nvSpPr>
        <p:spPr/>
        <p:txBody>
          <a:bodyPr/>
          <a:lstStyle/>
          <a:p>
            <a:fld id="{0FF54DE5-C571-48E8-A5BC-B369434E2F44}" type="slidenum">
              <a:rPr lang="hu-HU" smtClean="0"/>
              <a:t>‹#›</a:t>
            </a:fld>
            <a:endParaRPr lang="hu-HU" dirty="0"/>
          </a:p>
        </p:txBody>
      </p:sp>
    </p:spTree>
    <p:extLst>
      <p:ext uri="{BB962C8B-B14F-4D97-AF65-F5344CB8AC3E}">
        <p14:creationId xmlns:p14="http://schemas.microsoft.com/office/powerpoint/2010/main" val="76963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dirty="0"/>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dirty="0"/>
          </a:p>
        </p:txBody>
      </p:sp>
      <p:sp>
        <p:nvSpPr>
          <p:cNvPr id="4" name="Dátum helye 3"/>
          <p:cNvSpPr>
            <a:spLocks noGrp="1"/>
          </p:cNvSpPr>
          <p:nvPr>
            <p:ph type="dt" sz="half" idx="10"/>
          </p:nvPr>
        </p:nvSpPr>
        <p:spPr/>
        <p:txBody>
          <a:bodyPr/>
          <a:lstStyle/>
          <a:p>
            <a:fld id="{402B9795-92DC-40DC-A1CA-9A4B349D7824}" type="datetimeFigureOut">
              <a:rPr lang="hu-HU" smtClean="0"/>
              <a:t>2016. 06. 14.</a:t>
            </a:fld>
            <a:endParaRPr lang="hu-HU" dirty="0"/>
          </a:p>
        </p:txBody>
      </p:sp>
      <p:sp>
        <p:nvSpPr>
          <p:cNvPr id="5" name="Élőláb helye 4"/>
          <p:cNvSpPr>
            <a:spLocks noGrp="1"/>
          </p:cNvSpPr>
          <p:nvPr>
            <p:ph type="ftr" sz="quarter" idx="11"/>
          </p:nvPr>
        </p:nvSpPr>
        <p:spPr/>
        <p:txBody>
          <a:bodyPr/>
          <a:lstStyle/>
          <a:p>
            <a:endParaRPr lang="hu-HU" dirty="0"/>
          </a:p>
        </p:txBody>
      </p:sp>
      <p:sp>
        <p:nvSpPr>
          <p:cNvPr id="6" name="Dia számának helye 5"/>
          <p:cNvSpPr>
            <a:spLocks noGrp="1"/>
          </p:cNvSpPr>
          <p:nvPr>
            <p:ph type="sldNum" sz="quarter" idx="12"/>
          </p:nvPr>
        </p:nvSpPr>
        <p:spPr/>
        <p:txBody>
          <a:bodyPr/>
          <a:lstStyle/>
          <a:p>
            <a:fld id="{0FF54DE5-C571-48E8-A5BC-B369434E2F44}" type="slidenum">
              <a:rPr lang="hu-HU" smtClean="0"/>
              <a:t>‹#›</a:t>
            </a:fld>
            <a:endParaRPr lang="hu-HU" dirty="0"/>
          </a:p>
        </p:txBody>
      </p:sp>
    </p:spTree>
    <p:extLst>
      <p:ext uri="{BB962C8B-B14F-4D97-AF65-F5344CB8AC3E}">
        <p14:creationId xmlns:p14="http://schemas.microsoft.com/office/powerpoint/2010/main" val="2012076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9372600" y="365125"/>
            <a:ext cx="1714500" cy="5811838"/>
          </a:xfrm>
        </p:spPr>
        <p:txBody>
          <a:bodyPr vert="eaVert"/>
          <a:lstStyle/>
          <a:p>
            <a:r>
              <a:rPr lang="hu-HU" smtClean="0"/>
              <a:t>Mintacím szerkesztése</a:t>
            </a:r>
            <a:endParaRPr lang="hu-HU" dirty="0"/>
          </a:p>
        </p:txBody>
      </p:sp>
      <p:sp>
        <p:nvSpPr>
          <p:cNvPr id="3" name="Függőleges szöveg helye 2"/>
          <p:cNvSpPr>
            <a:spLocks noGrp="1"/>
          </p:cNvSpPr>
          <p:nvPr>
            <p:ph type="body" orient="vert" idx="1"/>
          </p:nvPr>
        </p:nvSpPr>
        <p:spPr>
          <a:xfrm>
            <a:off x="1104900" y="365125"/>
            <a:ext cx="8098896" cy="5811838"/>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dirty="0"/>
          </a:p>
        </p:txBody>
      </p:sp>
      <p:sp>
        <p:nvSpPr>
          <p:cNvPr id="4" name="Dátum helye 3"/>
          <p:cNvSpPr>
            <a:spLocks noGrp="1"/>
          </p:cNvSpPr>
          <p:nvPr>
            <p:ph type="dt" sz="half" idx="10"/>
          </p:nvPr>
        </p:nvSpPr>
        <p:spPr/>
        <p:txBody>
          <a:bodyPr/>
          <a:lstStyle/>
          <a:p>
            <a:fld id="{402B9795-92DC-40DC-A1CA-9A4B349D7824}" type="datetimeFigureOut">
              <a:rPr lang="hu-HU" smtClean="0"/>
              <a:t>2016. 06. 14.</a:t>
            </a:fld>
            <a:endParaRPr lang="hu-HU" dirty="0"/>
          </a:p>
        </p:txBody>
      </p:sp>
      <p:sp>
        <p:nvSpPr>
          <p:cNvPr id="5" name="Élőláb helye 4"/>
          <p:cNvSpPr>
            <a:spLocks noGrp="1"/>
          </p:cNvSpPr>
          <p:nvPr>
            <p:ph type="ftr" sz="quarter" idx="11"/>
          </p:nvPr>
        </p:nvSpPr>
        <p:spPr/>
        <p:txBody>
          <a:bodyPr/>
          <a:lstStyle/>
          <a:p>
            <a:endParaRPr lang="hu-HU" dirty="0"/>
          </a:p>
        </p:txBody>
      </p:sp>
      <p:sp>
        <p:nvSpPr>
          <p:cNvPr id="6" name="Dia számának helye 5"/>
          <p:cNvSpPr>
            <a:spLocks noGrp="1"/>
          </p:cNvSpPr>
          <p:nvPr>
            <p:ph type="sldNum" sz="quarter" idx="12"/>
          </p:nvPr>
        </p:nvSpPr>
        <p:spPr/>
        <p:txBody>
          <a:bodyPr/>
          <a:lstStyle/>
          <a:p>
            <a:fld id="{0FF54DE5-C571-48E8-A5BC-B369434E2F44}" type="slidenum">
              <a:rPr lang="hu-HU" smtClean="0"/>
              <a:t>‹#›</a:t>
            </a:fld>
            <a:endParaRPr lang="hu-HU" dirty="0"/>
          </a:p>
        </p:txBody>
      </p:sp>
      <p:grpSp>
        <p:nvGrpSpPr>
          <p:cNvPr id="7" name="Csoportba foglalás 6"/>
          <p:cNvGrpSpPr/>
          <p:nvPr/>
        </p:nvGrpSpPr>
        <p:grpSpPr>
          <a:xfrm rot="5400000">
            <a:off x="6514047" y="3228843"/>
            <a:ext cx="5632704" cy="84403"/>
            <a:chOff x="1073150" y="1219201"/>
            <a:chExt cx="10058400" cy="63125"/>
          </a:xfrm>
        </p:grpSpPr>
        <p:cxnSp>
          <p:nvCxnSpPr>
            <p:cNvPr id="8" name="Egyenes összekötő 7"/>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9" name="Egyenes összekötő 8"/>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45927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Cím helye 1"/>
          <p:cNvSpPr>
            <a:spLocks noGrp="1"/>
          </p:cNvSpPr>
          <p:nvPr>
            <p:ph type="title"/>
          </p:nvPr>
        </p:nvSpPr>
        <p:spPr>
          <a:xfrm>
            <a:off x="1104900" y="76200"/>
            <a:ext cx="9980682" cy="1096962"/>
          </a:xfrm>
          <a:prstGeom prst="rect">
            <a:avLst/>
          </a:prstGeom>
        </p:spPr>
        <p:txBody>
          <a:bodyPr vert="horz" lIns="0" tIns="45720" rIns="0" bIns="45720" rtlCol="0" anchor="b">
            <a:normAutofit/>
          </a:bodyPr>
          <a:lstStyle/>
          <a:p>
            <a:r>
              <a:rPr lang="hu-HU" dirty="0" smtClean="0"/>
              <a:t>Mintacím szerkesztése</a:t>
            </a:r>
            <a:endParaRPr lang="hu-HU" dirty="0"/>
          </a:p>
        </p:txBody>
      </p:sp>
      <p:sp>
        <p:nvSpPr>
          <p:cNvPr id="3" name="Szöveg helye 2"/>
          <p:cNvSpPr>
            <a:spLocks noGrp="1"/>
          </p:cNvSpPr>
          <p:nvPr>
            <p:ph type="body" idx="1"/>
          </p:nvPr>
        </p:nvSpPr>
        <p:spPr>
          <a:xfrm>
            <a:off x="1104900" y="1600200"/>
            <a:ext cx="9982200" cy="4572000"/>
          </a:xfrm>
          <a:prstGeom prst="rect">
            <a:avLst/>
          </a:prstGeom>
        </p:spPr>
        <p:txBody>
          <a:bodyPr vert="horz" lIns="0" tIns="45720" rIns="0" bIns="45720" rtlCol="0">
            <a:normAutofit/>
          </a:bodyPr>
          <a:lstStyle/>
          <a:p>
            <a:pPr lvl="0"/>
            <a:r>
              <a:rPr lang="hu-HU" dirty="0" smtClean="0"/>
              <a:t>Mintaszöveg szerkesztése</a:t>
            </a:r>
          </a:p>
          <a:p>
            <a:pPr lvl="1"/>
            <a:r>
              <a:rPr lang="hu-HU" dirty="0" smtClean="0"/>
              <a:t>Második szint</a:t>
            </a:r>
          </a:p>
          <a:p>
            <a:pPr lvl="2"/>
            <a:r>
              <a:rPr lang="hu-HU" dirty="0" smtClean="0"/>
              <a:t>Harmadik szint</a:t>
            </a:r>
          </a:p>
          <a:p>
            <a:pPr lvl="3"/>
            <a:r>
              <a:rPr lang="hu-HU" dirty="0" smtClean="0"/>
              <a:t>Negyedik szint</a:t>
            </a:r>
          </a:p>
          <a:p>
            <a:pPr lvl="4"/>
            <a:r>
              <a:rPr lang="hu-HU" dirty="0" smtClean="0"/>
              <a:t>Ötödik szint</a:t>
            </a:r>
          </a:p>
          <a:p>
            <a:pPr lvl="5"/>
            <a:r>
              <a:rPr lang="hu-HU" dirty="0" smtClean="0"/>
              <a:t>Hatodik szint</a:t>
            </a:r>
          </a:p>
          <a:p>
            <a:pPr lvl="6"/>
            <a:r>
              <a:rPr lang="hu-HU" dirty="0" smtClean="0"/>
              <a:t>Hetedik szint</a:t>
            </a:r>
          </a:p>
          <a:p>
            <a:pPr lvl="7"/>
            <a:r>
              <a:rPr lang="hu-HU" dirty="0" smtClean="0"/>
              <a:t>Nyolcadik szint</a:t>
            </a:r>
          </a:p>
          <a:p>
            <a:pPr lvl="8"/>
            <a:r>
              <a:rPr lang="hu-HU" dirty="0" smtClean="0"/>
              <a:t>Kilencedik szint</a:t>
            </a:r>
            <a:endParaRPr lang="hu-HU" dirty="0"/>
          </a:p>
        </p:txBody>
      </p:sp>
      <p:sp>
        <p:nvSpPr>
          <p:cNvPr id="4" name="Dátum helye 3"/>
          <p:cNvSpPr>
            <a:spLocks noGrp="1"/>
          </p:cNvSpPr>
          <p:nvPr>
            <p:ph type="dt" sz="half" idx="2"/>
          </p:nvPr>
        </p:nvSpPr>
        <p:spPr>
          <a:xfrm>
            <a:off x="1104899" y="6356351"/>
            <a:ext cx="1829559" cy="365125"/>
          </a:xfrm>
          <a:prstGeom prst="rect">
            <a:avLst/>
          </a:prstGeom>
        </p:spPr>
        <p:txBody>
          <a:bodyPr vert="horz" lIns="0" tIns="45720" rIns="0" bIns="45720" rtlCol="0" anchor="ctr"/>
          <a:lstStyle>
            <a:lvl1pPr algn="l">
              <a:defRPr sz="1200">
                <a:solidFill>
                  <a:schemeClr val="tx1">
                    <a:lumMod val="60000"/>
                    <a:lumOff val="40000"/>
                  </a:schemeClr>
                </a:solidFill>
              </a:defRPr>
            </a:lvl1pPr>
          </a:lstStyle>
          <a:p>
            <a:fld id="{402B9795-92DC-40DC-A1CA-9A4B349D7824}" type="datetimeFigureOut">
              <a:rPr lang="hu-HU" smtClean="0"/>
              <a:pPr/>
              <a:t>2016. 06. 14.</a:t>
            </a:fld>
            <a:endParaRPr lang="hu-HU" dirty="0"/>
          </a:p>
        </p:txBody>
      </p:sp>
      <p:sp>
        <p:nvSpPr>
          <p:cNvPr id="5" name="Élőláb helye 4"/>
          <p:cNvSpPr>
            <a:spLocks noGrp="1"/>
          </p:cNvSpPr>
          <p:nvPr>
            <p:ph type="ftr" sz="quarter" idx="3"/>
          </p:nvPr>
        </p:nvSpPr>
        <p:spPr>
          <a:xfrm>
            <a:off x="2934459" y="6356350"/>
            <a:ext cx="6323082" cy="365126"/>
          </a:xfrm>
          <a:prstGeom prst="rect">
            <a:avLst/>
          </a:prstGeom>
        </p:spPr>
        <p:txBody>
          <a:bodyPr vert="horz" lIns="0" tIns="45720" rIns="0" bIns="45720" rtlCol="0" anchor="ctr"/>
          <a:lstStyle>
            <a:lvl1pPr algn="ctr">
              <a:defRPr sz="1200">
                <a:solidFill>
                  <a:schemeClr val="tx1">
                    <a:lumMod val="60000"/>
                    <a:lumOff val="40000"/>
                  </a:schemeClr>
                </a:solidFill>
              </a:defRPr>
            </a:lvl1pPr>
          </a:lstStyle>
          <a:p>
            <a:endParaRPr lang="hu-HU" dirty="0"/>
          </a:p>
        </p:txBody>
      </p:sp>
      <p:sp>
        <p:nvSpPr>
          <p:cNvPr id="6" name="Dia számának helye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a:solidFill>
                  <a:schemeClr val="tx1">
                    <a:lumMod val="60000"/>
                    <a:lumOff val="40000"/>
                  </a:schemeClr>
                </a:solidFill>
              </a:defRPr>
            </a:lvl1pPr>
          </a:lstStyle>
          <a:p>
            <a:fld id="{0FF54DE5-C571-48E8-A5BC-B369434E2F44}" type="slidenum">
              <a:rPr lang="hu-HU" smtClean="0"/>
              <a:pPr/>
              <a:t>‹#›</a:t>
            </a:fld>
            <a:endParaRPr lang="hu-HU" dirty="0"/>
          </a:p>
        </p:txBody>
      </p:sp>
      <p:grpSp>
        <p:nvGrpSpPr>
          <p:cNvPr id="15" name="Csoportba foglalás 14"/>
          <p:cNvGrpSpPr/>
          <p:nvPr/>
        </p:nvGrpSpPr>
        <p:grpSpPr>
          <a:xfrm>
            <a:off x="1103376" y="1219201"/>
            <a:ext cx="9985248" cy="84403"/>
            <a:chOff x="1073150" y="1219201"/>
            <a:chExt cx="10058400" cy="63125"/>
          </a:xfrm>
        </p:grpSpPr>
        <p:cxnSp>
          <p:nvCxnSpPr>
            <p:cNvPr id="13" name="Egyenes összekötő 12"/>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4" name="Egyenes összekötő 13"/>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6251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2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Wingdings" panose="05000000000000000000" pitchFamily="2" charset="2"/>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6">
          <p15:clr>
            <a:srgbClr val="F26B43"/>
          </p15:clr>
        </p15:guide>
        <p15:guide id="2" pos="6984">
          <p15:clr>
            <a:srgbClr val="F26B43"/>
          </p15:clr>
        </p15:guide>
        <p15:guide id="3" orient="horz" pos="1008">
          <p15:clr>
            <a:srgbClr val="F26B43"/>
          </p15:clr>
        </p15:guide>
        <p15:guide id="4" orient="horz" pos="388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jp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emf"/><Relationship Id="rId1" Type="http://schemas.openxmlformats.org/officeDocument/2006/relationships/slideLayout" Target="../slideLayouts/slideLayout2.xml"/><Relationship Id="rId5" Type="http://schemas.openxmlformats.org/officeDocument/2006/relationships/image" Target="../media/image32.emf"/><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GIF"/></Relationships>
</file>

<file path=ppt/slides/_rels/slide2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 Id="rId5" Type="http://schemas.openxmlformats.org/officeDocument/2006/relationships/image" Target="../media/image58.png"/><Relationship Id="rId4" Type="http://schemas.openxmlformats.org/officeDocument/2006/relationships/image" Target="../media/image57.png"/></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2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46.png"/><Relationship Id="rId1" Type="http://schemas.openxmlformats.org/officeDocument/2006/relationships/slideLayout" Target="../slideLayouts/slideLayout2.xml"/><Relationship Id="rId5" Type="http://schemas.openxmlformats.org/officeDocument/2006/relationships/image" Target="../media/image64.png"/><Relationship Id="rId4" Type="http://schemas.openxmlformats.org/officeDocument/2006/relationships/image" Target="../media/image63.png"/></Relationships>
</file>

<file path=ppt/slides/_rels/slide29.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31.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2.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 Id="rId5" Type="http://schemas.openxmlformats.org/officeDocument/2006/relationships/image" Target="../media/image76.png"/><Relationship Id="rId4" Type="http://schemas.openxmlformats.org/officeDocument/2006/relationships/image" Target="../media/image75.png"/></Relationships>
</file>

<file path=ppt/slides/_rels/slide3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2.xml"/><Relationship Id="rId4" Type="http://schemas.openxmlformats.org/officeDocument/2006/relationships/image" Target="../media/image81.png"/></Relationships>
</file>

<file path=ppt/slides/_rels/slide37.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2.xml"/><Relationship Id="rId4" Type="http://schemas.openxmlformats.org/officeDocument/2006/relationships/image" Target="../media/image84.png"/></Relationships>
</file>

<file path=ppt/slides/_rels/slide38.xml.rels><?xml version="1.0" encoding="UTF-8" standalone="yes"?>
<Relationships xmlns="http://schemas.openxmlformats.org/package/2006/relationships"><Relationship Id="rId3" Type="http://schemas.openxmlformats.org/officeDocument/2006/relationships/image" Target="../media/image86.emf"/><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2.xml"/><Relationship Id="rId4" Type="http://schemas.openxmlformats.org/officeDocument/2006/relationships/image" Target="../media/image91.png"/></Relationships>
</file>

<file path=ppt/slides/_rels/slide4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2.xml"/><Relationship Id="rId4" Type="http://schemas.openxmlformats.org/officeDocument/2006/relationships/image" Target="../media/image94.png"/></Relationships>
</file>

<file path=ppt/slides/_rels/slide42.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2.xml"/><Relationship Id="rId4" Type="http://schemas.openxmlformats.org/officeDocument/2006/relationships/image" Target="../media/image43.GIF"/></Relationships>
</file>

<file path=ppt/slides/_rels/slide43.xml.rels><?xml version="1.0" encoding="UTF-8" standalone="yes"?>
<Relationships xmlns="http://schemas.openxmlformats.org/package/2006/relationships"><Relationship Id="rId2" Type="http://schemas.openxmlformats.org/officeDocument/2006/relationships/image" Target="../media/image97.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103.emf"/><Relationship Id="rId3" Type="http://schemas.openxmlformats.org/officeDocument/2006/relationships/image" Target="../media/image99.jpeg"/><Relationship Id="rId7" Type="http://schemas.openxmlformats.org/officeDocument/2006/relationships/image" Target="../media/image102.png"/><Relationship Id="rId2" Type="http://schemas.openxmlformats.org/officeDocument/2006/relationships/image" Target="../media/image98.png"/><Relationship Id="rId1" Type="http://schemas.openxmlformats.org/officeDocument/2006/relationships/slideLayout" Target="../slideLayouts/slideLayout2.xml"/><Relationship Id="rId6" Type="http://schemas.openxmlformats.org/officeDocument/2006/relationships/image" Target="../media/image90.png"/><Relationship Id="rId5" Type="http://schemas.openxmlformats.org/officeDocument/2006/relationships/image" Target="../media/image101.jpg"/><Relationship Id="rId4" Type="http://schemas.openxmlformats.org/officeDocument/2006/relationships/image" Target="../media/image100.jpg"/></Relationships>
</file>

<file path=ppt/slides/_rels/slide45.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98.png"/><Relationship Id="rId1" Type="http://schemas.openxmlformats.org/officeDocument/2006/relationships/slideLayout" Target="../slideLayouts/slideLayout2.xml"/><Relationship Id="rId5" Type="http://schemas.openxmlformats.org/officeDocument/2006/relationships/image" Target="../media/image107.jpg"/><Relationship Id="rId4" Type="http://schemas.openxmlformats.org/officeDocument/2006/relationships/image" Target="../media/image106.png"/></Relationships>
</file>

<file path=ppt/slides/_rels/slide47.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112.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11.png"/><Relationship Id="rId5" Type="http://schemas.openxmlformats.org/officeDocument/2006/relationships/image" Target="../media/image110.emf"/><Relationship Id="rId4" Type="http://schemas.openxmlformats.org/officeDocument/2006/relationships/image" Target="../media/image109.png"/></Relationships>
</file>

<file path=ppt/slides/_rels/slide49.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slideLayout" Target="../slideLayouts/slideLayout2.xml"/><Relationship Id="rId4" Type="http://schemas.openxmlformats.org/officeDocument/2006/relationships/image" Target="../media/image115.png"/></Relationships>
</file>

<file path=ppt/slides/_rels/slide50.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7.png"/><Relationship Id="rId1" Type="http://schemas.openxmlformats.org/officeDocument/2006/relationships/slideLayout" Target="../slideLayouts/slideLayout2.xml"/><Relationship Id="rId4" Type="http://schemas.openxmlformats.org/officeDocument/2006/relationships/image" Target="../media/image119.png"/></Relationships>
</file>

<file path=ppt/slides/_rels/slide52.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26.emf"/><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2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98.png"/><Relationship Id="rId1" Type="http://schemas.openxmlformats.org/officeDocument/2006/relationships/slideLayout" Target="../slideLayouts/slideLayout2.xml"/><Relationship Id="rId5" Type="http://schemas.openxmlformats.org/officeDocument/2006/relationships/image" Target="../media/image131.jpg"/><Relationship Id="rId4" Type="http://schemas.openxmlformats.org/officeDocument/2006/relationships/image" Target="../media/image106.png"/></Relationships>
</file>

<file path=ppt/slides/_rels/slide59.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32.png"/><Relationship Id="rId1" Type="http://schemas.openxmlformats.org/officeDocument/2006/relationships/slideLayout" Target="../slideLayouts/slideLayout2.xml"/><Relationship Id="rId4" Type="http://schemas.openxmlformats.org/officeDocument/2006/relationships/image" Target="../media/image134.png"/></Relationships>
</file>

<file path=ppt/slides/_rels/slide60.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image" Target="../media/image135.png"/><Relationship Id="rId1" Type="http://schemas.openxmlformats.org/officeDocument/2006/relationships/slideLayout" Target="../slideLayouts/slideLayout2.xml"/><Relationship Id="rId6" Type="http://schemas.openxmlformats.org/officeDocument/2006/relationships/image" Target="../media/image139.png"/><Relationship Id="rId5" Type="http://schemas.openxmlformats.org/officeDocument/2006/relationships/image" Target="../media/image138.png"/><Relationship Id="rId4" Type="http://schemas.openxmlformats.org/officeDocument/2006/relationships/image" Target="../media/image137.png"/></Relationships>
</file>

<file path=ppt/slides/_rels/slide61.xml.rels><?xml version="1.0" encoding="UTF-8" standalone="yes"?>
<Relationships xmlns="http://schemas.openxmlformats.org/package/2006/relationships"><Relationship Id="rId3" Type="http://schemas.openxmlformats.org/officeDocument/2006/relationships/image" Target="../media/image141.png"/><Relationship Id="rId2" Type="http://schemas.openxmlformats.org/officeDocument/2006/relationships/image" Target="../media/image140.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image" Target="../media/image14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44.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46.png"/><Relationship Id="rId1" Type="http://schemas.openxmlformats.org/officeDocument/2006/relationships/slideLayout" Target="../slideLayouts/slideLayout2.xml"/><Relationship Id="rId4" Type="http://schemas.openxmlformats.org/officeDocument/2006/relationships/image" Target="../media/image148.emf"/></Relationships>
</file>

<file path=ppt/slides/_rels/slide66.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image" Target="../media/image149.png"/><Relationship Id="rId1" Type="http://schemas.openxmlformats.org/officeDocument/2006/relationships/slideLayout" Target="../slideLayouts/slideLayout2.xml"/><Relationship Id="rId4" Type="http://schemas.openxmlformats.org/officeDocument/2006/relationships/image" Target="../media/image151.png"/></Relationships>
</file>

<file path=ppt/slides/_rels/slide67.xml.rels><?xml version="1.0" encoding="UTF-8" standalone="yes"?>
<Relationships xmlns="http://schemas.openxmlformats.org/package/2006/relationships"><Relationship Id="rId2" Type="http://schemas.openxmlformats.org/officeDocument/2006/relationships/image" Target="../media/image152.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54.jpg"/><Relationship Id="rId2" Type="http://schemas.openxmlformats.org/officeDocument/2006/relationships/image" Target="../media/image153.jpg"/><Relationship Id="rId1" Type="http://schemas.openxmlformats.org/officeDocument/2006/relationships/slideLayout" Target="../slideLayouts/slideLayout2.xml"/><Relationship Id="rId4" Type="http://schemas.openxmlformats.org/officeDocument/2006/relationships/image" Target="../media/image155.jpg"/></Relationships>
</file>

<file path=ppt/slides/_rels/slide69.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image" Target="../media/image156.png"/><Relationship Id="rId1" Type="http://schemas.openxmlformats.org/officeDocument/2006/relationships/slideLayout" Target="../slideLayouts/slideLayout2.xml"/><Relationship Id="rId4" Type="http://schemas.openxmlformats.org/officeDocument/2006/relationships/image" Target="../media/image158.jpeg"/></Relationships>
</file>

<file path=ppt/slides/_rels/slide70.xml.rels><?xml version="1.0" encoding="UTF-8" standalone="yes"?>
<Relationships xmlns="http://schemas.openxmlformats.org/package/2006/relationships"><Relationship Id="rId2" Type="http://schemas.openxmlformats.org/officeDocument/2006/relationships/image" Target="../media/image159.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60.jp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6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ím 5"/>
          <p:cNvSpPr>
            <a:spLocks noGrp="1"/>
          </p:cNvSpPr>
          <p:nvPr>
            <p:ph type="ctrTitle"/>
          </p:nvPr>
        </p:nvSpPr>
        <p:spPr>
          <a:xfrm>
            <a:off x="117203" y="2393942"/>
            <a:ext cx="6562997" cy="1785692"/>
          </a:xfrm>
        </p:spPr>
        <p:txBody>
          <a:bodyPr anchor="ctr">
            <a:normAutofit/>
          </a:bodyPr>
          <a:lstStyle/>
          <a:p>
            <a:pPr algn="ctr"/>
            <a:r>
              <a:rPr lang="hu-HU" sz="3200" dirty="0"/>
              <a:t>Közlekedéstechnikai Napok - Vasúti informatika a kezdetektől </a:t>
            </a:r>
            <a:r>
              <a:rPr lang="hu-HU" sz="3200" dirty="0" smtClean="0"/>
              <a:t>napjainkig</a:t>
            </a:r>
            <a:endParaRPr lang="hu-HU" sz="3200" dirty="0"/>
          </a:p>
        </p:txBody>
      </p:sp>
      <p:pic>
        <p:nvPicPr>
          <p:cNvPr id="3" name="Kép helye 2"/>
          <p:cNvPicPr>
            <a:picLocks noGrp="1" noChangeAspect="1"/>
          </p:cNvPicPr>
          <p:nvPr>
            <p:ph type="pic" sz="quarter" idx="13"/>
          </p:nvPr>
        </p:nvPicPr>
        <p:blipFill>
          <a:blip r:embed="rId2"/>
          <a:srcRect l="6767" r="6767"/>
          <a:stretch>
            <a:fillRect/>
          </a:stretch>
        </p:blipFill>
        <p:spPr>
          <a:prstGeom prst="rect">
            <a:avLst/>
          </a:prstGeom>
        </p:spPr>
      </p:pic>
      <p:sp>
        <p:nvSpPr>
          <p:cNvPr id="2" name="Téglalap 1"/>
          <p:cNvSpPr/>
          <p:nvPr/>
        </p:nvSpPr>
        <p:spPr>
          <a:xfrm>
            <a:off x="0" y="245770"/>
            <a:ext cx="12192000" cy="646331"/>
          </a:xfrm>
          <a:prstGeom prst="rect">
            <a:avLst/>
          </a:prstGeom>
        </p:spPr>
        <p:txBody>
          <a:bodyPr wrap="square">
            <a:spAutoFit/>
          </a:bodyPr>
          <a:lstStyle/>
          <a:p>
            <a:pPr algn="ctr"/>
            <a:r>
              <a:rPr lang="hu-HU" dirty="0">
                <a:solidFill>
                  <a:schemeClr val="bg2"/>
                </a:solidFill>
              </a:rPr>
              <a:t>Közlekedéstudományi Egyesület Vasútüzemi Szakosztálya </a:t>
            </a:r>
            <a:endParaRPr lang="hu-HU" dirty="0" smtClean="0">
              <a:solidFill>
                <a:schemeClr val="bg2"/>
              </a:solidFill>
            </a:endParaRPr>
          </a:p>
          <a:p>
            <a:pPr algn="ctr"/>
            <a:r>
              <a:rPr lang="hu-HU" dirty="0">
                <a:solidFill>
                  <a:schemeClr val="bg2"/>
                </a:solidFill>
              </a:rPr>
              <a:t>Közlekedéstechnikai Napok</a:t>
            </a:r>
          </a:p>
        </p:txBody>
      </p:sp>
      <p:pic>
        <p:nvPicPr>
          <p:cNvPr id="8" name="Kép 7" descr="ktelogo"/>
          <p:cNvPicPr/>
          <p:nvPr/>
        </p:nvPicPr>
        <p:blipFill>
          <a:blip r:embed="rId3">
            <a:extLst>
              <a:ext uri="{28A0092B-C50C-407E-A947-70E740481C1C}">
                <a14:useLocalDpi xmlns:a14="http://schemas.microsoft.com/office/drawing/2010/main" val="0"/>
              </a:ext>
            </a:extLst>
          </a:blip>
          <a:srcRect/>
          <a:stretch>
            <a:fillRect/>
          </a:stretch>
        </p:blipFill>
        <p:spPr bwMode="auto">
          <a:xfrm>
            <a:off x="117203" y="326047"/>
            <a:ext cx="1400175" cy="485775"/>
          </a:xfrm>
          <a:prstGeom prst="rect">
            <a:avLst/>
          </a:prstGeom>
          <a:noFill/>
          <a:ln>
            <a:noFill/>
          </a:ln>
        </p:spPr>
      </p:pic>
      <p:sp>
        <p:nvSpPr>
          <p:cNvPr id="4" name="Téglalap 3"/>
          <p:cNvSpPr/>
          <p:nvPr/>
        </p:nvSpPr>
        <p:spPr>
          <a:xfrm>
            <a:off x="0" y="6131649"/>
            <a:ext cx="12192000" cy="376450"/>
          </a:xfrm>
          <a:prstGeom prst="rect">
            <a:avLst/>
          </a:prstGeom>
        </p:spPr>
        <p:txBody>
          <a:bodyPr vert="horz" lIns="0" tIns="45720" rIns="0" bIns="45720" rtlCol="0" anchor="ctr">
            <a:noAutofit/>
          </a:bodyPr>
          <a:lstStyle/>
          <a:p>
            <a:pPr algn="ctr">
              <a:lnSpc>
                <a:spcPct val="90000"/>
              </a:lnSpc>
              <a:spcBef>
                <a:spcPct val="0"/>
              </a:spcBef>
              <a:buFont typeface="Wingdings" panose="05000000000000000000" pitchFamily="2" charset="2"/>
              <a:buNone/>
            </a:pPr>
            <a:r>
              <a:rPr lang="hu-HU" sz="2000" dirty="0">
                <a:solidFill>
                  <a:schemeClr val="bg1"/>
                </a:solidFill>
                <a:latin typeface="Times New Roman" panose="02020603050405020304" pitchFamily="18" charset="0"/>
                <a:cs typeface="Times New Roman" panose="02020603050405020304" pitchFamily="18" charset="0"/>
              </a:rPr>
              <a:t>Rendkívüli küldemények engedélyezése – nyilvántartó program </a:t>
            </a:r>
            <a:endParaRPr lang="hu-HU" sz="2000" dirty="0" smtClean="0">
              <a:solidFill>
                <a:schemeClr val="bg1"/>
              </a:solidFill>
              <a:latin typeface="Times New Roman" panose="02020603050405020304" pitchFamily="18" charset="0"/>
              <a:cs typeface="Times New Roman" panose="02020603050405020304" pitchFamily="18" charset="0"/>
            </a:endParaRPr>
          </a:p>
          <a:p>
            <a:pPr algn="ctr">
              <a:lnSpc>
                <a:spcPct val="90000"/>
              </a:lnSpc>
              <a:spcBef>
                <a:spcPct val="0"/>
              </a:spcBef>
              <a:buFont typeface="Wingdings" panose="05000000000000000000" pitchFamily="2" charset="2"/>
              <a:buNone/>
            </a:pPr>
            <a:r>
              <a:rPr lang="hu-HU" sz="2000" b="1" dirty="0" err="1" smtClean="0">
                <a:solidFill>
                  <a:schemeClr val="bg1"/>
                </a:solidFill>
                <a:latin typeface="Plantagenet Cherokee" panose="02020602070100000000" pitchFamily="18" charset="0"/>
              </a:rPr>
              <a:t>WinRk</a:t>
            </a:r>
            <a:endParaRPr lang="hu-HU" sz="2000" b="1" dirty="0">
              <a:solidFill>
                <a:schemeClr val="bg1"/>
              </a:solidFill>
              <a:latin typeface="Plantagenet Cherokee" panose="02020602070100000000" pitchFamily="18" charset="0"/>
            </a:endParaRPr>
          </a:p>
        </p:txBody>
      </p:sp>
      <p:sp>
        <p:nvSpPr>
          <p:cNvPr id="5" name="Alcím 4"/>
          <p:cNvSpPr>
            <a:spLocks noGrp="1"/>
          </p:cNvSpPr>
          <p:nvPr>
            <p:ph type="subTitle" idx="1"/>
          </p:nvPr>
        </p:nvSpPr>
        <p:spPr>
          <a:xfrm>
            <a:off x="491126" y="4649570"/>
            <a:ext cx="5734050" cy="955565"/>
          </a:xfrm>
        </p:spPr>
        <p:txBody>
          <a:bodyPr/>
          <a:lstStyle/>
          <a:p>
            <a:pPr algn="ctr"/>
            <a:r>
              <a:rPr lang="hu-HU" b="1" dirty="0"/>
              <a:t>2016. június </a:t>
            </a:r>
            <a:r>
              <a:rPr lang="hu-HU" b="1" dirty="0" smtClean="0"/>
              <a:t> 9.</a:t>
            </a:r>
          </a:p>
          <a:p>
            <a:pPr algn="ctr"/>
            <a:r>
              <a:rPr lang="hu-HU" b="1" dirty="0"/>
              <a:t>Magyar Vasúttörténet Park, Budapest, Tatai </a:t>
            </a:r>
            <a:r>
              <a:rPr lang="hu-HU" b="1" dirty="0" smtClean="0"/>
              <a:t> u</a:t>
            </a:r>
            <a:r>
              <a:rPr lang="hu-HU" b="1" dirty="0"/>
              <a:t>. 95.</a:t>
            </a:r>
          </a:p>
        </p:txBody>
      </p:sp>
    </p:spTree>
    <p:extLst>
      <p:ext uri="{BB962C8B-B14F-4D97-AF65-F5344CB8AC3E}">
        <p14:creationId xmlns:p14="http://schemas.microsoft.com/office/powerpoint/2010/main" val="1652133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a:solidFill>
                  <a:srgbClr val="002060"/>
                </a:solidFill>
                <a:latin typeface="Times New Roman" panose="02020603050405020304" pitchFamily="18" charset="0"/>
                <a:cs typeface="Times New Roman" panose="02020603050405020304" pitchFamily="18" charset="0"/>
              </a:rPr>
              <a:t>Kezdetek, </a:t>
            </a:r>
            <a:r>
              <a:rPr lang="hu-HU" dirty="0" smtClean="0">
                <a:solidFill>
                  <a:srgbClr val="002060"/>
                </a:solidFill>
                <a:latin typeface="Times New Roman" panose="02020603050405020304" pitchFamily="18" charset="0"/>
                <a:cs typeface="Times New Roman" panose="02020603050405020304" pitchFamily="18" charset="0"/>
              </a:rPr>
              <a:t>és…</a:t>
            </a:r>
            <a:endParaRPr lang="hu-HU" sz="2800" b="0" i="0" dirty="0">
              <a:solidFill>
                <a:srgbClr val="002060"/>
              </a:solidFill>
              <a:latin typeface="Plantagenet Cherokee"/>
            </a:endParaRPr>
          </a:p>
        </p:txBody>
      </p:sp>
      <p:pic>
        <p:nvPicPr>
          <p:cNvPr id="10" name="Kép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75931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Kép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00408" y="1170916"/>
            <a:ext cx="6303520" cy="4367439"/>
          </a:xfrm>
          <a:prstGeom prst="rect">
            <a:avLst/>
          </a:prstGeom>
        </p:spPr>
      </p:pic>
      <p:sp>
        <p:nvSpPr>
          <p:cNvPr id="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a:solidFill>
                  <a:srgbClr val="002060"/>
                </a:solidFill>
                <a:latin typeface="Times New Roman" panose="02020603050405020304" pitchFamily="18" charset="0"/>
                <a:cs typeface="Times New Roman" panose="02020603050405020304" pitchFamily="18" charset="0"/>
              </a:rPr>
              <a:t>Kezdetek, és </a:t>
            </a:r>
            <a:r>
              <a:rPr lang="hu-HU" dirty="0" smtClean="0">
                <a:solidFill>
                  <a:srgbClr val="002060"/>
                </a:solidFill>
                <a:latin typeface="Times New Roman" panose="02020603050405020304" pitchFamily="18" charset="0"/>
                <a:cs typeface="Times New Roman" panose="02020603050405020304" pitchFamily="18" charset="0"/>
              </a:rPr>
              <a:t>én</a:t>
            </a:r>
            <a:endParaRPr lang="hu-HU" sz="2800" b="0" i="0" dirty="0">
              <a:solidFill>
                <a:srgbClr val="002060"/>
              </a:solidFill>
              <a:latin typeface="Plantagenet Cherokee"/>
            </a:endParaRPr>
          </a:p>
        </p:txBody>
      </p:sp>
      <p:sp>
        <p:nvSpPr>
          <p:cNvPr id="5" name="Téglalap 4"/>
          <p:cNvSpPr/>
          <p:nvPr/>
        </p:nvSpPr>
        <p:spPr>
          <a:xfrm>
            <a:off x="6821844" y="5288340"/>
            <a:ext cx="3841079" cy="1569660"/>
          </a:xfrm>
          <a:prstGeom prst="rect">
            <a:avLst/>
          </a:prstGeom>
        </p:spPr>
        <p:txBody>
          <a:bodyPr wrap="square">
            <a:spAutoFit/>
          </a:bodyPr>
          <a:lstStyle/>
          <a:p>
            <a:r>
              <a:rPr lang="hu-HU" sz="1600" dirty="0">
                <a:solidFill>
                  <a:schemeClr val="tx2"/>
                </a:solidFill>
                <a:latin typeface="Times New Roman" panose="02020603050405020304" pitchFamily="18" charset="0"/>
                <a:cs typeface="Times New Roman" panose="02020603050405020304" pitchFamily="18" charset="0"/>
              </a:rPr>
              <a:t>Kovács István sokat keres</a:t>
            </a:r>
          </a:p>
          <a:p>
            <a:r>
              <a:rPr lang="hu-HU" sz="1600" dirty="0">
                <a:solidFill>
                  <a:schemeClr val="tx2"/>
                </a:solidFill>
                <a:latin typeface="Times New Roman" panose="02020603050405020304" pitchFamily="18" charset="0"/>
                <a:cs typeface="Times New Roman" panose="02020603050405020304" pitchFamily="18" charset="0"/>
              </a:rPr>
              <a:t>Mindig békekölcsönt jegyez</a:t>
            </a:r>
          </a:p>
          <a:p>
            <a:r>
              <a:rPr lang="hu-HU" sz="1600" dirty="0">
                <a:solidFill>
                  <a:schemeClr val="tx2"/>
                </a:solidFill>
                <a:latin typeface="Times New Roman" panose="02020603050405020304" pitchFamily="18" charset="0"/>
                <a:cs typeface="Times New Roman" panose="02020603050405020304" pitchFamily="18" charset="0"/>
              </a:rPr>
              <a:t>A vas és acél országa</a:t>
            </a:r>
          </a:p>
          <a:p>
            <a:r>
              <a:rPr lang="hu-HU" sz="1600" dirty="0">
                <a:solidFill>
                  <a:schemeClr val="tx2"/>
                </a:solidFill>
                <a:latin typeface="Times New Roman" panose="02020603050405020304" pitchFamily="18" charset="0"/>
                <a:cs typeface="Times New Roman" panose="02020603050405020304" pitchFamily="18" charset="0"/>
              </a:rPr>
              <a:t>Leszünk mi nemsokára</a:t>
            </a:r>
          </a:p>
          <a:p>
            <a:r>
              <a:rPr lang="hu-HU" sz="1600" dirty="0" smtClean="0">
                <a:solidFill>
                  <a:srgbClr val="FF0000"/>
                </a:solidFill>
                <a:latin typeface="Times New Roman" panose="02020603050405020304" pitchFamily="18" charset="0"/>
                <a:cs typeface="Times New Roman" panose="02020603050405020304" pitchFamily="18" charset="0"/>
              </a:rPr>
              <a:t>Felső </a:t>
            </a:r>
            <a:r>
              <a:rPr lang="hu-HU" sz="1600" dirty="0">
                <a:solidFill>
                  <a:srgbClr val="FF0000"/>
                </a:solidFill>
                <a:latin typeface="Times New Roman" panose="02020603050405020304" pitchFamily="18" charset="0"/>
                <a:cs typeface="Times New Roman" panose="02020603050405020304" pitchFamily="18" charset="0"/>
              </a:rPr>
              <a:t>határ a csillagos ég! </a:t>
            </a:r>
            <a:endParaRPr lang="hu-HU" sz="1600" dirty="0" smtClean="0">
              <a:solidFill>
                <a:srgbClr val="FF0000"/>
              </a:solidFill>
              <a:latin typeface="Times New Roman" panose="02020603050405020304" pitchFamily="18" charset="0"/>
              <a:cs typeface="Times New Roman" panose="02020603050405020304" pitchFamily="18" charset="0"/>
            </a:endParaRPr>
          </a:p>
          <a:p>
            <a:pPr algn="r"/>
            <a:r>
              <a:rPr lang="hu-HU" sz="1600" i="1" dirty="0">
                <a:solidFill>
                  <a:schemeClr val="tx2"/>
                </a:solidFill>
                <a:latin typeface="Times New Roman" panose="02020603050405020304" pitchFamily="18" charset="0"/>
                <a:cs typeface="Times New Roman" panose="02020603050405020304" pitchFamily="18" charset="0"/>
              </a:rPr>
              <a:t>Kisangyal - Traktoroslány</a:t>
            </a:r>
          </a:p>
        </p:txBody>
      </p:sp>
      <p:pic>
        <p:nvPicPr>
          <p:cNvPr id="7" name="Kép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0598"/>
            <a:ext cx="5153891" cy="2762163"/>
          </a:xfrm>
          <a:prstGeom prst="rect">
            <a:avLst/>
          </a:prstGeom>
        </p:spPr>
      </p:pic>
      <p:pic>
        <p:nvPicPr>
          <p:cNvPr id="8" name="Kép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415201"/>
            <a:ext cx="5153890" cy="3442799"/>
          </a:xfrm>
          <a:prstGeom prst="rect">
            <a:avLst/>
          </a:prstGeom>
        </p:spPr>
      </p:pic>
      <p:sp>
        <p:nvSpPr>
          <p:cNvPr id="9" name="Téglalap 8"/>
          <p:cNvSpPr/>
          <p:nvPr/>
        </p:nvSpPr>
        <p:spPr>
          <a:xfrm>
            <a:off x="1236518" y="6550223"/>
            <a:ext cx="3031060" cy="307777"/>
          </a:xfrm>
          <a:prstGeom prst="rect">
            <a:avLst/>
          </a:prstGeom>
        </p:spPr>
        <p:txBody>
          <a:bodyPr wrap="square">
            <a:spAutoFit/>
          </a:bodyPr>
          <a:lstStyle/>
          <a:p>
            <a:pPr algn="ctr"/>
            <a:r>
              <a:rPr lang="hu-HU" altLang="hu-HU" sz="1400" dirty="0" smtClean="0">
                <a:solidFill>
                  <a:schemeClr val="tx2"/>
                </a:solidFill>
                <a:latin typeface="Times New Roman" panose="02020603050405020304" pitchFamily="18" charset="0"/>
                <a:cs typeface="Times New Roman" panose="02020603050405020304" pitchFamily="18" charset="0"/>
              </a:rPr>
              <a:t>Csepeli HÉV átadása, FŐTAXI</a:t>
            </a:r>
            <a:endParaRPr lang="hu-HU" sz="1400"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7123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a:solidFill>
                  <a:srgbClr val="002060"/>
                </a:solidFill>
                <a:latin typeface="Times New Roman" panose="02020603050405020304" pitchFamily="18" charset="0"/>
                <a:cs typeface="Times New Roman" panose="02020603050405020304" pitchFamily="18" charset="0"/>
              </a:rPr>
              <a:t>Kezdetek, és én, no meg a tevékenység</a:t>
            </a:r>
            <a:endParaRPr lang="hu-HU" sz="2800" b="0" i="0" dirty="0">
              <a:solidFill>
                <a:srgbClr val="002060"/>
              </a:solidFill>
              <a:latin typeface="Plantagenet Cherokee"/>
            </a:endParaRPr>
          </a:p>
        </p:txBody>
      </p:sp>
      <p:pic>
        <p:nvPicPr>
          <p:cNvPr id="7" name="Tartalom helye 5"/>
          <p:cNvPicPr>
            <a:picLocks noGrp="1" noChangeAspect="1"/>
          </p:cNvPicPr>
          <p:nvPr>
            <p:ph idx="1"/>
          </p:nvPr>
        </p:nvPicPr>
        <p:blipFill>
          <a:blip r:embed="rId2"/>
          <a:stretch>
            <a:fillRect/>
          </a:stretch>
        </p:blipFill>
        <p:spPr>
          <a:xfrm>
            <a:off x="-16662" y="1543391"/>
            <a:ext cx="6060913" cy="4373626"/>
          </a:xfrm>
          <a:prstGeom prst="rect">
            <a:avLst/>
          </a:prstGeom>
        </p:spPr>
      </p:pic>
      <p:pic>
        <p:nvPicPr>
          <p:cNvPr id="3" name="Kép 2"/>
          <p:cNvPicPr>
            <a:picLocks noChangeAspect="1"/>
          </p:cNvPicPr>
          <p:nvPr/>
        </p:nvPicPr>
        <p:blipFill>
          <a:blip r:embed="rId3"/>
          <a:stretch>
            <a:fillRect/>
          </a:stretch>
        </p:blipFill>
        <p:spPr>
          <a:xfrm>
            <a:off x="6044250" y="1385995"/>
            <a:ext cx="6147750" cy="4612324"/>
          </a:xfrm>
          <a:prstGeom prst="rect">
            <a:avLst/>
          </a:prstGeom>
        </p:spPr>
      </p:pic>
      <p:sp>
        <p:nvSpPr>
          <p:cNvPr id="9" name="Téglalap 8"/>
          <p:cNvSpPr/>
          <p:nvPr/>
        </p:nvSpPr>
        <p:spPr>
          <a:xfrm>
            <a:off x="5480645" y="6074413"/>
            <a:ext cx="6197600" cy="523220"/>
          </a:xfrm>
          <a:prstGeom prst="rect">
            <a:avLst/>
          </a:prstGeom>
        </p:spPr>
        <p:txBody>
          <a:bodyPr wrap="square">
            <a:spAutoFit/>
          </a:bodyPr>
          <a:lstStyle/>
          <a:p>
            <a:pPr algn="ctr"/>
            <a:r>
              <a:rPr lang="hu-HU" altLang="hu-HU" sz="1400" dirty="0">
                <a:latin typeface="Times New Roman" panose="02020603050405020304" pitchFamily="18" charset="0"/>
                <a:cs typeface="Times New Roman" panose="02020603050405020304" pitchFamily="18" charset="0"/>
              </a:rPr>
              <a:t>1977.február 2. </a:t>
            </a:r>
            <a:endParaRPr lang="hu-HU" altLang="hu-HU" sz="1400" dirty="0" smtClean="0">
              <a:latin typeface="Times New Roman" panose="02020603050405020304" pitchFamily="18" charset="0"/>
              <a:cs typeface="Times New Roman" panose="02020603050405020304" pitchFamily="18" charset="0"/>
            </a:endParaRPr>
          </a:p>
          <a:p>
            <a:pPr algn="ctr"/>
            <a:r>
              <a:rPr lang="hu-HU" altLang="hu-HU" sz="1400" dirty="0" smtClean="0">
                <a:latin typeface="Times New Roman" panose="02020603050405020304" pitchFamily="18" charset="0"/>
                <a:cs typeface="Times New Roman" panose="02020603050405020304" pitchFamily="18" charset="0"/>
              </a:rPr>
              <a:t>miniszter </a:t>
            </a:r>
            <a:r>
              <a:rPr lang="hu-HU" altLang="hu-HU" sz="1400" dirty="0">
                <a:latin typeface="Times New Roman" panose="02020603050405020304" pitchFamily="18" charset="0"/>
                <a:cs typeface="Times New Roman" panose="02020603050405020304" pitchFamily="18" charset="0"/>
              </a:rPr>
              <a:t>elvtárs </a:t>
            </a:r>
            <a:r>
              <a:rPr lang="hu-HU" altLang="hu-HU" sz="1400" dirty="0" smtClean="0">
                <a:latin typeface="Times New Roman" panose="02020603050405020304" pitchFamily="18" charset="0"/>
                <a:cs typeface="Times New Roman" panose="02020603050405020304" pitchFamily="18" charset="0"/>
              </a:rPr>
              <a:t>tájékozódott a </a:t>
            </a:r>
            <a:r>
              <a:rPr lang="hu-HU" altLang="hu-HU" sz="1400" dirty="0">
                <a:latin typeface="Times New Roman" panose="02020603050405020304" pitchFamily="18" charset="0"/>
                <a:cs typeface="Times New Roman" panose="02020603050405020304" pitchFamily="18" charset="0"/>
              </a:rPr>
              <a:t>mozdonyteljesítmény lapok vezetéséről, szerepéről </a:t>
            </a:r>
            <a:endParaRPr lang="hu-H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9813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a:solidFill>
                  <a:srgbClr val="002060"/>
                </a:solidFill>
                <a:latin typeface="Times New Roman" panose="02020603050405020304" pitchFamily="18" charset="0"/>
                <a:cs typeface="Times New Roman" panose="02020603050405020304" pitchFamily="18" charset="0"/>
              </a:rPr>
              <a:t>Kezdetek, és én, no meg a tevékenység</a:t>
            </a:r>
            <a:endParaRPr lang="hu-HU" sz="2800" b="0" i="0" dirty="0">
              <a:solidFill>
                <a:srgbClr val="002060"/>
              </a:solidFill>
              <a:latin typeface="Plantagenet Cherokee"/>
            </a:endParaRPr>
          </a:p>
        </p:txBody>
      </p:sp>
      <p:sp>
        <p:nvSpPr>
          <p:cNvPr id="2" name="Téglalap 1"/>
          <p:cNvSpPr/>
          <p:nvPr/>
        </p:nvSpPr>
        <p:spPr>
          <a:xfrm>
            <a:off x="1700377" y="5926523"/>
            <a:ext cx="9244843" cy="923330"/>
          </a:xfrm>
          <a:prstGeom prst="rect">
            <a:avLst/>
          </a:prstGeom>
        </p:spPr>
        <p:txBody>
          <a:bodyPr wrap="square">
            <a:spAutoFit/>
          </a:bodyPr>
          <a:lstStyle/>
          <a:p>
            <a:pPr marL="285750" indent="-285750">
              <a:buFont typeface="Arial" panose="020B0604020202020204" pitchFamily="34" charset="0"/>
              <a:buChar char="•"/>
            </a:pPr>
            <a:r>
              <a:rPr lang="hu-HU" dirty="0" smtClean="0">
                <a:solidFill>
                  <a:schemeClr val="tx2"/>
                </a:solidFill>
                <a:latin typeface="Times New Roman" panose="02020603050405020304" pitchFamily="18" charset="0"/>
                <a:cs typeface="Times New Roman" panose="02020603050405020304" pitchFamily="18" charset="0"/>
              </a:rPr>
              <a:t>1983</a:t>
            </a:r>
            <a:r>
              <a:rPr lang="hu-HU" dirty="0">
                <a:solidFill>
                  <a:schemeClr val="tx2"/>
                </a:solidFill>
                <a:latin typeface="Times New Roman" panose="02020603050405020304" pitchFamily="18" charset="0"/>
                <a:cs typeface="Times New Roman" panose="02020603050405020304" pitchFamily="18" charset="0"/>
              </a:rPr>
              <a:t>. február 4-étől MÁV Vezérigazgatóság </a:t>
            </a:r>
            <a:r>
              <a:rPr lang="hu-HU" dirty="0" smtClean="0">
                <a:solidFill>
                  <a:schemeClr val="tx2"/>
                </a:solidFill>
                <a:latin typeface="Times New Roman" panose="02020603050405020304" pitchFamily="18" charset="0"/>
                <a:cs typeface="Times New Roman" panose="02020603050405020304" pitchFamily="18" charset="0"/>
              </a:rPr>
              <a:t>Üzemirányító </a:t>
            </a:r>
            <a:r>
              <a:rPr lang="hu-HU" dirty="0">
                <a:solidFill>
                  <a:schemeClr val="tx2"/>
                </a:solidFill>
                <a:latin typeface="Times New Roman" panose="02020603050405020304" pitchFamily="18" charset="0"/>
                <a:cs typeface="Times New Roman" panose="02020603050405020304" pitchFamily="18" charset="0"/>
              </a:rPr>
              <a:t>Központ - technikai irányító</a:t>
            </a:r>
          </a:p>
          <a:p>
            <a:pPr marL="285750" indent="-285750">
              <a:buFont typeface="Arial" panose="020B0604020202020204" pitchFamily="34" charset="0"/>
              <a:buChar char="•"/>
            </a:pPr>
            <a:r>
              <a:rPr lang="hu-HU" dirty="0" smtClean="0">
                <a:solidFill>
                  <a:schemeClr val="tx2"/>
                </a:solidFill>
                <a:latin typeface="Times New Roman" panose="02020603050405020304" pitchFamily="18" charset="0"/>
                <a:cs typeface="Times New Roman" panose="02020603050405020304" pitchFamily="18" charset="0"/>
              </a:rPr>
              <a:t>1984</a:t>
            </a:r>
            <a:r>
              <a:rPr lang="hu-HU" dirty="0">
                <a:solidFill>
                  <a:schemeClr val="tx2"/>
                </a:solidFill>
                <a:latin typeface="Times New Roman" panose="02020603050405020304" pitchFamily="18" charset="0"/>
                <a:cs typeface="Times New Roman" panose="02020603050405020304" pitchFamily="18" charset="0"/>
              </a:rPr>
              <a:t>. szeptember 15-étől MÁV Vezérigazgatóság Üzemviteli Szakosztály - rendkívüli, rakszelvényen túlérő küldemények műszaki ügyintéző</a:t>
            </a:r>
          </a:p>
        </p:txBody>
      </p:sp>
      <p:pic>
        <p:nvPicPr>
          <p:cNvPr id="5" name="Kép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0155" y="1418248"/>
            <a:ext cx="5509810" cy="4233370"/>
          </a:xfrm>
          <a:prstGeom prst="rect">
            <a:avLst/>
          </a:prstGeom>
        </p:spPr>
      </p:pic>
      <p:sp>
        <p:nvSpPr>
          <p:cNvPr id="8" name="Téglalap 7"/>
          <p:cNvSpPr/>
          <p:nvPr/>
        </p:nvSpPr>
        <p:spPr>
          <a:xfrm>
            <a:off x="6095241" y="5589613"/>
            <a:ext cx="5737368" cy="369332"/>
          </a:xfrm>
          <a:prstGeom prst="rect">
            <a:avLst/>
          </a:prstGeom>
        </p:spPr>
        <p:txBody>
          <a:bodyPr wrap="square">
            <a:spAutoFit/>
          </a:bodyPr>
          <a:lstStyle/>
          <a:p>
            <a:pPr algn="ctr"/>
            <a:r>
              <a:rPr lang="hu-HU" dirty="0">
                <a:latin typeface="Times New Roman" panose="02020603050405020304" pitchFamily="18" charset="0"/>
                <a:cs typeface="Times New Roman" panose="02020603050405020304" pitchFamily="18" charset="0"/>
              </a:rPr>
              <a:t>Záhonyi üzemirányítók (Sziklai Sándor, Tömő Imre) </a:t>
            </a:r>
            <a:r>
              <a:rPr lang="hu-HU" dirty="0" smtClean="0">
                <a:latin typeface="Times New Roman" panose="02020603050405020304" pitchFamily="18" charset="0"/>
                <a:cs typeface="Times New Roman" panose="02020603050405020304" pitchFamily="18" charset="0"/>
              </a:rPr>
              <a:t>1978</a:t>
            </a:r>
            <a:endParaRPr lang="hu-HU" dirty="0">
              <a:latin typeface="Times New Roman" panose="02020603050405020304" pitchFamily="18" charset="0"/>
              <a:cs typeface="Times New Roman" panose="02020603050405020304" pitchFamily="18" charset="0"/>
            </a:endParaRPr>
          </a:p>
        </p:txBody>
      </p:sp>
      <p:sp>
        <p:nvSpPr>
          <p:cNvPr id="11" name="Téglalap 10"/>
          <p:cNvSpPr/>
          <p:nvPr/>
        </p:nvSpPr>
        <p:spPr>
          <a:xfrm>
            <a:off x="240517" y="5590187"/>
            <a:ext cx="5737368" cy="369332"/>
          </a:xfrm>
          <a:prstGeom prst="rect">
            <a:avLst/>
          </a:prstGeom>
        </p:spPr>
        <p:txBody>
          <a:bodyPr wrap="square">
            <a:spAutoFit/>
          </a:bodyPr>
          <a:lstStyle/>
          <a:p>
            <a:pPr algn="ctr"/>
            <a:r>
              <a:rPr lang="hu-HU" dirty="0" smtClean="0">
                <a:latin typeface="Times New Roman" panose="02020603050405020304" pitchFamily="18" charset="0"/>
                <a:cs typeface="Times New Roman" panose="02020603050405020304" pitchFamily="18" charset="0"/>
              </a:rPr>
              <a:t>Budapest-Komárom menetirányító grafikon</a:t>
            </a:r>
            <a:endParaRPr lang="hu-HU" dirty="0">
              <a:latin typeface="Times New Roman" panose="02020603050405020304" pitchFamily="18" charset="0"/>
              <a:cs typeface="Times New Roman" panose="02020603050405020304" pitchFamily="18" charset="0"/>
            </a:endParaRPr>
          </a:p>
        </p:txBody>
      </p:sp>
      <p:pic>
        <p:nvPicPr>
          <p:cNvPr id="13" name="Kép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22" y="1418248"/>
            <a:ext cx="6414196" cy="4233370"/>
          </a:xfrm>
          <a:prstGeom prst="rect">
            <a:avLst/>
          </a:prstGeom>
        </p:spPr>
      </p:pic>
    </p:spTree>
    <p:extLst>
      <p:ext uri="{BB962C8B-B14F-4D97-AF65-F5344CB8AC3E}">
        <p14:creationId xmlns:p14="http://schemas.microsoft.com/office/powerpoint/2010/main" val="411901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és én, no meg a tevékenység</a:t>
            </a:r>
            <a:endParaRPr lang="hu-HU" sz="2800" b="0" i="0" dirty="0">
              <a:solidFill>
                <a:srgbClr val="002060"/>
              </a:solidFill>
              <a:latin typeface="Plantagenet Cherokee"/>
            </a:endParaRPr>
          </a:p>
        </p:txBody>
      </p:sp>
      <p:pic>
        <p:nvPicPr>
          <p:cNvPr id="3" name="Kép 2"/>
          <p:cNvPicPr>
            <a:picLocks noChangeAspect="1"/>
          </p:cNvPicPr>
          <p:nvPr/>
        </p:nvPicPr>
        <p:blipFill>
          <a:blip r:embed="rId2"/>
          <a:stretch>
            <a:fillRect/>
          </a:stretch>
        </p:blipFill>
        <p:spPr>
          <a:xfrm>
            <a:off x="104374" y="1307818"/>
            <a:ext cx="7041490" cy="5279594"/>
          </a:xfrm>
          <a:prstGeom prst="rect">
            <a:avLst/>
          </a:prstGeom>
        </p:spPr>
      </p:pic>
      <p:sp>
        <p:nvSpPr>
          <p:cNvPr id="9" name="Téglalap 8"/>
          <p:cNvSpPr/>
          <p:nvPr/>
        </p:nvSpPr>
        <p:spPr>
          <a:xfrm>
            <a:off x="7145864" y="1451168"/>
            <a:ext cx="4793586" cy="923330"/>
          </a:xfrm>
          <a:prstGeom prst="rect">
            <a:avLst/>
          </a:prstGeom>
        </p:spPr>
        <p:txBody>
          <a:bodyPr wrap="square">
            <a:spAutoFit/>
          </a:bodyPr>
          <a:lstStyle/>
          <a:p>
            <a:pPr algn="just"/>
            <a:r>
              <a:rPr lang="hu-HU" altLang="hu-HU" dirty="0">
                <a:latin typeface="Times New Roman" panose="02020603050405020304" pitchFamily="18" charset="0"/>
                <a:cs typeface="Times New Roman" panose="02020603050405020304" pitchFamily="18" charset="0"/>
              </a:rPr>
              <a:t>Irányító tevékenységével, és koordinációs intézkedéseivel elősegíti, illetve biztosítja a MÁV Zrt. teljes </a:t>
            </a:r>
            <a:r>
              <a:rPr lang="hu-HU" altLang="hu-HU" dirty="0" smtClean="0">
                <a:latin typeface="Times New Roman" panose="02020603050405020304" pitchFamily="18" charset="0"/>
                <a:cs typeface="Times New Roman" panose="02020603050405020304" pitchFamily="18" charset="0"/>
              </a:rPr>
              <a:t>hálózatán: </a:t>
            </a:r>
            <a:endParaRPr lang="hu-HU" altLang="hu-HU" dirty="0">
              <a:latin typeface="Times New Roman" panose="02020603050405020304" pitchFamily="18" charset="0"/>
              <a:cs typeface="Times New Roman" panose="02020603050405020304" pitchFamily="18" charset="0"/>
            </a:endParaRPr>
          </a:p>
        </p:txBody>
      </p:sp>
      <p:sp>
        <p:nvSpPr>
          <p:cNvPr id="10" name="Text Box 5"/>
          <p:cNvSpPr txBox="1">
            <a:spLocks noChangeArrowheads="1"/>
          </p:cNvSpPr>
          <p:nvPr/>
        </p:nvSpPr>
        <p:spPr bwMode="auto">
          <a:xfrm>
            <a:off x="6921500" y="2652504"/>
            <a:ext cx="5270499"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Times New Roman" panose="02020603050405020304" pitchFamily="18" charset="0"/>
              </a:defRPr>
            </a:lvl1pPr>
            <a:lvl2pPr marL="742950" indent="-285750" eaLnBrk="0" hangingPunct="0">
              <a:defRPr sz="1400">
                <a:solidFill>
                  <a:schemeClr val="tx1"/>
                </a:solidFill>
                <a:latin typeface="Times New Roman" panose="02020603050405020304" pitchFamily="18" charset="0"/>
              </a:defRPr>
            </a:lvl2pPr>
            <a:lvl3pPr marL="1143000" indent="-228600" eaLnBrk="0" hangingPunct="0">
              <a:defRPr sz="1400">
                <a:solidFill>
                  <a:schemeClr val="tx1"/>
                </a:solidFill>
                <a:latin typeface="Times New Roman" panose="02020603050405020304" pitchFamily="18" charset="0"/>
              </a:defRPr>
            </a:lvl3pPr>
            <a:lvl4pPr marL="1600200" indent="-228600" eaLnBrk="0" hangingPunct="0">
              <a:defRPr sz="1400">
                <a:solidFill>
                  <a:schemeClr val="tx1"/>
                </a:solidFill>
                <a:latin typeface="Times New Roman" panose="02020603050405020304" pitchFamily="18" charset="0"/>
              </a:defRPr>
            </a:lvl4pPr>
            <a:lvl5pPr marL="2057400" indent="-228600" eaLnBrk="0" hangingPunct="0">
              <a:defRPr sz="1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1400">
                <a:solidFill>
                  <a:schemeClr val="tx1"/>
                </a:solidFill>
                <a:latin typeface="Times New Roman" panose="02020603050405020304" pitchFamily="18" charset="0"/>
              </a:defRPr>
            </a:lvl9pPr>
          </a:lstStyle>
          <a:p>
            <a:pPr marL="285750" indent="-285750" algn="just" eaLnBrk="1" hangingPunct="1">
              <a:buFont typeface="Arial" panose="020B0604020202020204" pitchFamily="34" charset="0"/>
              <a:buChar char="•"/>
            </a:pPr>
            <a:r>
              <a:rPr lang="hu-HU" altLang="hu-HU" sz="1800" dirty="0" smtClean="0"/>
              <a:t>a </a:t>
            </a:r>
            <a:r>
              <a:rPr lang="hu-HU" altLang="hu-HU" sz="1800" dirty="0"/>
              <a:t>nemzetközi és belföldi </a:t>
            </a:r>
            <a:r>
              <a:rPr lang="hu-HU" altLang="hu-HU" sz="1800" b="1" dirty="0">
                <a:solidFill>
                  <a:srgbClr val="07073B"/>
                </a:solidFill>
              </a:rPr>
              <a:t>rendkívüli küldemények</a:t>
            </a:r>
            <a:r>
              <a:rPr lang="hu-HU" altLang="hu-HU" sz="1800" dirty="0"/>
              <a:t> fel, átvételi, és továbbítási engedélyeinek kiadását</a:t>
            </a:r>
            <a:r>
              <a:rPr lang="hu-HU" altLang="hu-HU" sz="1800" dirty="0" smtClean="0"/>
              <a:t>;</a:t>
            </a:r>
          </a:p>
          <a:p>
            <a:pPr algn="just" eaLnBrk="1" hangingPunct="1"/>
            <a:r>
              <a:rPr lang="hu-HU" altLang="hu-HU" sz="1800" i="1" dirty="0" smtClean="0"/>
              <a:t> </a:t>
            </a:r>
          </a:p>
          <a:p>
            <a:pPr marL="285750" indent="-285750" algn="just" eaLnBrk="1" hangingPunct="1">
              <a:buFont typeface="Arial" panose="020B0604020202020204" pitchFamily="34" charset="0"/>
              <a:buChar char="•"/>
            </a:pPr>
            <a:r>
              <a:rPr lang="hu-HU" altLang="hu-HU" sz="1800" i="1" dirty="0" smtClean="0"/>
              <a:t>a </a:t>
            </a:r>
            <a:r>
              <a:rPr lang="hu-HU" altLang="hu-HU" sz="1800" i="1" dirty="0"/>
              <a:t>nemzetközi és belföldi </a:t>
            </a:r>
            <a:r>
              <a:rPr lang="hu-HU" altLang="hu-HU" sz="1800" b="1" i="1" dirty="0">
                <a:solidFill>
                  <a:srgbClr val="07073B"/>
                </a:solidFill>
              </a:rPr>
              <a:t>katonai szállítmányok</a:t>
            </a:r>
            <a:r>
              <a:rPr lang="hu-HU" altLang="hu-HU" sz="1800" i="1" dirty="0"/>
              <a:t> fuvarozásának megszervezését;</a:t>
            </a:r>
          </a:p>
          <a:p>
            <a:pPr marL="285750" indent="-285750" algn="just" eaLnBrk="1" hangingPunct="1">
              <a:buFont typeface="Arial" panose="020B0604020202020204" pitchFamily="34" charset="0"/>
              <a:buChar char="•"/>
            </a:pPr>
            <a:r>
              <a:rPr lang="hu-HU" altLang="hu-HU" sz="1800" i="1" dirty="0" smtClean="0"/>
              <a:t> </a:t>
            </a:r>
            <a:r>
              <a:rPr lang="hu-HU" altLang="hu-HU" sz="1800" i="1" dirty="0"/>
              <a:t>a </a:t>
            </a:r>
            <a:r>
              <a:rPr lang="hu-HU" altLang="hu-HU" sz="1800" b="1" i="1" dirty="0">
                <a:solidFill>
                  <a:srgbClr val="07073B"/>
                </a:solidFill>
              </a:rPr>
              <a:t>különleges küldemények</a:t>
            </a:r>
            <a:r>
              <a:rPr lang="hu-HU" altLang="hu-HU" sz="1800" i="1" dirty="0"/>
              <a:t> közlekedtetésének előkészítését megszervezi, és részt vesz annak lebonyolításában.</a:t>
            </a:r>
          </a:p>
          <a:p>
            <a:pPr marL="285750" indent="-285750" algn="just" eaLnBrk="1" hangingPunct="1">
              <a:buFont typeface="Arial" panose="020B0604020202020204" pitchFamily="34" charset="0"/>
              <a:buChar char="•"/>
            </a:pPr>
            <a:r>
              <a:rPr lang="hu-HU" altLang="hu-HU" sz="1800" i="1" dirty="0" smtClean="0"/>
              <a:t>a </a:t>
            </a:r>
            <a:r>
              <a:rPr lang="hu-HU" altLang="hu-HU" sz="1800" b="1" i="1" dirty="0">
                <a:solidFill>
                  <a:srgbClr val="07073B"/>
                </a:solidFill>
              </a:rPr>
              <a:t>különleges próbavonatok</a:t>
            </a:r>
            <a:r>
              <a:rPr lang="hu-HU" altLang="hu-HU" sz="1800" i="1" dirty="0"/>
              <a:t> közlekedésének bevezetését;</a:t>
            </a:r>
          </a:p>
          <a:p>
            <a:pPr marL="285750" indent="-285750" algn="just" eaLnBrk="1" hangingPunct="1">
              <a:buFont typeface="Arial" panose="020B0604020202020204" pitchFamily="34" charset="0"/>
              <a:buChar char="•"/>
            </a:pPr>
            <a:r>
              <a:rPr lang="hu-HU" altLang="hu-HU" sz="1800" i="1" dirty="0" smtClean="0"/>
              <a:t> </a:t>
            </a:r>
            <a:r>
              <a:rPr lang="hu-HU" altLang="hu-HU" sz="1800" i="1" dirty="0"/>
              <a:t>a </a:t>
            </a:r>
            <a:r>
              <a:rPr lang="hu-HU" altLang="hu-HU" sz="1800" b="1" i="1" dirty="0">
                <a:solidFill>
                  <a:srgbClr val="07073B"/>
                </a:solidFill>
              </a:rPr>
              <a:t>nem katonai célú ipari</a:t>
            </a:r>
            <a:r>
              <a:rPr lang="hu-HU" altLang="hu-HU" sz="1800" i="1" dirty="0"/>
              <a:t> </a:t>
            </a:r>
            <a:r>
              <a:rPr lang="hu-HU" altLang="hu-HU" sz="1800" b="1" i="1" dirty="0">
                <a:solidFill>
                  <a:srgbClr val="07073B"/>
                </a:solidFill>
              </a:rPr>
              <a:t>robbanóanyag</a:t>
            </a:r>
            <a:r>
              <a:rPr lang="hu-HU" altLang="hu-HU" sz="1800" i="1" dirty="0"/>
              <a:t>gal rakott kocsik szállításával kapcsolatos igények </a:t>
            </a:r>
            <a:r>
              <a:rPr lang="hu-HU" altLang="hu-HU" sz="1800" i="1" dirty="0" smtClean="0"/>
              <a:t>teljesítését.</a:t>
            </a:r>
            <a:endParaRPr lang="hu-HU" altLang="hu-HU" sz="1800" i="1" dirty="0"/>
          </a:p>
        </p:txBody>
      </p:sp>
      <p:sp>
        <p:nvSpPr>
          <p:cNvPr id="7" name="Ellipszis 6"/>
          <p:cNvSpPr/>
          <p:nvPr/>
        </p:nvSpPr>
        <p:spPr>
          <a:xfrm>
            <a:off x="6921500" y="2374498"/>
            <a:ext cx="5270499" cy="107139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Tree>
    <p:extLst>
      <p:ext uri="{BB962C8B-B14F-4D97-AF65-F5344CB8AC3E}">
        <p14:creationId xmlns:p14="http://schemas.microsoft.com/office/powerpoint/2010/main" val="2909373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Kép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916" y="1364765"/>
            <a:ext cx="11814818" cy="5493236"/>
          </a:xfrm>
          <a:prstGeom prst="rect">
            <a:avLst/>
          </a:prstGeom>
        </p:spPr>
      </p:pic>
      <p:sp>
        <p:nvSpPr>
          <p:cNvPr id="5"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és a munkaeszközök</a:t>
            </a:r>
            <a:endParaRPr lang="hu-HU" sz="2800" b="0" i="0" dirty="0">
              <a:solidFill>
                <a:srgbClr val="002060"/>
              </a:solidFill>
              <a:latin typeface="Plantagenet Cherokee"/>
            </a:endParaRPr>
          </a:p>
        </p:txBody>
      </p:sp>
    </p:spTree>
    <p:extLst>
      <p:ext uri="{BB962C8B-B14F-4D97-AF65-F5344CB8AC3E}">
        <p14:creationId xmlns:p14="http://schemas.microsoft.com/office/powerpoint/2010/main" val="458766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és az út..</a:t>
            </a:r>
            <a:endParaRPr lang="hu-HU" sz="2800" b="0" i="0" dirty="0">
              <a:solidFill>
                <a:srgbClr val="002060"/>
              </a:solidFill>
              <a:latin typeface="Plantagenet Cherokee"/>
            </a:endParaRPr>
          </a:p>
        </p:txBody>
      </p:sp>
      <p:pic>
        <p:nvPicPr>
          <p:cNvPr id="3" name="Kép 2"/>
          <p:cNvPicPr>
            <a:picLocks noChangeAspect="1"/>
          </p:cNvPicPr>
          <p:nvPr/>
        </p:nvPicPr>
        <p:blipFill>
          <a:blip r:embed="rId2"/>
          <a:stretch>
            <a:fillRect/>
          </a:stretch>
        </p:blipFill>
        <p:spPr>
          <a:xfrm>
            <a:off x="2232622" y="1655102"/>
            <a:ext cx="1883161" cy="1883161"/>
          </a:xfrm>
          <a:prstGeom prst="rect">
            <a:avLst/>
          </a:prstGeom>
        </p:spPr>
      </p:pic>
      <p:sp>
        <p:nvSpPr>
          <p:cNvPr id="4" name="Szövegdoboz 3"/>
          <p:cNvSpPr txBox="1"/>
          <p:nvPr/>
        </p:nvSpPr>
        <p:spPr>
          <a:xfrm>
            <a:off x="436729" y="3543686"/>
            <a:ext cx="3016155" cy="369332"/>
          </a:xfrm>
          <a:prstGeom prst="rect">
            <a:avLst/>
          </a:prstGeom>
          <a:noFill/>
        </p:spPr>
        <p:txBody>
          <a:bodyPr wrap="square" rtlCol="0">
            <a:spAutoFit/>
          </a:bodyPr>
          <a:lstStyle/>
          <a:p>
            <a:r>
              <a:rPr lang="hu-HU" dirty="0" smtClean="0">
                <a:latin typeface="Times New Roman" panose="02020603050405020304" pitchFamily="18" charset="0"/>
                <a:cs typeface="Times New Roman" panose="02020603050405020304" pitchFamily="18" charset="0"/>
              </a:rPr>
              <a:t>Indigó - Tinta ceruza</a:t>
            </a:r>
            <a:endParaRPr lang="hu-HU" dirty="0">
              <a:latin typeface="Times New Roman" panose="02020603050405020304" pitchFamily="18" charset="0"/>
              <a:cs typeface="Times New Roman" panose="02020603050405020304" pitchFamily="18" charset="0"/>
            </a:endParaRPr>
          </a:p>
        </p:txBody>
      </p:sp>
      <p:pic>
        <p:nvPicPr>
          <p:cNvPr id="6" name="Kép 5"/>
          <p:cNvPicPr>
            <a:picLocks noChangeAspect="1"/>
          </p:cNvPicPr>
          <p:nvPr/>
        </p:nvPicPr>
        <p:blipFill>
          <a:blip r:embed="rId3"/>
          <a:stretch>
            <a:fillRect/>
          </a:stretch>
        </p:blipFill>
        <p:spPr>
          <a:xfrm>
            <a:off x="4182230" y="1325699"/>
            <a:ext cx="3826021" cy="5453907"/>
          </a:xfrm>
          <a:prstGeom prst="rect">
            <a:avLst/>
          </a:prstGeom>
        </p:spPr>
      </p:pic>
      <p:pic>
        <p:nvPicPr>
          <p:cNvPr id="7" name="Kép 6"/>
          <p:cNvPicPr>
            <a:picLocks noChangeAspect="1"/>
          </p:cNvPicPr>
          <p:nvPr/>
        </p:nvPicPr>
        <p:blipFill>
          <a:blip r:embed="rId4"/>
          <a:stretch>
            <a:fillRect/>
          </a:stretch>
        </p:blipFill>
        <p:spPr>
          <a:xfrm>
            <a:off x="8586949" y="2566713"/>
            <a:ext cx="3316511" cy="2536156"/>
          </a:xfrm>
          <a:prstGeom prst="rect">
            <a:avLst/>
          </a:prstGeom>
        </p:spPr>
      </p:pic>
      <p:pic>
        <p:nvPicPr>
          <p:cNvPr id="8" name="Kép 7"/>
          <p:cNvPicPr>
            <a:picLocks noChangeAspect="1"/>
          </p:cNvPicPr>
          <p:nvPr/>
        </p:nvPicPr>
        <p:blipFill>
          <a:blip r:embed="rId5"/>
          <a:stretch>
            <a:fillRect/>
          </a:stretch>
        </p:blipFill>
        <p:spPr>
          <a:xfrm>
            <a:off x="103341" y="1595163"/>
            <a:ext cx="1685925" cy="1943100"/>
          </a:xfrm>
          <a:prstGeom prst="rect">
            <a:avLst/>
          </a:prstGeom>
        </p:spPr>
      </p:pic>
      <p:sp>
        <p:nvSpPr>
          <p:cNvPr id="9" name="Szaggatott nyíl jobbra 8"/>
          <p:cNvSpPr/>
          <p:nvPr/>
        </p:nvSpPr>
        <p:spPr>
          <a:xfrm>
            <a:off x="3452884" y="5281684"/>
            <a:ext cx="5909480" cy="1310185"/>
          </a:xfrm>
          <a:prstGeom prst="stripedRightArrow">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pic>
        <p:nvPicPr>
          <p:cNvPr id="2" name="Kép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6185" y="4287773"/>
            <a:ext cx="2985780" cy="2136811"/>
          </a:xfrm>
          <a:prstGeom prst="rect">
            <a:avLst/>
          </a:prstGeom>
        </p:spPr>
      </p:pic>
    </p:spTree>
    <p:extLst>
      <p:ext uri="{BB962C8B-B14F-4D97-AF65-F5344CB8AC3E}">
        <p14:creationId xmlns:p14="http://schemas.microsoft.com/office/powerpoint/2010/main" val="2672471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Mi </a:t>
            </a:r>
            <a:r>
              <a:rPr lang="hu-HU" dirty="0">
                <a:solidFill>
                  <a:srgbClr val="002060"/>
                </a:solidFill>
                <a:latin typeface="Times New Roman" panose="02020603050405020304" pitchFamily="18" charset="0"/>
                <a:cs typeface="Times New Roman" panose="02020603050405020304" pitchFamily="18" charset="0"/>
              </a:rPr>
              <a:t>az a rendkívüli küldemény? </a:t>
            </a:r>
            <a:endParaRPr lang="hu-HU" sz="2800" b="0" i="0" dirty="0">
              <a:solidFill>
                <a:srgbClr val="002060"/>
              </a:solidFill>
              <a:latin typeface="Plantagenet Cherokee"/>
            </a:endParaRPr>
          </a:p>
        </p:txBody>
      </p:sp>
      <p:pic>
        <p:nvPicPr>
          <p:cNvPr id="6" name="Kép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 y="3002110"/>
            <a:ext cx="5232400" cy="3924300"/>
          </a:xfrm>
          <a:prstGeom prst="rect">
            <a:avLst/>
          </a:prstGeom>
        </p:spPr>
      </p:pic>
      <p:pic>
        <p:nvPicPr>
          <p:cNvPr id="8" name="Kép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05500" y="2851150"/>
            <a:ext cx="5359400" cy="4006152"/>
          </a:xfrm>
          <a:prstGeom prst="rect">
            <a:avLst/>
          </a:prstGeom>
        </p:spPr>
      </p:pic>
      <p:sp>
        <p:nvSpPr>
          <p:cNvPr id="9" name="Text Box 8"/>
          <p:cNvSpPr txBox="1">
            <a:spLocks noChangeArrowheads="1"/>
          </p:cNvSpPr>
          <p:nvPr/>
        </p:nvSpPr>
        <p:spPr bwMode="auto">
          <a:xfrm>
            <a:off x="0" y="1894114"/>
            <a:ext cx="5773783"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bg2"/>
              </a:buClr>
              <a:buSzPct val="70000"/>
              <a:buFont typeface="Wingdings" panose="05000000000000000000" pitchFamily="2" charset="2"/>
              <a:buChar char="o"/>
              <a:defRPr sz="3200">
                <a:solidFill>
                  <a:schemeClr val="tx1"/>
                </a:solidFill>
                <a:latin typeface="Times New Roman" panose="02020603050405020304" pitchFamily="18" charset="0"/>
              </a:defRPr>
            </a:lvl1pPr>
            <a:lvl2pPr marL="742950" indent="-285750">
              <a:spcBef>
                <a:spcPct val="20000"/>
              </a:spcBef>
              <a:buClr>
                <a:schemeClr val="accent2"/>
              </a:buClr>
              <a:buSzPct val="75000"/>
              <a:buFont typeface="Wingdings" panose="05000000000000000000" pitchFamily="2" charset="2"/>
              <a:buChar char="n"/>
              <a:defRPr sz="2800">
                <a:solidFill>
                  <a:schemeClr val="tx1"/>
                </a:solidFill>
                <a:latin typeface="Times New Roman" panose="02020603050405020304" pitchFamily="18" charset="0"/>
              </a:defRPr>
            </a:lvl2pPr>
            <a:lvl3pPr marL="1143000" indent="-228600">
              <a:spcBef>
                <a:spcPct val="20000"/>
              </a:spcBef>
              <a:buClr>
                <a:schemeClr val="bg2"/>
              </a:buClr>
              <a:buSzPct val="65000"/>
              <a:buFont typeface="Wingdings" panose="05000000000000000000" pitchFamily="2" charset="2"/>
              <a:buChar char="o"/>
              <a:defRPr sz="2400">
                <a:solidFill>
                  <a:schemeClr val="tx1"/>
                </a:solidFill>
                <a:latin typeface="Times New Roman" panose="02020603050405020304" pitchFamily="18" charset="0"/>
              </a:defRPr>
            </a:lvl3pPr>
            <a:lvl4pPr marL="1600200" indent="-228600">
              <a:spcBef>
                <a:spcPct val="20000"/>
              </a:spcBef>
              <a:buClr>
                <a:schemeClr val="accent2"/>
              </a:buClr>
              <a:buSzPct val="75000"/>
              <a:buFont typeface="Wingdings" panose="05000000000000000000" pitchFamily="2" charset="2"/>
              <a:buChar char="n"/>
              <a:defRPr sz="2000">
                <a:solidFill>
                  <a:schemeClr val="tx1"/>
                </a:solidFill>
                <a:latin typeface="Times New Roman" panose="02020603050405020304" pitchFamily="18" charset="0"/>
              </a:defRPr>
            </a:lvl4pPr>
            <a:lvl5pPr marL="2057400" indent="-228600">
              <a:spcBef>
                <a:spcPct val="20000"/>
              </a:spcBef>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9pPr>
          </a:lstStyle>
          <a:p>
            <a:pPr algn="just" eaLnBrk="1" hangingPunct="1">
              <a:spcBef>
                <a:spcPct val="0"/>
              </a:spcBef>
              <a:buFont typeface="Wingdings" panose="05000000000000000000" pitchFamily="2" charset="2"/>
              <a:buNone/>
            </a:pPr>
            <a:r>
              <a:rPr lang="hu-HU" altLang="hu-HU" sz="1600" dirty="0"/>
              <a:t>A vasúti fuvarozásra feladott küldemények általában mind a kémiai és fizikai </a:t>
            </a:r>
            <a:r>
              <a:rPr lang="hu-HU" altLang="hu-HU" sz="1600" dirty="0" smtClean="0"/>
              <a:t>tulajdonságaikkal </a:t>
            </a:r>
            <a:r>
              <a:rPr lang="hu-HU" altLang="hu-HU" sz="1600" dirty="0"/>
              <a:t>a vasúton </a:t>
            </a:r>
            <a:r>
              <a:rPr lang="hu-HU" altLang="hu-HU" b="1" dirty="0">
                <a:solidFill>
                  <a:srgbClr val="008000"/>
                </a:solidFill>
              </a:rPr>
              <a:t>normál</a:t>
            </a:r>
            <a:r>
              <a:rPr lang="hu-HU" altLang="hu-HU" b="1" dirty="0"/>
              <a:t> </a:t>
            </a:r>
            <a:r>
              <a:rPr lang="hu-HU" altLang="hu-HU" sz="1600" dirty="0" smtClean="0"/>
              <a:t>küldeményként </a:t>
            </a:r>
            <a:r>
              <a:rPr lang="hu-HU" altLang="hu-HU" sz="1600" dirty="0"/>
              <a:t>fuvarozhatók.</a:t>
            </a:r>
            <a:r>
              <a:rPr lang="hu-HU" altLang="hu-HU" sz="1800" dirty="0"/>
              <a:t> </a:t>
            </a:r>
          </a:p>
        </p:txBody>
      </p:sp>
      <p:sp>
        <p:nvSpPr>
          <p:cNvPr id="14" name="Text Box 6"/>
          <p:cNvSpPr txBox="1">
            <a:spLocks noChangeArrowheads="1"/>
          </p:cNvSpPr>
          <p:nvPr/>
        </p:nvSpPr>
        <p:spPr bwMode="auto">
          <a:xfrm>
            <a:off x="5905500" y="1870796"/>
            <a:ext cx="62865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bg2"/>
              </a:buClr>
              <a:buSzPct val="70000"/>
              <a:buFont typeface="Wingdings" panose="05000000000000000000" pitchFamily="2" charset="2"/>
              <a:buChar char="o"/>
              <a:defRPr sz="3200">
                <a:solidFill>
                  <a:schemeClr val="tx1"/>
                </a:solidFill>
                <a:latin typeface="Times New Roman" panose="02020603050405020304" pitchFamily="18" charset="0"/>
              </a:defRPr>
            </a:lvl1pPr>
            <a:lvl2pPr marL="742950" indent="-285750">
              <a:spcBef>
                <a:spcPct val="20000"/>
              </a:spcBef>
              <a:buClr>
                <a:schemeClr val="accent2"/>
              </a:buClr>
              <a:buSzPct val="75000"/>
              <a:buFont typeface="Wingdings" panose="05000000000000000000" pitchFamily="2" charset="2"/>
              <a:buChar char="n"/>
              <a:defRPr sz="2800">
                <a:solidFill>
                  <a:schemeClr val="tx1"/>
                </a:solidFill>
                <a:latin typeface="Times New Roman" panose="02020603050405020304" pitchFamily="18" charset="0"/>
              </a:defRPr>
            </a:lvl2pPr>
            <a:lvl3pPr marL="1143000" indent="-228600">
              <a:spcBef>
                <a:spcPct val="20000"/>
              </a:spcBef>
              <a:buClr>
                <a:schemeClr val="bg2"/>
              </a:buClr>
              <a:buSzPct val="65000"/>
              <a:buFont typeface="Wingdings" panose="05000000000000000000" pitchFamily="2" charset="2"/>
              <a:buChar char="o"/>
              <a:defRPr sz="2400">
                <a:solidFill>
                  <a:schemeClr val="tx1"/>
                </a:solidFill>
                <a:latin typeface="Times New Roman" panose="02020603050405020304" pitchFamily="18" charset="0"/>
              </a:defRPr>
            </a:lvl3pPr>
            <a:lvl4pPr marL="1600200" indent="-228600">
              <a:spcBef>
                <a:spcPct val="20000"/>
              </a:spcBef>
              <a:buClr>
                <a:schemeClr val="accent2"/>
              </a:buClr>
              <a:buSzPct val="75000"/>
              <a:buFont typeface="Wingdings" panose="05000000000000000000" pitchFamily="2" charset="2"/>
              <a:buChar char="n"/>
              <a:defRPr sz="2000">
                <a:solidFill>
                  <a:schemeClr val="tx1"/>
                </a:solidFill>
                <a:latin typeface="Times New Roman" panose="02020603050405020304" pitchFamily="18" charset="0"/>
              </a:defRPr>
            </a:lvl4pPr>
            <a:lvl5pPr marL="2057400" indent="-228600">
              <a:spcBef>
                <a:spcPct val="20000"/>
              </a:spcBef>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9pPr>
          </a:lstStyle>
          <a:p>
            <a:pPr algn="just" eaLnBrk="1" hangingPunct="1">
              <a:spcBef>
                <a:spcPct val="0"/>
              </a:spcBef>
              <a:buFont typeface="Wingdings" panose="05000000000000000000" pitchFamily="2" charset="2"/>
              <a:buNone/>
            </a:pPr>
            <a:r>
              <a:rPr lang="hu-HU" altLang="hu-HU" sz="1600" dirty="0"/>
              <a:t>Előfordul azonban, hogy a feladásra felkínált árúk a jelzett tulajdonságaik miatt vállnak különleges elbírálásra, illetve szabályozásra, mint például  </a:t>
            </a:r>
            <a:r>
              <a:rPr lang="hu-HU" altLang="hu-HU" sz="1800" dirty="0"/>
              <a:t>"</a:t>
            </a:r>
            <a:r>
              <a:rPr lang="hu-HU" altLang="hu-HU" b="1" dirty="0">
                <a:solidFill>
                  <a:srgbClr val="DA0000"/>
                </a:solidFill>
              </a:rPr>
              <a:t>veszélyes </a:t>
            </a:r>
            <a:r>
              <a:rPr lang="hu-HU" altLang="hu-HU" b="1" dirty="0" smtClean="0">
                <a:solidFill>
                  <a:srgbClr val="DA0000"/>
                </a:solidFill>
              </a:rPr>
              <a:t>áru</a:t>
            </a:r>
            <a:r>
              <a:rPr lang="hu-HU" altLang="hu-HU" sz="1800" dirty="0" smtClean="0"/>
              <a:t>„ </a:t>
            </a:r>
            <a:r>
              <a:rPr lang="hu-HU" altLang="hu-HU" sz="1800" dirty="0"/>
              <a:t>,  </a:t>
            </a:r>
            <a:r>
              <a:rPr lang="hu-HU" altLang="hu-HU" sz="1600" dirty="0"/>
              <a:t>vagy</a:t>
            </a:r>
          </a:p>
        </p:txBody>
      </p:sp>
      <p:sp>
        <p:nvSpPr>
          <p:cNvPr id="15" name="Rectangle 2"/>
          <p:cNvSpPr txBox="1">
            <a:spLocks noChangeArrowheads="1"/>
          </p:cNvSpPr>
          <p:nvPr/>
        </p:nvSpPr>
        <p:spPr>
          <a:xfrm>
            <a:off x="1104900" y="1264920"/>
            <a:ext cx="9144000" cy="629194"/>
          </a:xfrm>
          <a:prstGeom prst="rect">
            <a:avLst/>
          </a:prstGeom>
        </p:spPr>
        <p:txBody>
          <a:bodyPr vert="horz" lIns="0" tIns="45720" rIns="0" bIns="45720" rtlCol="0" anchor="b">
            <a:normAutofit lnSpcReduction="10000"/>
          </a:bodyPr>
          <a:lstStyle>
            <a:lvl1pPr algn="l" defTabSz="914400" rtl="0" eaLnBrk="1" latinLnBrk="0" hangingPunct="1">
              <a:lnSpc>
                <a:spcPct val="90000"/>
              </a:lnSpc>
              <a:spcBef>
                <a:spcPct val="0"/>
              </a:spcBef>
              <a:buNone/>
              <a:defRPr sz="2800" kern="1200">
                <a:solidFill>
                  <a:schemeClr val="tx1"/>
                </a:solidFill>
                <a:latin typeface="+mj-lt"/>
                <a:ea typeface="+mj-ea"/>
                <a:cs typeface="+mj-cs"/>
              </a:defRPr>
            </a:lvl1pPr>
          </a:lstStyle>
          <a:p>
            <a:pPr algn="ctr"/>
            <a:r>
              <a:rPr lang="hu-HU" altLang="hu-HU" sz="4000" dirty="0" smtClean="0">
                <a:solidFill>
                  <a:srgbClr val="002060"/>
                </a:solidFill>
              </a:rPr>
              <a:t> </a:t>
            </a:r>
            <a:r>
              <a:rPr lang="hu-HU" altLang="hu-HU" sz="2400" dirty="0" smtClean="0">
                <a:solidFill>
                  <a:srgbClr val="002060"/>
                </a:solidFill>
              </a:rPr>
              <a:t>A vasúti környezet</a:t>
            </a:r>
            <a:r>
              <a:rPr lang="hu-HU" altLang="hu-HU" sz="4000" dirty="0" smtClean="0">
                <a:solidFill>
                  <a:srgbClr val="002060"/>
                </a:solidFill>
              </a:rPr>
              <a:t> </a:t>
            </a:r>
          </a:p>
        </p:txBody>
      </p:sp>
    </p:spTree>
    <p:extLst>
      <p:ext uri="{BB962C8B-B14F-4D97-AF65-F5344CB8AC3E}">
        <p14:creationId xmlns:p14="http://schemas.microsoft.com/office/powerpoint/2010/main" val="16349477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Mi </a:t>
            </a:r>
            <a:r>
              <a:rPr lang="hu-HU" dirty="0">
                <a:solidFill>
                  <a:srgbClr val="002060"/>
                </a:solidFill>
                <a:latin typeface="Times New Roman" panose="02020603050405020304" pitchFamily="18" charset="0"/>
                <a:cs typeface="Times New Roman" panose="02020603050405020304" pitchFamily="18" charset="0"/>
              </a:rPr>
              <a:t>az a rendkívüli küldemény? </a:t>
            </a:r>
            <a:endParaRPr lang="hu-HU" sz="2800" b="0" i="0" dirty="0">
              <a:solidFill>
                <a:srgbClr val="002060"/>
              </a:solidFill>
              <a:latin typeface="Plantagenet Cherokee"/>
            </a:endParaRPr>
          </a:p>
        </p:txBody>
      </p:sp>
      <p:pic>
        <p:nvPicPr>
          <p:cNvPr id="11" name="Kép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00" y="1487778"/>
            <a:ext cx="10044335" cy="5304801"/>
          </a:xfrm>
          <a:prstGeom prst="rect">
            <a:avLst/>
          </a:prstGeom>
        </p:spPr>
      </p:pic>
      <p:sp>
        <p:nvSpPr>
          <p:cNvPr id="13" name="Text Box 7"/>
          <p:cNvSpPr txBox="1">
            <a:spLocks noChangeArrowheads="1"/>
          </p:cNvSpPr>
          <p:nvPr/>
        </p:nvSpPr>
        <p:spPr bwMode="auto">
          <a:xfrm>
            <a:off x="3758216" y="1181951"/>
            <a:ext cx="378135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Times New Roman" panose="02020603050405020304" pitchFamily="18" charset="0"/>
              </a:defRPr>
            </a:lvl1pPr>
            <a:lvl2pPr marL="742950" indent="-285750" eaLnBrk="0" hangingPunct="0">
              <a:defRPr sz="1400">
                <a:solidFill>
                  <a:schemeClr val="tx1"/>
                </a:solidFill>
                <a:latin typeface="Times New Roman" panose="02020603050405020304" pitchFamily="18" charset="0"/>
              </a:defRPr>
            </a:lvl2pPr>
            <a:lvl3pPr marL="1143000" indent="-228600" eaLnBrk="0" hangingPunct="0">
              <a:defRPr sz="1400">
                <a:solidFill>
                  <a:schemeClr val="tx1"/>
                </a:solidFill>
                <a:latin typeface="Times New Roman" panose="02020603050405020304" pitchFamily="18" charset="0"/>
              </a:defRPr>
            </a:lvl3pPr>
            <a:lvl4pPr marL="1600200" indent="-228600" eaLnBrk="0" hangingPunct="0">
              <a:defRPr sz="1400">
                <a:solidFill>
                  <a:schemeClr val="tx1"/>
                </a:solidFill>
                <a:latin typeface="Times New Roman" panose="02020603050405020304" pitchFamily="18" charset="0"/>
              </a:defRPr>
            </a:lvl4pPr>
            <a:lvl5pPr marL="2057400" indent="-228600" eaLnBrk="0" hangingPunct="0">
              <a:defRPr sz="1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1400">
                <a:solidFill>
                  <a:schemeClr val="tx1"/>
                </a:solidFill>
                <a:latin typeface="Times New Roman" panose="02020603050405020304" pitchFamily="18" charset="0"/>
              </a:defRPr>
            </a:lvl9pPr>
          </a:lstStyle>
          <a:p>
            <a:pPr algn="ctr" eaLnBrk="1" hangingPunct="1">
              <a:buClr>
                <a:schemeClr val="bg2"/>
              </a:buClr>
              <a:buSzPct val="70000"/>
              <a:buFont typeface="Wingdings" panose="05000000000000000000" pitchFamily="2" charset="2"/>
              <a:buNone/>
            </a:pPr>
            <a:r>
              <a:rPr lang="hu-HU" altLang="hu-HU" sz="2400" b="1" dirty="0">
                <a:solidFill>
                  <a:srgbClr val="DA0000"/>
                </a:solidFill>
              </a:rPr>
              <a:t>"rendkívüli küldemény„</a:t>
            </a:r>
          </a:p>
          <a:p>
            <a:pPr algn="ctr" eaLnBrk="1" hangingPunct="1">
              <a:buClr>
                <a:schemeClr val="bg2"/>
              </a:buClr>
              <a:buSzPct val="70000"/>
              <a:buFont typeface="Wingdings" panose="05000000000000000000" pitchFamily="2" charset="2"/>
              <a:buNone/>
            </a:pPr>
            <a:r>
              <a:rPr lang="x-none" altLang="hu-HU" sz="2400" b="1" dirty="0">
                <a:solidFill>
                  <a:srgbClr val="DA0000"/>
                </a:solidFill>
              </a:rPr>
              <a:t>Негабаритный груз </a:t>
            </a:r>
            <a:r>
              <a:rPr lang="hu-HU" altLang="hu-HU" sz="2400" b="1" dirty="0" err="1" smtClean="0">
                <a:solidFill>
                  <a:srgbClr val="DA0000"/>
                </a:solidFill>
              </a:rPr>
              <a:t>außergewöhnliche</a:t>
            </a:r>
            <a:r>
              <a:rPr lang="hu-HU" altLang="hu-HU" sz="2400" b="1" dirty="0" smtClean="0">
                <a:solidFill>
                  <a:srgbClr val="DA0000"/>
                </a:solidFill>
              </a:rPr>
              <a:t> </a:t>
            </a:r>
            <a:r>
              <a:rPr lang="hu-HU" altLang="hu-HU" sz="2400" b="1" dirty="0" err="1">
                <a:solidFill>
                  <a:srgbClr val="DA0000"/>
                </a:solidFill>
              </a:rPr>
              <a:t>Sendung</a:t>
            </a:r>
            <a:r>
              <a:rPr lang="hu-HU" altLang="hu-HU" sz="2400" dirty="0"/>
              <a:t> </a:t>
            </a:r>
          </a:p>
        </p:txBody>
      </p:sp>
      <p:sp>
        <p:nvSpPr>
          <p:cNvPr id="16" name="Téglalap 15"/>
          <p:cNvSpPr/>
          <p:nvPr/>
        </p:nvSpPr>
        <p:spPr>
          <a:xfrm>
            <a:off x="867830" y="4216330"/>
            <a:ext cx="4617226" cy="369332"/>
          </a:xfrm>
          <a:prstGeom prst="rect">
            <a:avLst/>
          </a:prstGeom>
        </p:spPr>
        <p:txBody>
          <a:bodyPr wrap="square">
            <a:spAutoFit/>
          </a:bodyPr>
          <a:lstStyle/>
          <a:p>
            <a:pPr algn="ctr"/>
            <a:r>
              <a:rPr lang="hu-HU" b="1" dirty="0" smtClean="0">
                <a:solidFill>
                  <a:schemeClr val="bg1"/>
                </a:solidFill>
                <a:latin typeface="Times New Roman" panose="02020603050405020304" pitchFamily="18" charset="0"/>
                <a:cs typeface="Times New Roman" panose="02020603050405020304" pitchFamily="18" charset="0"/>
              </a:rPr>
              <a:t>Rakszelvényen túlérő küldemény </a:t>
            </a:r>
            <a:endParaRPr lang="hu-HU" b="1" dirty="0">
              <a:solidFill>
                <a:schemeClr val="bg1"/>
              </a:solidFill>
              <a:latin typeface="Times New Roman" panose="02020603050405020304" pitchFamily="18" charset="0"/>
              <a:cs typeface="Times New Roman" panose="02020603050405020304" pitchFamily="18" charset="0"/>
            </a:endParaRPr>
          </a:p>
        </p:txBody>
      </p:sp>
      <p:sp>
        <p:nvSpPr>
          <p:cNvPr id="17" name="Téglalap 16"/>
          <p:cNvSpPr/>
          <p:nvPr/>
        </p:nvSpPr>
        <p:spPr>
          <a:xfrm>
            <a:off x="5782905" y="4236423"/>
            <a:ext cx="4617226" cy="369332"/>
          </a:xfrm>
          <a:prstGeom prst="rect">
            <a:avLst/>
          </a:prstGeom>
        </p:spPr>
        <p:txBody>
          <a:bodyPr wrap="square">
            <a:spAutoFit/>
          </a:bodyPr>
          <a:lstStyle/>
          <a:p>
            <a:pPr algn="ctr"/>
            <a:r>
              <a:rPr lang="hu-HU" b="1" dirty="0" smtClean="0">
                <a:solidFill>
                  <a:schemeClr val="bg1"/>
                </a:solidFill>
                <a:latin typeface="Times New Roman" panose="02020603050405020304" pitchFamily="18" charset="0"/>
                <a:cs typeface="Times New Roman" panose="02020603050405020304" pitchFamily="18" charset="0"/>
              </a:rPr>
              <a:t>Egyéb rendkívüli küldemény </a:t>
            </a:r>
            <a:endParaRPr lang="hu-HU"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6019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3"/>
          <p:cNvSpPr txBox="1">
            <a:spLocks noChangeArrowheads="1"/>
          </p:cNvSpPr>
          <p:nvPr/>
        </p:nvSpPr>
        <p:spPr bwMode="auto">
          <a:xfrm>
            <a:off x="3580192" y="1667394"/>
            <a:ext cx="8611808"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Times New Roman" panose="02020603050405020304" pitchFamily="18" charset="0"/>
              </a:defRPr>
            </a:lvl1pPr>
            <a:lvl2pPr marL="742950" indent="-285750" eaLnBrk="0" hangingPunct="0">
              <a:defRPr sz="1400">
                <a:solidFill>
                  <a:schemeClr val="tx1"/>
                </a:solidFill>
                <a:latin typeface="Times New Roman" panose="02020603050405020304" pitchFamily="18" charset="0"/>
              </a:defRPr>
            </a:lvl2pPr>
            <a:lvl3pPr marL="1143000" indent="-228600" eaLnBrk="0" hangingPunct="0">
              <a:defRPr sz="1400">
                <a:solidFill>
                  <a:schemeClr val="tx1"/>
                </a:solidFill>
                <a:latin typeface="Times New Roman" panose="02020603050405020304" pitchFamily="18" charset="0"/>
              </a:defRPr>
            </a:lvl3pPr>
            <a:lvl4pPr marL="1600200" indent="-228600" eaLnBrk="0" hangingPunct="0">
              <a:defRPr sz="1400">
                <a:solidFill>
                  <a:schemeClr val="tx1"/>
                </a:solidFill>
                <a:latin typeface="Times New Roman" panose="02020603050405020304" pitchFamily="18" charset="0"/>
              </a:defRPr>
            </a:lvl4pPr>
            <a:lvl5pPr marL="2057400" indent="-228600" eaLnBrk="0" hangingPunct="0">
              <a:defRPr sz="1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1400">
                <a:solidFill>
                  <a:schemeClr val="tx1"/>
                </a:solidFill>
                <a:latin typeface="Times New Roman" panose="02020603050405020304" pitchFamily="18" charset="0"/>
              </a:defRPr>
            </a:lvl9pPr>
          </a:lstStyle>
          <a:p>
            <a:pPr algn="just" eaLnBrk="1" hangingPunct="1"/>
            <a:r>
              <a:rPr lang="hu-HU" altLang="hu-HU" sz="1800" dirty="0"/>
              <a:t>Rendkívülinek kell minősíteni a küldeményt, ha a rakomány </a:t>
            </a:r>
            <a:r>
              <a:rPr lang="hu-HU" altLang="hu-HU" sz="1800" b="1" dirty="0"/>
              <a:t>külső méretei</a:t>
            </a:r>
            <a:r>
              <a:rPr lang="hu-HU" altLang="hu-HU" sz="1800" dirty="0"/>
              <a:t>, </a:t>
            </a:r>
            <a:r>
              <a:rPr lang="hu-HU" altLang="hu-HU" sz="1800" b="1" dirty="0"/>
              <a:t>tömege</a:t>
            </a:r>
            <a:r>
              <a:rPr lang="hu-HU" altLang="hu-HU" sz="1800" dirty="0"/>
              <a:t>, vagy </a:t>
            </a:r>
            <a:r>
              <a:rPr lang="hu-HU" altLang="hu-HU" sz="1800" b="1" dirty="0"/>
              <a:t>kialakítása</a:t>
            </a:r>
            <a:r>
              <a:rPr lang="hu-HU" altLang="hu-HU" sz="1800" dirty="0"/>
              <a:t> vagy </a:t>
            </a:r>
            <a:r>
              <a:rPr lang="hu-HU" altLang="hu-HU" sz="1800" b="1" dirty="0"/>
              <a:t>egyéb</a:t>
            </a:r>
            <a:r>
              <a:rPr lang="hu-HU" altLang="hu-HU" sz="1800" dirty="0"/>
              <a:t> tulajdonságai miatt – vasúti berendezésekre, vagy a járművekre tekintettel – továbbítása a pályahálózatot működtető vasúti társaság hálózatán különös nehézséget okoz, ezért a közlekedtetése csak különleges </a:t>
            </a:r>
            <a:r>
              <a:rPr lang="hu-HU" altLang="hu-HU" sz="1800" b="1" dirty="0"/>
              <a:t>műszaki</a:t>
            </a:r>
            <a:r>
              <a:rPr lang="hu-HU" altLang="hu-HU" sz="1800" dirty="0"/>
              <a:t> (küldemény eltolása, feszültségmentesítés, csökkentett sebesség, stb.) és </a:t>
            </a:r>
            <a:r>
              <a:rPr lang="hu-HU" altLang="hu-HU" sz="1800" b="1" dirty="0"/>
              <a:t>forgalmi</a:t>
            </a:r>
            <a:r>
              <a:rPr lang="hu-HU" altLang="hu-HU" sz="1800" dirty="0"/>
              <a:t> (állomások között a nyílt vonalon a továbbító vonat nem találkozhat vonattal, stb.) intézkedések megtétele mellett engedhető meg.</a:t>
            </a:r>
          </a:p>
        </p:txBody>
      </p:sp>
      <p:sp>
        <p:nvSpPr>
          <p:cNvPr id="7" name="Téglalap 6"/>
          <p:cNvSpPr/>
          <p:nvPr/>
        </p:nvSpPr>
        <p:spPr>
          <a:xfrm>
            <a:off x="3036508" y="3749260"/>
            <a:ext cx="9148383" cy="830997"/>
          </a:xfrm>
          <a:prstGeom prst="rect">
            <a:avLst/>
          </a:prstGeom>
        </p:spPr>
        <p:txBody>
          <a:bodyPr wrap="square">
            <a:spAutoFit/>
          </a:bodyPr>
          <a:lstStyle/>
          <a:p>
            <a:pPr algn="ctr"/>
            <a:r>
              <a:rPr lang="hu-HU" altLang="hu-HU" sz="2400" dirty="0" smtClean="0">
                <a:solidFill>
                  <a:srgbClr val="FF0000"/>
                </a:solidFill>
                <a:latin typeface="Times New Roman" panose="02020603050405020304" pitchFamily="18" charset="0"/>
                <a:cs typeface="Times New Roman" panose="02020603050405020304" pitchFamily="18" charset="0"/>
              </a:rPr>
              <a:t>Hány féle rendkívüli küldemény van?</a:t>
            </a:r>
          </a:p>
          <a:p>
            <a:pPr algn="ctr"/>
            <a:r>
              <a:rPr lang="hu-HU" altLang="hu-HU" sz="2400" dirty="0" smtClean="0">
                <a:solidFill>
                  <a:srgbClr val="FF0000"/>
                </a:solidFill>
                <a:latin typeface="Times New Roman" panose="02020603050405020304" pitchFamily="18" charset="0"/>
                <a:cs typeface="Times New Roman" panose="02020603050405020304" pitchFamily="18" charset="0"/>
              </a:rPr>
              <a:t>Hát, legalább annyi ahány féle csokoládét szeret Gombóc Artúr! </a:t>
            </a:r>
            <a:endParaRPr lang="hu-HU" altLang="hu-HU" sz="2400" dirty="0">
              <a:solidFill>
                <a:srgbClr val="FF0000"/>
              </a:solidFill>
              <a:latin typeface="Times New Roman" panose="02020603050405020304" pitchFamily="18" charset="0"/>
              <a:cs typeface="Times New Roman" panose="02020603050405020304" pitchFamily="18" charset="0"/>
            </a:endParaRPr>
          </a:p>
        </p:txBody>
      </p:sp>
      <p:pic>
        <p:nvPicPr>
          <p:cNvPr id="10" name="Kép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92" y="3810000"/>
            <a:ext cx="3048000" cy="3048000"/>
          </a:xfrm>
          <a:prstGeom prst="rect">
            <a:avLst/>
          </a:prstGeom>
        </p:spPr>
      </p:pic>
      <p:sp>
        <p:nvSpPr>
          <p:cNvPr id="8" name="Téglalap 7"/>
          <p:cNvSpPr/>
          <p:nvPr/>
        </p:nvSpPr>
        <p:spPr>
          <a:xfrm>
            <a:off x="2857949" y="4874965"/>
            <a:ext cx="9326942" cy="1477328"/>
          </a:xfrm>
          <a:prstGeom prst="rect">
            <a:avLst/>
          </a:prstGeom>
        </p:spPr>
        <p:txBody>
          <a:bodyPr wrap="square">
            <a:spAutoFit/>
          </a:bodyPr>
          <a:lstStyle/>
          <a:p>
            <a:pPr algn="just"/>
            <a:r>
              <a:rPr lang="hu-HU" dirty="0">
                <a:latin typeface="Times New Roman" panose="02020603050405020304" pitchFamily="18" charset="0"/>
                <a:cs typeface="Times New Roman" panose="02020603050405020304" pitchFamily="18" charset="0"/>
              </a:rPr>
              <a:t>„Minek örült a legjobban Gombóc Artúr? A csokoládénak! Igen, Gombóc Artúr a világon mindennél jobban szerette a csokoládét. Ha megkérdezték tőle, hogy milyen csokoládét szeret a legjobban, habozás nélkül fújta, mint aki éjjel-nappal ezen töri a fejét: a kerek csokoládét, a szögletes csokoládét, a hosszú csokoládét, a lapos csokoládét és minden olyan csokoládét, amit csak készítenek a világon.</a:t>
            </a:r>
          </a:p>
        </p:txBody>
      </p:sp>
      <p:pic>
        <p:nvPicPr>
          <p:cNvPr id="11" name="Kép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824" y="1419882"/>
            <a:ext cx="3318751" cy="2356313"/>
          </a:xfrm>
          <a:prstGeom prst="rect">
            <a:avLst/>
          </a:prstGeom>
        </p:spPr>
      </p:pic>
      <p:sp>
        <p:nvSpPr>
          <p:cNvPr id="12"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Mi </a:t>
            </a:r>
            <a:r>
              <a:rPr lang="hu-HU" dirty="0">
                <a:solidFill>
                  <a:srgbClr val="002060"/>
                </a:solidFill>
                <a:latin typeface="Times New Roman" panose="02020603050405020304" pitchFamily="18" charset="0"/>
                <a:cs typeface="Times New Roman" panose="02020603050405020304" pitchFamily="18" charset="0"/>
              </a:rPr>
              <a:t>az a rendkívüli küldemény? </a:t>
            </a:r>
            <a:endParaRPr lang="hu-HU" sz="2800" b="0" i="0" dirty="0">
              <a:solidFill>
                <a:srgbClr val="002060"/>
              </a:solidFill>
              <a:latin typeface="Plantagenet Cherokee"/>
            </a:endParaRPr>
          </a:p>
        </p:txBody>
      </p:sp>
    </p:spTree>
    <p:extLst>
      <p:ext uri="{BB962C8B-B14F-4D97-AF65-F5344CB8AC3E}">
        <p14:creationId xmlns:p14="http://schemas.microsoft.com/office/powerpoint/2010/main" val="1879706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Mi </a:t>
            </a:r>
            <a:r>
              <a:rPr lang="hu-HU" dirty="0">
                <a:solidFill>
                  <a:srgbClr val="002060"/>
                </a:solidFill>
                <a:latin typeface="Times New Roman" panose="02020603050405020304" pitchFamily="18" charset="0"/>
                <a:cs typeface="Times New Roman" panose="02020603050405020304" pitchFamily="18" charset="0"/>
              </a:rPr>
              <a:t>az a rendkívüli küldemény? </a:t>
            </a:r>
            <a:endParaRPr lang="hu-HU" sz="2800" b="0" i="0" dirty="0">
              <a:solidFill>
                <a:srgbClr val="002060"/>
              </a:solidFill>
              <a:latin typeface="Plantagenet Cherokee"/>
            </a:endParaRPr>
          </a:p>
        </p:txBody>
      </p:sp>
      <p:sp>
        <p:nvSpPr>
          <p:cNvPr id="9" name="Text Box 5"/>
          <p:cNvSpPr txBox="1">
            <a:spLocks noChangeArrowheads="1"/>
          </p:cNvSpPr>
          <p:nvPr/>
        </p:nvSpPr>
        <p:spPr bwMode="auto">
          <a:xfrm>
            <a:off x="0" y="1309530"/>
            <a:ext cx="12192000" cy="307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Times New Roman" panose="02020603050405020304" pitchFamily="18" charset="0"/>
              </a:defRPr>
            </a:lvl1pPr>
            <a:lvl2pPr marL="742950" indent="-285750" eaLnBrk="0" hangingPunct="0">
              <a:defRPr sz="1400">
                <a:solidFill>
                  <a:schemeClr val="tx1"/>
                </a:solidFill>
                <a:latin typeface="Times New Roman" panose="02020603050405020304" pitchFamily="18" charset="0"/>
              </a:defRPr>
            </a:lvl2pPr>
            <a:lvl3pPr marL="1143000" indent="-228600" eaLnBrk="0" hangingPunct="0">
              <a:defRPr sz="1400">
                <a:solidFill>
                  <a:schemeClr val="tx1"/>
                </a:solidFill>
                <a:latin typeface="Times New Roman" panose="02020603050405020304" pitchFamily="18" charset="0"/>
              </a:defRPr>
            </a:lvl3pPr>
            <a:lvl4pPr marL="1600200" indent="-228600" eaLnBrk="0" hangingPunct="0">
              <a:defRPr sz="1400">
                <a:solidFill>
                  <a:schemeClr val="tx1"/>
                </a:solidFill>
                <a:latin typeface="Times New Roman" panose="02020603050405020304" pitchFamily="18" charset="0"/>
              </a:defRPr>
            </a:lvl4pPr>
            <a:lvl5pPr marL="2057400" indent="-228600" eaLnBrk="0" hangingPunct="0">
              <a:defRPr sz="1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1400">
                <a:solidFill>
                  <a:schemeClr val="tx1"/>
                </a:solidFill>
                <a:latin typeface="Times New Roman" panose="02020603050405020304" pitchFamily="18" charset="0"/>
              </a:defRPr>
            </a:lvl9pPr>
          </a:lstStyle>
          <a:p>
            <a:pPr algn="l" eaLnBrk="1" hangingPunct="1"/>
            <a:r>
              <a:rPr lang="hu-HU" altLang="hu-HU" sz="1800" b="1" dirty="0">
                <a:solidFill>
                  <a:srgbClr val="07073B"/>
                </a:solidFill>
              </a:rPr>
              <a:t>Általános érvényű engedéllyel továbbítható </a:t>
            </a:r>
            <a:r>
              <a:rPr lang="hu-HU" altLang="hu-HU" sz="1800" b="1" dirty="0" smtClean="0">
                <a:solidFill>
                  <a:srgbClr val="07073B"/>
                </a:solidFill>
              </a:rPr>
              <a:t>küldemény</a:t>
            </a:r>
          </a:p>
          <a:p>
            <a:pPr algn="l" eaLnBrk="1" hangingPunct="1"/>
            <a:r>
              <a:rPr lang="hu-HU" altLang="hu-HU" sz="1600" dirty="0" smtClean="0">
                <a:solidFill>
                  <a:srgbClr val="FF0000"/>
                </a:solidFill>
              </a:rPr>
              <a:t>Külön </a:t>
            </a:r>
            <a:r>
              <a:rPr lang="hu-HU" altLang="hu-HU" sz="1600" dirty="0">
                <a:solidFill>
                  <a:srgbClr val="FF0000"/>
                </a:solidFill>
              </a:rPr>
              <a:t>továbbítási engedély nélkül </a:t>
            </a:r>
            <a:r>
              <a:rPr lang="hu-HU" altLang="hu-HU" sz="1600" dirty="0"/>
              <a:t>továbbítható rendkívüli küldemények lehetnek </a:t>
            </a:r>
            <a:r>
              <a:rPr lang="hu-HU" altLang="hu-HU" sz="1600" b="1" dirty="0"/>
              <a:t>nem rakszelvényen</a:t>
            </a:r>
            <a:r>
              <a:rPr lang="hu-HU" altLang="hu-HU" sz="1600" dirty="0"/>
              <a:t> túlérő és </a:t>
            </a:r>
            <a:r>
              <a:rPr lang="hu-HU" altLang="hu-HU" sz="1600" b="1" dirty="0"/>
              <a:t>rakszelvényen túlérő</a:t>
            </a:r>
            <a:r>
              <a:rPr lang="hu-HU" altLang="hu-HU" sz="1600" dirty="0"/>
              <a:t> küldemények.</a:t>
            </a:r>
            <a:endParaRPr lang="hu-HU" altLang="hu-HU" sz="1600" b="1" dirty="0"/>
          </a:p>
          <a:p>
            <a:pPr algn="l" eaLnBrk="1" hangingPunct="1">
              <a:buFontTx/>
              <a:buChar char="•"/>
            </a:pPr>
            <a:r>
              <a:rPr lang="hu-HU" altLang="hu-HU" sz="1600" b="1" dirty="0" smtClean="0"/>
              <a:t>Nem </a:t>
            </a:r>
            <a:r>
              <a:rPr lang="hu-HU" altLang="hu-HU" sz="1600" b="1" dirty="0"/>
              <a:t>rakszelvényen túlérő küldemények és kódjai</a:t>
            </a:r>
          </a:p>
          <a:p>
            <a:pPr algn="l" eaLnBrk="1" hangingPunct="1"/>
            <a:r>
              <a:rPr lang="hu-HU" altLang="hu-HU" sz="1600" dirty="0"/>
              <a:t>Nemzetközi rendkívüli küldemények, a belföldi vonalon normál küldemény		</a:t>
            </a:r>
            <a:r>
              <a:rPr lang="hu-HU" altLang="hu-HU" sz="1600" b="1" dirty="0"/>
              <a:t>00</a:t>
            </a:r>
          </a:p>
          <a:p>
            <a:pPr algn="l" eaLnBrk="1" hangingPunct="1"/>
            <a:r>
              <a:rPr lang="hu-HU" altLang="hu-HU" sz="1600" dirty="0"/>
              <a:t>Saját kerekein továbbított jármű (a futásjóságát Futási Bizonylattal kell igazolni).	</a:t>
            </a:r>
            <a:r>
              <a:rPr lang="hu-HU" altLang="hu-HU" sz="1600" b="1" dirty="0"/>
              <a:t>06</a:t>
            </a:r>
          </a:p>
          <a:p>
            <a:pPr algn="l" eaLnBrk="1" hangingPunct="1"/>
            <a:r>
              <a:rPr lang="hu-HU" altLang="hu-HU" sz="1600" dirty="0"/>
              <a:t>Nem rakszelvényen túlérő egyéb küldemény (pl. hosszú).			</a:t>
            </a:r>
            <a:r>
              <a:rPr lang="hu-HU" altLang="hu-HU" sz="1600" b="1" dirty="0"/>
              <a:t>07</a:t>
            </a:r>
          </a:p>
          <a:p>
            <a:pPr algn="l" eaLnBrk="1" hangingPunct="1"/>
            <a:r>
              <a:rPr lang="hu-HU" altLang="hu-HU" sz="1600" dirty="0"/>
              <a:t>Nem rakszelvényen túlérő tengelyterhelés túllépés.				</a:t>
            </a:r>
            <a:r>
              <a:rPr lang="hu-HU" altLang="hu-HU" sz="1600" b="1" dirty="0"/>
              <a:t>08</a:t>
            </a:r>
          </a:p>
          <a:p>
            <a:pPr algn="l" eaLnBrk="1" hangingPunct="1"/>
            <a:r>
              <a:rPr lang="hu-HU" altLang="hu-HU" sz="1600" dirty="0"/>
              <a:t> (Műszaki Táblázatok II. 6.sz.Táblázat szerint engedélyezett)</a:t>
            </a:r>
          </a:p>
          <a:p>
            <a:pPr algn="l" eaLnBrk="1" hangingPunct="1"/>
            <a:r>
              <a:rPr lang="hu-HU" altLang="hu-HU" sz="1600" dirty="0"/>
              <a:t>Nem rakszelvényen túlérő tengelyterhelés túllépés.				</a:t>
            </a:r>
            <a:r>
              <a:rPr lang="hu-HU" altLang="hu-HU" sz="1600" b="1" dirty="0"/>
              <a:t>65</a:t>
            </a:r>
          </a:p>
          <a:p>
            <a:pPr algn="l" eaLnBrk="1" hangingPunct="1"/>
            <a:r>
              <a:rPr lang="hu-HU" altLang="hu-HU" sz="1600" dirty="0"/>
              <a:t> (Műszaki Táblázatok II 6.sz. Táblázat vonalosztály oszlopában megadott határértékig, csak 2 és 4 tengelyes vasúti kocsikra)</a:t>
            </a:r>
            <a:endParaRPr lang="hu-HU" altLang="hu-HU" sz="1600" b="1" dirty="0"/>
          </a:p>
          <a:p>
            <a:pPr algn="l" eaLnBrk="1" hangingPunct="1">
              <a:buFontTx/>
              <a:buChar char="•"/>
            </a:pPr>
            <a:r>
              <a:rPr lang="hu-HU" altLang="hu-HU" sz="1600" b="1" dirty="0" smtClean="0"/>
              <a:t>Rakszelvényen </a:t>
            </a:r>
            <a:r>
              <a:rPr lang="hu-HU" altLang="hu-HU" sz="1600" b="1" dirty="0"/>
              <a:t>túlérő típusküldemények és kódjai</a:t>
            </a:r>
            <a:r>
              <a:rPr lang="hu-HU" altLang="hu-HU" sz="1600" dirty="0"/>
              <a:t>: </a:t>
            </a:r>
            <a:r>
              <a:rPr lang="hu-HU" altLang="hu-HU" sz="1600" b="1" dirty="0">
                <a:solidFill>
                  <a:srgbClr val="07073B"/>
                </a:solidFill>
              </a:rPr>
              <a:t>11, 22, 33, 44, 55, 66, 77, 88, </a:t>
            </a:r>
            <a:r>
              <a:rPr lang="hu-HU" altLang="hu-HU" sz="1600" b="1" dirty="0" smtClean="0">
                <a:solidFill>
                  <a:srgbClr val="07073B"/>
                </a:solidFill>
              </a:rPr>
              <a:t>99.</a:t>
            </a:r>
            <a:endParaRPr lang="hu-HU" altLang="hu-HU" sz="1600" dirty="0"/>
          </a:p>
        </p:txBody>
      </p:sp>
      <p:sp>
        <p:nvSpPr>
          <p:cNvPr id="5" name="Text Box 5"/>
          <p:cNvSpPr txBox="1">
            <a:spLocks noChangeArrowheads="1"/>
          </p:cNvSpPr>
          <p:nvPr/>
        </p:nvSpPr>
        <p:spPr bwMode="auto">
          <a:xfrm>
            <a:off x="-759" y="4387296"/>
            <a:ext cx="1219200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bg2"/>
              </a:buClr>
              <a:buSzPct val="70000"/>
              <a:buFont typeface="Wingdings" panose="05000000000000000000" pitchFamily="2" charset="2"/>
              <a:buChar char="o"/>
              <a:defRPr sz="3200">
                <a:solidFill>
                  <a:schemeClr val="tx1"/>
                </a:solidFill>
                <a:latin typeface="Times New Roman" panose="02020603050405020304" pitchFamily="18" charset="0"/>
              </a:defRPr>
            </a:lvl1pPr>
            <a:lvl2pPr>
              <a:spcBef>
                <a:spcPct val="20000"/>
              </a:spcBef>
              <a:buClr>
                <a:schemeClr val="accent2"/>
              </a:buClr>
              <a:buSzPct val="75000"/>
              <a:buFont typeface="Wingdings" panose="05000000000000000000" pitchFamily="2" charset="2"/>
              <a:buChar char="n"/>
              <a:defRPr sz="2800">
                <a:solidFill>
                  <a:schemeClr val="tx1"/>
                </a:solidFill>
                <a:latin typeface="Times New Roman" panose="02020603050405020304" pitchFamily="18" charset="0"/>
              </a:defRPr>
            </a:lvl2pPr>
            <a:lvl3pPr marL="1143000" indent="-228600">
              <a:spcBef>
                <a:spcPct val="20000"/>
              </a:spcBef>
              <a:buClr>
                <a:schemeClr val="bg2"/>
              </a:buClr>
              <a:buSzPct val="65000"/>
              <a:buFont typeface="Wingdings" panose="05000000000000000000" pitchFamily="2" charset="2"/>
              <a:buChar char="o"/>
              <a:defRPr sz="2400">
                <a:solidFill>
                  <a:schemeClr val="tx1"/>
                </a:solidFill>
                <a:latin typeface="Times New Roman" panose="02020603050405020304" pitchFamily="18" charset="0"/>
              </a:defRPr>
            </a:lvl3pPr>
            <a:lvl4pPr marL="1600200" indent="-228600">
              <a:spcBef>
                <a:spcPct val="20000"/>
              </a:spcBef>
              <a:buClr>
                <a:schemeClr val="accent2"/>
              </a:buClr>
              <a:buSzPct val="75000"/>
              <a:buFont typeface="Wingdings" panose="05000000000000000000" pitchFamily="2" charset="2"/>
              <a:buChar char="n"/>
              <a:defRPr sz="2000">
                <a:solidFill>
                  <a:schemeClr val="tx1"/>
                </a:solidFill>
                <a:latin typeface="Times New Roman" panose="02020603050405020304" pitchFamily="18" charset="0"/>
              </a:defRPr>
            </a:lvl4pPr>
            <a:lvl5pPr marL="2057400" indent="-228600">
              <a:spcBef>
                <a:spcPct val="20000"/>
              </a:spcBef>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9pPr>
          </a:lstStyle>
          <a:p>
            <a:pPr eaLnBrk="1" hangingPunct="1">
              <a:spcBef>
                <a:spcPct val="0"/>
              </a:spcBef>
              <a:buClrTx/>
              <a:buSzTx/>
              <a:buFontTx/>
              <a:buNone/>
            </a:pPr>
            <a:r>
              <a:rPr lang="hu-HU" altLang="hu-HU" sz="1800" b="1" dirty="0">
                <a:solidFill>
                  <a:srgbClr val="07073B"/>
                </a:solidFill>
              </a:rPr>
              <a:t>Egyedi továbbítási engedéllyel továbbítható küldemény</a:t>
            </a:r>
            <a:r>
              <a:rPr lang="hu-HU" altLang="hu-HU" sz="1800" b="1" dirty="0">
                <a:solidFill>
                  <a:srgbClr val="008000"/>
                </a:solidFill>
              </a:rPr>
              <a:t> </a:t>
            </a:r>
          </a:p>
          <a:p>
            <a:pPr eaLnBrk="1" hangingPunct="1">
              <a:spcBef>
                <a:spcPct val="0"/>
              </a:spcBef>
              <a:buClrTx/>
              <a:buSzTx/>
              <a:buFontTx/>
              <a:buNone/>
            </a:pPr>
            <a:r>
              <a:rPr lang="hu-HU" altLang="hu-HU" sz="1600" dirty="0"/>
              <a:t>Egyedi továbbítási engedéllyel továbbítható a küldemény abban az esetben, ha a műszaki adatai alapján nem sorozható be az általános érvényű engedéllyel továbbítható küldemények közé.</a:t>
            </a:r>
          </a:p>
          <a:p>
            <a:pPr eaLnBrk="1" hangingPunct="1">
              <a:spcBef>
                <a:spcPct val="0"/>
              </a:spcBef>
              <a:buClrTx/>
              <a:buSzTx/>
              <a:buFontTx/>
              <a:buNone/>
            </a:pPr>
            <a:r>
              <a:rPr lang="hu-HU" altLang="hu-HU" sz="1600" b="1" dirty="0">
                <a:solidFill>
                  <a:srgbClr val="DA0000"/>
                </a:solidFill>
              </a:rPr>
              <a:t>A felvételi (átvételi) engedély a küldemény továbbítására nem jogosít, arra továbbítási engedélyt kell kérni.</a:t>
            </a:r>
            <a:endParaRPr lang="hu-HU" altLang="hu-HU" sz="1600" b="1" u="sng" dirty="0">
              <a:solidFill>
                <a:srgbClr val="DA0000"/>
              </a:solidFill>
            </a:endParaRPr>
          </a:p>
          <a:p>
            <a:pPr eaLnBrk="1" hangingPunct="1">
              <a:spcBef>
                <a:spcPct val="0"/>
              </a:spcBef>
              <a:buClrTx/>
              <a:buSzTx/>
              <a:buFontTx/>
              <a:buNone/>
            </a:pPr>
            <a:r>
              <a:rPr lang="hu-HU" altLang="hu-HU" sz="1600" u="sng" dirty="0" smtClean="0"/>
              <a:t>Továbbítás </a:t>
            </a:r>
            <a:r>
              <a:rPr lang="hu-HU" altLang="hu-HU" sz="1600" u="sng" dirty="0"/>
              <a:t>módja és kódja</a:t>
            </a:r>
            <a:r>
              <a:rPr lang="hu-HU" altLang="hu-HU" sz="1600" dirty="0"/>
              <a:t>: </a:t>
            </a:r>
            <a:endParaRPr lang="hu-HU" altLang="hu-HU" sz="1600" b="1" dirty="0"/>
          </a:p>
          <a:p>
            <a:pPr eaLnBrk="1" hangingPunct="1">
              <a:spcBef>
                <a:spcPct val="0"/>
              </a:spcBef>
              <a:buClrTx/>
              <a:buSzTx/>
              <a:buFontTx/>
              <a:buNone/>
            </a:pPr>
            <a:r>
              <a:rPr lang="hu-HU" altLang="hu-HU" sz="1600" dirty="0"/>
              <a:t>Egyedi engedéllyel továbbítható küldemény 					</a:t>
            </a:r>
            <a:r>
              <a:rPr lang="hu-HU" altLang="hu-HU" sz="1600" b="1" dirty="0" smtClean="0"/>
              <a:t>63</a:t>
            </a:r>
          </a:p>
          <a:p>
            <a:pPr>
              <a:spcBef>
                <a:spcPct val="0"/>
              </a:spcBef>
              <a:buClrTx/>
              <a:buSzTx/>
              <a:buNone/>
            </a:pPr>
            <a:r>
              <a:rPr lang="hu-HU" altLang="hu-HU" sz="1600" dirty="0" err="1"/>
              <a:t>Különmenetben</a:t>
            </a:r>
            <a:r>
              <a:rPr lang="hu-HU" altLang="hu-HU" sz="1600" dirty="0"/>
              <a:t> továbbítandó </a:t>
            </a:r>
            <a:r>
              <a:rPr lang="hu-HU" altLang="hu-HU" sz="1600" b="1" dirty="0"/>
              <a:t>						</a:t>
            </a:r>
            <a:r>
              <a:rPr lang="hu-HU" altLang="hu-HU" sz="1600" b="1" dirty="0" smtClean="0"/>
              <a:t>69</a:t>
            </a:r>
            <a:endParaRPr lang="hu-HU" altLang="hu-HU" sz="1600" b="1" dirty="0"/>
          </a:p>
          <a:p>
            <a:pPr eaLnBrk="1" hangingPunct="1">
              <a:spcBef>
                <a:spcPct val="0"/>
              </a:spcBef>
              <a:buClrTx/>
              <a:buSzTx/>
              <a:buFontTx/>
              <a:buNone/>
            </a:pPr>
            <a:r>
              <a:rPr lang="hu-HU" altLang="hu-HU" sz="1600" dirty="0" smtClean="0"/>
              <a:t>Állandó </a:t>
            </a:r>
            <a:r>
              <a:rPr lang="hu-HU" altLang="hu-HU" sz="1600" dirty="0"/>
              <a:t>(egyedi) továbbítási engedély 					</a:t>
            </a:r>
            <a:r>
              <a:rPr lang="hu-HU" altLang="hu-HU" sz="1600" b="1" dirty="0"/>
              <a:t>64</a:t>
            </a:r>
          </a:p>
          <a:p>
            <a:pPr lvl="1" algn="just" eaLnBrk="1" hangingPunct="1">
              <a:spcBef>
                <a:spcPct val="0"/>
              </a:spcBef>
              <a:buClrTx/>
              <a:buSzTx/>
              <a:buFontTx/>
              <a:buNone/>
            </a:pPr>
            <a:r>
              <a:rPr lang="hu-HU" altLang="hu-HU" sz="1600" dirty="0"/>
              <a:t>Állandó továbbítási engedélyt kell kiadni abban az esetben, amikor a továbbítási engedélyben megadott feltételeknél az érvényességi határidőn belül változás nem várható, így nem kell minden egyes esetben továbbítási engedélyt kérni</a:t>
            </a:r>
            <a:r>
              <a:rPr lang="hu-HU" altLang="hu-HU" sz="1600" dirty="0" smtClean="0"/>
              <a:t>.</a:t>
            </a:r>
            <a:endParaRPr lang="hu-HU" altLang="hu-HU" sz="1600" dirty="0"/>
          </a:p>
        </p:txBody>
      </p:sp>
      <p:sp>
        <p:nvSpPr>
          <p:cNvPr id="2" name="Ellipszis 1"/>
          <p:cNvSpPr/>
          <p:nvPr/>
        </p:nvSpPr>
        <p:spPr>
          <a:xfrm>
            <a:off x="6496334" y="4831307"/>
            <a:ext cx="2238233" cy="928048"/>
          </a:xfrm>
          <a:prstGeom prst="ellipse">
            <a:avLst/>
          </a:pr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7" name="Ellipszis 6"/>
          <p:cNvSpPr/>
          <p:nvPr/>
        </p:nvSpPr>
        <p:spPr>
          <a:xfrm>
            <a:off x="10672547" y="4984483"/>
            <a:ext cx="1148687" cy="928048"/>
          </a:xfrm>
          <a:prstGeom prst="ellipse">
            <a:avLst/>
          </a:prstGeom>
          <a:solidFill>
            <a:srgbClr val="0070C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a:latin typeface="Times New Roman" panose="02020603050405020304" pitchFamily="18" charset="0"/>
                <a:cs typeface="Times New Roman" panose="02020603050405020304" pitchFamily="18" charset="0"/>
              </a:rPr>
              <a:t>BRK</a:t>
            </a:r>
          </a:p>
        </p:txBody>
      </p:sp>
      <p:sp>
        <p:nvSpPr>
          <p:cNvPr id="8" name="Ellipszis 7"/>
          <p:cNvSpPr/>
          <p:nvPr/>
        </p:nvSpPr>
        <p:spPr>
          <a:xfrm>
            <a:off x="10672548" y="2370741"/>
            <a:ext cx="1148687" cy="928048"/>
          </a:xfrm>
          <a:prstGeom prst="ellipse">
            <a:avLst/>
          </a:prstGeom>
          <a:solidFill>
            <a:srgbClr val="0070C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a:latin typeface="Times New Roman" panose="02020603050405020304" pitchFamily="18" charset="0"/>
                <a:cs typeface="Times New Roman" panose="02020603050405020304" pitchFamily="18" charset="0"/>
              </a:rPr>
              <a:t>BRK</a:t>
            </a:r>
          </a:p>
        </p:txBody>
      </p:sp>
      <p:sp>
        <p:nvSpPr>
          <p:cNvPr id="10" name="Ellipszis 9"/>
          <p:cNvSpPr/>
          <p:nvPr/>
        </p:nvSpPr>
        <p:spPr>
          <a:xfrm>
            <a:off x="8991217" y="2405949"/>
            <a:ext cx="1148687" cy="928048"/>
          </a:xfrm>
          <a:prstGeom prst="ellipse">
            <a:avLst/>
          </a:prstGeom>
          <a:solidFill>
            <a:srgbClr val="7030A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smtClean="0">
                <a:latin typeface="Times New Roman" panose="02020603050405020304" pitchFamily="18" charset="0"/>
                <a:cs typeface="Times New Roman" panose="02020603050405020304" pitchFamily="18" charset="0"/>
              </a:rPr>
              <a:t>NRK</a:t>
            </a:r>
            <a:endParaRPr lang="hu-H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1186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2"/>
          <a:stretch>
            <a:fillRect/>
          </a:stretch>
        </p:blipFill>
        <p:spPr>
          <a:xfrm>
            <a:off x="88900" y="1405492"/>
            <a:ext cx="12103100" cy="1671151"/>
          </a:xfrm>
          <a:prstGeom prst="rect">
            <a:avLst/>
          </a:prstGeom>
        </p:spPr>
      </p:pic>
      <p:pic>
        <p:nvPicPr>
          <p:cNvPr id="9" name="Kép 8"/>
          <p:cNvPicPr>
            <a:picLocks noChangeAspect="1"/>
          </p:cNvPicPr>
          <p:nvPr/>
        </p:nvPicPr>
        <p:blipFill>
          <a:blip r:embed="rId3"/>
          <a:stretch>
            <a:fillRect/>
          </a:stretch>
        </p:blipFill>
        <p:spPr>
          <a:xfrm>
            <a:off x="1093130" y="3076643"/>
            <a:ext cx="6035874" cy="3781358"/>
          </a:xfrm>
          <a:prstGeom prst="rect">
            <a:avLst/>
          </a:prstGeom>
        </p:spPr>
      </p:pic>
      <p:sp>
        <p:nvSpPr>
          <p:cNvPr id="7"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Rendkívüli küldemény adatokban</a:t>
            </a:r>
            <a:endParaRPr lang="hu-HU" sz="2800" b="0" i="0" dirty="0">
              <a:solidFill>
                <a:srgbClr val="002060"/>
              </a:solidFill>
              <a:latin typeface="Plantagenet Cherokee"/>
            </a:endParaRPr>
          </a:p>
        </p:txBody>
      </p:sp>
      <p:sp>
        <p:nvSpPr>
          <p:cNvPr id="5" name="Szövegdoboz 4"/>
          <p:cNvSpPr txBox="1"/>
          <p:nvPr/>
        </p:nvSpPr>
        <p:spPr>
          <a:xfrm>
            <a:off x="7970049" y="3308973"/>
            <a:ext cx="2906486" cy="830997"/>
          </a:xfrm>
          <a:prstGeom prst="rect">
            <a:avLst/>
          </a:prstGeom>
          <a:noFill/>
        </p:spPr>
        <p:txBody>
          <a:bodyPr wrap="square" rtlCol="0">
            <a:spAutoFit/>
          </a:bodyPr>
          <a:lstStyle/>
          <a:p>
            <a:pPr algn="ctr"/>
            <a:r>
              <a:rPr lang="hu-HU" sz="2400" dirty="0" smtClean="0">
                <a:latin typeface="Times New Roman" panose="02020603050405020304" pitchFamily="18" charset="0"/>
                <a:cs typeface="Times New Roman" panose="02020603050405020304" pitchFamily="18" charset="0"/>
              </a:rPr>
              <a:t>Kezelt nemzetközi engedélyek</a:t>
            </a:r>
            <a:endParaRPr lang="hu-H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9671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p:cNvPicPr>
            <a:picLocks noChangeAspect="1"/>
          </p:cNvPicPr>
          <p:nvPr/>
        </p:nvPicPr>
        <p:blipFill>
          <a:blip r:embed="rId2"/>
          <a:stretch>
            <a:fillRect/>
          </a:stretch>
        </p:blipFill>
        <p:spPr>
          <a:xfrm>
            <a:off x="6740836" y="-1"/>
            <a:ext cx="5475669" cy="6853297"/>
          </a:xfrm>
          <a:prstGeom prst="rect">
            <a:avLst/>
          </a:prstGeom>
        </p:spPr>
      </p:pic>
      <p:pic>
        <p:nvPicPr>
          <p:cNvPr id="3" name="Kép 2"/>
          <p:cNvPicPr>
            <a:picLocks noChangeAspect="1"/>
          </p:cNvPicPr>
          <p:nvPr/>
        </p:nvPicPr>
        <p:blipFill>
          <a:blip r:embed="rId3"/>
          <a:stretch>
            <a:fillRect/>
          </a:stretch>
        </p:blipFill>
        <p:spPr>
          <a:xfrm>
            <a:off x="0" y="0"/>
            <a:ext cx="6740836" cy="6853297"/>
          </a:xfrm>
          <a:prstGeom prst="rect">
            <a:avLst/>
          </a:prstGeom>
        </p:spPr>
      </p:pic>
      <p:sp>
        <p:nvSpPr>
          <p:cNvPr id="2" name="Ellipszis 1"/>
          <p:cNvSpPr/>
          <p:nvPr/>
        </p:nvSpPr>
        <p:spPr>
          <a:xfrm>
            <a:off x="4947557" y="879247"/>
            <a:ext cx="930728" cy="587829"/>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8" name="Ellipszis 7"/>
          <p:cNvSpPr/>
          <p:nvPr/>
        </p:nvSpPr>
        <p:spPr>
          <a:xfrm>
            <a:off x="10576114" y="598980"/>
            <a:ext cx="930728" cy="280267"/>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9" name="Ellipszis 8"/>
          <p:cNvSpPr/>
          <p:nvPr/>
        </p:nvSpPr>
        <p:spPr>
          <a:xfrm>
            <a:off x="8707272" y="6155140"/>
            <a:ext cx="767767" cy="698157"/>
          </a:xfrm>
          <a:prstGeom prst="ellipse">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Tree>
    <p:extLst>
      <p:ext uri="{BB962C8B-B14F-4D97-AF65-F5344CB8AC3E}">
        <p14:creationId xmlns:p14="http://schemas.microsoft.com/office/powerpoint/2010/main" val="3203409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Kép 2"/>
          <p:cNvPicPr>
            <a:picLocks noChangeAspect="1"/>
          </p:cNvPicPr>
          <p:nvPr/>
        </p:nvPicPr>
        <p:blipFill>
          <a:blip r:embed="rId2"/>
          <a:stretch>
            <a:fillRect/>
          </a:stretch>
        </p:blipFill>
        <p:spPr>
          <a:xfrm>
            <a:off x="1404258" y="1485378"/>
            <a:ext cx="9385962" cy="1243368"/>
          </a:xfrm>
          <a:prstGeom prst="rect">
            <a:avLst/>
          </a:prstGeom>
        </p:spPr>
      </p:pic>
      <p:pic>
        <p:nvPicPr>
          <p:cNvPr id="6" name="Kép 5"/>
          <p:cNvPicPr>
            <a:picLocks noChangeAspect="1"/>
          </p:cNvPicPr>
          <p:nvPr/>
        </p:nvPicPr>
        <p:blipFill>
          <a:blip r:embed="rId3"/>
          <a:stretch>
            <a:fillRect/>
          </a:stretch>
        </p:blipFill>
        <p:spPr>
          <a:xfrm>
            <a:off x="5439474" y="3013497"/>
            <a:ext cx="6752525" cy="3844503"/>
          </a:xfrm>
          <a:prstGeom prst="rect">
            <a:avLst/>
          </a:prstGeom>
        </p:spPr>
      </p:pic>
      <p:sp>
        <p:nvSpPr>
          <p:cNvPr id="10"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a:solidFill>
                  <a:srgbClr val="002060"/>
                </a:solidFill>
                <a:latin typeface="Times New Roman" panose="02020603050405020304" pitchFamily="18" charset="0"/>
                <a:cs typeface="Times New Roman" panose="02020603050405020304" pitchFamily="18" charset="0"/>
              </a:rPr>
              <a:t>Rendkívüli küldemény adatokban</a:t>
            </a:r>
            <a:endParaRPr lang="hu-HU" sz="2800" b="0" i="0" dirty="0">
              <a:solidFill>
                <a:srgbClr val="002060"/>
              </a:solidFill>
              <a:latin typeface="Plantagenet Cherokee"/>
            </a:endParaRPr>
          </a:p>
        </p:txBody>
      </p:sp>
      <p:pic>
        <p:nvPicPr>
          <p:cNvPr id="2" name="Kép 1"/>
          <p:cNvPicPr>
            <a:picLocks noChangeAspect="1"/>
          </p:cNvPicPr>
          <p:nvPr/>
        </p:nvPicPr>
        <p:blipFill>
          <a:blip r:embed="rId4"/>
          <a:stretch>
            <a:fillRect/>
          </a:stretch>
        </p:blipFill>
        <p:spPr>
          <a:xfrm>
            <a:off x="1217821" y="4824982"/>
            <a:ext cx="3145826" cy="1714274"/>
          </a:xfrm>
          <a:prstGeom prst="rect">
            <a:avLst/>
          </a:prstGeom>
        </p:spPr>
      </p:pic>
      <p:pic>
        <p:nvPicPr>
          <p:cNvPr id="4" name="Kép 3"/>
          <p:cNvPicPr>
            <a:picLocks noChangeAspect="1"/>
          </p:cNvPicPr>
          <p:nvPr/>
        </p:nvPicPr>
        <p:blipFill>
          <a:blip r:embed="rId5"/>
          <a:stretch>
            <a:fillRect/>
          </a:stretch>
        </p:blipFill>
        <p:spPr>
          <a:xfrm>
            <a:off x="323667" y="3296863"/>
            <a:ext cx="4934134" cy="1205468"/>
          </a:xfrm>
          <a:prstGeom prst="rect">
            <a:avLst/>
          </a:prstGeom>
        </p:spPr>
      </p:pic>
    </p:spTree>
    <p:extLst>
      <p:ext uri="{BB962C8B-B14F-4D97-AF65-F5344CB8AC3E}">
        <p14:creationId xmlns:p14="http://schemas.microsoft.com/office/powerpoint/2010/main" val="1385720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églalap 6"/>
          <p:cNvSpPr>
            <a:spLocks noChangeArrowheads="1"/>
          </p:cNvSpPr>
          <p:nvPr/>
        </p:nvSpPr>
        <p:spPr bwMode="auto">
          <a:xfrm>
            <a:off x="6095241" y="3588068"/>
            <a:ext cx="43164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r>
              <a:rPr lang="hu-HU" altLang="hu-HU" dirty="0">
                <a:solidFill>
                  <a:schemeClr val="tx2"/>
                </a:solidFill>
              </a:rPr>
              <a:t>A lemezek kapacitása típustól függően 160-500 </a:t>
            </a:r>
            <a:r>
              <a:rPr lang="hu-HU" altLang="hu-HU" dirty="0" err="1">
                <a:solidFill>
                  <a:schemeClr val="tx2"/>
                </a:solidFill>
              </a:rPr>
              <a:t>KiB</a:t>
            </a:r>
            <a:r>
              <a:rPr lang="hu-HU" altLang="hu-HU" dirty="0">
                <a:solidFill>
                  <a:schemeClr val="tx2"/>
                </a:solidFill>
              </a:rPr>
              <a:t> volt.</a:t>
            </a:r>
          </a:p>
        </p:txBody>
      </p:sp>
      <p:sp>
        <p:nvSpPr>
          <p:cNvPr id="11" name="Téglalap 10"/>
          <p:cNvSpPr/>
          <p:nvPr/>
        </p:nvSpPr>
        <p:spPr>
          <a:xfrm>
            <a:off x="5193505" y="3984075"/>
            <a:ext cx="6863512" cy="2800767"/>
          </a:xfrm>
          <a:prstGeom prst="rect">
            <a:avLst/>
          </a:prstGeom>
        </p:spPr>
        <p:txBody>
          <a:bodyPr wrap="square">
            <a:spAutoFit/>
          </a:bodyPr>
          <a:lstStyle/>
          <a:p>
            <a:pPr algn="ctr">
              <a:defRPr/>
            </a:pPr>
            <a:r>
              <a:rPr lang="hu-HU" sz="1600" b="1" i="1" dirty="0">
                <a:solidFill>
                  <a:schemeClr val="tx2"/>
                </a:solidFill>
                <a:latin typeface="Times New Roman" panose="02020603050405020304" pitchFamily="18" charset="0"/>
                <a:cs typeface="Times New Roman" panose="02020603050405020304" pitchFamily="18" charset="0"/>
              </a:rPr>
              <a:t>M08X személyi számítógép SZKI &amp; Labor Műszeripari Művek &amp; BME Automatizálási Tsz.  </a:t>
            </a:r>
          </a:p>
          <a:p>
            <a:pPr algn="ctr">
              <a:defRPr/>
            </a:pPr>
            <a:r>
              <a:rPr lang="hu-HU" sz="1600" b="1" i="1" dirty="0" smtClean="0">
                <a:solidFill>
                  <a:schemeClr val="tx2"/>
                </a:solidFill>
                <a:latin typeface="Times New Roman" panose="02020603050405020304" pitchFamily="18" charset="0"/>
                <a:cs typeface="Times New Roman" panose="02020603050405020304" pitchFamily="18" charset="0"/>
              </a:rPr>
              <a:t>CPU </a:t>
            </a:r>
            <a:r>
              <a:rPr lang="hu-HU" sz="1600" b="1" i="1" dirty="0">
                <a:solidFill>
                  <a:schemeClr val="tx2"/>
                </a:solidFill>
                <a:latin typeface="Times New Roman" panose="02020603050405020304" pitchFamily="18" charset="0"/>
                <a:cs typeface="Times New Roman" panose="02020603050405020304" pitchFamily="18" charset="0"/>
              </a:rPr>
              <a:t>kártya: 64 Kilobyte, floppy egység: 2 db MOM  (Magyar Optikai Művek) MF 6400  8″</a:t>
            </a:r>
            <a:r>
              <a:rPr lang="hu-HU" sz="1600" b="1" i="1" dirty="0" err="1">
                <a:solidFill>
                  <a:schemeClr val="tx2"/>
                </a:solidFill>
                <a:latin typeface="Times New Roman" panose="02020603050405020304" pitchFamily="18" charset="0"/>
                <a:cs typeface="Times New Roman" panose="02020603050405020304" pitchFamily="18" charset="0"/>
              </a:rPr>
              <a:t>-os</a:t>
            </a:r>
            <a:r>
              <a:rPr lang="hu-HU" sz="1600" b="1" i="1" dirty="0">
                <a:solidFill>
                  <a:schemeClr val="tx2"/>
                </a:solidFill>
                <a:latin typeface="Times New Roman" panose="02020603050405020304" pitchFamily="18" charset="0"/>
                <a:cs typeface="Times New Roman" panose="02020603050405020304" pitchFamily="18" charset="0"/>
              </a:rPr>
              <a:t> floppy </a:t>
            </a:r>
            <a:r>
              <a:rPr lang="hu-HU" sz="1600" b="1" i="1" dirty="0" smtClean="0">
                <a:solidFill>
                  <a:schemeClr val="tx2"/>
                </a:solidFill>
                <a:latin typeface="Times New Roman" panose="02020603050405020304" pitchFamily="18" charset="0"/>
                <a:cs typeface="Times New Roman" panose="02020603050405020304" pitchFamily="18" charset="0"/>
              </a:rPr>
              <a:t>egység</a:t>
            </a:r>
          </a:p>
          <a:p>
            <a:pPr algn="just">
              <a:defRPr/>
            </a:pPr>
            <a:r>
              <a:rPr lang="hu-HU" sz="1600" dirty="0">
                <a:solidFill>
                  <a:schemeClr val="tx2"/>
                </a:solidFill>
                <a:latin typeface="Times New Roman" panose="02020603050405020304" pitchFamily="18" charset="0"/>
                <a:cs typeface="Times New Roman" panose="02020603050405020304" pitchFamily="18" charset="0"/>
              </a:rPr>
              <a:t>A géphez külön íróasztal készült, ez tartalmazta a Magyar Optikai Művekben gyártott 8″</a:t>
            </a:r>
            <a:r>
              <a:rPr lang="hu-HU" sz="1600" dirty="0" err="1">
                <a:solidFill>
                  <a:schemeClr val="tx2"/>
                </a:solidFill>
                <a:latin typeface="Times New Roman" panose="02020603050405020304" pitchFamily="18" charset="0"/>
                <a:cs typeface="Times New Roman" panose="02020603050405020304" pitchFamily="18" charset="0"/>
              </a:rPr>
              <a:t>-os</a:t>
            </a:r>
            <a:r>
              <a:rPr lang="hu-HU" sz="1600" dirty="0">
                <a:solidFill>
                  <a:schemeClr val="tx2"/>
                </a:solidFill>
                <a:latin typeface="Times New Roman" panose="02020603050405020304" pitchFamily="18" charset="0"/>
                <a:cs typeface="Times New Roman" panose="02020603050405020304" pitchFamily="18" charset="0"/>
              </a:rPr>
              <a:t> kettős floppy egységet is, az Orion gyártmányú zöld-foszfor színű képernyős kijelzővel. Az 1980-as évek első felének kiemelkedő jelentőségű professzionális személyi számítógépét ügyviteli területen és raktárkészlet-nyilvántartásra (kisebb és közepes vállalatok) éppúgy sikerrel használták, mint az egyetemek a műszaki oktatásban. A számítógép néhány példánya középiskolákba is eljutott.</a:t>
            </a:r>
            <a:endParaRPr lang="hu-HU" sz="1600" i="1" dirty="0">
              <a:solidFill>
                <a:schemeClr val="tx2"/>
              </a:solidFill>
              <a:latin typeface="Times New Roman" panose="02020603050405020304" pitchFamily="18" charset="0"/>
              <a:cs typeface="Times New Roman" panose="02020603050405020304" pitchFamily="18" charset="0"/>
            </a:endParaRPr>
          </a:p>
        </p:txBody>
      </p:sp>
      <p:pic>
        <p:nvPicPr>
          <p:cNvPr id="2" name="Kép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28342"/>
            <a:ext cx="5193505" cy="5193505"/>
          </a:xfrm>
          <a:prstGeom prst="rect">
            <a:avLst/>
          </a:prstGeom>
        </p:spPr>
      </p:pic>
      <p:pic>
        <p:nvPicPr>
          <p:cNvPr id="3" name="Kép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7517" y="1649710"/>
            <a:ext cx="5734682" cy="1938358"/>
          </a:xfrm>
          <a:prstGeom prst="rect">
            <a:avLst/>
          </a:prstGeom>
        </p:spPr>
      </p:pic>
      <p:sp>
        <p:nvSpPr>
          <p:cNvPr id="8" name="Cím 12"/>
          <p:cNvSpPr txBox="1">
            <a:spLocks/>
          </p:cNvSpPr>
          <p:nvPr/>
        </p:nvSpPr>
        <p:spPr>
          <a:xfrm>
            <a:off x="1104900" y="76200"/>
            <a:ext cx="9980682" cy="1096962"/>
          </a:xfrm>
          <a:prstGeom prst="rect">
            <a:avLst/>
          </a:prstGeom>
        </p:spPr>
        <p:txBody>
          <a:bodyPr vert="horz" lIns="0" tIns="45720" rIns="0" bIns="45720" rtlCol="0" anchor="b">
            <a:normAutofit fontScale="90000" lnSpcReduction="10000"/>
          </a:bodyPr>
          <a:lstStyle>
            <a:lvl1pPr algn="l" defTabSz="914400" rtl="0" eaLnBrk="1" latinLnBrk="0" hangingPunct="1">
              <a:lnSpc>
                <a:spcPct val="90000"/>
              </a:lnSpc>
              <a:spcBef>
                <a:spcPct val="0"/>
              </a:spcBef>
              <a:buNone/>
              <a:defRPr sz="2800" kern="1200">
                <a:solidFill>
                  <a:schemeClr val="tx1"/>
                </a:solidFill>
                <a:latin typeface="+mj-lt"/>
                <a:ea typeface="+mj-ea"/>
                <a:cs typeface="+mj-cs"/>
              </a:defRPr>
            </a:lvl1pPr>
          </a:lstStyle>
          <a:p>
            <a:pPr algn="ctr">
              <a:spcBef>
                <a:spcPts val="0"/>
              </a:spcBef>
            </a:pPr>
            <a:r>
              <a:rPr lang="hu-HU" b="1" i="1" dirty="0" smtClean="0">
                <a:solidFill>
                  <a:srgbClr val="FF0000"/>
                </a:solidFill>
                <a:latin typeface="Times New Roman" panose="02020603050405020304" pitchFamily="18" charset="0"/>
                <a:cs typeface="Times New Roman" panose="02020603050405020304" pitchFamily="18" charset="0"/>
              </a:rPr>
              <a:t/>
            </a:r>
            <a:br>
              <a:rPr lang="hu-HU" b="1" i="1" dirty="0" smtClean="0">
                <a:solidFill>
                  <a:srgbClr val="FF0000"/>
                </a:solidFill>
                <a:latin typeface="Times New Roman" panose="02020603050405020304" pitchFamily="18" charset="0"/>
                <a:cs typeface="Times New Roman" panose="02020603050405020304" pitchFamily="18" charset="0"/>
              </a:rPr>
            </a:br>
            <a:r>
              <a:rPr lang="hu-HU" dirty="0" smtClean="0">
                <a:latin typeface="Times New Roman" panose="02020603050405020304" pitchFamily="18" charset="0"/>
                <a:cs typeface="Times New Roman" panose="02020603050405020304" pitchFamily="18" charset="0"/>
              </a:rPr>
              <a:t>Rendkívüli küldemények engedélyezése – nyilvántartó 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avagy </a:t>
            </a:r>
            <a:r>
              <a:rPr lang="hu-HU" dirty="0" smtClean="0">
                <a:solidFill>
                  <a:srgbClr val="FF0000"/>
                </a:solidFill>
                <a:latin typeface="Times New Roman" panose="02020603050405020304" pitchFamily="18" charset="0"/>
                <a:cs typeface="Times New Roman" panose="02020603050405020304" pitchFamily="18" charset="0"/>
              </a:rPr>
              <a:t>„1982</a:t>
            </a:r>
            <a:r>
              <a:rPr lang="hu-HU" dirty="0">
                <a:solidFill>
                  <a:srgbClr val="FF0000"/>
                </a:solidFill>
                <a:latin typeface="Times New Roman" panose="02020603050405020304" pitchFamily="18" charset="0"/>
                <a:cs typeface="Times New Roman" panose="02020603050405020304" pitchFamily="18" charset="0"/>
              </a:rPr>
              <a:t>. </a:t>
            </a:r>
            <a:r>
              <a:rPr lang="hu-HU" dirty="0" err="1">
                <a:solidFill>
                  <a:srgbClr val="FF0000"/>
                </a:solidFill>
                <a:latin typeface="Times New Roman" panose="02020603050405020304" pitchFamily="18" charset="0"/>
                <a:cs typeface="Times New Roman" panose="02020603050405020304" pitchFamily="18" charset="0"/>
              </a:rPr>
              <a:t>Kompjúter</a:t>
            </a:r>
            <a:r>
              <a:rPr lang="hu-HU" dirty="0">
                <a:solidFill>
                  <a:srgbClr val="FF0000"/>
                </a:solidFill>
                <a:latin typeface="Times New Roman" panose="02020603050405020304" pitchFamily="18" charset="0"/>
                <a:cs typeface="Times New Roman" panose="02020603050405020304" pitchFamily="18" charset="0"/>
              </a:rPr>
              <a:t> a bőre őre, ne feküdjön hideg kőre</a:t>
            </a:r>
            <a:r>
              <a:rPr lang="hu-HU" dirty="0" smtClean="0">
                <a:solidFill>
                  <a:srgbClr val="FF0000"/>
                </a:solidFill>
                <a:latin typeface="Times New Roman" panose="02020603050405020304" pitchFamily="18" charset="0"/>
                <a:cs typeface="Times New Roman" panose="02020603050405020304" pitchFamily="18" charset="0"/>
              </a:rPr>
              <a:t>!”</a:t>
            </a:r>
            <a:endParaRPr lang="hu-HU" dirty="0">
              <a:solidFill>
                <a:srgbClr val="FF0000"/>
              </a:solidFill>
              <a:latin typeface="Plantagenet Cherokee"/>
            </a:endParaRPr>
          </a:p>
        </p:txBody>
      </p:sp>
    </p:spTree>
    <p:extLst>
      <p:ext uri="{BB962C8B-B14F-4D97-AF65-F5344CB8AC3E}">
        <p14:creationId xmlns:p14="http://schemas.microsoft.com/office/powerpoint/2010/main" val="1502100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3" name="Kép 2"/>
          <p:cNvPicPr>
            <a:picLocks noChangeAspect="1"/>
          </p:cNvPicPr>
          <p:nvPr/>
        </p:nvPicPr>
        <p:blipFill>
          <a:blip r:embed="rId2"/>
          <a:stretch>
            <a:fillRect/>
          </a:stretch>
        </p:blipFill>
        <p:spPr>
          <a:xfrm>
            <a:off x="85768" y="1357745"/>
            <a:ext cx="3901743" cy="5500255"/>
          </a:xfrm>
          <a:prstGeom prst="rect">
            <a:avLst/>
          </a:prstGeom>
        </p:spPr>
      </p:pic>
      <p:pic>
        <p:nvPicPr>
          <p:cNvPr id="8" name="Kép 7"/>
          <p:cNvPicPr>
            <a:picLocks noChangeAspect="1"/>
          </p:cNvPicPr>
          <p:nvPr/>
        </p:nvPicPr>
        <p:blipFill>
          <a:blip r:embed="rId3"/>
          <a:stretch>
            <a:fillRect/>
          </a:stretch>
        </p:blipFill>
        <p:spPr>
          <a:xfrm>
            <a:off x="8153726" y="1351307"/>
            <a:ext cx="3868556" cy="5493349"/>
          </a:xfrm>
          <a:prstGeom prst="rect">
            <a:avLst/>
          </a:prstGeom>
        </p:spPr>
      </p:pic>
      <p:pic>
        <p:nvPicPr>
          <p:cNvPr id="9" name="Kép 8"/>
          <p:cNvPicPr>
            <a:picLocks noChangeAspect="1"/>
          </p:cNvPicPr>
          <p:nvPr/>
        </p:nvPicPr>
        <p:blipFill>
          <a:blip r:embed="rId4"/>
          <a:stretch>
            <a:fillRect/>
          </a:stretch>
        </p:blipFill>
        <p:spPr>
          <a:xfrm>
            <a:off x="4156364" y="1357745"/>
            <a:ext cx="3865418" cy="5493864"/>
          </a:xfrm>
          <a:prstGeom prst="rect">
            <a:avLst/>
          </a:prstGeom>
        </p:spPr>
      </p:pic>
    </p:spTree>
    <p:extLst>
      <p:ext uri="{BB962C8B-B14F-4D97-AF65-F5344CB8AC3E}">
        <p14:creationId xmlns:p14="http://schemas.microsoft.com/office/powerpoint/2010/main" val="1744498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sp>
        <p:nvSpPr>
          <p:cNvPr id="2" name="Téglalap 1"/>
          <p:cNvSpPr/>
          <p:nvPr/>
        </p:nvSpPr>
        <p:spPr>
          <a:xfrm>
            <a:off x="0" y="1429738"/>
            <a:ext cx="6793582" cy="4678204"/>
          </a:xfrm>
          <a:prstGeom prst="rect">
            <a:avLst/>
          </a:prstGeom>
        </p:spPr>
        <p:txBody>
          <a:bodyPr wrap="square">
            <a:spAutoFit/>
          </a:bodyPr>
          <a:lstStyle/>
          <a:p>
            <a:pPr algn="just"/>
            <a:r>
              <a:rPr lang="hu-HU" sz="1600" dirty="0" smtClean="0">
                <a:latin typeface="Times New Roman" panose="02020603050405020304" pitchFamily="18" charset="0"/>
                <a:cs typeface="Times New Roman" panose="02020603050405020304" pitchFamily="18" charset="0"/>
              </a:rPr>
              <a:t>A </a:t>
            </a:r>
            <a:r>
              <a:rPr lang="hu-HU" sz="1600" dirty="0">
                <a:latin typeface="Times New Roman" panose="02020603050405020304" pitchFamily="18" charset="0"/>
                <a:cs typeface="Times New Roman" panose="02020603050405020304" pitchFamily="18" charset="0"/>
              </a:rPr>
              <a:t>rakszelvényen túlérő </a:t>
            </a:r>
            <a:r>
              <a:rPr lang="hu-HU" sz="1600" dirty="0" smtClean="0">
                <a:latin typeface="Times New Roman" panose="02020603050405020304" pitchFamily="18" charset="0"/>
                <a:cs typeface="Times New Roman" panose="02020603050405020304" pitchFamily="18" charset="0"/>
              </a:rPr>
              <a:t>küldemények </a:t>
            </a:r>
            <a:r>
              <a:rPr lang="hu-HU" sz="1600" dirty="0">
                <a:latin typeface="Times New Roman" panose="02020603050405020304" pitchFamily="18" charset="0"/>
                <a:cs typeface="Times New Roman" panose="02020603050405020304" pitchFamily="18" charset="0"/>
              </a:rPr>
              <a:t>adatainak a lehetséges útvonalak hasonló jellemzőivel való összevetése nehézkes, manuális munkáját a számítógépek gyors munkájával helyettesítsük. </a:t>
            </a:r>
            <a:endParaRPr lang="hu-HU" sz="1600" dirty="0" smtClean="0">
              <a:latin typeface="Times New Roman" panose="02020603050405020304" pitchFamily="18" charset="0"/>
              <a:cs typeface="Times New Roman" panose="02020603050405020304" pitchFamily="18" charset="0"/>
            </a:endParaRPr>
          </a:p>
          <a:p>
            <a:endParaRPr lang="hu-HU" sz="1600" dirty="0" smtClean="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hu-HU" sz="1600" dirty="0">
                <a:latin typeface="Times New Roman" panose="02020603050405020304" pitchFamily="18" charset="0"/>
                <a:cs typeface="Times New Roman" panose="02020603050405020304" pitchFamily="18" charset="0"/>
              </a:rPr>
              <a:t>Rendkívüli küldemények engedélyezése – nyilvántartó program – </a:t>
            </a:r>
            <a:r>
              <a:rPr lang="hu-HU" sz="1600" b="1" dirty="0">
                <a:solidFill>
                  <a:srgbClr val="002060"/>
                </a:solidFill>
                <a:latin typeface="Times New Roman" panose="02020603050405020304" pitchFamily="18" charset="0"/>
                <a:cs typeface="Times New Roman" panose="02020603050405020304" pitchFamily="18" charset="0"/>
              </a:rPr>
              <a:t>V 0.0 1985</a:t>
            </a:r>
            <a:r>
              <a:rPr lang="hu-HU" sz="1600" b="1" dirty="0" smtClean="0">
                <a:solidFill>
                  <a:srgbClr val="002060"/>
                </a:solidFill>
                <a:latin typeface="Times New Roman" panose="02020603050405020304" pitchFamily="18" charset="0"/>
                <a:cs typeface="Times New Roman" panose="02020603050405020304" pitchFamily="18" charset="0"/>
              </a:rPr>
              <a:t>. 06.01</a:t>
            </a:r>
            <a:r>
              <a:rPr lang="hu-HU" sz="1600" b="1" dirty="0">
                <a:solidFill>
                  <a:srgbClr val="002060"/>
                </a:solidFill>
                <a:latin typeface="Times New Roman" panose="02020603050405020304" pitchFamily="18" charset="0"/>
                <a:cs typeface="Times New Roman" panose="02020603050405020304" pitchFamily="18" charset="0"/>
              </a:rPr>
              <a:t>. </a:t>
            </a:r>
            <a:r>
              <a:rPr lang="hu-HU" sz="1600" dirty="0">
                <a:latin typeface="Times New Roman" panose="02020603050405020304" pitchFamily="18" charset="0"/>
                <a:cs typeface="Times New Roman" panose="02020603050405020304" pitchFamily="18" charset="0"/>
              </a:rPr>
              <a:t>M0 8x Videoton számítógépen CPU 64 Kb. </a:t>
            </a:r>
            <a:r>
              <a:rPr lang="hu-HU" sz="1600" dirty="0">
                <a:solidFill>
                  <a:srgbClr val="002060"/>
                </a:solidFill>
                <a:latin typeface="Times New Roman" panose="02020603050405020304" pitchFamily="18" charset="0"/>
                <a:cs typeface="Times New Roman" panose="02020603050405020304" pitchFamily="18" charset="0"/>
              </a:rPr>
              <a:t>(Újítás)</a:t>
            </a:r>
          </a:p>
          <a:p>
            <a:pPr marL="285750" indent="-285750">
              <a:buFont typeface="Arial" panose="020B0604020202020204" pitchFamily="34" charset="0"/>
              <a:buChar char="•"/>
            </a:pPr>
            <a:r>
              <a:rPr lang="hu-HU" sz="1600" dirty="0">
                <a:latin typeface="Times New Roman" panose="02020603050405020304" pitchFamily="18" charset="0"/>
                <a:cs typeface="Times New Roman" panose="02020603050405020304" pitchFamily="18" charset="0"/>
              </a:rPr>
              <a:t>Rendkívüli küldemények engedélyezése – nyilvántartó program – </a:t>
            </a:r>
            <a:r>
              <a:rPr lang="hu-HU" sz="1600" b="1" dirty="0">
                <a:solidFill>
                  <a:srgbClr val="C00000"/>
                </a:solidFill>
                <a:latin typeface="Times New Roman" panose="02020603050405020304" pitchFamily="18" charset="0"/>
                <a:cs typeface="Times New Roman" panose="02020603050405020304" pitchFamily="18" charset="0"/>
              </a:rPr>
              <a:t>V 1.0 1987</a:t>
            </a:r>
            <a:r>
              <a:rPr lang="hu-HU" sz="1600" b="1" dirty="0" smtClean="0">
                <a:solidFill>
                  <a:srgbClr val="C00000"/>
                </a:solidFill>
                <a:latin typeface="Times New Roman" panose="02020603050405020304" pitchFamily="18" charset="0"/>
                <a:cs typeface="Times New Roman" panose="02020603050405020304" pitchFamily="18" charset="0"/>
              </a:rPr>
              <a:t>. 11.15</a:t>
            </a:r>
            <a:r>
              <a:rPr lang="hu-HU" sz="1600" b="1" dirty="0">
                <a:solidFill>
                  <a:srgbClr val="C00000"/>
                </a:solidFill>
                <a:latin typeface="Times New Roman" panose="02020603050405020304" pitchFamily="18" charset="0"/>
                <a:cs typeface="Times New Roman" panose="02020603050405020304" pitchFamily="18" charset="0"/>
              </a:rPr>
              <a:t>. </a:t>
            </a:r>
            <a:r>
              <a:rPr lang="hu-HU" sz="1600" dirty="0">
                <a:latin typeface="Times New Roman" panose="02020603050405020304" pitchFamily="18" charset="0"/>
                <a:cs typeface="Times New Roman" panose="02020603050405020304" pitchFamily="18" charset="0"/>
              </a:rPr>
              <a:t>XT- (256) átírva a program </a:t>
            </a:r>
            <a:r>
              <a:rPr lang="hu-HU" sz="1600" dirty="0">
                <a:solidFill>
                  <a:srgbClr val="C00000"/>
                </a:solidFill>
                <a:latin typeface="Times New Roman" panose="02020603050405020304" pitchFamily="18" charset="0"/>
                <a:cs typeface="Times New Roman" panose="02020603050405020304" pitchFamily="18" charset="0"/>
              </a:rPr>
              <a:t>(K+F</a:t>
            </a:r>
            <a:r>
              <a:rPr lang="hu-HU" sz="1600" dirty="0" smtClean="0">
                <a:solidFill>
                  <a:srgbClr val="C00000"/>
                </a:solidFill>
                <a:latin typeface="Times New Roman" panose="02020603050405020304" pitchFamily="18" charset="0"/>
                <a:cs typeface="Times New Roman" panose="02020603050405020304" pitchFamily="18" charset="0"/>
              </a:rPr>
              <a:t>)</a:t>
            </a:r>
          </a:p>
          <a:p>
            <a:endParaRPr lang="hu-HU" sz="1400" dirty="0" smtClean="0">
              <a:solidFill>
                <a:srgbClr val="C00000"/>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hu-HU" sz="1400" dirty="0">
              <a:solidFill>
                <a:srgbClr val="C00000"/>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hu-HU" sz="1400" dirty="0">
              <a:solidFill>
                <a:srgbClr val="C0000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Egyszeri adatbevitel;</a:t>
            </a:r>
          </a:p>
          <a:p>
            <a:pPr marL="285750" indent="-285750">
              <a:buFont typeface="Wingdings" panose="05000000000000000000" pitchFamily="2" charset="2"/>
              <a:buChar char="§"/>
            </a:pPr>
            <a:r>
              <a:rPr lang="hu-HU" sz="1600" dirty="0">
                <a:solidFill>
                  <a:srgbClr val="002060"/>
                </a:solidFill>
                <a:latin typeface="Times New Roman" panose="02020603050405020304" pitchFamily="18" charset="0"/>
                <a:cs typeface="Times New Roman" panose="02020603050405020304" pitchFamily="18" charset="0"/>
              </a:rPr>
              <a:t>távirati válaszok, levelezés sokszínűsége (orosz, német, magyar) űrlapok feldolgozása;</a:t>
            </a:r>
            <a:endParaRPr lang="hu-HU" sz="1600" dirty="0" smtClean="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módosított kérelmek gyors intézése;</a:t>
            </a: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külön, kiadmány gépelési munkaerő kiváltása;</a:t>
            </a: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az </a:t>
            </a:r>
            <a:r>
              <a:rPr lang="hu-HU" sz="1600" dirty="0">
                <a:solidFill>
                  <a:srgbClr val="002060"/>
                </a:solidFill>
                <a:latin typeface="Times New Roman" panose="02020603050405020304" pitchFamily="18" charset="0"/>
                <a:cs typeface="Times New Roman" panose="02020603050405020304" pitchFamily="18" charset="0"/>
              </a:rPr>
              <a:t>engedélyezési eljárásban résztvevők egységes </a:t>
            </a:r>
            <a:r>
              <a:rPr lang="hu-HU" sz="1600" dirty="0" smtClean="0">
                <a:solidFill>
                  <a:srgbClr val="002060"/>
                </a:solidFill>
                <a:latin typeface="Times New Roman" panose="02020603050405020304" pitchFamily="18" charset="0"/>
                <a:cs typeface="Times New Roman" panose="02020603050405020304" pitchFamily="18" charset="0"/>
              </a:rPr>
              <a:t>szemlélete, </a:t>
            </a:r>
            <a:r>
              <a:rPr lang="hu-HU" sz="1600" dirty="0">
                <a:solidFill>
                  <a:srgbClr val="002060"/>
                </a:solidFill>
                <a:latin typeface="Times New Roman" panose="02020603050405020304" pitchFamily="18" charset="0"/>
                <a:cs typeface="Times New Roman" panose="02020603050405020304" pitchFamily="18" charset="0"/>
              </a:rPr>
              <a:t>ezáltal elkerülhetők a </a:t>
            </a:r>
            <a:r>
              <a:rPr lang="hu-HU" sz="1600" dirty="0" smtClean="0">
                <a:solidFill>
                  <a:srgbClr val="002060"/>
                </a:solidFill>
                <a:latin typeface="Times New Roman" panose="02020603050405020304" pitchFamily="18" charset="0"/>
                <a:cs typeface="Times New Roman" panose="02020603050405020304" pitchFamily="18" charset="0"/>
              </a:rPr>
              <a:t>túlkorlátozások;</a:t>
            </a:r>
            <a:endParaRPr lang="hu-HU" sz="1600"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stb.…</a:t>
            </a:r>
          </a:p>
        </p:txBody>
      </p:sp>
      <p:pic>
        <p:nvPicPr>
          <p:cNvPr id="4" name="Kép 3"/>
          <p:cNvPicPr>
            <a:picLocks noChangeAspect="1"/>
          </p:cNvPicPr>
          <p:nvPr/>
        </p:nvPicPr>
        <p:blipFill>
          <a:blip r:embed="rId2"/>
          <a:stretch>
            <a:fillRect/>
          </a:stretch>
        </p:blipFill>
        <p:spPr>
          <a:xfrm>
            <a:off x="6793582" y="1345655"/>
            <a:ext cx="5398418" cy="5512345"/>
          </a:xfrm>
          <a:prstGeom prst="rect">
            <a:avLst/>
          </a:prstGeom>
        </p:spPr>
      </p:pic>
      <p:sp>
        <p:nvSpPr>
          <p:cNvPr id="5" name="Ellipszis 4"/>
          <p:cNvSpPr/>
          <p:nvPr/>
        </p:nvSpPr>
        <p:spPr>
          <a:xfrm>
            <a:off x="6793582" y="3645729"/>
            <a:ext cx="2589016" cy="53226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6" name="Ellipszis 5"/>
          <p:cNvSpPr/>
          <p:nvPr/>
        </p:nvSpPr>
        <p:spPr>
          <a:xfrm>
            <a:off x="6793582" y="4350485"/>
            <a:ext cx="2589016" cy="53226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Tree>
    <p:extLst>
      <p:ext uri="{BB962C8B-B14F-4D97-AF65-F5344CB8AC3E}">
        <p14:creationId xmlns:p14="http://schemas.microsoft.com/office/powerpoint/2010/main" val="1787487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és az 1985 év</a:t>
            </a:r>
            <a:endParaRPr lang="hu-HU" sz="2800" b="0" i="0" dirty="0">
              <a:solidFill>
                <a:srgbClr val="002060"/>
              </a:solidFill>
              <a:latin typeface="Plantagenet Cherokee"/>
            </a:endParaRPr>
          </a:p>
        </p:txBody>
      </p:sp>
      <p:pic>
        <p:nvPicPr>
          <p:cNvPr id="2" name="Kép 1"/>
          <p:cNvPicPr>
            <a:picLocks noChangeAspect="1"/>
          </p:cNvPicPr>
          <p:nvPr/>
        </p:nvPicPr>
        <p:blipFill>
          <a:blip r:embed="rId2"/>
          <a:stretch>
            <a:fillRect/>
          </a:stretch>
        </p:blipFill>
        <p:spPr>
          <a:xfrm>
            <a:off x="0" y="0"/>
            <a:ext cx="3646085" cy="6853543"/>
          </a:xfrm>
          <a:prstGeom prst="rect">
            <a:avLst/>
          </a:prstGeom>
        </p:spPr>
      </p:pic>
      <p:sp>
        <p:nvSpPr>
          <p:cNvPr id="3" name="Téglalap 2"/>
          <p:cNvSpPr/>
          <p:nvPr/>
        </p:nvSpPr>
        <p:spPr>
          <a:xfrm>
            <a:off x="3646085" y="1836785"/>
            <a:ext cx="6096000" cy="5016758"/>
          </a:xfrm>
          <a:prstGeom prst="rect">
            <a:avLst/>
          </a:prstGeom>
        </p:spPr>
        <p:txBody>
          <a:bodyPr>
            <a:spAutoFit/>
          </a:bodyPr>
          <a:lstStyle/>
          <a:p>
            <a:r>
              <a:rPr lang="hu-HU" sz="1600" b="1" dirty="0">
                <a:latin typeface="Times New Roman" panose="02020603050405020304" pitchFamily="18" charset="0"/>
                <a:cs typeface="Times New Roman" panose="02020603050405020304" pitchFamily="18" charset="0"/>
              </a:rPr>
              <a:t>Top 100 </a:t>
            </a:r>
            <a:r>
              <a:rPr lang="hu-HU" sz="1600" b="1" dirty="0" err="1">
                <a:latin typeface="Times New Roman" panose="02020603050405020304" pitchFamily="18" charset="0"/>
                <a:cs typeface="Times New Roman" panose="02020603050405020304" pitchFamily="18" charset="0"/>
              </a:rPr>
              <a:t>Hits</a:t>
            </a:r>
            <a:r>
              <a:rPr lang="hu-HU" sz="1600" b="1" dirty="0">
                <a:latin typeface="Times New Roman" panose="02020603050405020304" pitchFamily="18" charset="0"/>
                <a:cs typeface="Times New Roman" panose="02020603050405020304" pitchFamily="18" charset="0"/>
              </a:rPr>
              <a:t> of 1985 </a:t>
            </a:r>
          </a:p>
          <a:p>
            <a:r>
              <a:rPr lang="hu-HU" sz="1600" dirty="0" smtClean="0">
                <a:latin typeface="Times New Roman" panose="02020603050405020304" pitchFamily="18" charset="0"/>
                <a:cs typeface="Times New Roman" panose="02020603050405020304" pitchFamily="18" charset="0"/>
              </a:rPr>
              <a:t>1.Wham</a:t>
            </a:r>
            <a:r>
              <a:rPr lang="hu-HU" sz="1600" dirty="0">
                <a:latin typeface="Times New Roman" panose="02020603050405020304" pitchFamily="18" charset="0"/>
                <a:cs typeface="Times New Roman" panose="02020603050405020304" pitchFamily="18" charset="0"/>
              </a:rPr>
              <a:t>! : </a:t>
            </a:r>
            <a:r>
              <a:rPr lang="hu-HU" sz="1600" dirty="0" err="1">
                <a:latin typeface="Times New Roman" panose="02020603050405020304" pitchFamily="18" charset="0"/>
                <a:cs typeface="Times New Roman" panose="02020603050405020304" pitchFamily="18" charset="0"/>
              </a:rPr>
              <a:t>Careless</a:t>
            </a:r>
            <a:r>
              <a:rPr lang="hu-HU" sz="1600" dirty="0">
                <a:latin typeface="Times New Roman" panose="02020603050405020304" pitchFamily="18" charset="0"/>
                <a:cs typeface="Times New Roman" panose="02020603050405020304" pitchFamily="18" charset="0"/>
              </a:rPr>
              <a:t> </a:t>
            </a:r>
            <a:r>
              <a:rPr lang="hu-HU" sz="1600" dirty="0" err="1">
                <a:latin typeface="Times New Roman" panose="02020603050405020304" pitchFamily="18" charset="0"/>
                <a:cs typeface="Times New Roman" panose="02020603050405020304" pitchFamily="18" charset="0"/>
              </a:rPr>
              <a:t>Whisper</a:t>
            </a:r>
            <a:endParaRPr lang="hu-HU" sz="1600" dirty="0">
              <a:latin typeface="Times New Roman" panose="02020603050405020304" pitchFamily="18" charset="0"/>
              <a:cs typeface="Times New Roman" panose="02020603050405020304" pitchFamily="18" charset="0"/>
            </a:endParaRPr>
          </a:p>
          <a:p>
            <a:r>
              <a:rPr lang="hu-HU" sz="1600" dirty="0">
                <a:latin typeface="Times New Roman" panose="02020603050405020304" pitchFamily="18" charset="0"/>
                <a:cs typeface="Times New Roman" panose="02020603050405020304" pitchFamily="18" charset="0"/>
              </a:rPr>
              <a:t>2.Madonna : </a:t>
            </a:r>
            <a:r>
              <a:rPr lang="hu-HU" sz="1600" dirty="0" err="1">
                <a:latin typeface="Times New Roman" panose="02020603050405020304" pitchFamily="18" charset="0"/>
                <a:cs typeface="Times New Roman" panose="02020603050405020304" pitchFamily="18" charset="0"/>
              </a:rPr>
              <a:t>Like</a:t>
            </a:r>
            <a:r>
              <a:rPr lang="hu-HU" sz="1600" dirty="0">
                <a:latin typeface="Times New Roman" panose="02020603050405020304" pitchFamily="18" charset="0"/>
                <a:cs typeface="Times New Roman" panose="02020603050405020304" pitchFamily="18" charset="0"/>
              </a:rPr>
              <a:t> A Virgin</a:t>
            </a:r>
          </a:p>
          <a:p>
            <a:r>
              <a:rPr lang="hu-HU" sz="1600" dirty="0">
                <a:latin typeface="Times New Roman" panose="02020603050405020304" pitchFamily="18" charset="0"/>
                <a:cs typeface="Times New Roman" panose="02020603050405020304" pitchFamily="18" charset="0"/>
              </a:rPr>
              <a:t>3.Wham! : </a:t>
            </a:r>
            <a:r>
              <a:rPr lang="hu-HU" sz="1600" dirty="0" err="1">
                <a:latin typeface="Times New Roman" panose="02020603050405020304" pitchFamily="18" charset="0"/>
                <a:cs typeface="Times New Roman" panose="02020603050405020304" pitchFamily="18" charset="0"/>
              </a:rPr>
              <a:t>Wake</a:t>
            </a:r>
            <a:r>
              <a:rPr lang="hu-HU" sz="1600" dirty="0">
                <a:latin typeface="Times New Roman" panose="02020603050405020304" pitchFamily="18" charset="0"/>
                <a:cs typeface="Times New Roman" panose="02020603050405020304" pitchFamily="18" charset="0"/>
              </a:rPr>
              <a:t> Me </a:t>
            </a:r>
            <a:r>
              <a:rPr lang="hu-HU" sz="1600" dirty="0" err="1">
                <a:latin typeface="Times New Roman" panose="02020603050405020304" pitchFamily="18" charset="0"/>
                <a:cs typeface="Times New Roman" panose="02020603050405020304" pitchFamily="18" charset="0"/>
              </a:rPr>
              <a:t>Up</a:t>
            </a:r>
            <a:r>
              <a:rPr lang="hu-HU" sz="1600" dirty="0">
                <a:latin typeface="Times New Roman" panose="02020603050405020304" pitchFamily="18" charset="0"/>
                <a:cs typeface="Times New Roman" panose="02020603050405020304" pitchFamily="18" charset="0"/>
              </a:rPr>
              <a:t> </a:t>
            </a:r>
            <a:r>
              <a:rPr lang="hu-HU" sz="1600" dirty="0" err="1">
                <a:latin typeface="Times New Roman" panose="02020603050405020304" pitchFamily="18" charset="0"/>
                <a:cs typeface="Times New Roman" panose="02020603050405020304" pitchFamily="18" charset="0"/>
              </a:rPr>
              <a:t>Before</a:t>
            </a:r>
            <a:r>
              <a:rPr lang="hu-HU" sz="1600" dirty="0">
                <a:latin typeface="Times New Roman" panose="02020603050405020304" pitchFamily="18" charset="0"/>
                <a:cs typeface="Times New Roman" panose="02020603050405020304" pitchFamily="18" charset="0"/>
              </a:rPr>
              <a:t> </a:t>
            </a:r>
            <a:r>
              <a:rPr lang="hu-HU" sz="1600" dirty="0" err="1">
                <a:latin typeface="Times New Roman" panose="02020603050405020304" pitchFamily="18" charset="0"/>
                <a:cs typeface="Times New Roman" panose="02020603050405020304" pitchFamily="18" charset="0"/>
              </a:rPr>
              <a:t>You</a:t>
            </a:r>
            <a:r>
              <a:rPr lang="hu-HU" sz="1600" dirty="0">
                <a:latin typeface="Times New Roman" panose="02020603050405020304" pitchFamily="18" charset="0"/>
                <a:cs typeface="Times New Roman" panose="02020603050405020304" pitchFamily="18" charset="0"/>
              </a:rPr>
              <a:t> Go-Go</a:t>
            </a:r>
          </a:p>
          <a:p>
            <a:endParaRPr lang="hu-HU" sz="1600" dirty="0">
              <a:latin typeface="Times New Roman" panose="02020603050405020304" pitchFamily="18" charset="0"/>
              <a:cs typeface="Times New Roman" panose="02020603050405020304" pitchFamily="18" charset="0"/>
            </a:endParaRPr>
          </a:p>
          <a:p>
            <a:r>
              <a:rPr lang="hu-HU" sz="1600" b="1" dirty="0">
                <a:latin typeface="Times New Roman" panose="02020603050405020304" pitchFamily="18" charset="0"/>
                <a:cs typeface="Times New Roman" panose="02020603050405020304" pitchFamily="18" charset="0"/>
              </a:rPr>
              <a:t>Pop-Tari Top slágerlista 1985 nagy sikereiből </a:t>
            </a:r>
          </a:p>
          <a:p>
            <a:r>
              <a:rPr lang="hu-HU" sz="1600" dirty="0">
                <a:latin typeface="Times New Roman" panose="02020603050405020304" pitchFamily="18" charset="0"/>
                <a:cs typeface="Times New Roman" panose="02020603050405020304" pitchFamily="18" charset="0"/>
              </a:rPr>
              <a:t>A1 No </a:t>
            </a:r>
            <a:r>
              <a:rPr lang="hu-HU" sz="1600" dirty="0" err="1">
                <a:latin typeface="Times New Roman" panose="02020603050405020304" pitchFamily="18" charset="0"/>
                <a:cs typeface="Times New Roman" panose="02020603050405020304" pitchFamily="18" charset="0"/>
              </a:rPr>
              <a:t>Artist</a:t>
            </a:r>
            <a:r>
              <a:rPr lang="hu-HU" sz="1600" dirty="0">
                <a:latin typeface="Times New Roman" panose="02020603050405020304" pitchFamily="18" charset="0"/>
                <a:cs typeface="Times New Roman" panose="02020603050405020304" pitchFamily="18" charset="0"/>
              </a:rPr>
              <a:t> - Bevezető</a:t>
            </a:r>
          </a:p>
          <a:p>
            <a:r>
              <a:rPr lang="hu-HU" sz="1600" dirty="0">
                <a:latin typeface="Times New Roman" panose="02020603050405020304" pitchFamily="18" charset="0"/>
                <a:cs typeface="Times New Roman" panose="02020603050405020304" pitchFamily="18" charset="0"/>
              </a:rPr>
              <a:t>A2 </a:t>
            </a:r>
            <a:r>
              <a:rPr lang="hu-HU" sz="1600" dirty="0" err="1">
                <a:latin typeface="Times New Roman" panose="02020603050405020304" pitchFamily="18" charset="0"/>
                <a:cs typeface="Times New Roman" panose="02020603050405020304" pitchFamily="18" charset="0"/>
              </a:rPr>
              <a:t>Neoton</a:t>
            </a:r>
            <a:r>
              <a:rPr lang="hu-HU" sz="1600" dirty="0">
                <a:latin typeface="Times New Roman" panose="02020603050405020304" pitchFamily="18" charset="0"/>
                <a:cs typeface="Times New Roman" panose="02020603050405020304" pitchFamily="18" charset="0"/>
              </a:rPr>
              <a:t> Família - Nyár van</a:t>
            </a:r>
          </a:p>
          <a:p>
            <a:r>
              <a:rPr lang="hu-HU" sz="1600" dirty="0">
                <a:latin typeface="Times New Roman" panose="02020603050405020304" pitchFamily="18" charset="0"/>
                <a:cs typeface="Times New Roman" panose="02020603050405020304" pitchFamily="18" charset="0"/>
              </a:rPr>
              <a:t>A3 R-Go - Szeretlek is + nem is</a:t>
            </a:r>
          </a:p>
          <a:p>
            <a:r>
              <a:rPr lang="hu-HU" sz="1600" dirty="0">
                <a:latin typeface="Times New Roman" panose="02020603050405020304" pitchFamily="18" charset="0"/>
                <a:cs typeface="Times New Roman" panose="02020603050405020304" pitchFamily="18" charset="0"/>
              </a:rPr>
              <a:t>A4 EDDA - A kör</a:t>
            </a:r>
          </a:p>
          <a:p>
            <a:r>
              <a:rPr lang="hu-HU" sz="1600" dirty="0">
                <a:latin typeface="Times New Roman" panose="02020603050405020304" pitchFamily="18" charset="0"/>
                <a:cs typeface="Times New Roman" panose="02020603050405020304" pitchFamily="18" charset="0"/>
              </a:rPr>
              <a:t>A5 Varga Miklós - Európa</a:t>
            </a:r>
          </a:p>
          <a:p>
            <a:r>
              <a:rPr lang="hu-HU" sz="1600" dirty="0">
                <a:latin typeface="Times New Roman" panose="02020603050405020304" pitchFamily="18" charset="0"/>
                <a:cs typeface="Times New Roman" panose="02020603050405020304" pitchFamily="18" charset="0"/>
              </a:rPr>
              <a:t>A6 Hungária - Van aki forrón szereti</a:t>
            </a:r>
          </a:p>
          <a:p>
            <a:r>
              <a:rPr lang="hu-HU" sz="1600" dirty="0">
                <a:latin typeface="Times New Roman" panose="02020603050405020304" pitchFamily="18" charset="0"/>
                <a:cs typeface="Times New Roman" panose="02020603050405020304" pitchFamily="18" charset="0"/>
              </a:rPr>
              <a:t>A7 Prognózis - Tele van a város szerelemmel</a:t>
            </a:r>
          </a:p>
          <a:p>
            <a:r>
              <a:rPr lang="hu-HU" sz="1600" dirty="0">
                <a:latin typeface="Times New Roman" panose="02020603050405020304" pitchFamily="18" charset="0"/>
                <a:cs typeface="Times New Roman" panose="02020603050405020304" pitchFamily="18" charset="0"/>
              </a:rPr>
              <a:t>A8 No </a:t>
            </a:r>
            <a:r>
              <a:rPr lang="hu-HU" sz="1600" dirty="0" err="1">
                <a:latin typeface="Times New Roman" panose="02020603050405020304" pitchFamily="18" charset="0"/>
                <a:cs typeface="Times New Roman" panose="02020603050405020304" pitchFamily="18" charset="0"/>
              </a:rPr>
              <a:t>Artist</a:t>
            </a:r>
            <a:r>
              <a:rPr lang="hu-HU" sz="1600" dirty="0">
                <a:latin typeface="Times New Roman" panose="02020603050405020304" pitchFamily="18" charset="0"/>
                <a:cs typeface="Times New Roman" panose="02020603050405020304" pitchFamily="18" charset="0"/>
              </a:rPr>
              <a:t> - Átvezető rész</a:t>
            </a:r>
          </a:p>
          <a:p>
            <a:r>
              <a:rPr lang="hu-HU" sz="1600" dirty="0">
                <a:latin typeface="Times New Roman" panose="02020603050405020304" pitchFamily="18" charset="0"/>
                <a:cs typeface="Times New Roman" panose="02020603050405020304" pitchFamily="18" charset="0"/>
              </a:rPr>
              <a:t>B1 No </a:t>
            </a:r>
            <a:r>
              <a:rPr lang="hu-HU" sz="1600" dirty="0" err="1">
                <a:latin typeface="Times New Roman" panose="02020603050405020304" pitchFamily="18" charset="0"/>
                <a:cs typeface="Times New Roman" panose="02020603050405020304" pitchFamily="18" charset="0"/>
              </a:rPr>
              <a:t>Artist</a:t>
            </a:r>
            <a:r>
              <a:rPr lang="hu-HU" sz="1600" dirty="0">
                <a:latin typeface="Times New Roman" panose="02020603050405020304" pitchFamily="18" charset="0"/>
                <a:cs typeface="Times New Roman" panose="02020603050405020304" pitchFamily="18" charset="0"/>
              </a:rPr>
              <a:t> - Átvezető rész</a:t>
            </a:r>
          </a:p>
          <a:p>
            <a:r>
              <a:rPr lang="hu-HU" sz="1600" dirty="0">
                <a:latin typeface="Times New Roman" panose="02020603050405020304" pitchFamily="18" charset="0"/>
                <a:cs typeface="Times New Roman" panose="02020603050405020304" pitchFamily="18" charset="0"/>
              </a:rPr>
              <a:t>B2 Skorpió - Azt beszéli már az egész város</a:t>
            </a:r>
          </a:p>
          <a:p>
            <a:r>
              <a:rPr lang="hu-HU" sz="1600" dirty="0">
                <a:latin typeface="Times New Roman" panose="02020603050405020304" pitchFamily="18" charset="0"/>
                <a:cs typeface="Times New Roman" panose="02020603050405020304" pitchFamily="18" charset="0"/>
              </a:rPr>
              <a:t>B3 Révész Sándor - Nem tudtam, hogy így fáj</a:t>
            </a:r>
          </a:p>
          <a:p>
            <a:r>
              <a:rPr lang="hu-HU" sz="1600" dirty="0">
                <a:latin typeface="Times New Roman" panose="02020603050405020304" pitchFamily="18" charset="0"/>
                <a:cs typeface="Times New Roman" panose="02020603050405020304" pitchFamily="18" charset="0"/>
              </a:rPr>
              <a:t>B4 Dolly Roll - Link a lány</a:t>
            </a:r>
          </a:p>
          <a:p>
            <a:r>
              <a:rPr lang="hu-HU" sz="1600" dirty="0">
                <a:latin typeface="Times New Roman" panose="02020603050405020304" pitchFamily="18" charset="0"/>
                <a:cs typeface="Times New Roman" panose="02020603050405020304" pitchFamily="18" charset="0"/>
              </a:rPr>
              <a:t>B5 KFT - Afrika</a:t>
            </a:r>
          </a:p>
          <a:p>
            <a:r>
              <a:rPr lang="hu-HU" sz="1600" dirty="0">
                <a:latin typeface="Times New Roman" panose="02020603050405020304" pitchFamily="18" charset="0"/>
                <a:cs typeface="Times New Roman" panose="02020603050405020304" pitchFamily="18" charset="0"/>
              </a:rPr>
              <a:t>B6 I. Emelet - Dadogós </a:t>
            </a:r>
            <a:r>
              <a:rPr lang="hu-HU" sz="1600" dirty="0" err="1">
                <a:latin typeface="Times New Roman" panose="02020603050405020304" pitchFamily="18" charset="0"/>
                <a:cs typeface="Times New Roman" panose="02020603050405020304" pitchFamily="18" charset="0"/>
              </a:rPr>
              <a:t>Break</a:t>
            </a:r>
            <a:r>
              <a:rPr lang="hu-HU" sz="1600" dirty="0">
                <a:latin typeface="Times New Roman" panose="02020603050405020304" pitchFamily="18" charset="0"/>
                <a:cs typeface="Times New Roman" panose="02020603050405020304" pitchFamily="18" charset="0"/>
              </a:rPr>
              <a:t> </a:t>
            </a:r>
          </a:p>
        </p:txBody>
      </p:sp>
      <p:sp>
        <p:nvSpPr>
          <p:cNvPr id="4" name="Téglalap 3"/>
          <p:cNvSpPr/>
          <p:nvPr/>
        </p:nvSpPr>
        <p:spPr>
          <a:xfrm>
            <a:off x="3370997" y="1351085"/>
            <a:ext cx="5622530" cy="523220"/>
          </a:xfrm>
          <a:prstGeom prst="rect">
            <a:avLst/>
          </a:prstGeom>
        </p:spPr>
        <p:txBody>
          <a:bodyPr wrap="square">
            <a:spAutoFit/>
          </a:bodyPr>
          <a:lstStyle/>
          <a:p>
            <a:r>
              <a:rPr lang="hu-HU" sz="1400" dirty="0">
                <a:latin typeface="Times New Roman" panose="02020603050405020304" pitchFamily="18" charset="0"/>
                <a:cs typeface="Times New Roman" panose="02020603050405020304" pitchFamily="18" charset="0"/>
              </a:rPr>
              <a:t>A Magyar Rádió és a Magyar Ifjúság közösen készített slágerlistája az 1986 január 10-i számban.</a:t>
            </a:r>
          </a:p>
        </p:txBody>
      </p:sp>
      <p:pic>
        <p:nvPicPr>
          <p:cNvPr id="7" name="Kép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0101" y="1251620"/>
            <a:ext cx="3252729" cy="5601923"/>
          </a:xfrm>
          <a:prstGeom prst="rect">
            <a:avLst/>
          </a:prstGeom>
        </p:spPr>
      </p:pic>
    </p:spTree>
    <p:extLst>
      <p:ext uri="{BB962C8B-B14F-4D97-AF65-F5344CB8AC3E}">
        <p14:creationId xmlns:p14="http://schemas.microsoft.com/office/powerpoint/2010/main" val="939351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és az 1985 év</a:t>
            </a:r>
            <a:endParaRPr lang="hu-HU" sz="2800" b="0" i="0" dirty="0">
              <a:solidFill>
                <a:srgbClr val="002060"/>
              </a:solidFill>
              <a:latin typeface="Plantagenet Cherokee"/>
            </a:endParaRPr>
          </a:p>
        </p:txBody>
      </p:sp>
      <p:pic>
        <p:nvPicPr>
          <p:cNvPr id="8" name="Kép 7"/>
          <p:cNvPicPr>
            <a:picLocks noChangeAspect="1"/>
          </p:cNvPicPr>
          <p:nvPr/>
        </p:nvPicPr>
        <p:blipFill>
          <a:blip r:embed="rId2"/>
          <a:stretch>
            <a:fillRect/>
          </a:stretch>
        </p:blipFill>
        <p:spPr>
          <a:xfrm>
            <a:off x="627797" y="0"/>
            <a:ext cx="10648950" cy="6848475"/>
          </a:xfrm>
          <a:prstGeom prst="rect">
            <a:avLst/>
          </a:prstGeom>
        </p:spPr>
      </p:pic>
      <p:sp>
        <p:nvSpPr>
          <p:cNvPr id="9" name="Téglalap 8"/>
          <p:cNvSpPr/>
          <p:nvPr/>
        </p:nvSpPr>
        <p:spPr>
          <a:xfrm>
            <a:off x="9007523" y="363071"/>
            <a:ext cx="2931519" cy="523220"/>
          </a:xfrm>
          <a:prstGeom prst="rect">
            <a:avLst/>
          </a:prstGeom>
          <a:solidFill>
            <a:schemeClr val="bg1"/>
          </a:solidFill>
          <a:ln w="38100">
            <a:solidFill>
              <a:srgbClr val="FF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hu-HU" sz="1400" b="1" dirty="0">
                <a:latin typeface="Times New Roman" panose="02020603050405020304" pitchFamily="18" charset="0"/>
                <a:cs typeface="Times New Roman" panose="02020603050405020304" pitchFamily="18" charset="0"/>
              </a:rPr>
              <a:t>Szolnok Megyei Néplap, 1985. február (36. évfolyam, 26-49. szám)</a:t>
            </a:r>
          </a:p>
        </p:txBody>
      </p:sp>
      <p:sp>
        <p:nvSpPr>
          <p:cNvPr id="10" name="Ellipszis 9"/>
          <p:cNvSpPr/>
          <p:nvPr/>
        </p:nvSpPr>
        <p:spPr>
          <a:xfrm>
            <a:off x="3794077" y="1815152"/>
            <a:ext cx="2033517" cy="60050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1" name="Ellipszis 10"/>
          <p:cNvSpPr/>
          <p:nvPr/>
        </p:nvSpPr>
        <p:spPr>
          <a:xfrm>
            <a:off x="3847293" y="24179"/>
            <a:ext cx="2033517" cy="60050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pic>
        <p:nvPicPr>
          <p:cNvPr id="6" name="Kép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9025" y="2395974"/>
            <a:ext cx="3810000" cy="2143125"/>
          </a:xfrm>
          <a:prstGeom prst="rect">
            <a:avLst/>
          </a:prstGeom>
        </p:spPr>
      </p:pic>
      <p:sp>
        <p:nvSpPr>
          <p:cNvPr id="2" name="Téglalap 1"/>
          <p:cNvSpPr/>
          <p:nvPr/>
        </p:nvSpPr>
        <p:spPr>
          <a:xfrm>
            <a:off x="8476481" y="4169767"/>
            <a:ext cx="1453218" cy="369332"/>
          </a:xfrm>
          <a:prstGeom prst="rect">
            <a:avLst/>
          </a:prstGeom>
        </p:spPr>
        <p:txBody>
          <a:bodyPr wrap="none">
            <a:spAutoFit/>
          </a:bodyPr>
          <a:lstStyle/>
          <a:p>
            <a:r>
              <a:rPr lang="hu-HU" dirty="0" err="1">
                <a:solidFill>
                  <a:schemeClr val="bg1"/>
                </a:solidFill>
                <a:latin typeface="Times New Roman" panose="02020603050405020304" pitchFamily="18" charset="0"/>
                <a:cs typeface="Times New Roman" panose="02020603050405020304" pitchFamily="18" charset="0"/>
              </a:rPr>
              <a:t>Horst</a:t>
            </a:r>
            <a:r>
              <a:rPr lang="hu-HU" dirty="0">
                <a:solidFill>
                  <a:schemeClr val="bg1"/>
                </a:solidFill>
                <a:latin typeface="Times New Roman" panose="02020603050405020304" pitchFamily="18" charset="0"/>
                <a:cs typeface="Times New Roman" panose="02020603050405020304" pitchFamily="18" charset="0"/>
              </a:rPr>
              <a:t> Tappert</a:t>
            </a:r>
          </a:p>
        </p:txBody>
      </p:sp>
      <p:sp>
        <p:nvSpPr>
          <p:cNvPr id="12" name="Ellipszis 11"/>
          <p:cNvSpPr/>
          <p:nvPr/>
        </p:nvSpPr>
        <p:spPr>
          <a:xfrm>
            <a:off x="5488674" y="2867035"/>
            <a:ext cx="2033517" cy="60050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pic>
        <p:nvPicPr>
          <p:cNvPr id="3" name="Kép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39298" y="3938599"/>
            <a:ext cx="5374888" cy="2934056"/>
          </a:xfrm>
          <a:prstGeom prst="rect">
            <a:avLst/>
          </a:prstGeom>
        </p:spPr>
      </p:pic>
    </p:spTree>
    <p:extLst>
      <p:ext uri="{BB962C8B-B14F-4D97-AF65-F5344CB8AC3E}">
        <p14:creationId xmlns:p14="http://schemas.microsoft.com/office/powerpoint/2010/main" val="353915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sp>
        <p:nvSpPr>
          <p:cNvPr id="2" name="Téglalap 1"/>
          <p:cNvSpPr/>
          <p:nvPr/>
        </p:nvSpPr>
        <p:spPr>
          <a:xfrm>
            <a:off x="-1" y="1429738"/>
            <a:ext cx="8712289" cy="1815882"/>
          </a:xfrm>
          <a:prstGeom prst="rect">
            <a:avLst/>
          </a:prstGeom>
        </p:spPr>
        <p:txBody>
          <a:bodyPr wrap="square">
            <a:spAutoFit/>
          </a:bodyPr>
          <a:lstStyle/>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Egyszeri adatbevitel;</a:t>
            </a: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távirati válaszok, levelezés sokszínűsége (orosz, német, magyar) űrlapok feldolgozása;</a:t>
            </a: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módosított kérelmek gyors intézése;</a:t>
            </a: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külön, kiadmány gépelési munkaerő kiváltása;</a:t>
            </a: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az </a:t>
            </a:r>
            <a:r>
              <a:rPr lang="hu-HU" sz="1600" dirty="0">
                <a:solidFill>
                  <a:srgbClr val="002060"/>
                </a:solidFill>
                <a:latin typeface="Times New Roman" panose="02020603050405020304" pitchFamily="18" charset="0"/>
                <a:cs typeface="Times New Roman" panose="02020603050405020304" pitchFamily="18" charset="0"/>
              </a:rPr>
              <a:t>engedélyezési eljárásban résztvevők egységes </a:t>
            </a:r>
            <a:r>
              <a:rPr lang="hu-HU" sz="1600" dirty="0" smtClean="0">
                <a:solidFill>
                  <a:srgbClr val="002060"/>
                </a:solidFill>
                <a:latin typeface="Times New Roman" panose="02020603050405020304" pitchFamily="18" charset="0"/>
                <a:cs typeface="Times New Roman" panose="02020603050405020304" pitchFamily="18" charset="0"/>
              </a:rPr>
              <a:t>szemlélete, </a:t>
            </a:r>
            <a:r>
              <a:rPr lang="hu-HU" sz="1600" dirty="0">
                <a:solidFill>
                  <a:srgbClr val="002060"/>
                </a:solidFill>
                <a:latin typeface="Times New Roman" panose="02020603050405020304" pitchFamily="18" charset="0"/>
                <a:cs typeface="Times New Roman" panose="02020603050405020304" pitchFamily="18" charset="0"/>
              </a:rPr>
              <a:t>ezáltal elkerülhetők a </a:t>
            </a:r>
            <a:r>
              <a:rPr lang="hu-HU" sz="1600" dirty="0" smtClean="0">
                <a:solidFill>
                  <a:srgbClr val="002060"/>
                </a:solidFill>
                <a:latin typeface="Times New Roman" panose="02020603050405020304" pitchFamily="18" charset="0"/>
                <a:cs typeface="Times New Roman" panose="02020603050405020304" pitchFamily="18" charset="0"/>
              </a:rPr>
              <a:t>túlkorlátozások;</a:t>
            </a:r>
          </a:p>
          <a:p>
            <a:pPr marL="285750" indent="-285750">
              <a:buFont typeface="Wingdings" panose="05000000000000000000" pitchFamily="2" charset="2"/>
              <a:buChar char="§"/>
            </a:pPr>
            <a:r>
              <a:rPr lang="hu-HU" sz="1600" b="1" dirty="0">
                <a:solidFill>
                  <a:srgbClr val="002060"/>
                </a:solidFill>
                <a:latin typeface="Times New Roman" panose="02020603050405020304" pitchFamily="18" charset="0"/>
                <a:cs typeface="Times New Roman" panose="02020603050405020304" pitchFamily="18" charset="0"/>
              </a:rPr>
              <a:t>számítási műveletek pontos elvégzése (ívpólék táblázat használat helyett</a:t>
            </a:r>
            <a:r>
              <a:rPr lang="hu-HU" sz="1600" dirty="0">
                <a:solidFill>
                  <a:srgbClr val="002060"/>
                </a:solidFill>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stb.…</a:t>
            </a:r>
          </a:p>
        </p:txBody>
      </p:sp>
      <p:pic>
        <p:nvPicPr>
          <p:cNvPr id="7" name="Kép 6"/>
          <p:cNvPicPr>
            <a:picLocks noChangeAspect="1"/>
          </p:cNvPicPr>
          <p:nvPr/>
        </p:nvPicPr>
        <p:blipFill>
          <a:blip r:embed="rId2"/>
          <a:stretch>
            <a:fillRect/>
          </a:stretch>
        </p:blipFill>
        <p:spPr>
          <a:xfrm>
            <a:off x="6123273" y="3743039"/>
            <a:ext cx="5854253" cy="2461139"/>
          </a:xfrm>
          <a:prstGeom prst="rect">
            <a:avLst/>
          </a:prstGeom>
        </p:spPr>
      </p:pic>
      <p:pic>
        <p:nvPicPr>
          <p:cNvPr id="5" name="Picture 7" descr="Tengter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8423" y="4758412"/>
            <a:ext cx="3706617" cy="209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Kép 5"/>
          <p:cNvPicPr>
            <a:picLocks noChangeAspect="1"/>
          </p:cNvPicPr>
          <p:nvPr/>
        </p:nvPicPr>
        <p:blipFill>
          <a:blip r:embed="rId4"/>
          <a:stretch>
            <a:fillRect/>
          </a:stretch>
        </p:blipFill>
        <p:spPr>
          <a:xfrm>
            <a:off x="0" y="3486463"/>
            <a:ext cx="6123273" cy="1267725"/>
          </a:xfrm>
          <a:prstGeom prst="rect">
            <a:avLst/>
          </a:prstGeom>
        </p:spPr>
      </p:pic>
      <p:sp>
        <p:nvSpPr>
          <p:cNvPr id="8" name="Ellipszis 7"/>
          <p:cNvSpPr/>
          <p:nvPr/>
        </p:nvSpPr>
        <p:spPr>
          <a:xfrm>
            <a:off x="3542330" y="3831730"/>
            <a:ext cx="2589016" cy="53226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Tree>
    <p:extLst>
      <p:ext uri="{BB962C8B-B14F-4D97-AF65-F5344CB8AC3E}">
        <p14:creationId xmlns:p14="http://schemas.microsoft.com/office/powerpoint/2010/main" val="1913932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sp>
        <p:nvSpPr>
          <p:cNvPr id="5" name="Téglalap 4"/>
          <p:cNvSpPr/>
          <p:nvPr/>
        </p:nvSpPr>
        <p:spPr>
          <a:xfrm>
            <a:off x="4940489" y="2633361"/>
            <a:ext cx="7083188" cy="830997"/>
          </a:xfrm>
          <a:prstGeom prst="rect">
            <a:avLst/>
          </a:prstGeom>
        </p:spPr>
        <p:txBody>
          <a:bodyPr wrap="square">
            <a:spAutoFit/>
          </a:bodyPr>
          <a:lstStyle/>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Egyszeri adatbevitel;</a:t>
            </a:r>
          </a:p>
          <a:p>
            <a:pPr marL="285750" indent="-285750">
              <a:buFont typeface="Wingdings" panose="05000000000000000000" pitchFamily="2" charset="2"/>
              <a:buChar char="§"/>
            </a:pPr>
            <a:r>
              <a:rPr lang="hu-HU" sz="1600" b="1" dirty="0" smtClean="0">
                <a:solidFill>
                  <a:srgbClr val="002060"/>
                </a:solidFill>
                <a:latin typeface="Times New Roman" panose="02020603050405020304" pitchFamily="18" charset="0"/>
                <a:cs typeface="Times New Roman" panose="02020603050405020304" pitchFamily="18" charset="0"/>
              </a:rPr>
              <a:t>számítási műveletek pontos elvégzése (ívpólék táblázat használat helyett);</a:t>
            </a: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típus besorolás, megállapítás (manuális besorolás nehézséges).</a:t>
            </a:r>
          </a:p>
        </p:txBody>
      </p:sp>
      <p:sp>
        <p:nvSpPr>
          <p:cNvPr id="4" name="Ellipszis 3"/>
          <p:cNvSpPr/>
          <p:nvPr/>
        </p:nvSpPr>
        <p:spPr>
          <a:xfrm>
            <a:off x="8120418" y="1386125"/>
            <a:ext cx="3794077" cy="1247893"/>
          </a:xfrm>
          <a:prstGeom prst="ellipse">
            <a:avLst/>
          </a:prstGeom>
          <a:solidFill>
            <a:srgbClr val="FFC000"/>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2000" dirty="0" smtClean="0">
                <a:solidFill>
                  <a:srgbClr val="FF0000"/>
                </a:solidFill>
                <a:latin typeface="Times New Roman" panose="02020603050405020304" pitchFamily="18" charset="0"/>
                <a:cs typeface="Times New Roman" panose="02020603050405020304" pitchFamily="18" charset="0"/>
              </a:rPr>
              <a:t>Normál / rakszelvényen túlérő</a:t>
            </a:r>
          </a:p>
          <a:p>
            <a:pPr algn="ctr"/>
            <a:r>
              <a:rPr lang="hu-HU" sz="2000" dirty="0">
                <a:solidFill>
                  <a:srgbClr val="FF0000"/>
                </a:solidFill>
                <a:latin typeface="Times New Roman" panose="02020603050405020304" pitchFamily="18" charset="0"/>
                <a:cs typeface="Times New Roman" panose="02020603050405020304" pitchFamily="18" charset="0"/>
              </a:rPr>
              <a:t>?</a:t>
            </a:r>
          </a:p>
        </p:txBody>
      </p:sp>
      <p:pic>
        <p:nvPicPr>
          <p:cNvPr id="7" name="Picture 7" descr="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0718"/>
            <a:ext cx="5049671" cy="6787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Kép 5"/>
          <p:cNvPicPr>
            <a:picLocks noChangeAspect="1"/>
          </p:cNvPicPr>
          <p:nvPr/>
        </p:nvPicPr>
        <p:blipFill>
          <a:blip r:embed="rId3"/>
          <a:stretch>
            <a:fillRect/>
          </a:stretch>
        </p:blipFill>
        <p:spPr>
          <a:xfrm>
            <a:off x="5029151" y="3697181"/>
            <a:ext cx="7101750" cy="2198652"/>
          </a:xfrm>
          <a:prstGeom prst="rect">
            <a:avLst/>
          </a:prstGeom>
          <a:ln w="12700">
            <a:solidFill>
              <a:srgbClr val="FF0000"/>
            </a:solidFill>
          </a:ln>
        </p:spPr>
      </p:pic>
    </p:spTree>
    <p:extLst>
      <p:ext uri="{BB962C8B-B14F-4D97-AF65-F5344CB8AC3E}">
        <p14:creationId xmlns:p14="http://schemas.microsoft.com/office/powerpoint/2010/main" val="408786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2" name="Kép 1"/>
          <p:cNvPicPr>
            <a:picLocks noChangeAspect="1"/>
          </p:cNvPicPr>
          <p:nvPr/>
        </p:nvPicPr>
        <p:blipFill>
          <a:blip r:embed="rId2"/>
          <a:stretch>
            <a:fillRect/>
          </a:stretch>
        </p:blipFill>
        <p:spPr>
          <a:xfrm>
            <a:off x="0" y="2421055"/>
            <a:ext cx="5534311" cy="2932524"/>
          </a:xfrm>
          <a:prstGeom prst="rect">
            <a:avLst/>
          </a:prstGeom>
        </p:spPr>
      </p:pic>
      <p:pic>
        <p:nvPicPr>
          <p:cNvPr id="3" name="Kép 2"/>
          <p:cNvPicPr>
            <a:picLocks noChangeAspect="1"/>
          </p:cNvPicPr>
          <p:nvPr/>
        </p:nvPicPr>
        <p:blipFill>
          <a:blip r:embed="rId3"/>
          <a:stretch>
            <a:fillRect/>
          </a:stretch>
        </p:blipFill>
        <p:spPr>
          <a:xfrm>
            <a:off x="5556637" y="2634018"/>
            <a:ext cx="6635363" cy="3283242"/>
          </a:xfrm>
          <a:prstGeom prst="rect">
            <a:avLst/>
          </a:prstGeom>
        </p:spPr>
      </p:pic>
      <p:sp>
        <p:nvSpPr>
          <p:cNvPr id="5" name="Téglalap 4"/>
          <p:cNvSpPr/>
          <p:nvPr/>
        </p:nvSpPr>
        <p:spPr>
          <a:xfrm>
            <a:off x="0" y="1429738"/>
            <a:ext cx="7083188" cy="830997"/>
          </a:xfrm>
          <a:prstGeom prst="rect">
            <a:avLst/>
          </a:prstGeom>
        </p:spPr>
        <p:txBody>
          <a:bodyPr wrap="square">
            <a:spAutoFit/>
          </a:bodyPr>
          <a:lstStyle/>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Egyszeri adatbevitel;</a:t>
            </a:r>
          </a:p>
          <a:p>
            <a:pPr marL="285750" indent="-285750">
              <a:buFont typeface="Wingdings" panose="05000000000000000000" pitchFamily="2" charset="2"/>
              <a:buChar char="§"/>
            </a:pPr>
            <a:r>
              <a:rPr lang="hu-HU" sz="1600" b="1" dirty="0" smtClean="0">
                <a:solidFill>
                  <a:srgbClr val="002060"/>
                </a:solidFill>
                <a:latin typeface="Times New Roman" panose="02020603050405020304" pitchFamily="18" charset="0"/>
                <a:cs typeface="Times New Roman" panose="02020603050405020304" pitchFamily="18" charset="0"/>
              </a:rPr>
              <a:t>számítási műveletek pontos elvégzése (ívpólék táblázat használat helyett);</a:t>
            </a: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típus besorolás, megállapítás (manuális besorolás nehézséges).</a:t>
            </a:r>
          </a:p>
        </p:txBody>
      </p:sp>
      <p:sp>
        <p:nvSpPr>
          <p:cNvPr id="4" name="Ellipszis 3"/>
          <p:cNvSpPr/>
          <p:nvPr/>
        </p:nvSpPr>
        <p:spPr>
          <a:xfrm>
            <a:off x="8120418" y="1386125"/>
            <a:ext cx="3794077" cy="1247893"/>
          </a:xfrm>
          <a:prstGeom prst="ellipse">
            <a:avLst/>
          </a:prstGeom>
          <a:solidFill>
            <a:srgbClr val="FFC000"/>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2000" dirty="0" smtClean="0">
                <a:solidFill>
                  <a:srgbClr val="FF0000"/>
                </a:solidFill>
                <a:latin typeface="Times New Roman" panose="02020603050405020304" pitchFamily="18" charset="0"/>
                <a:cs typeface="Times New Roman" panose="02020603050405020304" pitchFamily="18" charset="0"/>
              </a:rPr>
              <a:t>Normál / rakszelvényen túlérő</a:t>
            </a:r>
          </a:p>
          <a:p>
            <a:pPr algn="ctr"/>
            <a:r>
              <a:rPr lang="hu-HU" sz="2000" dirty="0">
                <a:solidFill>
                  <a:srgbClr val="FF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31346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2" name="Kép 1"/>
          <p:cNvPicPr>
            <a:picLocks noChangeAspect="1"/>
          </p:cNvPicPr>
          <p:nvPr/>
        </p:nvPicPr>
        <p:blipFill>
          <a:blip r:embed="rId2"/>
          <a:stretch>
            <a:fillRect/>
          </a:stretch>
        </p:blipFill>
        <p:spPr>
          <a:xfrm>
            <a:off x="0" y="1461127"/>
            <a:ext cx="5268036" cy="5396874"/>
          </a:xfrm>
          <a:prstGeom prst="rect">
            <a:avLst/>
          </a:prstGeom>
          <a:ln>
            <a:solidFill>
              <a:srgbClr val="0070C0"/>
            </a:solidFill>
          </a:ln>
        </p:spPr>
      </p:pic>
      <p:pic>
        <p:nvPicPr>
          <p:cNvPr id="4" name="Kép 3"/>
          <p:cNvPicPr>
            <a:picLocks noChangeAspect="1"/>
          </p:cNvPicPr>
          <p:nvPr/>
        </p:nvPicPr>
        <p:blipFill>
          <a:blip r:embed="rId3"/>
          <a:stretch>
            <a:fillRect/>
          </a:stretch>
        </p:blipFill>
        <p:spPr>
          <a:xfrm>
            <a:off x="5323762" y="2279177"/>
            <a:ext cx="6868238" cy="4578824"/>
          </a:xfrm>
          <a:prstGeom prst="rect">
            <a:avLst/>
          </a:prstGeom>
          <a:ln>
            <a:noFill/>
          </a:ln>
          <a:effectLst>
            <a:softEdge rad="112500"/>
          </a:effectLst>
        </p:spPr>
      </p:pic>
      <p:sp>
        <p:nvSpPr>
          <p:cNvPr id="3" name="Téglalap 2"/>
          <p:cNvSpPr/>
          <p:nvPr/>
        </p:nvSpPr>
        <p:spPr>
          <a:xfrm>
            <a:off x="5268036" y="1351945"/>
            <a:ext cx="6923964" cy="1200329"/>
          </a:xfrm>
          <a:prstGeom prst="rect">
            <a:avLst/>
          </a:prstGeom>
        </p:spPr>
        <p:txBody>
          <a:bodyPr wrap="square">
            <a:spAutoFit/>
          </a:bodyPr>
          <a:lstStyle/>
          <a:p>
            <a:r>
              <a:rPr lang="hu-HU" dirty="0" smtClean="0">
                <a:solidFill>
                  <a:schemeClr val="tx2"/>
                </a:solidFill>
                <a:latin typeface="Times New Roman" panose="02020603050405020304" pitchFamily="18" charset="0"/>
                <a:cs typeface="Times New Roman" panose="02020603050405020304" pitchFamily="18" charset="0"/>
              </a:rPr>
              <a:t>Nem </a:t>
            </a:r>
            <a:r>
              <a:rPr lang="hu-HU" dirty="0">
                <a:solidFill>
                  <a:schemeClr val="tx2"/>
                </a:solidFill>
                <a:latin typeface="Times New Roman" panose="02020603050405020304" pitchFamily="18" charset="0"/>
                <a:cs typeface="Times New Roman" panose="02020603050405020304" pitchFamily="18" charset="0"/>
              </a:rPr>
              <a:t>rakszelvényen túlérő egyéb küldemény (pl. hosszú</a:t>
            </a:r>
            <a:r>
              <a:rPr lang="hu-HU" dirty="0" smtClean="0">
                <a:solidFill>
                  <a:schemeClr val="tx2"/>
                </a:solidFill>
                <a:latin typeface="Times New Roman" panose="02020603050405020304" pitchFamily="18" charset="0"/>
                <a:cs typeface="Times New Roman" panose="02020603050405020304" pitchFamily="18" charset="0"/>
              </a:rPr>
              <a:t>).</a:t>
            </a:r>
            <a:r>
              <a:rPr lang="hu-HU" dirty="0">
                <a:solidFill>
                  <a:schemeClr val="tx2"/>
                </a:solidFill>
                <a:latin typeface="Times New Roman" panose="02020603050405020304" pitchFamily="18" charset="0"/>
                <a:cs typeface="Times New Roman" panose="02020603050405020304" pitchFamily="18" charset="0"/>
              </a:rPr>
              <a:t>	07</a:t>
            </a:r>
          </a:p>
          <a:p>
            <a:pPr algn="just"/>
            <a:r>
              <a:rPr lang="hu-HU" dirty="0" smtClean="0">
                <a:latin typeface="Times New Roman" panose="02020603050405020304" pitchFamily="18" charset="0"/>
                <a:cs typeface="Times New Roman" panose="02020603050405020304" pitchFamily="18" charset="0"/>
              </a:rPr>
              <a:t>Hosszú </a:t>
            </a:r>
            <a:r>
              <a:rPr lang="hu-HU" dirty="0">
                <a:latin typeface="Times New Roman" panose="02020603050405020304" pitchFamily="18" charset="0"/>
                <a:cs typeface="Times New Roman" panose="02020603050405020304" pitchFamily="18" charset="0"/>
              </a:rPr>
              <a:t>küldemény, ha </a:t>
            </a:r>
            <a:r>
              <a:rPr lang="hu-HU" dirty="0" smtClean="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A rakományszélesség szűkítése a kontinens vonalain” megadott </a:t>
            </a:r>
            <a:r>
              <a:rPr lang="hu-HU" dirty="0" smtClean="0">
                <a:latin typeface="Times New Roman" panose="02020603050405020304" pitchFamily="18" charset="0"/>
                <a:cs typeface="Times New Roman" panose="02020603050405020304" pitchFamily="18" charset="0"/>
              </a:rPr>
              <a:t>táblázatban </a:t>
            </a:r>
            <a:r>
              <a:rPr lang="hu-HU" dirty="0">
                <a:latin typeface="Times New Roman" panose="02020603050405020304" pitchFamily="18" charset="0"/>
                <a:cs typeface="Times New Roman" panose="02020603050405020304" pitchFamily="18" charset="0"/>
              </a:rPr>
              <a:t>a vastagon nyomtatott vonaltól kifelé (jobbra) található;</a:t>
            </a:r>
          </a:p>
        </p:txBody>
      </p:sp>
    </p:spTree>
    <p:extLst>
      <p:ext uri="{BB962C8B-B14F-4D97-AF65-F5344CB8AC3E}">
        <p14:creationId xmlns:p14="http://schemas.microsoft.com/office/powerpoint/2010/main" val="192679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2" name="Kép 1"/>
          <p:cNvPicPr>
            <a:picLocks noChangeAspect="1"/>
          </p:cNvPicPr>
          <p:nvPr/>
        </p:nvPicPr>
        <p:blipFill>
          <a:blip r:embed="rId2"/>
          <a:stretch>
            <a:fillRect/>
          </a:stretch>
        </p:blipFill>
        <p:spPr>
          <a:xfrm>
            <a:off x="0" y="2341832"/>
            <a:ext cx="6496334" cy="4516168"/>
          </a:xfrm>
          <a:prstGeom prst="rect">
            <a:avLst/>
          </a:prstGeom>
        </p:spPr>
      </p:pic>
      <p:sp>
        <p:nvSpPr>
          <p:cNvPr id="4" name="Szövegdoboz 3"/>
          <p:cNvSpPr txBox="1"/>
          <p:nvPr/>
        </p:nvSpPr>
        <p:spPr>
          <a:xfrm>
            <a:off x="6299830" y="3550542"/>
            <a:ext cx="2971285" cy="1661993"/>
          </a:xfrm>
          <a:prstGeom prst="rect">
            <a:avLst/>
          </a:prstGeom>
          <a:noFill/>
        </p:spPr>
        <p:txBody>
          <a:bodyPr wrap="square" rtlCol="0">
            <a:spAutoFit/>
          </a:bodyPr>
          <a:lstStyle/>
          <a:p>
            <a:pPr algn="ctr"/>
            <a:r>
              <a:rPr lang="hu-HU" dirty="0" smtClean="0">
                <a:latin typeface="Times New Roman" panose="02020603050405020304" pitchFamily="18" charset="0"/>
                <a:cs typeface="Times New Roman" panose="02020603050405020304" pitchFamily="18" charset="0"/>
              </a:rPr>
              <a:t>Ívpótlék értékének megállapítása táblázatból</a:t>
            </a:r>
          </a:p>
          <a:p>
            <a:endParaRPr lang="hu-HU" dirty="0" smtClean="0">
              <a:latin typeface="Times New Roman" panose="02020603050405020304" pitchFamily="18" charset="0"/>
              <a:cs typeface="Times New Roman" panose="02020603050405020304" pitchFamily="18" charset="0"/>
            </a:endParaRPr>
          </a:p>
          <a:p>
            <a:pPr algn="ctr"/>
            <a:r>
              <a:rPr lang="hu-HU" sz="1600" dirty="0" smtClean="0">
                <a:solidFill>
                  <a:srgbClr val="FF0000"/>
                </a:solidFill>
                <a:latin typeface="Times New Roman" panose="02020603050405020304" pitchFamily="18" charset="0"/>
                <a:cs typeface="Times New Roman" panose="02020603050405020304" pitchFamily="18" charset="0"/>
              </a:rPr>
              <a:t>Az </a:t>
            </a:r>
            <a:r>
              <a:rPr lang="hu-HU" sz="1600" dirty="0" err="1" smtClean="0">
                <a:solidFill>
                  <a:srgbClr val="FF0000"/>
                </a:solidFill>
                <a:latin typeface="Times New Roman" panose="02020603050405020304" pitchFamily="18" charset="0"/>
                <a:cs typeface="Times New Roman" panose="02020603050405020304" pitchFamily="18" charset="0"/>
              </a:rPr>
              <a:t>Rk</a:t>
            </a:r>
            <a:r>
              <a:rPr lang="hu-HU" sz="1600" dirty="0" smtClean="0">
                <a:solidFill>
                  <a:srgbClr val="FF0000"/>
                </a:solidFill>
                <a:latin typeface="Times New Roman" panose="02020603050405020304" pitchFamily="18" charset="0"/>
                <a:cs typeface="Times New Roman" panose="02020603050405020304" pitchFamily="18" charset="0"/>
              </a:rPr>
              <a:t> program számítással határozza meg, a küldemény tényleges adatai alapján.</a:t>
            </a:r>
            <a:endParaRPr lang="hu-HU" sz="1600" dirty="0">
              <a:solidFill>
                <a:srgbClr val="FF0000"/>
              </a:solidFill>
              <a:latin typeface="Times New Roman" panose="02020603050405020304" pitchFamily="18" charset="0"/>
              <a:cs typeface="Times New Roman" panose="02020603050405020304" pitchFamily="18" charset="0"/>
            </a:endParaRPr>
          </a:p>
        </p:txBody>
      </p:sp>
      <p:sp>
        <p:nvSpPr>
          <p:cNvPr id="5" name="Text Box 5"/>
          <p:cNvSpPr txBox="1">
            <a:spLocks noChangeArrowheads="1"/>
          </p:cNvSpPr>
          <p:nvPr/>
        </p:nvSpPr>
        <p:spPr bwMode="auto">
          <a:xfrm>
            <a:off x="0" y="1255393"/>
            <a:ext cx="121920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Times New Roman" panose="02020603050405020304" pitchFamily="18" charset="0"/>
              </a:defRPr>
            </a:lvl1pPr>
            <a:lvl2pPr marL="742950" indent="-285750" eaLnBrk="0" hangingPunct="0">
              <a:defRPr sz="1400">
                <a:solidFill>
                  <a:schemeClr val="tx1"/>
                </a:solidFill>
                <a:latin typeface="Times New Roman" panose="02020603050405020304" pitchFamily="18" charset="0"/>
              </a:defRPr>
            </a:lvl2pPr>
            <a:lvl3pPr marL="1143000" indent="-228600" eaLnBrk="0" hangingPunct="0">
              <a:defRPr sz="1400">
                <a:solidFill>
                  <a:schemeClr val="tx1"/>
                </a:solidFill>
                <a:latin typeface="Times New Roman" panose="02020603050405020304" pitchFamily="18" charset="0"/>
              </a:defRPr>
            </a:lvl3pPr>
            <a:lvl4pPr marL="1600200" indent="-228600" eaLnBrk="0" hangingPunct="0">
              <a:defRPr sz="1400">
                <a:solidFill>
                  <a:schemeClr val="tx1"/>
                </a:solidFill>
                <a:latin typeface="Times New Roman" panose="02020603050405020304" pitchFamily="18" charset="0"/>
              </a:defRPr>
            </a:lvl4pPr>
            <a:lvl5pPr marL="2057400" indent="-228600" eaLnBrk="0" hangingPunct="0">
              <a:defRPr sz="1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1400">
                <a:solidFill>
                  <a:schemeClr val="tx1"/>
                </a:solidFill>
                <a:latin typeface="Times New Roman" panose="02020603050405020304" pitchFamily="18" charset="0"/>
              </a:defRPr>
            </a:lvl9pPr>
          </a:lstStyle>
          <a:p>
            <a:pPr algn="just" eaLnBrk="1" hangingPunct="1"/>
            <a:r>
              <a:rPr lang="hu-HU" altLang="hu-HU" sz="2000" b="1" i="1" dirty="0">
                <a:solidFill>
                  <a:srgbClr val="FF0000"/>
                </a:solidFill>
              </a:rPr>
              <a:t>Ívpótlék:</a:t>
            </a:r>
            <a:r>
              <a:rPr lang="hu-HU" altLang="hu-HU" sz="1600" dirty="0"/>
              <a:t> az íves pályatengely és a kocsi (meghosszabbított) hossztengelye közötti eltérés. Az ívpótlékban vannak figyelembe véve a jármű és a pálya megengedett építési és fenntartási méreteltéréseiből adódó eltérések is, ezért a végtelen sugarú, azaz egyenes pálya esetében is kell ívpótlékkal számolni.</a:t>
            </a:r>
          </a:p>
          <a:p>
            <a:pPr algn="just" eaLnBrk="1" hangingPunct="1"/>
            <a:r>
              <a:rPr lang="hu-HU" altLang="hu-HU" sz="1600" dirty="0" smtClean="0"/>
              <a:t>Az </a:t>
            </a:r>
            <a:r>
              <a:rPr lang="hu-HU" altLang="hu-HU" sz="1600" dirty="0"/>
              <a:t>ívpótlék általánosságban a jármű </a:t>
            </a:r>
            <a:r>
              <a:rPr lang="hu-HU" altLang="hu-HU" sz="1600" dirty="0" err="1"/>
              <a:t>forgócsaptávolságtól</a:t>
            </a:r>
            <a:r>
              <a:rPr lang="hu-HU" altLang="hu-HU" sz="1600" dirty="0"/>
              <a:t> (kéttengelyes kocsi esetén a tengelytávolságtól), a vizsgált pontnak a legközelebbi forgócsaptól (tengelytől) való távolságától, a vasúti pályaív sugarától, valamint a pálya és jármű építési méreteltéréseitől függ. </a:t>
            </a:r>
          </a:p>
        </p:txBody>
      </p:sp>
      <p:pic>
        <p:nvPicPr>
          <p:cNvPr id="6" name="Kép 5" descr="Scan10008.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74611" y="2722619"/>
            <a:ext cx="2985366" cy="3679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Ellipszis 6"/>
          <p:cNvSpPr/>
          <p:nvPr/>
        </p:nvSpPr>
        <p:spPr>
          <a:xfrm>
            <a:off x="139700" y="698499"/>
            <a:ext cx="1917700" cy="474663"/>
          </a:xfrm>
          <a:prstGeom prst="ellipse">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2000" b="1" dirty="0" smtClean="0">
                <a:solidFill>
                  <a:schemeClr val="tx2"/>
                </a:solidFill>
                <a:latin typeface="Times New Roman" panose="02020603050405020304" pitchFamily="18" charset="0"/>
                <a:cs typeface="Times New Roman" panose="02020603050405020304" pitchFamily="18" charset="0"/>
              </a:rPr>
              <a:t>Ívpótlék</a:t>
            </a:r>
            <a:endParaRPr lang="hu-HU" sz="20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182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4" name="Kép 3"/>
          <p:cNvPicPr>
            <a:picLocks noChangeAspect="1"/>
          </p:cNvPicPr>
          <p:nvPr/>
        </p:nvPicPr>
        <p:blipFill>
          <a:blip r:embed="rId2"/>
          <a:stretch>
            <a:fillRect/>
          </a:stretch>
        </p:blipFill>
        <p:spPr>
          <a:xfrm>
            <a:off x="139700" y="1795461"/>
            <a:ext cx="3330054" cy="1310825"/>
          </a:xfrm>
          <a:prstGeom prst="rect">
            <a:avLst/>
          </a:prstGeom>
        </p:spPr>
      </p:pic>
      <p:sp>
        <p:nvSpPr>
          <p:cNvPr id="6" name="Text Box 12"/>
          <p:cNvSpPr txBox="1">
            <a:spLocks noChangeArrowheads="1"/>
          </p:cNvSpPr>
          <p:nvPr/>
        </p:nvSpPr>
        <p:spPr bwMode="auto">
          <a:xfrm>
            <a:off x="3639627" y="1341605"/>
            <a:ext cx="855237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Times New Roman" panose="02020603050405020304" pitchFamily="18" charset="0"/>
              </a:defRPr>
            </a:lvl1pPr>
            <a:lvl2pPr marL="742950" indent="-285750" eaLnBrk="0" hangingPunct="0">
              <a:defRPr sz="1400">
                <a:solidFill>
                  <a:schemeClr val="tx1"/>
                </a:solidFill>
                <a:latin typeface="Times New Roman" panose="02020603050405020304" pitchFamily="18" charset="0"/>
              </a:defRPr>
            </a:lvl2pPr>
            <a:lvl3pPr marL="1143000" indent="-228600" eaLnBrk="0" hangingPunct="0">
              <a:defRPr sz="1400">
                <a:solidFill>
                  <a:schemeClr val="tx1"/>
                </a:solidFill>
                <a:latin typeface="Times New Roman" panose="02020603050405020304" pitchFamily="18" charset="0"/>
              </a:defRPr>
            </a:lvl3pPr>
            <a:lvl4pPr marL="1600200" indent="-228600" eaLnBrk="0" hangingPunct="0">
              <a:defRPr sz="1400">
                <a:solidFill>
                  <a:schemeClr val="tx1"/>
                </a:solidFill>
                <a:latin typeface="Times New Roman" panose="02020603050405020304" pitchFamily="18" charset="0"/>
              </a:defRPr>
            </a:lvl4pPr>
            <a:lvl5pPr marL="2057400" indent="-228600" eaLnBrk="0" hangingPunct="0">
              <a:defRPr sz="1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1400">
                <a:solidFill>
                  <a:schemeClr val="tx1"/>
                </a:solidFill>
                <a:latin typeface="Times New Roman" panose="02020603050405020304" pitchFamily="18" charset="0"/>
              </a:defRPr>
            </a:lvl9pPr>
          </a:lstStyle>
          <a:p>
            <a:pPr algn="l" eaLnBrk="1" hangingPunct="1"/>
            <a:r>
              <a:rPr lang="hu-HU" altLang="hu-HU" b="1" dirty="0"/>
              <a:t>a</a:t>
            </a:r>
            <a:r>
              <a:rPr lang="hu-HU" altLang="hu-HU" dirty="0"/>
              <a:t> =  </a:t>
            </a:r>
            <a:r>
              <a:rPr lang="hu-HU" altLang="hu-HU" dirty="0" err="1"/>
              <a:t>a</a:t>
            </a:r>
            <a:r>
              <a:rPr lang="hu-HU" altLang="hu-HU" dirty="0"/>
              <a:t> tengelyen / forgócsapok távolsága,</a:t>
            </a:r>
            <a:endParaRPr lang="hu-HU" altLang="hu-HU" b="1" dirty="0"/>
          </a:p>
          <a:p>
            <a:pPr algn="l" eaLnBrk="1" hangingPunct="1"/>
            <a:r>
              <a:rPr lang="hu-HU" altLang="hu-HU" b="1" dirty="0"/>
              <a:t>Di</a:t>
            </a:r>
            <a:r>
              <a:rPr lang="hu-HU" altLang="hu-HU" dirty="0"/>
              <a:t>= ívpótlék a tengelyen / forgócsapon belüli kritikus  pont esetén milliméterben,</a:t>
            </a:r>
            <a:endParaRPr lang="hu-HU" altLang="hu-HU" b="1" dirty="0"/>
          </a:p>
          <a:p>
            <a:pPr algn="l" eaLnBrk="1" hangingPunct="1"/>
            <a:r>
              <a:rPr lang="hu-HU" altLang="hu-HU" b="1" dirty="0"/>
              <a:t>Da</a:t>
            </a:r>
            <a:r>
              <a:rPr lang="hu-HU" altLang="hu-HU" dirty="0"/>
              <a:t>=ívpótlék a tengelyen / forgócsapon kívüli kritikus pont esetén milliméterben,</a:t>
            </a:r>
          </a:p>
          <a:p>
            <a:pPr algn="l" eaLnBrk="1" hangingPunct="1"/>
            <a:r>
              <a:rPr lang="hu-HU" altLang="hu-HU" b="1" dirty="0"/>
              <a:t>l </a:t>
            </a:r>
            <a:r>
              <a:rPr lang="hu-HU" altLang="hu-HU" dirty="0"/>
              <a:t>=  a legnagyobb vágány-nyomtávolság íves pályán m-ben,</a:t>
            </a:r>
          </a:p>
          <a:p>
            <a:pPr algn="l" eaLnBrk="1" hangingPunct="1"/>
            <a:r>
              <a:rPr lang="hu-HU" altLang="hu-HU" b="1" dirty="0"/>
              <a:t>c</a:t>
            </a:r>
            <a:r>
              <a:rPr lang="hu-HU" altLang="hu-HU" dirty="0"/>
              <a:t>=   43 mm, a jármű és a pálya építési méreteltéréseiből számolt tényező ( q+w=0,015 m,	c = (</a:t>
            </a:r>
            <a:r>
              <a:rPr lang="hu-HU" altLang="hu-HU" dirty="0" err="1"/>
              <a:t>l-d</a:t>
            </a:r>
            <a:r>
              <a:rPr lang="hu-HU" altLang="hu-HU" dirty="0"/>
              <a:t>)/2+q+w=0,043 m ),</a:t>
            </a:r>
            <a:endParaRPr lang="hu-HU" altLang="hu-HU" b="1" dirty="0"/>
          </a:p>
          <a:p>
            <a:pPr algn="l" eaLnBrk="1" hangingPunct="1"/>
            <a:r>
              <a:rPr lang="hu-HU" altLang="hu-HU" b="1" dirty="0"/>
              <a:t>d</a:t>
            </a:r>
            <a:r>
              <a:rPr lang="hu-HU" altLang="hu-HU" dirty="0"/>
              <a:t> =  a kocsikerékpár nyomtávolsága a nyomkarimák legnagyobb kopása esetében, a futókör alatt 10 mm-rel</a:t>
            </a:r>
            <a:r>
              <a:rPr lang="hu-HU" altLang="hu-HU" dirty="0" smtClean="0"/>
              <a:t>,</a:t>
            </a:r>
            <a:endParaRPr lang="hu-HU" altLang="hu-HU" b="1" dirty="0"/>
          </a:p>
        </p:txBody>
      </p:sp>
      <p:pic>
        <p:nvPicPr>
          <p:cNvPr id="7" name="Picture 10" descr="na-ni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374" y="3695943"/>
            <a:ext cx="3330054" cy="1798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9"/>
          <p:cNvSpPr txBox="1">
            <a:spLocks noChangeArrowheads="1"/>
          </p:cNvSpPr>
          <p:nvPr/>
        </p:nvSpPr>
        <p:spPr bwMode="auto">
          <a:xfrm>
            <a:off x="3639626" y="2726600"/>
            <a:ext cx="8196262" cy="12303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Times New Roman" panose="02020603050405020304" pitchFamily="18" charset="0"/>
              </a:defRPr>
            </a:lvl1pPr>
            <a:lvl2pPr marL="742950" indent="-285750" eaLnBrk="0" hangingPunct="0">
              <a:defRPr sz="1400">
                <a:solidFill>
                  <a:schemeClr val="tx1"/>
                </a:solidFill>
                <a:latin typeface="Times New Roman" panose="02020603050405020304" pitchFamily="18" charset="0"/>
              </a:defRPr>
            </a:lvl2pPr>
            <a:lvl3pPr marL="1143000" indent="-228600" eaLnBrk="0" hangingPunct="0">
              <a:defRPr sz="1400">
                <a:solidFill>
                  <a:schemeClr val="tx1"/>
                </a:solidFill>
                <a:latin typeface="Times New Roman" panose="02020603050405020304" pitchFamily="18" charset="0"/>
              </a:defRPr>
            </a:lvl3pPr>
            <a:lvl4pPr marL="1600200" indent="-228600" eaLnBrk="0" hangingPunct="0">
              <a:defRPr sz="1400">
                <a:solidFill>
                  <a:schemeClr val="tx1"/>
                </a:solidFill>
                <a:latin typeface="Times New Roman" panose="02020603050405020304" pitchFamily="18" charset="0"/>
              </a:defRPr>
            </a:lvl4pPr>
            <a:lvl5pPr marL="2057400" indent="-228600" eaLnBrk="0" hangingPunct="0">
              <a:defRPr sz="1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1400">
                <a:solidFill>
                  <a:schemeClr val="tx1"/>
                </a:solidFill>
                <a:latin typeface="Times New Roman" panose="02020603050405020304" pitchFamily="18" charset="0"/>
              </a:defRPr>
            </a:lvl9pPr>
          </a:lstStyle>
          <a:p>
            <a:pPr algn="l" eaLnBrk="1" hangingPunct="1"/>
            <a:r>
              <a:rPr lang="hu-HU" altLang="hu-HU" b="1" dirty="0"/>
              <a:t>ni</a:t>
            </a:r>
            <a:r>
              <a:rPr lang="hu-HU" altLang="hu-HU" dirty="0"/>
              <a:t>= a tengelyen / forgócsapon belül fekvő kritikus pontok távolsága a közelebbi tengelytől / forgócsaptól méterben,</a:t>
            </a:r>
          </a:p>
          <a:p>
            <a:pPr algn="l" eaLnBrk="1" hangingPunct="1"/>
            <a:r>
              <a:rPr lang="hu-HU" altLang="hu-HU" b="1" dirty="0"/>
              <a:t>na</a:t>
            </a:r>
            <a:r>
              <a:rPr lang="hu-HU" altLang="hu-HU" dirty="0"/>
              <a:t> = a tengelyen / forgócsapon kívül eső kritikus pontok távolsága a közelebbi tengelytől / forgócsaptól méterben</a:t>
            </a:r>
            <a:r>
              <a:rPr lang="hu-HU" altLang="hu-HU" dirty="0" smtClean="0"/>
              <a:t>,</a:t>
            </a:r>
          </a:p>
          <a:p>
            <a:pPr algn="l" eaLnBrk="1" hangingPunct="1">
              <a:spcBef>
                <a:spcPct val="50000"/>
              </a:spcBef>
            </a:pPr>
            <a:endParaRPr lang="hu-HU" altLang="hu-HU" sz="1200" dirty="0"/>
          </a:p>
        </p:txBody>
      </p:sp>
      <p:pic>
        <p:nvPicPr>
          <p:cNvPr id="5" name="Kép 4"/>
          <p:cNvPicPr>
            <a:picLocks noChangeAspect="1"/>
          </p:cNvPicPr>
          <p:nvPr/>
        </p:nvPicPr>
        <p:blipFill>
          <a:blip r:embed="rId4"/>
          <a:stretch>
            <a:fillRect/>
          </a:stretch>
        </p:blipFill>
        <p:spPr>
          <a:xfrm>
            <a:off x="7997588" y="3440388"/>
            <a:ext cx="4147871" cy="3417612"/>
          </a:xfrm>
          <a:prstGeom prst="rect">
            <a:avLst/>
          </a:prstGeom>
        </p:spPr>
      </p:pic>
      <p:pic>
        <p:nvPicPr>
          <p:cNvPr id="9" name="Kép 8"/>
          <p:cNvPicPr>
            <a:picLocks noChangeAspect="1"/>
          </p:cNvPicPr>
          <p:nvPr/>
        </p:nvPicPr>
        <p:blipFill>
          <a:blip r:embed="rId5"/>
          <a:stretch>
            <a:fillRect/>
          </a:stretch>
        </p:blipFill>
        <p:spPr>
          <a:xfrm>
            <a:off x="3639625" y="3695943"/>
            <a:ext cx="4230991" cy="1237595"/>
          </a:xfrm>
          <a:prstGeom prst="rect">
            <a:avLst/>
          </a:prstGeom>
        </p:spPr>
      </p:pic>
      <p:sp>
        <p:nvSpPr>
          <p:cNvPr id="11" name="Ellipszis 10"/>
          <p:cNvSpPr/>
          <p:nvPr/>
        </p:nvSpPr>
        <p:spPr>
          <a:xfrm>
            <a:off x="139700" y="698499"/>
            <a:ext cx="1917700" cy="474663"/>
          </a:xfrm>
          <a:prstGeom prst="ellipse">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2000" b="1" dirty="0" smtClean="0">
                <a:solidFill>
                  <a:schemeClr val="tx2"/>
                </a:solidFill>
                <a:latin typeface="Times New Roman" panose="02020603050405020304" pitchFamily="18" charset="0"/>
                <a:cs typeface="Times New Roman" panose="02020603050405020304" pitchFamily="18" charset="0"/>
              </a:rPr>
              <a:t>Ívpótlék</a:t>
            </a:r>
            <a:endParaRPr lang="hu-HU" sz="2000" b="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3256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Kép 6"/>
          <p:cNvPicPr>
            <a:picLocks noChangeAspect="1"/>
          </p:cNvPicPr>
          <p:nvPr/>
        </p:nvPicPr>
        <p:blipFill>
          <a:blip r:embed="rId2"/>
          <a:stretch>
            <a:fillRect/>
          </a:stretch>
        </p:blipFill>
        <p:spPr>
          <a:xfrm>
            <a:off x="8132550" y="1352160"/>
            <a:ext cx="4059450" cy="5341383"/>
          </a:xfrm>
          <a:prstGeom prst="rect">
            <a:avLst/>
          </a:prstGeom>
        </p:spPr>
      </p:pic>
      <p:pic>
        <p:nvPicPr>
          <p:cNvPr id="10" name="Kép 9"/>
          <p:cNvPicPr>
            <a:picLocks noChangeAspect="1"/>
          </p:cNvPicPr>
          <p:nvPr/>
        </p:nvPicPr>
        <p:blipFill>
          <a:blip r:embed="rId3"/>
          <a:stretch>
            <a:fillRect/>
          </a:stretch>
        </p:blipFill>
        <p:spPr>
          <a:xfrm>
            <a:off x="-1" y="1352160"/>
            <a:ext cx="8105577" cy="5544215"/>
          </a:xfrm>
          <a:prstGeom prst="rect">
            <a:avLst/>
          </a:prstGeom>
        </p:spPr>
      </p:pic>
      <p:sp>
        <p:nvSpPr>
          <p:cNvPr id="5"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és az 1985 év</a:t>
            </a:r>
            <a:endParaRPr lang="hu-HU" sz="2800" b="0" i="0" dirty="0">
              <a:solidFill>
                <a:srgbClr val="002060"/>
              </a:solidFill>
              <a:latin typeface="Plantagenet Cherokee"/>
            </a:endParaRPr>
          </a:p>
        </p:txBody>
      </p:sp>
      <p:pic>
        <p:nvPicPr>
          <p:cNvPr id="3" name="Kép 2"/>
          <p:cNvPicPr>
            <a:picLocks noChangeAspect="1"/>
          </p:cNvPicPr>
          <p:nvPr/>
        </p:nvPicPr>
        <p:blipFill>
          <a:blip r:embed="rId4"/>
          <a:stretch>
            <a:fillRect/>
          </a:stretch>
        </p:blipFill>
        <p:spPr>
          <a:xfrm>
            <a:off x="10456136" y="4558352"/>
            <a:ext cx="1735863" cy="2299648"/>
          </a:xfrm>
          <a:prstGeom prst="rect">
            <a:avLst/>
          </a:prstGeom>
        </p:spPr>
      </p:pic>
      <p:sp>
        <p:nvSpPr>
          <p:cNvPr id="2" name="Téglalap 1"/>
          <p:cNvSpPr/>
          <p:nvPr/>
        </p:nvSpPr>
        <p:spPr>
          <a:xfrm>
            <a:off x="2042678" y="1445165"/>
            <a:ext cx="7198509" cy="461665"/>
          </a:xfrm>
          <a:prstGeom prst="rect">
            <a:avLst/>
          </a:prstGeom>
        </p:spPr>
        <p:txBody>
          <a:bodyPr wrap="none">
            <a:spAutoFit/>
          </a:bodyPr>
          <a:lstStyle/>
          <a:p>
            <a:r>
              <a:rPr lang="hu-HU" sz="2400" b="1" dirty="0">
                <a:solidFill>
                  <a:srgbClr val="FF0000"/>
                </a:solidFill>
                <a:latin typeface="Times New Roman" panose="02020603050405020304" pitchFamily="18" charset="0"/>
                <a:cs typeface="Times New Roman" panose="02020603050405020304" pitchFamily="18" charset="0"/>
              </a:rPr>
              <a:t>Molnár Csilla Andrea - </a:t>
            </a:r>
            <a:r>
              <a:rPr lang="hu-HU" sz="2400" b="1" dirty="0" err="1">
                <a:solidFill>
                  <a:srgbClr val="FF0000"/>
                </a:solidFill>
                <a:latin typeface="Times New Roman" panose="02020603050405020304" pitchFamily="18" charset="0"/>
                <a:cs typeface="Times New Roman" panose="02020603050405020304" pitchFamily="18" charset="0"/>
              </a:rPr>
              <a:t>Miss</a:t>
            </a:r>
            <a:r>
              <a:rPr lang="hu-HU" sz="2400" b="1" dirty="0">
                <a:solidFill>
                  <a:srgbClr val="FF0000"/>
                </a:solidFill>
                <a:latin typeface="Times New Roman" panose="02020603050405020304" pitchFamily="18" charset="0"/>
                <a:cs typeface="Times New Roman" panose="02020603050405020304" pitchFamily="18" charset="0"/>
              </a:rPr>
              <a:t> Hungary 1985, Királynő</a:t>
            </a:r>
          </a:p>
        </p:txBody>
      </p:sp>
      <p:sp>
        <p:nvSpPr>
          <p:cNvPr id="6" name="Téglalap 5"/>
          <p:cNvSpPr/>
          <p:nvPr/>
        </p:nvSpPr>
        <p:spPr>
          <a:xfrm>
            <a:off x="0" y="5629643"/>
            <a:ext cx="12192000" cy="1200329"/>
          </a:xfrm>
          <a:prstGeom prst="rect">
            <a:avLst/>
          </a:prstGeom>
        </p:spPr>
        <p:txBody>
          <a:bodyPr wrap="square">
            <a:spAutoFit/>
          </a:bodyPr>
          <a:lstStyle/>
          <a:p>
            <a:r>
              <a:rPr lang="hu-HU" dirty="0">
                <a:solidFill>
                  <a:schemeClr val="tx2"/>
                </a:solidFill>
                <a:latin typeface="Times New Roman" panose="02020603050405020304" pitchFamily="18" charset="0"/>
                <a:cs typeface="Times New Roman" panose="02020603050405020304" pitchFamily="18" charset="0"/>
              </a:rPr>
              <a:t>Volt egyszer egy kedves és szép fonyódi diáklány, aki 1985 kora tavaszán, alig 16 évesen jelentkezett az 50 év kihagyás után először megrendezett magyar szépségversenyre. Rajta kívül mintegy kétezren tették meg ugyanezt. A több mint fél évig tartó versenysorozat végén őt találták a legszebbnek, s méltán került fejére a szépségkirálynői korona.</a:t>
            </a:r>
          </a:p>
          <a:p>
            <a:r>
              <a:rPr lang="hu-HU" dirty="0">
                <a:solidFill>
                  <a:schemeClr val="tx2"/>
                </a:solidFill>
                <a:latin typeface="Times New Roman" panose="02020603050405020304" pitchFamily="18" charset="0"/>
                <a:cs typeface="Times New Roman" panose="02020603050405020304" pitchFamily="18" charset="0"/>
              </a:rPr>
              <a:t>Volt egy lány, aki egy pillanatig azt hitte</a:t>
            </a:r>
            <a:r>
              <a:rPr lang="hu-HU" dirty="0" smtClean="0">
                <a:solidFill>
                  <a:schemeClr val="tx2"/>
                </a:solidFill>
                <a:latin typeface="Times New Roman" panose="02020603050405020304" pitchFamily="18" charset="0"/>
                <a:cs typeface="Times New Roman" panose="02020603050405020304" pitchFamily="18" charset="0"/>
              </a:rPr>
              <a:t>, önként </a:t>
            </a:r>
            <a:r>
              <a:rPr lang="hu-HU" dirty="0">
                <a:solidFill>
                  <a:schemeClr val="tx2"/>
                </a:solidFill>
                <a:latin typeface="Times New Roman" panose="02020603050405020304" pitchFamily="18" charset="0"/>
                <a:cs typeface="Times New Roman" panose="02020603050405020304" pitchFamily="18" charset="0"/>
              </a:rPr>
              <a:t>akar a halálba menni</a:t>
            </a:r>
            <a:r>
              <a:rPr lang="hu-HU" dirty="0" smtClean="0">
                <a:solidFill>
                  <a:schemeClr val="tx2"/>
                </a:solidFill>
                <a:latin typeface="Times New Roman" panose="02020603050405020304" pitchFamily="18" charset="0"/>
                <a:cs typeface="Times New Roman" panose="02020603050405020304" pitchFamily="18" charset="0"/>
              </a:rPr>
              <a:t>; de </a:t>
            </a:r>
            <a:r>
              <a:rPr lang="hu-HU" dirty="0">
                <a:solidFill>
                  <a:schemeClr val="tx2"/>
                </a:solidFill>
                <a:latin typeface="Times New Roman" panose="02020603050405020304" pitchFamily="18" charset="0"/>
                <a:cs typeface="Times New Roman" panose="02020603050405020304" pitchFamily="18" charset="0"/>
              </a:rPr>
              <a:t>tettét csak segélykiáltásnak szánta.</a:t>
            </a:r>
          </a:p>
        </p:txBody>
      </p:sp>
    </p:spTree>
    <p:extLst>
      <p:ext uri="{BB962C8B-B14F-4D97-AF65-F5344CB8AC3E}">
        <p14:creationId xmlns:p14="http://schemas.microsoft.com/office/powerpoint/2010/main" val="271208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sp>
        <p:nvSpPr>
          <p:cNvPr id="2" name="Téglalap 1"/>
          <p:cNvSpPr/>
          <p:nvPr/>
        </p:nvSpPr>
        <p:spPr>
          <a:xfrm>
            <a:off x="0" y="1429738"/>
            <a:ext cx="7083188" cy="830997"/>
          </a:xfrm>
          <a:prstGeom prst="rect">
            <a:avLst/>
          </a:prstGeom>
        </p:spPr>
        <p:txBody>
          <a:bodyPr wrap="square">
            <a:spAutoFit/>
          </a:bodyPr>
          <a:lstStyle/>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Egyszeri adatbevitel;</a:t>
            </a:r>
          </a:p>
          <a:p>
            <a:pPr marL="285750" indent="-285750">
              <a:buFont typeface="Wingdings" panose="05000000000000000000" pitchFamily="2" charset="2"/>
              <a:buChar char="§"/>
            </a:pPr>
            <a:r>
              <a:rPr lang="hu-HU" sz="1600" b="1" dirty="0" smtClean="0">
                <a:solidFill>
                  <a:srgbClr val="002060"/>
                </a:solidFill>
                <a:latin typeface="Times New Roman" panose="02020603050405020304" pitchFamily="18" charset="0"/>
                <a:cs typeface="Times New Roman" panose="02020603050405020304" pitchFamily="18" charset="0"/>
              </a:rPr>
              <a:t>számítási műveletek pontos elvégzése (ívpólék táblázat használat helyett);</a:t>
            </a: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típus besorolás, megállapítás (manuális besorolás nehézséges).</a:t>
            </a:r>
          </a:p>
        </p:txBody>
      </p:sp>
      <p:pic>
        <p:nvPicPr>
          <p:cNvPr id="3" name="Kép 2"/>
          <p:cNvPicPr>
            <a:picLocks noChangeAspect="1"/>
          </p:cNvPicPr>
          <p:nvPr/>
        </p:nvPicPr>
        <p:blipFill>
          <a:blip r:embed="rId2"/>
          <a:stretch>
            <a:fillRect/>
          </a:stretch>
        </p:blipFill>
        <p:spPr>
          <a:xfrm>
            <a:off x="0" y="2329617"/>
            <a:ext cx="6123273" cy="1267725"/>
          </a:xfrm>
          <a:prstGeom prst="rect">
            <a:avLst/>
          </a:prstGeom>
        </p:spPr>
      </p:pic>
      <p:pic>
        <p:nvPicPr>
          <p:cNvPr id="4" name="Kép 3"/>
          <p:cNvPicPr>
            <a:picLocks noChangeAspect="1"/>
          </p:cNvPicPr>
          <p:nvPr/>
        </p:nvPicPr>
        <p:blipFill>
          <a:blip r:embed="rId3"/>
          <a:stretch>
            <a:fillRect/>
          </a:stretch>
        </p:blipFill>
        <p:spPr>
          <a:xfrm>
            <a:off x="-27273" y="3756738"/>
            <a:ext cx="6123273" cy="3178771"/>
          </a:xfrm>
          <a:prstGeom prst="rect">
            <a:avLst/>
          </a:prstGeom>
        </p:spPr>
      </p:pic>
      <p:pic>
        <p:nvPicPr>
          <p:cNvPr id="8" name="Kép 7"/>
          <p:cNvPicPr>
            <a:picLocks noChangeAspect="1"/>
          </p:cNvPicPr>
          <p:nvPr/>
        </p:nvPicPr>
        <p:blipFill>
          <a:blip r:embed="rId4"/>
          <a:stretch>
            <a:fillRect/>
          </a:stretch>
        </p:blipFill>
        <p:spPr>
          <a:xfrm>
            <a:off x="8995252" y="4439375"/>
            <a:ext cx="3137584" cy="2374891"/>
          </a:xfrm>
          <a:prstGeom prst="rect">
            <a:avLst/>
          </a:prstGeom>
        </p:spPr>
      </p:pic>
      <p:sp>
        <p:nvSpPr>
          <p:cNvPr id="11" name="Téglalap 10"/>
          <p:cNvSpPr/>
          <p:nvPr/>
        </p:nvSpPr>
        <p:spPr>
          <a:xfrm>
            <a:off x="6136908" y="2729635"/>
            <a:ext cx="6068727" cy="1815882"/>
          </a:xfrm>
          <a:prstGeom prst="rect">
            <a:avLst/>
          </a:prstGeom>
        </p:spPr>
        <p:txBody>
          <a:bodyPr wrap="square">
            <a:spAutoFit/>
          </a:bodyPr>
          <a:lstStyle/>
          <a:p>
            <a:pPr algn="just" eaLnBrk="1" hangingPunct="1">
              <a:defRPr/>
            </a:pPr>
            <a:r>
              <a:rPr lang="hu-HU" sz="1600" b="1" dirty="0">
                <a:solidFill>
                  <a:srgbClr val="FF0000"/>
                </a:solidFill>
                <a:latin typeface="Times New Roman" panose="02020603050405020304" pitchFamily="18" charset="0"/>
                <a:cs typeface="Times New Roman" panose="02020603050405020304" pitchFamily="18" charset="0"/>
              </a:rPr>
              <a:t>Térigény-körvonal</a:t>
            </a:r>
            <a:r>
              <a:rPr lang="hu-HU" sz="1600" dirty="0">
                <a:latin typeface="Times New Roman" panose="02020603050405020304" pitchFamily="18" charset="0"/>
                <a:cs typeface="Times New Roman" panose="02020603050405020304" pitchFamily="18" charset="0"/>
              </a:rPr>
              <a:t> a küldeménynek pótlékokkal növelt keresztmetszeti körvonala, amelynek megfelelő szabad űrszelvény szükséges a vasúti pályán az akadálytalan közlekedtetéséhez. </a:t>
            </a:r>
          </a:p>
          <a:p>
            <a:pPr algn="just" eaLnBrk="1" hangingPunct="1">
              <a:defRPr/>
            </a:pPr>
            <a:r>
              <a:rPr lang="hu-HU" sz="1600" dirty="0">
                <a:latin typeface="Times New Roman" panose="02020603050405020304" pitchFamily="18" charset="0"/>
                <a:cs typeface="Times New Roman" panose="02020603050405020304" pitchFamily="18" charset="0"/>
              </a:rPr>
              <a:t>A küldemény </a:t>
            </a:r>
            <a:r>
              <a:rPr lang="hu-HU" sz="1600" dirty="0" err="1">
                <a:latin typeface="Times New Roman" panose="02020603050405020304" pitchFamily="18" charset="0"/>
                <a:cs typeface="Times New Roman" panose="02020603050405020304" pitchFamily="18" charset="0"/>
              </a:rPr>
              <a:t>térigénykörvonalát</a:t>
            </a:r>
            <a:r>
              <a:rPr lang="hu-HU" sz="1600" dirty="0">
                <a:latin typeface="Times New Roman" panose="02020603050405020304" pitchFamily="18" charset="0"/>
                <a:cs typeface="Times New Roman" panose="02020603050405020304" pitchFamily="18" charset="0"/>
              </a:rPr>
              <a:t> a rakomány keresztirányú méreteinek, az ívpótléknak és a szélességi dinamikus pótléknak, illetve a rakomány magassági irányú méretének és a magassági, illetve mélységi dinamikus pótléknak figyelembevételével kell meghatározni.</a:t>
            </a:r>
          </a:p>
        </p:txBody>
      </p:sp>
      <p:pic>
        <p:nvPicPr>
          <p:cNvPr id="9" name="Kép 8"/>
          <p:cNvPicPr>
            <a:picLocks noChangeAspect="1"/>
          </p:cNvPicPr>
          <p:nvPr/>
        </p:nvPicPr>
        <p:blipFill>
          <a:blip r:embed="rId5"/>
          <a:stretch>
            <a:fillRect/>
          </a:stretch>
        </p:blipFill>
        <p:spPr>
          <a:xfrm>
            <a:off x="6123273" y="5693069"/>
            <a:ext cx="2840103" cy="1121197"/>
          </a:xfrm>
          <a:prstGeom prst="rect">
            <a:avLst/>
          </a:prstGeom>
        </p:spPr>
      </p:pic>
      <p:sp>
        <p:nvSpPr>
          <p:cNvPr id="12" name="Ellipszis 11"/>
          <p:cNvSpPr/>
          <p:nvPr/>
        </p:nvSpPr>
        <p:spPr>
          <a:xfrm>
            <a:off x="3343701" y="2893325"/>
            <a:ext cx="655093" cy="53226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4" name="Ellipszis 13"/>
          <p:cNvSpPr/>
          <p:nvPr/>
        </p:nvSpPr>
        <p:spPr>
          <a:xfrm>
            <a:off x="4899546" y="4667534"/>
            <a:ext cx="1330242" cy="219046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3" name="Ellipszis 12"/>
          <p:cNvSpPr/>
          <p:nvPr/>
        </p:nvSpPr>
        <p:spPr>
          <a:xfrm>
            <a:off x="4244453" y="4055573"/>
            <a:ext cx="655093" cy="53226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5" name="Ellipszis 14"/>
          <p:cNvSpPr/>
          <p:nvPr/>
        </p:nvSpPr>
        <p:spPr>
          <a:xfrm>
            <a:off x="3671247" y="4120750"/>
            <a:ext cx="655093" cy="723561"/>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5" name="Téglalap 4"/>
          <p:cNvSpPr/>
          <p:nvPr/>
        </p:nvSpPr>
        <p:spPr>
          <a:xfrm>
            <a:off x="6851163" y="1336156"/>
            <a:ext cx="5354472" cy="1077218"/>
          </a:xfrm>
          <a:prstGeom prst="rect">
            <a:avLst/>
          </a:prstGeom>
        </p:spPr>
        <p:txBody>
          <a:bodyPr wrap="square">
            <a:spAutoFit/>
          </a:bodyPr>
          <a:lstStyle/>
          <a:p>
            <a:r>
              <a:rPr lang="hu-HU" sz="1600" b="1" dirty="0">
                <a:solidFill>
                  <a:srgbClr val="FF0000"/>
                </a:solidFill>
                <a:latin typeface="Times New Roman" panose="02020603050405020304" pitchFamily="18" charset="0"/>
                <a:cs typeface="Times New Roman" panose="02020603050405020304" pitchFamily="18" charset="0"/>
              </a:rPr>
              <a:t>Dinamikus </a:t>
            </a:r>
            <a:r>
              <a:rPr lang="hu-HU" sz="1600" b="1" dirty="0" smtClean="0">
                <a:solidFill>
                  <a:srgbClr val="FF0000"/>
                </a:solidFill>
                <a:latin typeface="Times New Roman" panose="02020603050405020304" pitchFamily="18" charset="0"/>
                <a:cs typeface="Times New Roman" panose="02020603050405020304" pitchFamily="18" charset="0"/>
              </a:rPr>
              <a:t>pótlék </a:t>
            </a:r>
            <a:r>
              <a:rPr lang="hu-HU" sz="1600" dirty="0">
                <a:latin typeface="Times New Roman" panose="02020603050405020304" pitchFamily="18" charset="0"/>
                <a:cs typeface="Times New Roman" panose="02020603050405020304" pitchFamily="18" charset="0"/>
              </a:rPr>
              <a:t>a küldemény egyes pontjainak – a biztonság figyelembevételével – feltételezett legkedvezőtlenebb elmozdulása a pálya egyenetlenségeiből, a jármű rugózásaiból, stb. következően. </a:t>
            </a:r>
          </a:p>
        </p:txBody>
      </p:sp>
    </p:spTree>
    <p:extLst>
      <p:ext uri="{BB962C8B-B14F-4D97-AF65-F5344CB8AC3E}">
        <p14:creationId xmlns:p14="http://schemas.microsoft.com/office/powerpoint/2010/main" val="4004943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7" name="Kép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1" y="1336708"/>
            <a:ext cx="10058400" cy="5425758"/>
          </a:xfrm>
          <a:prstGeom prst="rect">
            <a:avLst/>
          </a:prstGeom>
        </p:spPr>
      </p:pic>
      <p:sp>
        <p:nvSpPr>
          <p:cNvPr id="8" name="Téglalap 7"/>
          <p:cNvSpPr/>
          <p:nvPr/>
        </p:nvSpPr>
        <p:spPr>
          <a:xfrm>
            <a:off x="4670520" y="5021179"/>
            <a:ext cx="1980029" cy="369332"/>
          </a:xfrm>
          <a:prstGeom prst="rect">
            <a:avLst/>
          </a:prstGeom>
        </p:spPr>
        <p:txBody>
          <a:bodyPr wrap="none">
            <a:spAutoFit/>
          </a:bodyPr>
          <a:lstStyle/>
          <a:p>
            <a:r>
              <a:rPr lang="hu-HU" dirty="0" err="1">
                <a:solidFill>
                  <a:srgbClr val="002060"/>
                </a:solidFill>
                <a:latin typeface="Times New Roman" panose="02020603050405020304" pitchFamily="18" charset="0"/>
                <a:cs typeface="Times New Roman" panose="02020603050405020304" pitchFamily="18" charset="0"/>
              </a:rPr>
              <a:t>Rk</a:t>
            </a:r>
            <a:r>
              <a:rPr lang="hu-HU" dirty="0">
                <a:solidFill>
                  <a:srgbClr val="002060"/>
                </a:solidFill>
                <a:latin typeface="Times New Roman" panose="02020603050405020304" pitchFamily="18" charset="0"/>
                <a:cs typeface="Times New Roman" panose="02020603050405020304" pitchFamily="18" charset="0"/>
              </a:rPr>
              <a:t> 2415/16 69 </a:t>
            </a:r>
            <a:r>
              <a:rPr lang="hu-HU" dirty="0" err="1" smtClean="0">
                <a:solidFill>
                  <a:srgbClr val="002060"/>
                </a:solidFill>
                <a:latin typeface="Times New Roman" panose="02020603050405020304" pitchFamily="18" charset="0"/>
                <a:cs typeface="Times New Roman" panose="02020603050405020304" pitchFamily="18" charset="0"/>
              </a:rPr>
              <a:t>típ</a:t>
            </a:r>
            <a:r>
              <a:rPr lang="hu-HU" dirty="0">
                <a:solidFill>
                  <a:srgbClr val="00206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11178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sp>
        <p:nvSpPr>
          <p:cNvPr id="2" name="Téglalap 1"/>
          <p:cNvSpPr/>
          <p:nvPr/>
        </p:nvSpPr>
        <p:spPr>
          <a:xfrm>
            <a:off x="0" y="1429738"/>
            <a:ext cx="7083188" cy="830997"/>
          </a:xfrm>
          <a:prstGeom prst="rect">
            <a:avLst/>
          </a:prstGeom>
        </p:spPr>
        <p:txBody>
          <a:bodyPr wrap="square">
            <a:spAutoFit/>
          </a:bodyPr>
          <a:lstStyle/>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Egyszeri adatbevitel;</a:t>
            </a:r>
          </a:p>
          <a:p>
            <a:pPr marL="285750" indent="-285750">
              <a:buFont typeface="Wingdings" panose="05000000000000000000" pitchFamily="2" charset="2"/>
              <a:buChar char="§"/>
            </a:pPr>
            <a:r>
              <a:rPr lang="hu-HU" sz="1600" dirty="0" smtClean="0">
                <a:solidFill>
                  <a:srgbClr val="002060"/>
                </a:solidFill>
                <a:latin typeface="Times New Roman" panose="02020603050405020304" pitchFamily="18" charset="0"/>
                <a:cs typeface="Times New Roman" panose="02020603050405020304" pitchFamily="18" charset="0"/>
              </a:rPr>
              <a:t>számítási műveletek pontos elvégzése (ívpólék táblázat használat helyett);</a:t>
            </a:r>
          </a:p>
          <a:p>
            <a:pPr marL="285750" indent="-285750">
              <a:buFont typeface="Wingdings" panose="05000000000000000000" pitchFamily="2" charset="2"/>
              <a:buChar char="§"/>
            </a:pPr>
            <a:r>
              <a:rPr lang="hu-HU" sz="1600" b="1" dirty="0" smtClean="0">
                <a:solidFill>
                  <a:srgbClr val="002060"/>
                </a:solidFill>
                <a:latin typeface="Times New Roman" panose="02020603050405020304" pitchFamily="18" charset="0"/>
                <a:cs typeface="Times New Roman" panose="02020603050405020304" pitchFamily="18" charset="0"/>
              </a:rPr>
              <a:t>típus besorolás, megállapítás (manuális besorolás nehézséges).</a:t>
            </a:r>
          </a:p>
        </p:txBody>
      </p:sp>
      <p:pic>
        <p:nvPicPr>
          <p:cNvPr id="6" name="Kép 5"/>
          <p:cNvPicPr>
            <a:picLocks noChangeAspect="1"/>
          </p:cNvPicPr>
          <p:nvPr/>
        </p:nvPicPr>
        <p:blipFill>
          <a:blip r:embed="rId2"/>
          <a:stretch>
            <a:fillRect/>
          </a:stretch>
        </p:blipFill>
        <p:spPr>
          <a:xfrm>
            <a:off x="3624557" y="2260735"/>
            <a:ext cx="3206130" cy="4597265"/>
          </a:xfrm>
          <a:prstGeom prst="rect">
            <a:avLst/>
          </a:prstGeom>
          <a:ln>
            <a:solidFill>
              <a:schemeClr val="tx2"/>
            </a:solidFill>
          </a:ln>
        </p:spPr>
      </p:pic>
      <p:pic>
        <p:nvPicPr>
          <p:cNvPr id="7" name="Kép 6"/>
          <p:cNvPicPr>
            <a:picLocks noChangeAspect="1"/>
          </p:cNvPicPr>
          <p:nvPr/>
        </p:nvPicPr>
        <p:blipFill>
          <a:blip r:embed="rId3"/>
          <a:stretch>
            <a:fillRect/>
          </a:stretch>
        </p:blipFill>
        <p:spPr>
          <a:xfrm>
            <a:off x="0" y="2260735"/>
            <a:ext cx="3624557" cy="4597265"/>
          </a:xfrm>
          <a:prstGeom prst="rect">
            <a:avLst/>
          </a:prstGeom>
          <a:ln>
            <a:solidFill>
              <a:schemeClr val="tx2"/>
            </a:solidFill>
          </a:ln>
        </p:spPr>
      </p:pic>
      <p:sp>
        <p:nvSpPr>
          <p:cNvPr id="15" name="Téglalap 14"/>
          <p:cNvSpPr/>
          <p:nvPr/>
        </p:nvSpPr>
        <p:spPr>
          <a:xfrm>
            <a:off x="6889369" y="2148355"/>
            <a:ext cx="5108812" cy="1323439"/>
          </a:xfrm>
          <a:prstGeom prst="rect">
            <a:avLst/>
          </a:prstGeom>
        </p:spPr>
        <p:txBody>
          <a:bodyPr wrap="square">
            <a:spAutoFit/>
          </a:bodyPr>
          <a:lstStyle/>
          <a:p>
            <a:r>
              <a:rPr lang="hu-HU" sz="1600" dirty="0">
                <a:latin typeface="Times New Roman" panose="02020603050405020304" pitchFamily="18" charset="0"/>
                <a:cs typeface="Times New Roman" panose="02020603050405020304" pitchFamily="18" charset="0"/>
              </a:rPr>
              <a:t>A típusküldemény megállapításához a rakszelvényen túlérő </a:t>
            </a:r>
            <a:r>
              <a:rPr lang="hu-HU" sz="1600" dirty="0" smtClean="0">
                <a:latin typeface="Times New Roman" panose="02020603050405020304" pitchFamily="18" charset="0"/>
                <a:cs typeface="Times New Roman" panose="02020603050405020304" pitchFamily="18" charset="0"/>
              </a:rPr>
              <a:t>küldemény </a:t>
            </a:r>
            <a:r>
              <a:rPr lang="hu-HU" sz="1600" dirty="0">
                <a:latin typeface="Times New Roman" panose="02020603050405020304" pitchFamily="18" charset="0"/>
                <a:cs typeface="Times New Roman" panose="02020603050405020304" pitchFamily="18" charset="0"/>
              </a:rPr>
              <a:t>szűkített térigényét kell figyelembe venni. Szűkített térigény a tényleges méret + az ívpótlék (250 m) 75 mm, illetve 150 mm-rel csökkentett értéke. (Dinamikus pótlék nélkül) </a:t>
            </a:r>
          </a:p>
        </p:txBody>
      </p:sp>
      <p:sp>
        <p:nvSpPr>
          <p:cNvPr id="16" name="Téglalap 8"/>
          <p:cNvSpPr>
            <a:spLocks noChangeArrowheads="1"/>
          </p:cNvSpPr>
          <p:nvPr/>
        </p:nvSpPr>
        <p:spPr bwMode="auto">
          <a:xfrm>
            <a:off x="6988713" y="1429738"/>
            <a:ext cx="45098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Times New Roman" panose="02020603050405020304" pitchFamily="18" charset="0"/>
              </a:defRPr>
            </a:lvl1pPr>
            <a:lvl2pPr marL="742950" indent="-285750" eaLnBrk="0" hangingPunct="0">
              <a:defRPr sz="1400">
                <a:solidFill>
                  <a:schemeClr val="tx1"/>
                </a:solidFill>
                <a:latin typeface="Times New Roman" panose="02020603050405020304" pitchFamily="18" charset="0"/>
              </a:defRPr>
            </a:lvl2pPr>
            <a:lvl3pPr marL="1143000" indent="-228600" eaLnBrk="0" hangingPunct="0">
              <a:defRPr sz="1400">
                <a:solidFill>
                  <a:schemeClr val="tx1"/>
                </a:solidFill>
                <a:latin typeface="Times New Roman" panose="02020603050405020304" pitchFamily="18" charset="0"/>
              </a:defRPr>
            </a:lvl3pPr>
            <a:lvl4pPr marL="1600200" indent="-228600" eaLnBrk="0" hangingPunct="0">
              <a:defRPr sz="1400">
                <a:solidFill>
                  <a:schemeClr val="tx1"/>
                </a:solidFill>
                <a:latin typeface="Times New Roman" panose="02020603050405020304" pitchFamily="18" charset="0"/>
              </a:defRPr>
            </a:lvl4pPr>
            <a:lvl5pPr marL="2057400" indent="-228600" eaLnBrk="0" hangingPunct="0">
              <a:defRPr sz="1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1400">
                <a:solidFill>
                  <a:schemeClr val="tx1"/>
                </a:solidFill>
                <a:latin typeface="Times New Roman" panose="02020603050405020304" pitchFamily="18" charset="0"/>
              </a:defRPr>
            </a:lvl9pPr>
          </a:lstStyle>
          <a:p>
            <a:pPr algn="ctr" eaLnBrk="1" hangingPunct="1"/>
            <a:r>
              <a:rPr lang="hu-HU" altLang="hu-HU" b="1" dirty="0" smtClean="0">
                <a:solidFill>
                  <a:srgbClr val="C00000"/>
                </a:solidFill>
              </a:rPr>
              <a:t>Rakszelvényen </a:t>
            </a:r>
            <a:r>
              <a:rPr lang="hu-HU" altLang="hu-HU" b="1" dirty="0">
                <a:solidFill>
                  <a:srgbClr val="C00000"/>
                </a:solidFill>
              </a:rPr>
              <a:t>túlérő típusküldemények és kódjai</a:t>
            </a:r>
            <a:r>
              <a:rPr lang="hu-HU" altLang="hu-HU" dirty="0"/>
              <a:t>: </a:t>
            </a:r>
            <a:endParaRPr lang="hu-HU" altLang="hu-HU" dirty="0" smtClean="0"/>
          </a:p>
          <a:p>
            <a:pPr algn="ctr" eaLnBrk="1" hangingPunct="1"/>
            <a:r>
              <a:rPr lang="hu-HU" altLang="hu-HU" b="1" dirty="0" smtClean="0">
                <a:solidFill>
                  <a:srgbClr val="07073B"/>
                </a:solidFill>
              </a:rPr>
              <a:t>11</a:t>
            </a:r>
            <a:r>
              <a:rPr lang="hu-HU" altLang="hu-HU" b="1" dirty="0">
                <a:solidFill>
                  <a:srgbClr val="07073B"/>
                </a:solidFill>
              </a:rPr>
              <a:t>, 22, 33, 44, 55, 66, 77, 88, 99, </a:t>
            </a:r>
            <a:r>
              <a:rPr lang="hu-HU" altLang="hu-HU" i="1" dirty="0">
                <a:solidFill>
                  <a:srgbClr val="07073B"/>
                </a:solidFill>
              </a:rPr>
              <a:t>01, és 02.</a:t>
            </a:r>
            <a:endParaRPr lang="hu-HU" altLang="hu-HU" i="1" dirty="0"/>
          </a:p>
        </p:txBody>
      </p:sp>
      <p:pic>
        <p:nvPicPr>
          <p:cNvPr id="3" name="Kép 2"/>
          <p:cNvPicPr>
            <a:picLocks noChangeAspect="1"/>
          </p:cNvPicPr>
          <p:nvPr/>
        </p:nvPicPr>
        <p:blipFill>
          <a:blip r:embed="rId4"/>
          <a:stretch>
            <a:fillRect/>
          </a:stretch>
        </p:blipFill>
        <p:spPr>
          <a:xfrm>
            <a:off x="6889369" y="3854625"/>
            <a:ext cx="5313574" cy="1659071"/>
          </a:xfrm>
          <a:prstGeom prst="rect">
            <a:avLst/>
          </a:prstGeom>
          <a:ln w="12700">
            <a:solidFill>
              <a:schemeClr val="tx1"/>
            </a:solidFill>
          </a:ln>
        </p:spPr>
      </p:pic>
    </p:spTree>
    <p:extLst>
      <p:ext uri="{BB962C8B-B14F-4D97-AF65-F5344CB8AC3E}">
        <p14:creationId xmlns:p14="http://schemas.microsoft.com/office/powerpoint/2010/main" val="2580322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3" name="Kép 2"/>
          <p:cNvPicPr>
            <a:picLocks noChangeAspect="1"/>
          </p:cNvPicPr>
          <p:nvPr/>
        </p:nvPicPr>
        <p:blipFill>
          <a:blip r:embed="rId2"/>
          <a:stretch>
            <a:fillRect/>
          </a:stretch>
        </p:blipFill>
        <p:spPr>
          <a:xfrm>
            <a:off x="0" y="1351128"/>
            <a:ext cx="12214490" cy="5506872"/>
          </a:xfrm>
          <a:prstGeom prst="rect">
            <a:avLst/>
          </a:prstGeom>
        </p:spPr>
      </p:pic>
    </p:spTree>
    <p:extLst>
      <p:ext uri="{BB962C8B-B14F-4D97-AF65-F5344CB8AC3E}">
        <p14:creationId xmlns:p14="http://schemas.microsoft.com/office/powerpoint/2010/main" val="194745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2"/>
          <a:stretch>
            <a:fillRect/>
          </a:stretch>
        </p:blipFill>
        <p:spPr>
          <a:xfrm>
            <a:off x="0" y="1392070"/>
            <a:ext cx="5998012" cy="5465930"/>
          </a:xfrm>
          <a:prstGeom prst="rect">
            <a:avLst/>
          </a:prstGeom>
          <a:ln w="19050">
            <a:solidFill>
              <a:srgbClr val="0070C0"/>
            </a:solidFill>
          </a:ln>
        </p:spPr>
      </p:pic>
      <p:pic>
        <p:nvPicPr>
          <p:cNvPr id="5" name="Kép 4"/>
          <p:cNvPicPr>
            <a:picLocks noChangeAspect="1"/>
          </p:cNvPicPr>
          <p:nvPr/>
        </p:nvPicPr>
        <p:blipFill>
          <a:blip r:embed="rId3"/>
          <a:stretch>
            <a:fillRect/>
          </a:stretch>
        </p:blipFill>
        <p:spPr>
          <a:xfrm>
            <a:off x="5998012" y="1392070"/>
            <a:ext cx="5496814" cy="4568780"/>
          </a:xfrm>
          <a:prstGeom prst="rect">
            <a:avLst/>
          </a:prstGeom>
          <a:ln w="28575">
            <a:solidFill>
              <a:srgbClr val="0070C0"/>
            </a:solidFill>
          </a:ln>
        </p:spPr>
      </p:pic>
      <p:sp>
        <p:nvSpPr>
          <p:cNvPr id="7" name="Szövegdoboz 6"/>
          <p:cNvSpPr txBox="1"/>
          <p:nvPr/>
        </p:nvSpPr>
        <p:spPr>
          <a:xfrm>
            <a:off x="7010401" y="5960850"/>
            <a:ext cx="2811439" cy="307777"/>
          </a:xfrm>
          <a:prstGeom prst="rect">
            <a:avLst/>
          </a:prstGeom>
          <a:noFill/>
        </p:spPr>
        <p:txBody>
          <a:bodyPr wrap="square" rtlCol="0">
            <a:spAutoFit/>
          </a:bodyPr>
          <a:lstStyle/>
          <a:p>
            <a:pPr algn="ctr"/>
            <a:r>
              <a:rPr lang="hu-HU" sz="1400" dirty="0" smtClean="0">
                <a:latin typeface="Times New Roman" panose="02020603050405020304" pitchFamily="18" charset="0"/>
                <a:cs typeface="Times New Roman" panose="02020603050405020304" pitchFamily="18" charset="0"/>
              </a:rPr>
              <a:t>leiras.dat 1994.11.10.</a:t>
            </a:r>
            <a:endParaRPr lang="hu-HU" sz="1400" dirty="0">
              <a:latin typeface="Times New Roman" panose="02020603050405020304" pitchFamily="18" charset="0"/>
              <a:cs typeface="Times New Roman" panose="02020603050405020304" pitchFamily="18" charset="0"/>
            </a:endParaRPr>
          </a:p>
        </p:txBody>
      </p:sp>
      <p:sp>
        <p:nvSpPr>
          <p:cNvPr id="9"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sp>
        <p:nvSpPr>
          <p:cNvPr id="6" name="Ellipszis 5"/>
          <p:cNvSpPr/>
          <p:nvPr/>
        </p:nvSpPr>
        <p:spPr>
          <a:xfrm>
            <a:off x="6371709" y="3239731"/>
            <a:ext cx="2524836" cy="68238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Tree>
    <p:extLst>
      <p:ext uri="{BB962C8B-B14F-4D97-AF65-F5344CB8AC3E}">
        <p14:creationId xmlns:p14="http://schemas.microsoft.com/office/powerpoint/2010/main" val="508557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7" name="Kép 6"/>
          <p:cNvPicPr>
            <a:picLocks noChangeAspect="1"/>
          </p:cNvPicPr>
          <p:nvPr/>
        </p:nvPicPr>
        <p:blipFill>
          <a:blip r:embed="rId2"/>
          <a:stretch>
            <a:fillRect/>
          </a:stretch>
        </p:blipFill>
        <p:spPr>
          <a:xfrm>
            <a:off x="0" y="0"/>
            <a:ext cx="10494632" cy="6856081"/>
          </a:xfrm>
          <a:prstGeom prst="rect">
            <a:avLst/>
          </a:prstGeom>
        </p:spPr>
      </p:pic>
    </p:spTree>
    <p:extLst>
      <p:ext uri="{BB962C8B-B14F-4D97-AF65-F5344CB8AC3E}">
        <p14:creationId xmlns:p14="http://schemas.microsoft.com/office/powerpoint/2010/main" val="3923278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8" name="Kép 7"/>
          <p:cNvPicPr>
            <a:picLocks noChangeAspect="1"/>
          </p:cNvPicPr>
          <p:nvPr/>
        </p:nvPicPr>
        <p:blipFill>
          <a:blip r:embed="rId2"/>
          <a:stretch>
            <a:fillRect/>
          </a:stretch>
        </p:blipFill>
        <p:spPr>
          <a:xfrm>
            <a:off x="1" y="1473958"/>
            <a:ext cx="5437927" cy="4604376"/>
          </a:xfrm>
          <a:prstGeom prst="rect">
            <a:avLst/>
          </a:prstGeom>
          <a:ln w="12700">
            <a:solidFill>
              <a:srgbClr val="FF0000"/>
            </a:solidFill>
          </a:ln>
        </p:spPr>
      </p:pic>
      <p:pic>
        <p:nvPicPr>
          <p:cNvPr id="10" name="Kép 9"/>
          <p:cNvPicPr>
            <a:picLocks noChangeAspect="1"/>
          </p:cNvPicPr>
          <p:nvPr/>
        </p:nvPicPr>
        <p:blipFill>
          <a:blip r:embed="rId3"/>
          <a:stretch>
            <a:fillRect/>
          </a:stretch>
        </p:blipFill>
        <p:spPr>
          <a:xfrm>
            <a:off x="5562600" y="5924550"/>
            <a:ext cx="6629400" cy="933450"/>
          </a:xfrm>
          <a:prstGeom prst="rect">
            <a:avLst/>
          </a:prstGeom>
          <a:ln w="19050">
            <a:solidFill>
              <a:srgbClr val="FF0000"/>
            </a:solidFill>
          </a:ln>
        </p:spPr>
      </p:pic>
      <p:sp>
        <p:nvSpPr>
          <p:cNvPr id="5" name="Ellipszis 4"/>
          <p:cNvSpPr/>
          <p:nvPr/>
        </p:nvSpPr>
        <p:spPr>
          <a:xfrm>
            <a:off x="5445456" y="5924550"/>
            <a:ext cx="776127" cy="68238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6" name="Ellipszis 5"/>
          <p:cNvSpPr/>
          <p:nvPr/>
        </p:nvSpPr>
        <p:spPr>
          <a:xfrm>
            <a:off x="1224603" y="1554479"/>
            <a:ext cx="607326" cy="85065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7" name="Ellipszis 6"/>
          <p:cNvSpPr/>
          <p:nvPr/>
        </p:nvSpPr>
        <p:spPr>
          <a:xfrm>
            <a:off x="860094" y="2634673"/>
            <a:ext cx="668172" cy="68238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1" name="Ellipszis 10"/>
          <p:cNvSpPr/>
          <p:nvPr/>
        </p:nvSpPr>
        <p:spPr>
          <a:xfrm>
            <a:off x="559559" y="3776146"/>
            <a:ext cx="1269242" cy="18015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3" name="Téglalap 5"/>
          <p:cNvSpPr>
            <a:spLocks noChangeArrowheads="1"/>
          </p:cNvSpPr>
          <p:nvPr/>
        </p:nvSpPr>
        <p:spPr bwMode="auto">
          <a:xfrm>
            <a:off x="5562600" y="2587106"/>
            <a:ext cx="657500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bg2"/>
              </a:buClr>
              <a:buSzPct val="70000"/>
              <a:buFont typeface="Wingdings" panose="05000000000000000000" pitchFamily="2" charset="2"/>
              <a:buChar char="o"/>
              <a:defRPr sz="3200">
                <a:solidFill>
                  <a:schemeClr val="tx1"/>
                </a:solidFill>
                <a:latin typeface="Times New Roman" panose="02020603050405020304" pitchFamily="18" charset="0"/>
              </a:defRPr>
            </a:lvl1pPr>
            <a:lvl2pPr marL="742950" indent="-285750">
              <a:spcBef>
                <a:spcPct val="20000"/>
              </a:spcBef>
              <a:buClr>
                <a:schemeClr val="accent2"/>
              </a:buClr>
              <a:buSzPct val="75000"/>
              <a:buFont typeface="Wingdings" panose="05000000000000000000" pitchFamily="2" charset="2"/>
              <a:buChar char="n"/>
              <a:defRPr sz="2800">
                <a:solidFill>
                  <a:schemeClr val="tx1"/>
                </a:solidFill>
                <a:latin typeface="Times New Roman" panose="02020603050405020304" pitchFamily="18" charset="0"/>
              </a:defRPr>
            </a:lvl2pPr>
            <a:lvl3pPr marL="1143000" indent="-228600">
              <a:spcBef>
                <a:spcPct val="20000"/>
              </a:spcBef>
              <a:buClr>
                <a:schemeClr val="bg2"/>
              </a:buClr>
              <a:buSzPct val="65000"/>
              <a:buFont typeface="Wingdings" panose="05000000000000000000" pitchFamily="2" charset="2"/>
              <a:buChar char="o"/>
              <a:defRPr sz="2400">
                <a:solidFill>
                  <a:schemeClr val="tx1"/>
                </a:solidFill>
                <a:latin typeface="Times New Roman" panose="02020603050405020304" pitchFamily="18" charset="0"/>
              </a:defRPr>
            </a:lvl3pPr>
            <a:lvl4pPr marL="1600200" indent="-228600">
              <a:spcBef>
                <a:spcPct val="20000"/>
              </a:spcBef>
              <a:buClr>
                <a:schemeClr val="accent2"/>
              </a:buClr>
              <a:buSzPct val="75000"/>
              <a:buFont typeface="Wingdings" panose="05000000000000000000" pitchFamily="2" charset="2"/>
              <a:buChar char="n"/>
              <a:defRPr sz="2000">
                <a:solidFill>
                  <a:schemeClr val="tx1"/>
                </a:solidFill>
                <a:latin typeface="Times New Roman" panose="02020603050405020304" pitchFamily="18" charset="0"/>
              </a:defRPr>
            </a:lvl4pPr>
            <a:lvl5pPr marL="2057400" indent="-228600">
              <a:spcBef>
                <a:spcPct val="20000"/>
              </a:spcBef>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9pPr>
          </a:lstStyle>
          <a:p>
            <a:pPr eaLnBrk="1" hangingPunct="1">
              <a:spcBef>
                <a:spcPct val="0"/>
              </a:spcBef>
              <a:buClrTx/>
              <a:buSzTx/>
              <a:buFontTx/>
              <a:buNone/>
            </a:pPr>
            <a:r>
              <a:rPr lang="hu-HU" altLang="hu-HU" sz="1600" dirty="0"/>
              <a:t>Az Állomási Végrehajtási Utasításban az I. táblázat szerint fel kell sorolni az állomás vágányainak jelölését a létesítmények vágánytengelytől mért távolságának függvényében az I. táblázat szerint</a:t>
            </a:r>
            <a:r>
              <a:rPr lang="hu-HU" altLang="hu-HU" sz="1600" dirty="0" smtClean="0"/>
              <a:t>.</a:t>
            </a:r>
            <a:endParaRPr lang="hu-HU" altLang="hu-HU" sz="1600" dirty="0"/>
          </a:p>
        </p:txBody>
      </p:sp>
      <p:pic>
        <p:nvPicPr>
          <p:cNvPr id="2" name="Kép 1"/>
          <p:cNvPicPr>
            <a:picLocks noChangeAspect="1"/>
          </p:cNvPicPr>
          <p:nvPr/>
        </p:nvPicPr>
        <p:blipFill>
          <a:blip r:embed="rId4"/>
          <a:stretch>
            <a:fillRect/>
          </a:stretch>
        </p:blipFill>
        <p:spPr>
          <a:xfrm>
            <a:off x="6096000" y="3418103"/>
            <a:ext cx="5192879" cy="2517589"/>
          </a:xfrm>
          <a:prstGeom prst="rect">
            <a:avLst/>
          </a:prstGeom>
        </p:spPr>
      </p:pic>
      <p:pic>
        <p:nvPicPr>
          <p:cNvPr id="3" name="Kép 2"/>
          <p:cNvPicPr>
            <a:picLocks noChangeAspect="1"/>
          </p:cNvPicPr>
          <p:nvPr/>
        </p:nvPicPr>
        <p:blipFill>
          <a:blip r:embed="rId5"/>
          <a:stretch>
            <a:fillRect/>
          </a:stretch>
        </p:blipFill>
        <p:spPr>
          <a:xfrm>
            <a:off x="6279843" y="1442895"/>
            <a:ext cx="4825191" cy="1122527"/>
          </a:xfrm>
          <a:prstGeom prst="rect">
            <a:avLst/>
          </a:prstGeom>
          <a:ln w="28575">
            <a:solidFill>
              <a:schemeClr val="accent1"/>
            </a:solidFill>
          </a:ln>
        </p:spPr>
      </p:pic>
      <p:sp>
        <p:nvSpPr>
          <p:cNvPr id="12" name="Ellipszis 11"/>
          <p:cNvSpPr/>
          <p:nvPr/>
        </p:nvSpPr>
        <p:spPr>
          <a:xfrm>
            <a:off x="6394767" y="2127305"/>
            <a:ext cx="1692321" cy="36849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Tree>
    <p:extLst>
      <p:ext uri="{BB962C8B-B14F-4D97-AF65-F5344CB8AC3E}">
        <p14:creationId xmlns:p14="http://schemas.microsoft.com/office/powerpoint/2010/main" val="1414970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zövegdoboz 6"/>
          <p:cNvSpPr txBox="1"/>
          <p:nvPr/>
        </p:nvSpPr>
        <p:spPr>
          <a:xfrm>
            <a:off x="9034816" y="6550223"/>
            <a:ext cx="2811439" cy="307777"/>
          </a:xfrm>
          <a:prstGeom prst="rect">
            <a:avLst/>
          </a:prstGeom>
          <a:noFill/>
        </p:spPr>
        <p:txBody>
          <a:bodyPr wrap="square" rtlCol="0">
            <a:spAutoFit/>
          </a:bodyPr>
          <a:lstStyle/>
          <a:p>
            <a:pPr algn="ctr"/>
            <a:r>
              <a:rPr lang="hu-HU" sz="1400" dirty="0" smtClean="0">
                <a:latin typeface="Times New Roman" panose="02020603050405020304" pitchFamily="18" charset="0"/>
                <a:cs typeface="Times New Roman" panose="02020603050405020304" pitchFamily="18" charset="0"/>
              </a:rPr>
              <a:t>176_95.rke 1995.02.13.</a:t>
            </a:r>
            <a:endParaRPr lang="hu-HU" sz="1400" dirty="0">
              <a:latin typeface="Times New Roman" panose="02020603050405020304" pitchFamily="18" charset="0"/>
              <a:cs typeface="Times New Roman" panose="02020603050405020304" pitchFamily="18" charset="0"/>
            </a:endParaRPr>
          </a:p>
        </p:txBody>
      </p:sp>
      <p:sp>
        <p:nvSpPr>
          <p:cNvPr id="9"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6" name="Kép 5"/>
          <p:cNvPicPr>
            <a:picLocks noChangeAspect="1"/>
          </p:cNvPicPr>
          <p:nvPr/>
        </p:nvPicPr>
        <p:blipFill>
          <a:blip r:embed="rId2"/>
          <a:stretch>
            <a:fillRect/>
          </a:stretch>
        </p:blipFill>
        <p:spPr>
          <a:xfrm>
            <a:off x="8382788" y="1361921"/>
            <a:ext cx="3768269" cy="5155715"/>
          </a:xfrm>
          <a:prstGeom prst="rect">
            <a:avLst/>
          </a:prstGeom>
          <a:ln w="28575">
            <a:solidFill>
              <a:srgbClr val="0070C0"/>
            </a:solidFill>
          </a:ln>
        </p:spPr>
      </p:pic>
      <p:pic>
        <p:nvPicPr>
          <p:cNvPr id="3" name="Kép 2"/>
          <p:cNvPicPr>
            <a:picLocks noChangeAspect="1"/>
          </p:cNvPicPr>
          <p:nvPr/>
        </p:nvPicPr>
        <p:blipFill>
          <a:blip r:embed="rId3"/>
          <a:stretch>
            <a:fillRect/>
          </a:stretch>
        </p:blipFill>
        <p:spPr>
          <a:xfrm>
            <a:off x="721127" y="1981200"/>
            <a:ext cx="6600825" cy="4876800"/>
          </a:xfrm>
          <a:prstGeom prst="rect">
            <a:avLst/>
          </a:prstGeom>
          <a:ln w="28575">
            <a:solidFill>
              <a:srgbClr val="FF0000"/>
            </a:solidFill>
          </a:ln>
        </p:spPr>
      </p:pic>
      <p:sp>
        <p:nvSpPr>
          <p:cNvPr id="8" name="Téglalap 7"/>
          <p:cNvSpPr/>
          <p:nvPr/>
        </p:nvSpPr>
        <p:spPr>
          <a:xfrm>
            <a:off x="355348" y="1287446"/>
            <a:ext cx="6072240"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hu-HU" sz="5400" b="1" dirty="0" smtClean="0">
                <a:ln/>
                <a:solidFill>
                  <a:schemeClr val="accent3"/>
                </a:solidFill>
              </a:rPr>
              <a:t>Program felépítése</a:t>
            </a:r>
            <a:endParaRPr lang="hu-HU" sz="5400" b="1" dirty="0">
              <a:ln/>
              <a:solidFill>
                <a:schemeClr val="accent3"/>
              </a:solidFill>
            </a:endParaRPr>
          </a:p>
        </p:txBody>
      </p:sp>
    </p:spTree>
    <p:extLst>
      <p:ext uri="{BB962C8B-B14F-4D97-AF65-F5344CB8AC3E}">
        <p14:creationId xmlns:p14="http://schemas.microsoft.com/office/powerpoint/2010/main" val="1853384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5" name="Kép 4"/>
          <p:cNvPicPr>
            <a:picLocks noChangeAspect="1"/>
          </p:cNvPicPr>
          <p:nvPr/>
        </p:nvPicPr>
        <p:blipFill>
          <a:blip r:embed="rId2"/>
          <a:stretch>
            <a:fillRect/>
          </a:stretch>
        </p:blipFill>
        <p:spPr>
          <a:xfrm>
            <a:off x="7625189" y="3402747"/>
            <a:ext cx="3722690" cy="3146771"/>
          </a:xfrm>
          <a:prstGeom prst="rect">
            <a:avLst/>
          </a:prstGeom>
          <a:ln w="28575">
            <a:solidFill>
              <a:srgbClr val="0070C0"/>
            </a:solidFill>
          </a:ln>
        </p:spPr>
      </p:pic>
      <p:sp>
        <p:nvSpPr>
          <p:cNvPr id="8" name="Szövegdoboz 7"/>
          <p:cNvSpPr txBox="1"/>
          <p:nvPr/>
        </p:nvSpPr>
        <p:spPr>
          <a:xfrm>
            <a:off x="8195480" y="6549519"/>
            <a:ext cx="2811439" cy="307777"/>
          </a:xfrm>
          <a:prstGeom prst="rect">
            <a:avLst/>
          </a:prstGeom>
          <a:noFill/>
        </p:spPr>
        <p:txBody>
          <a:bodyPr wrap="square" rtlCol="0">
            <a:spAutoFit/>
          </a:bodyPr>
          <a:lstStyle/>
          <a:p>
            <a:pPr algn="ctr"/>
            <a:r>
              <a:rPr lang="hu-HU" sz="1400" dirty="0">
                <a:latin typeface="Times New Roman" panose="02020603050405020304" pitchFamily="18" charset="0"/>
                <a:cs typeface="Times New Roman" panose="02020603050405020304" pitchFamily="18" charset="0"/>
              </a:rPr>
              <a:t>a</a:t>
            </a:r>
            <a:r>
              <a:rPr lang="hu-HU" sz="1400" dirty="0" smtClean="0">
                <a:latin typeface="Times New Roman" panose="02020603050405020304" pitchFamily="18" charset="0"/>
                <a:cs typeface="Times New Roman" panose="02020603050405020304" pitchFamily="18" charset="0"/>
              </a:rPr>
              <a:t>lairaso.dat 1993.01.19.</a:t>
            </a:r>
            <a:endParaRPr lang="hu-HU" sz="1400" dirty="0">
              <a:latin typeface="Times New Roman" panose="02020603050405020304" pitchFamily="18" charset="0"/>
              <a:cs typeface="Times New Roman" panose="02020603050405020304" pitchFamily="18" charset="0"/>
            </a:endParaRPr>
          </a:p>
        </p:txBody>
      </p:sp>
      <p:pic>
        <p:nvPicPr>
          <p:cNvPr id="2" name="Kép 1"/>
          <p:cNvPicPr>
            <a:picLocks noChangeAspect="1"/>
          </p:cNvPicPr>
          <p:nvPr/>
        </p:nvPicPr>
        <p:blipFill>
          <a:blip r:embed="rId3"/>
          <a:stretch>
            <a:fillRect/>
          </a:stretch>
        </p:blipFill>
        <p:spPr>
          <a:xfrm>
            <a:off x="6878472" y="1353464"/>
            <a:ext cx="5090615" cy="1943192"/>
          </a:xfrm>
          <a:prstGeom prst="rect">
            <a:avLst/>
          </a:prstGeom>
          <a:ln w="28575">
            <a:solidFill>
              <a:srgbClr val="FF0000"/>
            </a:solidFill>
          </a:ln>
        </p:spPr>
      </p:pic>
      <p:pic>
        <p:nvPicPr>
          <p:cNvPr id="3" name="Kép 2"/>
          <p:cNvPicPr>
            <a:picLocks noChangeAspect="1"/>
          </p:cNvPicPr>
          <p:nvPr/>
        </p:nvPicPr>
        <p:blipFill>
          <a:blip r:embed="rId4"/>
          <a:stretch>
            <a:fillRect/>
          </a:stretch>
        </p:blipFill>
        <p:spPr>
          <a:xfrm>
            <a:off x="0" y="2325060"/>
            <a:ext cx="6782937" cy="3436158"/>
          </a:xfrm>
          <a:prstGeom prst="rect">
            <a:avLst/>
          </a:prstGeom>
          <a:ln w="28575">
            <a:solidFill>
              <a:srgbClr val="FF0000"/>
            </a:solidFill>
          </a:ln>
        </p:spPr>
      </p:pic>
      <p:sp>
        <p:nvSpPr>
          <p:cNvPr id="4" name="Téglalap 3"/>
          <p:cNvSpPr/>
          <p:nvPr/>
        </p:nvSpPr>
        <p:spPr>
          <a:xfrm>
            <a:off x="355348" y="1287446"/>
            <a:ext cx="6072240"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hu-HU" sz="5400" b="1" dirty="0" smtClean="0">
                <a:ln/>
                <a:solidFill>
                  <a:schemeClr val="accent3"/>
                </a:solidFill>
              </a:rPr>
              <a:t>Program felépítése</a:t>
            </a:r>
            <a:endParaRPr lang="hu-HU" sz="5400" b="1" dirty="0">
              <a:ln/>
              <a:solidFill>
                <a:schemeClr val="accent3"/>
              </a:solidFill>
            </a:endParaRPr>
          </a:p>
        </p:txBody>
      </p:sp>
    </p:spTree>
    <p:extLst>
      <p:ext uri="{BB962C8B-B14F-4D97-AF65-F5344CB8AC3E}">
        <p14:creationId xmlns:p14="http://schemas.microsoft.com/office/powerpoint/2010/main" val="1835403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sp>
        <p:nvSpPr>
          <p:cNvPr id="4" name="Téglalap 3"/>
          <p:cNvSpPr/>
          <p:nvPr/>
        </p:nvSpPr>
        <p:spPr>
          <a:xfrm>
            <a:off x="355348" y="1287446"/>
            <a:ext cx="6072240"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hu-HU" sz="5400" b="1" dirty="0" smtClean="0">
                <a:ln/>
                <a:solidFill>
                  <a:schemeClr val="accent3"/>
                </a:solidFill>
              </a:rPr>
              <a:t>Program felépítése</a:t>
            </a:r>
            <a:endParaRPr lang="hu-HU" sz="5400" b="1" dirty="0">
              <a:ln/>
              <a:solidFill>
                <a:schemeClr val="accent3"/>
              </a:solidFill>
            </a:endParaRPr>
          </a:p>
        </p:txBody>
      </p:sp>
      <p:pic>
        <p:nvPicPr>
          <p:cNvPr id="6" name="Kép 5"/>
          <p:cNvPicPr>
            <a:picLocks noChangeAspect="1"/>
          </p:cNvPicPr>
          <p:nvPr/>
        </p:nvPicPr>
        <p:blipFill>
          <a:blip r:embed="rId2"/>
          <a:stretch>
            <a:fillRect/>
          </a:stretch>
        </p:blipFill>
        <p:spPr>
          <a:xfrm>
            <a:off x="7274256" y="1462291"/>
            <a:ext cx="4917743" cy="5395710"/>
          </a:xfrm>
          <a:prstGeom prst="rect">
            <a:avLst/>
          </a:prstGeom>
          <a:ln w="28575">
            <a:solidFill>
              <a:srgbClr val="0070C0"/>
            </a:solidFill>
          </a:ln>
        </p:spPr>
      </p:pic>
      <p:pic>
        <p:nvPicPr>
          <p:cNvPr id="7" name="Kép 6"/>
          <p:cNvPicPr>
            <a:picLocks noChangeAspect="1"/>
          </p:cNvPicPr>
          <p:nvPr/>
        </p:nvPicPr>
        <p:blipFill>
          <a:blip r:embed="rId3"/>
          <a:stretch>
            <a:fillRect/>
          </a:stretch>
        </p:blipFill>
        <p:spPr>
          <a:xfrm>
            <a:off x="1512525" y="4421220"/>
            <a:ext cx="3486150" cy="2295525"/>
          </a:xfrm>
          <a:prstGeom prst="rect">
            <a:avLst/>
          </a:prstGeom>
          <a:ln w="28575">
            <a:solidFill>
              <a:srgbClr val="0070C0"/>
            </a:solidFill>
          </a:ln>
        </p:spPr>
      </p:pic>
      <p:pic>
        <p:nvPicPr>
          <p:cNvPr id="10" name="Kép 9"/>
          <p:cNvPicPr>
            <a:picLocks noChangeAspect="1"/>
          </p:cNvPicPr>
          <p:nvPr/>
        </p:nvPicPr>
        <p:blipFill>
          <a:blip r:embed="rId4"/>
          <a:stretch>
            <a:fillRect/>
          </a:stretch>
        </p:blipFill>
        <p:spPr>
          <a:xfrm>
            <a:off x="683627" y="2325060"/>
            <a:ext cx="5525616" cy="179616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1" name="Ellipszis 10"/>
          <p:cNvSpPr/>
          <p:nvPr/>
        </p:nvSpPr>
        <p:spPr>
          <a:xfrm>
            <a:off x="939594" y="2825742"/>
            <a:ext cx="666069" cy="53160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12" name="Ellipszis 11"/>
          <p:cNvSpPr/>
          <p:nvPr/>
        </p:nvSpPr>
        <p:spPr>
          <a:xfrm>
            <a:off x="2238405" y="3241894"/>
            <a:ext cx="3056926" cy="647718"/>
          </a:xfrm>
          <a:prstGeom prst="ellipse">
            <a:avLst/>
          </a:prstGeom>
          <a:no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cxnSp>
        <p:nvCxnSpPr>
          <p:cNvPr id="14" name="Egyenes összekötő nyíllal 13"/>
          <p:cNvCxnSpPr/>
          <p:nvPr/>
        </p:nvCxnSpPr>
        <p:spPr>
          <a:xfrm>
            <a:off x="1310185" y="3357350"/>
            <a:ext cx="464024" cy="1025642"/>
          </a:xfrm>
          <a:prstGeom prst="straightConnector1">
            <a:avLst/>
          </a:prstGeom>
          <a:ln w="28575">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Egyenes összekötő nyíllal 14"/>
          <p:cNvCxnSpPr/>
          <p:nvPr/>
        </p:nvCxnSpPr>
        <p:spPr>
          <a:xfrm flipV="1">
            <a:off x="5053753" y="1851440"/>
            <a:ext cx="2220503" cy="2692587"/>
          </a:xfrm>
          <a:prstGeom prst="straightConnector1">
            <a:avLst/>
          </a:prstGeom>
          <a:ln w="28575">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8" name="Egyenes összekötő nyíllal 17"/>
          <p:cNvCxnSpPr/>
          <p:nvPr/>
        </p:nvCxnSpPr>
        <p:spPr>
          <a:xfrm flipH="1">
            <a:off x="5053753" y="1697955"/>
            <a:ext cx="2196051" cy="1659395"/>
          </a:xfrm>
          <a:prstGeom prst="straightConnector1">
            <a:avLst/>
          </a:prstGeom>
          <a:ln w="28575">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5210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sp>
        <p:nvSpPr>
          <p:cNvPr id="10" name="Téglalap 9"/>
          <p:cNvSpPr/>
          <p:nvPr/>
        </p:nvSpPr>
        <p:spPr>
          <a:xfrm>
            <a:off x="5924397" y="2031600"/>
            <a:ext cx="5959666" cy="1477328"/>
          </a:xfrm>
          <a:prstGeom prst="rect">
            <a:avLst/>
          </a:prstGeom>
        </p:spPr>
        <p:txBody>
          <a:bodyPr wrap="square">
            <a:spAutoFit/>
          </a:bodyPr>
          <a:lstStyle/>
          <a:p>
            <a:r>
              <a:rPr lang="hu-HU" dirty="0" smtClean="0">
                <a:solidFill>
                  <a:schemeClr val="tx2"/>
                </a:solidFill>
                <a:latin typeface="Times New Roman" panose="02020603050405020304" pitchFamily="18" charset="0"/>
                <a:cs typeface="Times New Roman" panose="02020603050405020304" pitchFamily="18" charset="0"/>
              </a:rPr>
              <a:t>Engedélyezési kérelem – Teljes engedély</a:t>
            </a:r>
          </a:p>
          <a:p>
            <a:r>
              <a:rPr lang="hu-HU" dirty="0">
                <a:solidFill>
                  <a:schemeClr val="tx2"/>
                </a:solidFill>
                <a:latin typeface="Times New Roman" panose="02020603050405020304" pitchFamily="18" charset="0"/>
                <a:cs typeface="Times New Roman" panose="02020603050405020304" pitchFamily="18" charset="0"/>
              </a:rPr>
              <a:t>Továbbítási feltételek: útvonaltól </a:t>
            </a:r>
            <a:r>
              <a:rPr lang="hu-HU" dirty="0" smtClean="0">
                <a:solidFill>
                  <a:schemeClr val="tx2"/>
                </a:solidFill>
                <a:latin typeface="Times New Roman" panose="02020603050405020304" pitchFamily="18" charset="0"/>
                <a:cs typeface="Times New Roman" panose="02020603050405020304" pitchFamily="18" charset="0"/>
              </a:rPr>
              <a:t>független</a:t>
            </a:r>
          </a:p>
          <a:p>
            <a:endParaRPr lang="hu-HU" dirty="0" smtClean="0">
              <a:solidFill>
                <a:schemeClr val="tx2"/>
              </a:solidFill>
              <a:latin typeface="Times New Roman" panose="02020603050405020304" pitchFamily="18" charset="0"/>
              <a:cs typeface="Times New Roman" panose="02020603050405020304" pitchFamily="18" charset="0"/>
            </a:endParaRPr>
          </a:p>
          <a:p>
            <a:endParaRPr lang="hu-HU" dirty="0">
              <a:solidFill>
                <a:schemeClr val="tx2"/>
              </a:solidFill>
              <a:latin typeface="Times New Roman" panose="02020603050405020304" pitchFamily="18" charset="0"/>
              <a:cs typeface="Times New Roman" panose="02020603050405020304" pitchFamily="18" charset="0"/>
            </a:endParaRPr>
          </a:p>
          <a:p>
            <a:r>
              <a:rPr lang="hu-HU" dirty="0" smtClean="0">
                <a:solidFill>
                  <a:schemeClr val="tx2"/>
                </a:solidFill>
                <a:latin typeface="Times New Roman" panose="02020603050405020304" pitchFamily="18" charset="0"/>
                <a:cs typeface="Times New Roman" panose="02020603050405020304" pitchFamily="18" charset="0"/>
              </a:rPr>
              <a:t>Továbbítási </a:t>
            </a:r>
            <a:r>
              <a:rPr lang="hu-HU" dirty="0">
                <a:solidFill>
                  <a:schemeClr val="tx2"/>
                </a:solidFill>
                <a:latin typeface="Times New Roman" panose="02020603050405020304" pitchFamily="18" charset="0"/>
                <a:cs typeface="Times New Roman" panose="02020603050405020304" pitchFamily="18" charset="0"/>
              </a:rPr>
              <a:t>feltételek: útvonaltól </a:t>
            </a:r>
            <a:r>
              <a:rPr lang="hu-HU" dirty="0" smtClean="0">
                <a:solidFill>
                  <a:schemeClr val="tx2"/>
                </a:solidFill>
                <a:latin typeface="Times New Roman" panose="02020603050405020304" pitchFamily="18" charset="0"/>
                <a:cs typeface="Times New Roman" panose="02020603050405020304" pitchFamily="18" charset="0"/>
              </a:rPr>
              <a:t>függő</a:t>
            </a:r>
          </a:p>
        </p:txBody>
      </p:sp>
      <p:pic>
        <p:nvPicPr>
          <p:cNvPr id="2" name="Kép 1"/>
          <p:cNvPicPr>
            <a:picLocks noChangeAspect="1"/>
          </p:cNvPicPr>
          <p:nvPr/>
        </p:nvPicPr>
        <p:blipFill>
          <a:blip r:embed="rId2"/>
          <a:stretch>
            <a:fillRect/>
          </a:stretch>
        </p:blipFill>
        <p:spPr>
          <a:xfrm>
            <a:off x="39905" y="0"/>
            <a:ext cx="5785339" cy="6858000"/>
          </a:xfrm>
          <a:prstGeom prst="rect">
            <a:avLst/>
          </a:prstGeom>
          <a:ln w="28575">
            <a:solidFill>
              <a:srgbClr val="0070C0"/>
            </a:solidFill>
          </a:ln>
        </p:spPr>
      </p:pic>
      <p:sp>
        <p:nvSpPr>
          <p:cNvPr id="7" name="Ellipszis 6"/>
          <p:cNvSpPr/>
          <p:nvPr/>
        </p:nvSpPr>
        <p:spPr>
          <a:xfrm>
            <a:off x="1" y="5131558"/>
            <a:ext cx="4872250" cy="172644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pic>
        <p:nvPicPr>
          <p:cNvPr id="3" name="Kép 2"/>
          <p:cNvPicPr>
            <a:picLocks noChangeAspect="1"/>
          </p:cNvPicPr>
          <p:nvPr/>
        </p:nvPicPr>
        <p:blipFill>
          <a:blip r:embed="rId3"/>
          <a:stretch>
            <a:fillRect/>
          </a:stretch>
        </p:blipFill>
        <p:spPr>
          <a:xfrm>
            <a:off x="5881531" y="3548417"/>
            <a:ext cx="6318445" cy="2552131"/>
          </a:xfrm>
          <a:prstGeom prst="rect">
            <a:avLst/>
          </a:prstGeom>
        </p:spPr>
      </p:pic>
      <p:sp>
        <p:nvSpPr>
          <p:cNvPr id="8" name="Téglalap 7"/>
          <p:cNvSpPr/>
          <p:nvPr/>
        </p:nvSpPr>
        <p:spPr>
          <a:xfrm>
            <a:off x="5868110" y="1173162"/>
            <a:ext cx="6072240"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hu-HU" sz="5400" b="1" dirty="0" smtClean="0">
                <a:ln/>
                <a:solidFill>
                  <a:schemeClr val="accent3"/>
                </a:solidFill>
              </a:rPr>
              <a:t>Program felépítése</a:t>
            </a:r>
            <a:endParaRPr lang="hu-HU" sz="5400" b="1" dirty="0">
              <a:ln/>
              <a:solidFill>
                <a:schemeClr val="accent3"/>
              </a:solidFill>
            </a:endParaRPr>
          </a:p>
        </p:txBody>
      </p:sp>
    </p:spTree>
    <p:extLst>
      <p:ext uri="{BB962C8B-B14F-4D97-AF65-F5344CB8AC3E}">
        <p14:creationId xmlns:p14="http://schemas.microsoft.com/office/powerpoint/2010/main" val="2936166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4" name="Kép 3"/>
          <p:cNvPicPr>
            <a:picLocks noChangeAspect="1"/>
          </p:cNvPicPr>
          <p:nvPr/>
        </p:nvPicPr>
        <p:blipFill>
          <a:blip r:embed="rId2"/>
          <a:stretch>
            <a:fillRect/>
          </a:stretch>
        </p:blipFill>
        <p:spPr>
          <a:xfrm>
            <a:off x="0" y="1438634"/>
            <a:ext cx="4005618" cy="5419366"/>
          </a:xfrm>
          <a:prstGeom prst="rect">
            <a:avLst/>
          </a:prstGeom>
          <a:ln>
            <a:solidFill>
              <a:srgbClr val="0070C0"/>
            </a:solidFill>
          </a:ln>
        </p:spPr>
      </p:pic>
      <p:pic>
        <p:nvPicPr>
          <p:cNvPr id="5" name="Kép 4"/>
          <p:cNvPicPr>
            <a:picLocks noChangeAspect="1"/>
          </p:cNvPicPr>
          <p:nvPr/>
        </p:nvPicPr>
        <p:blipFill>
          <a:blip r:embed="rId3"/>
          <a:stretch>
            <a:fillRect/>
          </a:stretch>
        </p:blipFill>
        <p:spPr>
          <a:xfrm>
            <a:off x="4126030" y="2325738"/>
            <a:ext cx="5086350" cy="1095375"/>
          </a:xfrm>
          <a:prstGeom prst="rect">
            <a:avLst/>
          </a:prstGeom>
          <a:ln>
            <a:solidFill>
              <a:srgbClr val="0070C0"/>
            </a:solidFill>
          </a:ln>
        </p:spPr>
      </p:pic>
      <p:sp>
        <p:nvSpPr>
          <p:cNvPr id="10" name="Téglalap 9"/>
          <p:cNvSpPr/>
          <p:nvPr/>
        </p:nvSpPr>
        <p:spPr>
          <a:xfrm>
            <a:off x="4055659" y="3864006"/>
            <a:ext cx="5959666" cy="1200329"/>
          </a:xfrm>
          <a:prstGeom prst="rect">
            <a:avLst/>
          </a:prstGeom>
        </p:spPr>
        <p:txBody>
          <a:bodyPr wrap="square">
            <a:spAutoFit/>
          </a:bodyPr>
          <a:lstStyle/>
          <a:p>
            <a:r>
              <a:rPr lang="hu-HU" dirty="0">
                <a:latin typeface="Times New Roman" panose="02020603050405020304" pitchFamily="18" charset="0"/>
                <a:cs typeface="Times New Roman" panose="02020603050405020304" pitchFamily="18" charset="0"/>
              </a:rPr>
              <a:t>rk-2198/95 </a:t>
            </a:r>
            <a:r>
              <a:rPr lang="hu-HU" dirty="0" err="1">
                <a:latin typeface="Times New Roman" panose="02020603050405020304" pitchFamily="18" charset="0"/>
                <a:cs typeface="Times New Roman" panose="02020603050405020304" pitchFamily="18" charset="0"/>
              </a:rPr>
              <a:t>sz.eng</a:t>
            </a:r>
            <a:r>
              <a:rPr lang="hu-HU" dirty="0">
                <a:latin typeface="Times New Roman" panose="02020603050405020304" pitchFamily="18" charset="0"/>
                <a:cs typeface="Times New Roman" panose="02020603050405020304" pitchFamily="18" charset="0"/>
              </a:rPr>
              <a:t>.       idegen </a:t>
            </a:r>
            <a:r>
              <a:rPr lang="hu-HU" dirty="0" err="1">
                <a:latin typeface="Times New Roman" panose="02020603050405020304" pitchFamily="18" charset="0"/>
                <a:cs typeface="Times New Roman" panose="02020603050405020304" pitchFamily="18" charset="0"/>
              </a:rPr>
              <a:t>eng</a:t>
            </a:r>
            <a:r>
              <a:rPr lang="hu-HU" dirty="0">
                <a:latin typeface="Times New Roman" panose="02020603050405020304" pitchFamily="18" charset="0"/>
                <a:cs typeface="Times New Roman" panose="02020603050405020304" pitchFamily="18" charset="0"/>
              </a:rPr>
              <a:t>.:db </a:t>
            </a:r>
            <a:r>
              <a:rPr lang="hu-HU" dirty="0" err="1">
                <a:latin typeface="Times New Roman" panose="02020603050405020304" pitchFamily="18" charset="0"/>
                <a:cs typeface="Times New Roman" panose="02020603050405020304" pitchFamily="18" charset="0"/>
              </a:rPr>
              <a:t>bza</a:t>
            </a:r>
            <a:r>
              <a:rPr lang="hu-HU" dirty="0">
                <a:latin typeface="Times New Roman" panose="02020603050405020304" pitchFamily="18" charset="0"/>
                <a:cs typeface="Times New Roman" panose="02020603050405020304" pitchFamily="18" charset="0"/>
              </a:rPr>
              <a:t> n1-1106/95</a:t>
            </a:r>
          </a:p>
          <a:p>
            <a:r>
              <a:rPr lang="hu-HU" dirty="0" smtClean="0">
                <a:latin typeface="Times New Roman" panose="02020603050405020304" pitchFamily="18" charset="0"/>
                <a:cs typeface="Times New Roman" panose="02020603050405020304" pitchFamily="18" charset="0"/>
              </a:rPr>
              <a:t>fuvarozásra át </a:t>
            </a:r>
            <a:r>
              <a:rPr lang="hu-HU" dirty="0">
                <a:latin typeface="Times New Roman" panose="02020603050405020304" pitchFamily="18" charset="0"/>
                <a:cs typeface="Times New Roman" panose="02020603050405020304" pitchFamily="18" charset="0"/>
              </a:rPr>
              <a:t>ill. </a:t>
            </a:r>
            <a:r>
              <a:rPr lang="hu-HU" dirty="0" smtClean="0">
                <a:latin typeface="Times New Roman" panose="02020603050405020304" pitchFamily="18" charset="0"/>
                <a:cs typeface="Times New Roman" panose="02020603050405020304" pitchFamily="18" charset="0"/>
              </a:rPr>
              <a:t>felvehető, </a:t>
            </a:r>
            <a:r>
              <a:rPr lang="hu-HU" dirty="0">
                <a:latin typeface="Times New Roman" panose="02020603050405020304" pitchFamily="18" charset="0"/>
                <a:cs typeface="Times New Roman" panose="02020603050405020304" pitchFamily="18" charset="0"/>
              </a:rPr>
              <a:t>de nem </a:t>
            </a:r>
            <a:r>
              <a:rPr lang="hu-HU" dirty="0" smtClean="0">
                <a:latin typeface="Times New Roman" panose="02020603050405020304" pitchFamily="18" charset="0"/>
                <a:cs typeface="Times New Roman" panose="02020603050405020304" pitchFamily="18" charset="0"/>
              </a:rPr>
              <a:t>továbbítható </a:t>
            </a:r>
            <a:r>
              <a:rPr lang="hu-HU" dirty="0">
                <a:latin typeface="Times New Roman" panose="02020603050405020304" pitchFamily="18" charset="0"/>
                <a:cs typeface="Times New Roman" panose="02020603050405020304" pitchFamily="18" charset="0"/>
              </a:rPr>
              <a:t>az </a:t>
            </a:r>
            <a:r>
              <a:rPr lang="hu-HU" dirty="0" smtClean="0">
                <a:latin typeface="Times New Roman" panose="02020603050405020304" pitchFamily="18" charset="0"/>
                <a:cs typeface="Times New Roman" panose="02020603050405020304" pitchFamily="18" charset="0"/>
              </a:rPr>
              <a:t>engedélyben </a:t>
            </a:r>
            <a:r>
              <a:rPr lang="hu-HU" dirty="0">
                <a:latin typeface="Times New Roman" panose="02020603050405020304" pitchFamily="18" charset="0"/>
                <a:cs typeface="Times New Roman" panose="02020603050405020304" pitchFamily="18" charset="0"/>
              </a:rPr>
              <a:t>megadott adatok </a:t>
            </a:r>
            <a:r>
              <a:rPr lang="hu-HU" dirty="0" smtClean="0">
                <a:latin typeface="Times New Roman" panose="02020603050405020304" pitchFamily="18" charset="0"/>
                <a:cs typeface="Times New Roman" panose="02020603050405020304" pitchFamily="18" charset="0"/>
              </a:rPr>
              <a:t>egyeztetése után továbbítási engedélyt </a:t>
            </a:r>
            <a:r>
              <a:rPr lang="hu-HU" dirty="0">
                <a:latin typeface="Times New Roman" panose="02020603050405020304" pitchFamily="18" charset="0"/>
                <a:cs typeface="Times New Roman" panose="02020603050405020304" pitchFamily="18" charset="0"/>
              </a:rPr>
              <a:t>kell </a:t>
            </a:r>
            <a:r>
              <a:rPr lang="hu-HU" dirty="0" smtClean="0">
                <a:latin typeface="Times New Roman" panose="02020603050405020304" pitchFamily="18" charset="0"/>
                <a:cs typeface="Times New Roman" panose="02020603050405020304" pitchFamily="18" charset="0"/>
              </a:rPr>
              <a:t>kérni</a:t>
            </a:r>
            <a:r>
              <a:rPr lang="hu-HU" dirty="0">
                <a:latin typeface="Times New Roman" panose="02020603050405020304" pitchFamily="18" charset="0"/>
                <a:cs typeface="Times New Roman" panose="02020603050405020304" pitchFamily="18" charset="0"/>
              </a:rPr>
              <a:t>.</a:t>
            </a:r>
          </a:p>
        </p:txBody>
      </p:sp>
      <p:sp>
        <p:nvSpPr>
          <p:cNvPr id="6" name="Téglalap 5"/>
          <p:cNvSpPr/>
          <p:nvPr/>
        </p:nvSpPr>
        <p:spPr>
          <a:xfrm>
            <a:off x="5868110" y="1173162"/>
            <a:ext cx="6072240"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hu-HU" sz="5400" b="1" dirty="0" smtClean="0">
                <a:ln/>
                <a:solidFill>
                  <a:schemeClr val="accent3"/>
                </a:solidFill>
              </a:rPr>
              <a:t>Program felépítése</a:t>
            </a:r>
            <a:endParaRPr lang="hu-HU" sz="5400" b="1" dirty="0">
              <a:ln/>
              <a:solidFill>
                <a:schemeClr val="accent3"/>
              </a:solidFill>
            </a:endParaRPr>
          </a:p>
        </p:txBody>
      </p:sp>
    </p:spTree>
    <p:extLst>
      <p:ext uri="{BB962C8B-B14F-4D97-AF65-F5344CB8AC3E}">
        <p14:creationId xmlns:p14="http://schemas.microsoft.com/office/powerpoint/2010/main" val="3413957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2" name="Kép 1"/>
          <p:cNvPicPr>
            <a:picLocks noChangeAspect="1"/>
          </p:cNvPicPr>
          <p:nvPr/>
        </p:nvPicPr>
        <p:blipFill>
          <a:blip r:embed="rId2"/>
          <a:stretch>
            <a:fillRect/>
          </a:stretch>
        </p:blipFill>
        <p:spPr>
          <a:xfrm>
            <a:off x="0" y="1406217"/>
            <a:ext cx="3835937" cy="5451783"/>
          </a:xfrm>
          <a:prstGeom prst="rect">
            <a:avLst/>
          </a:prstGeom>
          <a:ln w="28575">
            <a:solidFill>
              <a:srgbClr val="0070C0"/>
            </a:solidFill>
          </a:ln>
        </p:spPr>
      </p:pic>
      <p:pic>
        <p:nvPicPr>
          <p:cNvPr id="8" name="Kép 7"/>
          <p:cNvPicPr>
            <a:picLocks noChangeAspect="1"/>
          </p:cNvPicPr>
          <p:nvPr/>
        </p:nvPicPr>
        <p:blipFill>
          <a:blip r:embed="rId3"/>
          <a:stretch>
            <a:fillRect/>
          </a:stretch>
        </p:blipFill>
        <p:spPr>
          <a:xfrm>
            <a:off x="3923520" y="3129959"/>
            <a:ext cx="4169793" cy="3337307"/>
          </a:xfrm>
          <a:prstGeom prst="rect">
            <a:avLst/>
          </a:prstGeom>
          <a:ln w="28575">
            <a:solidFill>
              <a:srgbClr val="0070C0"/>
            </a:solidFill>
          </a:ln>
        </p:spPr>
      </p:pic>
      <p:pic>
        <p:nvPicPr>
          <p:cNvPr id="3" name="Kép 2"/>
          <p:cNvPicPr>
            <a:picLocks noChangeAspect="1"/>
          </p:cNvPicPr>
          <p:nvPr/>
        </p:nvPicPr>
        <p:blipFill>
          <a:blip r:embed="rId4"/>
          <a:stretch>
            <a:fillRect/>
          </a:stretch>
        </p:blipFill>
        <p:spPr>
          <a:xfrm>
            <a:off x="8180896" y="2633951"/>
            <a:ext cx="3819426" cy="3833315"/>
          </a:xfrm>
          <a:prstGeom prst="rect">
            <a:avLst/>
          </a:prstGeom>
          <a:ln w="28575">
            <a:solidFill>
              <a:srgbClr val="0070C0"/>
            </a:solidFill>
          </a:ln>
        </p:spPr>
      </p:pic>
      <p:sp>
        <p:nvSpPr>
          <p:cNvPr id="6" name="Téglalap 5"/>
          <p:cNvSpPr/>
          <p:nvPr/>
        </p:nvSpPr>
        <p:spPr>
          <a:xfrm>
            <a:off x="5868110" y="1173162"/>
            <a:ext cx="6072240"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hu-HU" sz="5400" b="1" dirty="0" smtClean="0">
                <a:ln/>
                <a:solidFill>
                  <a:schemeClr val="accent3"/>
                </a:solidFill>
              </a:rPr>
              <a:t>Program felépítése</a:t>
            </a:r>
            <a:endParaRPr lang="hu-HU" sz="5400" b="1" dirty="0">
              <a:ln/>
              <a:solidFill>
                <a:schemeClr val="accent3"/>
              </a:solidFill>
            </a:endParaRPr>
          </a:p>
        </p:txBody>
      </p:sp>
      <p:sp>
        <p:nvSpPr>
          <p:cNvPr id="7" name="Szövegdoboz 6"/>
          <p:cNvSpPr txBox="1"/>
          <p:nvPr/>
        </p:nvSpPr>
        <p:spPr>
          <a:xfrm>
            <a:off x="3284561" y="2329547"/>
            <a:ext cx="2811439" cy="307777"/>
          </a:xfrm>
          <a:prstGeom prst="rect">
            <a:avLst/>
          </a:prstGeom>
          <a:solidFill>
            <a:schemeClr val="bg1"/>
          </a:solidFill>
          <a:ln w="28575">
            <a:solidFill>
              <a:srgbClr val="FFC000"/>
            </a:solidFill>
          </a:ln>
        </p:spPr>
        <p:txBody>
          <a:bodyPr wrap="square" rtlCol="0">
            <a:spAutoFit/>
          </a:bodyPr>
          <a:lstStyle>
            <a:defPPr>
              <a:defRPr lang="en-US"/>
            </a:defPPr>
            <a:lvl1pPr algn="ctr">
              <a:defRPr sz="1400">
                <a:latin typeface="Times New Roman" panose="02020603050405020304" pitchFamily="18" charset="0"/>
                <a:cs typeface="Times New Roman" panose="02020603050405020304" pitchFamily="18" charset="0"/>
              </a:defRPr>
            </a:lvl1pPr>
          </a:lstStyle>
          <a:p>
            <a:r>
              <a:rPr lang="hu-HU" dirty="0" smtClean="0"/>
              <a:t>Félértesítő</a:t>
            </a:r>
            <a:endParaRPr lang="hu-HU" dirty="0"/>
          </a:p>
        </p:txBody>
      </p:sp>
      <p:sp>
        <p:nvSpPr>
          <p:cNvPr id="10" name="Szövegdoboz 9"/>
          <p:cNvSpPr txBox="1"/>
          <p:nvPr/>
        </p:nvSpPr>
        <p:spPr>
          <a:xfrm>
            <a:off x="4462390" y="6509480"/>
            <a:ext cx="2811439" cy="307777"/>
          </a:xfrm>
          <a:prstGeom prst="rect">
            <a:avLst/>
          </a:prstGeom>
          <a:solidFill>
            <a:schemeClr val="bg1"/>
          </a:solidFill>
          <a:ln w="28575">
            <a:solidFill>
              <a:srgbClr val="FFC000"/>
            </a:solidFill>
          </a:ln>
        </p:spPr>
        <p:txBody>
          <a:bodyPr wrap="square" rtlCol="0">
            <a:spAutoFit/>
          </a:bodyPr>
          <a:lstStyle>
            <a:defPPr>
              <a:defRPr lang="en-US"/>
            </a:defPPr>
            <a:lvl1pPr algn="ctr">
              <a:defRPr sz="1400">
                <a:latin typeface="Times New Roman" panose="02020603050405020304" pitchFamily="18" charset="0"/>
                <a:cs typeface="Times New Roman" panose="02020603050405020304" pitchFamily="18" charset="0"/>
              </a:defRPr>
            </a:lvl1pPr>
          </a:lstStyle>
          <a:p>
            <a:r>
              <a:rPr lang="hu-HU" dirty="0" smtClean="0"/>
              <a:t>Orosz nyelvű átvételi engedély</a:t>
            </a:r>
            <a:endParaRPr lang="hu-HU" dirty="0"/>
          </a:p>
        </p:txBody>
      </p:sp>
      <p:sp>
        <p:nvSpPr>
          <p:cNvPr id="11" name="Szövegdoboz 10"/>
          <p:cNvSpPr txBox="1"/>
          <p:nvPr/>
        </p:nvSpPr>
        <p:spPr>
          <a:xfrm>
            <a:off x="8684889" y="6553484"/>
            <a:ext cx="2811439" cy="307777"/>
          </a:xfrm>
          <a:prstGeom prst="rect">
            <a:avLst/>
          </a:prstGeom>
          <a:solidFill>
            <a:schemeClr val="bg1"/>
          </a:solidFill>
          <a:ln w="28575">
            <a:solidFill>
              <a:srgbClr val="FFC000"/>
            </a:solidFill>
          </a:ln>
        </p:spPr>
        <p:txBody>
          <a:bodyPr wrap="square" rtlCol="0">
            <a:spAutoFit/>
          </a:bodyPr>
          <a:lstStyle>
            <a:defPPr>
              <a:defRPr lang="en-US"/>
            </a:defPPr>
            <a:lvl1pPr algn="ctr">
              <a:defRPr sz="1400">
                <a:latin typeface="Times New Roman" panose="02020603050405020304" pitchFamily="18" charset="0"/>
                <a:cs typeface="Times New Roman" panose="02020603050405020304" pitchFamily="18" charset="0"/>
              </a:defRPr>
            </a:lvl1pPr>
          </a:lstStyle>
          <a:p>
            <a:r>
              <a:rPr lang="hu-HU" dirty="0" smtClean="0"/>
              <a:t>Német nyelvű átvételi engedély</a:t>
            </a:r>
            <a:endParaRPr lang="hu-HU" dirty="0"/>
          </a:p>
        </p:txBody>
      </p:sp>
    </p:spTree>
    <p:extLst>
      <p:ext uri="{BB962C8B-B14F-4D97-AF65-F5344CB8AC3E}">
        <p14:creationId xmlns:p14="http://schemas.microsoft.com/office/powerpoint/2010/main" val="1713235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2060"/>
                </a:solidFill>
                <a:latin typeface="Times New Roman" panose="02020603050405020304" pitchFamily="18" charset="0"/>
                <a:cs typeface="Times New Roman" panose="02020603050405020304" pitchFamily="18" charset="0"/>
              </a:rPr>
              <a:t>Kezdetek </a:t>
            </a:r>
            <a:r>
              <a:rPr lang="hu-HU" dirty="0" smtClean="0">
                <a:latin typeface="Times New Roman" panose="02020603050405020304" pitchFamily="18" charset="0"/>
                <a:cs typeface="Times New Roman" panose="02020603050405020304" pitchFamily="18" charset="0"/>
              </a:rPr>
              <a:t>V </a:t>
            </a:r>
            <a:r>
              <a:rPr lang="hu-HU" dirty="0">
                <a:latin typeface="Times New Roman" panose="02020603050405020304" pitchFamily="18" charset="0"/>
                <a:cs typeface="Times New Roman" panose="02020603050405020304" pitchFamily="18" charset="0"/>
              </a:rPr>
              <a:t>0.0 </a:t>
            </a:r>
            <a:r>
              <a:rPr lang="hu-HU" b="1" dirty="0">
                <a:solidFill>
                  <a:srgbClr val="002060"/>
                </a:solidFill>
                <a:latin typeface="Times New Roman" panose="02020603050405020304" pitchFamily="18" charset="0"/>
                <a:cs typeface="Times New Roman" panose="02020603050405020304" pitchFamily="18" charset="0"/>
              </a:rPr>
              <a:t>1985</a:t>
            </a:r>
            <a:r>
              <a:rPr lang="hu-HU" b="1" dirty="0">
                <a:latin typeface="Times New Roman" panose="02020603050405020304" pitchFamily="18" charset="0"/>
                <a:cs typeface="Times New Roman" panose="02020603050405020304" pitchFamily="18" charset="0"/>
              </a:rPr>
              <a:t>.</a:t>
            </a:r>
            <a:r>
              <a:rPr lang="hu-HU" dirty="0">
                <a:latin typeface="Times New Roman" panose="02020603050405020304" pitchFamily="18" charset="0"/>
                <a:cs typeface="Times New Roman" panose="02020603050405020304" pitchFamily="18" charset="0"/>
              </a:rPr>
              <a:t>06.01. M0 8x Videoton számítógépen CPU 64 Kb. (Újítás</a:t>
            </a:r>
            <a:r>
              <a:rPr lang="hu-HU" dirty="0" smtClean="0">
                <a:latin typeface="Times New Roman" panose="02020603050405020304" pitchFamily="18" charset="0"/>
                <a:cs typeface="Times New Roman" panose="02020603050405020304" pitchFamily="18" charset="0"/>
              </a:rPr>
              <a:t>)</a:t>
            </a:r>
            <a:endParaRPr lang="hu-HU" sz="2800" b="0" i="0" dirty="0">
              <a:solidFill>
                <a:srgbClr val="002060"/>
              </a:solidFill>
              <a:latin typeface="Plantagenet Cherokee"/>
            </a:endParaRPr>
          </a:p>
        </p:txBody>
      </p:sp>
      <p:pic>
        <p:nvPicPr>
          <p:cNvPr id="4" name="Kép 3"/>
          <p:cNvPicPr>
            <a:picLocks noChangeAspect="1"/>
          </p:cNvPicPr>
          <p:nvPr/>
        </p:nvPicPr>
        <p:blipFill>
          <a:blip r:embed="rId2"/>
          <a:stretch>
            <a:fillRect/>
          </a:stretch>
        </p:blipFill>
        <p:spPr>
          <a:xfrm>
            <a:off x="206564" y="2088838"/>
            <a:ext cx="5200650" cy="1638300"/>
          </a:xfrm>
          <a:prstGeom prst="rect">
            <a:avLst/>
          </a:prstGeom>
          <a:ln w="28575">
            <a:solidFill>
              <a:srgbClr val="0070C0"/>
            </a:solidFill>
          </a:ln>
        </p:spPr>
      </p:pic>
      <p:pic>
        <p:nvPicPr>
          <p:cNvPr id="5" name="Kép 4"/>
          <p:cNvPicPr>
            <a:picLocks noChangeAspect="1"/>
          </p:cNvPicPr>
          <p:nvPr/>
        </p:nvPicPr>
        <p:blipFill>
          <a:blip r:embed="rId3"/>
          <a:stretch>
            <a:fillRect/>
          </a:stretch>
        </p:blipFill>
        <p:spPr>
          <a:xfrm>
            <a:off x="206564" y="3933825"/>
            <a:ext cx="5133975" cy="2924175"/>
          </a:xfrm>
          <a:prstGeom prst="rect">
            <a:avLst/>
          </a:prstGeom>
          <a:ln w="28575">
            <a:solidFill>
              <a:srgbClr val="0070C0"/>
            </a:solidFill>
          </a:ln>
        </p:spPr>
      </p:pic>
      <p:sp>
        <p:nvSpPr>
          <p:cNvPr id="10" name="Szövegdoboz 9"/>
          <p:cNvSpPr txBox="1"/>
          <p:nvPr/>
        </p:nvSpPr>
        <p:spPr>
          <a:xfrm>
            <a:off x="3122672" y="2601226"/>
            <a:ext cx="2065752" cy="307777"/>
          </a:xfrm>
          <a:prstGeom prst="rect">
            <a:avLst/>
          </a:prstGeom>
          <a:noFill/>
          <a:ln w="28575">
            <a:solidFill>
              <a:srgbClr val="FFC000"/>
            </a:solidFill>
          </a:ln>
        </p:spPr>
        <p:txBody>
          <a:bodyPr wrap="square" rtlCol="0">
            <a:spAutoFit/>
          </a:bodyPr>
          <a:lstStyle>
            <a:defPPr>
              <a:defRPr lang="en-US"/>
            </a:defPPr>
            <a:lvl1pPr algn="ctr">
              <a:defRPr sz="1400">
                <a:latin typeface="Times New Roman" panose="02020603050405020304" pitchFamily="18" charset="0"/>
                <a:cs typeface="Times New Roman" panose="02020603050405020304" pitchFamily="18" charset="0"/>
              </a:defRPr>
            </a:lvl1pPr>
          </a:lstStyle>
          <a:p>
            <a:r>
              <a:rPr lang="hu-HU" dirty="0"/>
              <a:t>TX BEIG részére</a:t>
            </a:r>
          </a:p>
        </p:txBody>
      </p:sp>
      <p:sp>
        <p:nvSpPr>
          <p:cNvPr id="11" name="Szövegdoboz 10"/>
          <p:cNvSpPr txBox="1"/>
          <p:nvPr/>
        </p:nvSpPr>
        <p:spPr>
          <a:xfrm>
            <a:off x="3060814" y="5668651"/>
            <a:ext cx="2049437" cy="307777"/>
          </a:xfrm>
          <a:prstGeom prst="rect">
            <a:avLst/>
          </a:prstGeom>
          <a:noFill/>
          <a:ln w="28575">
            <a:solidFill>
              <a:srgbClr val="FFC000"/>
            </a:solidFill>
          </a:ln>
        </p:spPr>
        <p:txBody>
          <a:bodyPr wrap="square" rtlCol="0">
            <a:spAutoFit/>
          </a:bodyPr>
          <a:lstStyle/>
          <a:p>
            <a:pPr algn="ctr"/>
            <a:r>
              <a:rPr lang="hu-HU" sz="1400" dirty="0" smtClean="0">
                <a:latin typeface="Times New Roman" panose="02020603050405020304" pitchFamily="18" charset="0"/>
                <a:cs typeface="Times New Roman" panose="02020603050405020304" pitchFamily="18" charset="0"/>
              </a:rPr>
              <a:t>Engedély kérelem orosz</a:t>
            </a:r>
            <a:endParaRPr lang="hu-HU" sz="1400" dirty="0">
              <a:latin typeface="Times New Roman" panose="02020603050405020304" pitchFamily="18" charset="0"/>
              <a:cs typeface="Times New Roman" panose="02020603050405020304" pitchFamily="18" charset="0"/>
            </a:endParaRPr>
          </a:p>
        </p:txBody>
      </p:sp>
      <p:pic>
        <p:nvPicPr>
          <p:cNvPr id="6" name="Kép 5"/>
          <p:cNvPicPr>
            <a:picLocks noChangeAspect="1"/>
          </p:cNvPicPr>
          <p:nvPr/>
        </p:nvPicPr>
        <p:blipFill>
          <a:blip r:embed="rId4"/>
          <a:stretch>
            <a:fillRect/>
          </a:stretch>
        </p:blipFill>
        <p:spPr>
          <a:xfrm>
            <a:off x="5872588" y="1901935"/>
            <a:ext cx="5305425" cy="4953000"/>
          </a:xfrm>
          <a:prstGeom prst="rect">
            <a:avLst/>
          </a:prstGeom>
          <a:ln w="28575">
            <a:solidFill>
              <a:srgbClr val="0070C0"/>
            </a:solidFill>
          </a:ln>
        </p:spPr>
      </p:pic>
      <p:sp>
        <p:nvSpPr>
          <p:cNvPr id="12" name="Szövegdoboz 11"/>
          <p:cNvSpPr txBox="1"/>
          <p:nvPr/>
        </p:nvSpPr>
        <p:spPr>
          <a:xfrm>
            <a:off x="9093957" y="5088135"/>
            <a:ext cx="2811439" cy="307777"/>
          </a:xfrm>
          <a:prstGeom prst="rect">
            <a:avLst/>
          </a:prstGeom>
          <a:solidFill>
            <a:schemeClr val="bg1"/>
          </a:solidFill>
          <a:ln w="28575">
            <a:solidFill>
              <a:srgbClr val="FFC000"/>
            </a:solidFill>
          </a:ln>
        </p:spPr>
        <p:txBody>
          <a:bodyPr wrap="square" rtlCol="0">
            <a:spAutoFit/>
          </a:bodyPr>
          <a:lstStyle>
            <a:defPPr>
              <a:defRPr lang="en-US"/>
            </a:defPPr>
            <a:lvl1pPr algn="ctr">
              <a:defRPr sz="1400">
                <a:latin typeface="Times New Roman" panose="02020603050405020304" pitchFamily="18" charset="0"/>
                <a:cs typeface="Times New Roman" panose="02020603050405020304" pitchFamily="18" charset="0"/>
              </a:defRPr>
            </a:lvl1pPr>
          </a:lstStyle>
          <a:p>
            <a:r>
              <a:rPr lang="hu-HU" dirty="0"/>
              <a:t>Fel ill. átvételi engedély</a:t>
            </a:r>
          </a:p>
        </p:txBody>
      </p:sp>
      <p:sp>
        <p:nvSpPr>
          <p:cNvPr id="13" name="Téglalap 12"/>
          <p:cNvSpPr/>
          <p:nvPr/>
        </p:nvSpPr>
        <p:spPr>
          <a:xfrm>
            <a:off x="5868110" y="1173162"/>
            <a:ext cx="6072240"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hu-HU" sz="5400" b="1" dirty="0" smtClean="0">
                <a:ln/>
                <a:solidFill>
                  <a:schemeClr val="accent3"/>
                </a:solidFill>
              </a:rPr>
              <a:t>Program felépítése</a:t>
            </a:r>
            <a:endParaRPr lang="hu-HU" sz="5400" b="1" dirty="0">
              <a:ln/>
              <a:solidFill>
                <a:schemeClr val="accent3"/>
              </a:solidFill>
            </a:endParaRPr>
          </a:p>
        </p:txBody>
      </p:sp>
    </p:spTree>
    <p:extLst>
      <p:ext uri="{BB962C8B-B14F-4D97-AF65-F5344CB8AC3E}">
        <p14:creationId xmlns:p14="http://schemas.microsoft.com/office/powerpoint/2010/main" val="1749536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Kép 4"/>
          <p:cNvPicPr>
            <a:picLocks noChangeAspect="1"/>
          </p:cNvPicPr>
          <p:nvPr/>
        </p:nvPicPr>
        <p:blipFill>
          <a:blip r:embed="rId2"/>
          <a:stretch>
            <a:fillRect/>
          </a:stretch>
        </p:blipFill>
        <p:spPr>
          <a:xfrm>
            <a:off x="0" y="2065419"/>
            <a:ext cx="1498600" cy="1081422"/>
          </a:xfrm>
          <a:prstGeom prst="rect">
            <a:avLst/>
          </a:prstGeom>
        </p:spPr>
      </p:pic>
      <p:sp>
        <p:nvSpPr>
          <p:cNvPr id="6" name="Téglalap 5"/>
          <p:cNvSpPr/>
          <p:nvPr/>
        </p:nvSpPr>
        <p:spPr>
          <a:xfrm>
            <a:off x="0" y="3334922"/>
            <a:ext cx="12192000" cy="1815882"/>
          </a:xfrm>
          <a:prstGeom prst="rect">
            <a:avLst/>
          </a:prstGeom>
        </p:spPr>
        <p:txBody>
          <a:bodyPr wrap="square">
            <a:spAutoFit/>
          </a:bodyPr>
          <a:lstStyle/>
          <a:p>
            <a:pPr marL="285750" indent="-285750">
              <a:buFont typeface="Arial" panose="020B0604020202020204" pitchFamily="34" charset="0"/>
              <a:buChar char="•"/>
            </a:pPr>
            <a:r>
              <a:rPr lang="hu-HU" sz="1400" b="1" i="1" dirty="0">
                <a:latin typeface="Times New Roman" panose="02020603050405020304" pitchFamily="18" charset="0"/>
                <a:cs typeface="Times New Roman" panose="02020603050405020304" pitchFamily="18" charset="0"/>
              </a:rPr>
              <a:t>XT</a:t>
            </a:r>
            <a:r>
              <a:rPr lang="hu-HU" sz="1400" i="1" dirty="0">
                <a:latin typeface="Times New Roman" panose="02020603050405020304" pitchFamily="18" charset="0"/>
                <a:cs typeface="Times New Roman" panose="02020603050405020304" pitchFamily="18" charset="0"/>
              </a:rPr>
              <a:t> "</a:t>
            </a:r>
            <a:r>
              <a:rPr lang="hu-HU" sz="1400" i="1" dirty="0" err="1">
                <a:latin typeface="Times New Roman" panose="02020603050405020304" pitchFamily="18" charset="0"/>
                <a:cs typeface="Times New Roman" panose="02020603050405020304" pitchFamily="18" charset="0"/>
              </a:rPr>
              <a:t>eXtended</a:t>
            </a:r>
            <a:r>
              <a:rPr lang="hu-HU" sz="1400" i="1" dirty="0">
                <a:latin typeface="Times New Roman" panose="02020603050405020304" pitchFamily="18" charset="0"/>
                <a:cs typeface="Times New Roman" panose="02020603050405020304" pitchFamily="18" charset="0"/>
              </a:rPr>
              <a:t> </a:t>
            </a:r>
            <a:r>
              <a:rPr lang="hu-HU" sz="1400" i="1" dirty="0" err="1">
                <a:latin typeface="Times New Roman" panose="02020603050405020304" pitchFamily="18" charset="0"/>
                <a:cs typeface="Times New Roman" panose="02020603050405020304" pitchFamily="18" charset="0"/>
              </a:rPr>
              <a:t>Technology</a:t>
            </a:r>
            <a:r>
              <a:rPr lang="hu-HU" sz="1400" i="1" dirty="0">
                <a:latin typeface="Times New Roman" panose="02020603050405020304" pitchFamily="18" charset="0"/>
                <a:cs typeface="Times New Roman" panose="02020603050405020304" pitchFamily="18" charset="0"/>
              </a:rPr>
              <a:t>", vagyis "kiterjesztett technológia</a:t>
            </a:r>
            <a:r>
              <a:rPr lang="hu-HU" sz="1400" i="1" dirty="0" smtClean="0">
                <a:latin typeface="Times New Roman" panose="02020603050405020304" pitchFamily="18" charset="0"/>
                <a:cs typeface="Times New Roman" panose="02020603050405020304" pitchFamily="18" charset="0"/>
              </a:rPr>
              <a:t>". Az </a:t>
            </a:r>
            <a:r>
              <a:rPr lang="hu-HU" sz="1400" b="1" i="1" dirty="0">
                <a:latin typeface="Times New Roman" panose="02020603050405020304" pitchFamily="18" charset="0"/>
                <a:cs typeface="Times New Roman" panose="02020603050405020304" pitchFamily="18" charset="0"/>
              </a:rPr>
              <a:t>1983</a:t>
            </a:r>
            <a:r>
              <a:rPr lang="hu-HU" sz="1400" i="1" dirty="0">
                <a:latin typeface="Times New Roman" panose="02020603050405020304" pitchFamily="18" charset="0"/>
                <a:cs typeface="Times New Roman" panose="02020603050405020304" pitchFamily="18" charset="0"/>
              </a:rPr>
              <a:t>-ban megjelent modellnek csupán első sorozatait árusították floppymeghajtóval, a későbbiek már alapból tartalmaztak merevlemezt is, bár ennek adattároló kapacitása ekkoriban mindössze </a:t>
            </a:r>
            <a:r>
              <a:rPr lang="hu-HU" sz="1400" b="1" i="1" dirty="0">
                <a:latin typeface="Times New Roman" panose="02020603050405020304" pitchFamily="18" charset="0"/>
                <a:cs typeface="Times New Roman" panose="02020603050405020304" pitchFamily="18" charset="0"/>
              </a:rPr>
              <a:t>tíz megabájt </a:t>
            </a:r>
            <a:r>
              <a:rPr lang="hu-HU" sz="1400" i="1" dirty="0">
                <a:latin typeface="Times New Roman" panose="02020603050405020304" pitchFamily="18" charset="0"/>
                <a:cs typeface="Times New Roman" panose="02020603050405020304" pitchFamily="18" charset="0"/>
              </a:rPr>
              <a:t>volt, ez manapság legfeljebb egy-két mp3 zenefájl vagy néhány fotó raktározására lenne elegendő.</a:t>
            </a:r>
          </a:p>
          <a:p>
            <a:pPr marL="285750" indent="-285750">
              <a:buFont typeface="Arial" panose="020B0604020202020204" pitchFamily="34" charset="0"/>
              <a:buChar char="•"/>
            </a:pPr>
            <a:r>
              <a:rPr lang="hu-HU" sz="1400" i="1" dirty="0" smtClean="0">
                <a:latin typeface="Times New Roman" panose="02020603050405020304" pitchFamily="18" charset="0"/>
                <a:cs typeface="Times New Roman" panose="02020603050405020304" pitchFamily="18" charset="0"/>
              </a:rPr>
              <a:t>Az </a:t>
            </a:r>
            <a:r>
              <a:rPr lang="hu-HU" sz="1400" b="1" i="1" dirty="0">
                <a:latin typeface="Times New Roman" panose="02020603050405020304" pitchFamily="18" charset="0"/>
                <a:cs typeface="Times New Roman" panose="02020603050405020304" pitchFamily="18" charset="0"/>
              </a:rPr>
              <a:t>1987</a:t>
            </a:r>
            <a:r>
              <a:rPr lang="hu-HU" sz="1400" i="1" dirty="0">
                <a:latin typeface="Times New Roman" panose="02020603050405020304" pitchFamily="18" charset="0"/>
                <a:cs typeface="Times New Roman" panose="02020603050405020304" pitchFamily="18" charset="0"/>
              </a:rPr>
              <a:t> környékén megjelent PC </a:t>
            </a:r>
            <a:r>
              <a:rPr lang="hu-HU" sz="1400" b="1" i="1" dirty="0">
                <a:latin typeface="Times New Roman" panose="02020603050405020304" pitchFamily="18" charset="0"/>
                <a:cs typeface="Times New Roman" panose="02020603050405020304" pitchFamily="18" charset="0"/>
              </a:rPr>
              <a:t>AT</a:t>
            </a:r>
            <a:r>
              <a:rPr lang="hu-HU" sz="1400" i="1" dirty="0">
                <a:latin typeface="Times New Roman" panose="02020603050405020304" pitchFamily="18" charset="0"/>
                <a:cs typeface="Times New Roman" panose="02020603050405020304" pitchFamily="18" charset="0"/>
              </a:rPr>
              <a:t>-k már egy következő generációt képeztek: a köznyelvben </a:t>
            </a:r>
            <a:r>
              <a:rPr lang="hu-HU" sz="1400" b="1" i="1" dirty="0">
                <a:latin typeface="Times New Roman" panose="02020603050405020304" pitchFamily="18" charset="0"/>
                <a:cs typeface="Times New Roman" panose="02020603050405020304" pitchFamily="18" charset="0"/>
              </a:rPr>
              <a:t>286</a:t>
            </a:r>
            <a:r>
              <a:rPr lang="hu-HU" sz="1400" i="1" dirty="0">
                <a:latin typeface="Times New Roman" panose="02020603050405020304" pitchFamily="18" charset="0"/>
                <a:cs typeface="Times New Roman" panose="02020603050405020304" pitchFamily="18" charset="0"/>
              </a:rPr>
              <a:t>-osnak hívott 80286-os processzorral szerelt modellek már 8 megahertzes változatban is elérhetőek voltak, nagyobb merevlemezeket is kezeltek, és a hardveres komponensek közötti adatátvitel is gyorsabb volt rajtuk. Az AT-t </a:t>
            </a:r>
            <a:r>
              <a:rPr lang="hu-HU" sz="1400" b="1" i="1" dirty="0">
                <a:latin typeface="Times New Roman" panose="02020603050405020304" pitchFamily="18" charset="0"/>
                <a:cs typeface="Times New Roman" panose="02020603050405020304" pitchFamily="18" charset="0"/>
              </a:rPr>
              <a:t>már belső teleppel is ellátták</a:t>
            </a:r>
            <a:r>
              <a:rPr lang="hu-HU" sz="1400" i="1" dirty="0">
                <a:latin typeface="Times New Roman" panose="02020603050405020304" pitchFamily="18" charset="0"/>
                <a:cs typeface="Times New Roman" panose="02020603050405020304" pitchFamily="18" charset="0"/>
              </a:rPr>
              <a:t>, amely el tudta menteni az aktuális időt és dátumot, így ezt nem kézzel kellett megadni minden egyes bekapcsoláskor</a:t>
            </a:r>
            <a:r>
              <a:rPr lang="hu-HU" sz="1400" i="1" dirty="0" smtClean="0">
                <a:latin typeface="Times New Roman" panose="02020603050405020304" pitchFamily="18" charset="0"/>
                <a:cs typeface="Times New Roman" panose="02020603050405020304" pitchFamily="18" charset="0"/>
              </a:rPr>
              <a:t>.</a:t>
            </a:r>
          </a:p>
          <a:p>
            <a:pPr marL="285750" indent="-285750">
              <a:buFont typeface="Arial" panose="020B0604020202020204" pitchFamily="34" charset="0"/>
              <a:buChar char="•"/>
            </a:pPr>
            <a:endParaRPr lang="hu-HU" sz="1400" i="1" dirty="0" smtClean="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hu-HU" sz="1400" i="1" dirty="0">
                <a:latin typeface="Times New Roman" panose="02020603050405020304" pitchFamily="18" charset="0"/>
                <a:cs typeface="Times New Roman" panose="02020603050405020304" pitchFamily="18" charset="0"/>
              </a:rPr>
              <a:t>Beköszönt az aranykor a </a:t>
            </a:r>
            <a:r>
              <a:rPr lang="hu-HU" sz="1400" b="1" i="1" dirty="0">
                <a:latin typeface="Times New Roman" panose="02020603050405020304" pitchFamily="18" charset="0"/>
                <a:cs typeface="Times New Roman" panose="02020603050405020304" pitchFamily="18" charset="0"/>
              </a:rPr>
              <a:t>486-ossal és a Windowszal</a:t>
            </a:r>
          </a:p>
        </p:txBody>
      </p:sp>
      <p:pic>
        <p:nvPicPr>
          <p:cNvPr id="3" name="Kép 2"/>
          <p:cNvPicPr>
            <a:picLocks noChangeAspect="1"/>
          </p:cNvPicPr>
          <p:nvPr/>
        </p:nvPicPr>
        <p:blipFill>
          <a:blip r:embed="rId3"/>
          <a:stretch>
            <a:fillRect/>
          </a:stretch>
        </p:blipFill>
        <p:spPr>
          <a:xfrm>
            <a:off x="440645" y="5448328"/>
            <a:ext cx="933264" cy="697615"/>
          </a:xfrm>
          <a:prstGeom prst="rect">
            <a:avLst/>
          </a:prstGeom>
        </p:spPr>
      </p:pic>
      <p:sp>
        <p:nvSpPr>
          <p:cNvPr id="7" name="Téglalap 6"/>
          <p:cNvSpPr/>
          <p:nvPr/>
        </p:nvSpPr>
        <p:spPr>
          <a:xfrm>
            <a:off x="1373909" y="5558562"/>
            <a:ext cx="3441968" cy="307777"/>
          </a:xfrm>
          <a:prstGeom prst="rect">
            <a:avLst/>
          </a:prstGeom>
        </p:spPr>
        <p:txBody>
          <a:bodyPr wrap="none">
            <a:spAutoFit/>
          </a:bodyPr>
          <a:lstStyle/>
          <a:p>
            <a:r>
              <a:rPr lang="hu-HU" sz="1400" i="1" dirty="0">
                <a:latin typeface="Times New Roman" panose="02020603050405020304" pitchFamily="18" charset="0"/>
                <a:cs typeface="Times New Roman" panose="02020603050405020304" pitchFamily="18" charset="0"/>
              </a:rPr>
              <a:t>1989-ben mutatkozott be, a 80386 utódaként.</a:t>
            </a:r>
          </a:p>
        </p:txBody>
      </p:sp>
      <p:sp>
        <p:nvSpPr>
          <p:cNvPr id="10" name="Téglalap 9"/>
          <p:cNvSpPr/>
          <p:nvPr/>
        </p:nvSpPr>
        <p:spPr>
          <a:xfrm>
            <a:off x="9040091" y="5338885"/>
            <a:ext cx="3151909" cy="1169551"/>
          </a:xfrm>
          <a:prstGeom prst="rect">
            <a:avLst/>
          </a:prstGeom>
        </p:spPr>
        <p:txBody>
          <a:bodyPr wrap="square">
            <a:spAutoFit/>
          </a:bodyPr>
          <a:lstStyle/>
          <a:p>
            <a:pPr algn="ctr"/>
            <a:r>
              <a:rPr lang="hu-HU" sz="1400" dirty="0">
                <a:latin typeface="Times New Roman" panose="02020603050405020304" pitchFamily="18" charset="0"/>
                <a:cs typeface="Times New Roman" panose="02020603050405020304" pitchFamily="18" charset="0"/>
              </a:rPr>
              <a:t>A Microsoft az Apple cég operációs rendszerének alapötletét felhasználva kezdte el kifejleszteni az </a:t>
            </a:r>
            <a:r>
              <a:rPr lang="hu-HU" sz="1400" b="1" dirty="0">
                <a:latin typeface="Times New Roman" panose="02020603050405020304" pitchFamily="18" charset="0"/>
                <a:cs typeface="Times New Roman" panose="02020603050405020304" pitchFamily="18" charset="0"/>
              </a:rPr>
              <a:t>ablaktechnikán alapuló </a:t>
            </a:r>
            <a:r>
              <a:rPr lang="hu-HU" sz="1400" dirty="0">
                <a:latin typeface="Times New Roman" panose="02020603050405020304" pitchFamily="18" charset="0"/>
                <a:cs typeface="Times New Roman" panose="02020603050405020304" pitchFamily="18" charset="0"/>
              </a:rPr>
              <a:t>rendszerét, a Windows-t.</a:t>
            </a:r>
          </a:p>
        </p:txBody>
      </p:sp>
      <p:sp>
        <p:nvSpPr>
          <p:cNvPr id="11" name="Cím 12"/>
          <p:cNvSpPr>
            <a:spLocks noGrp="1"/>
          </p:cNvSpPr>
          <p:nvPr>
            <p:ph type="title"/>
          </p:nvPr>
        </p:nvSpPr>
        <p:spPr>
          <a:xfrm>
            <a:off x="0" y="76200"/>
            <a:ext cx="12192000" cy="1096962"/>
          </a:xfrm>
        </p:spPr>
        <p:txBody>
          <a:bodyPr>
            <a:normAutofit fontScale="90000"/>
          </a:bodyPr>
          <a:lstStyle/>
          <a:p>
            <a:pPr lvl="0"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FF0000"/>
                </a:solidFill>
                <a:latin typeface="Times New Roman" panose="02020603050405020304" pitchFamily="18" charset="0"/>
                <a:cs typeface="Times New Roman" panose="02020603050405020304" pitchFamily="18" charset="0"/>
              </a:rPr>
              <a:t>Beköszönt </a:t>
            </a:r>
            <a:r>
              <a:rPr lang="hu-HU" dirty="0">
                <a:solidFill>
                  <a:srgbClr val="FF0000"/>
                </a:solidFill>
                <a:latin typeface="Times New Roman" panose="02020603050405020304" pitchFamily="18" charset="0"/>
                <a:cs typeface="Times New Roman" panose="02020603050405020304" pitchFamily="18" charset="0"/>
              </a:rPr>
              <a:t>az aranykor a 486-ossal és a </a:t>
            </a:r>
            <a:r>
              <a:rPr lang="hu-HU" dirty="0" err="1" smtClean="0">
                <a:solidFill>
                  <a:srgbClr val="FF0000"/>
                </a:solidFill>
                <a:latin typeface="Times New Roman" panose="02020603050405020304" pitchFamily="18" charset="0"/>
                <a:cs typeface="Times New Roman" panose="02020603050405020304" pitchFamily="18" charset="0"/>
              </a:rPr>
              <a:t>Windowszal</a:t>
            </a:r>
            <a:r>
              <a:rPr lang="hu-HU" dirty="0" smtClean="0">
                <a:solidFill>
                  <a:srgbClr val="FF0000"/>
                </a:solidFill>
                <a:latin typeface="Times New Roman" panose="02020603050405020304" pitchFamily="18" charset="0"/>
                <a:cs typeface="Times New Roman" panose="02020603050405020304" pitchFamily="18" charset="0"/>
              </a:rPr>
              <a:t>…</a:t>
            </a:r>
            <a:endParaRPr lang="hu-HU" sz="2800" b="0" i="0" dirty="0">
              <a:solidFill>
                <a:srgbClr val="FF0000"/>
              </a:solidFill>
              <a:latin typeface="Plantagenet Cherokee"/>
            </a:endParaRPr>
          </a:p>
        </p:txBody>
      </p:sp>
      <p:sp>
        <p:nvSpPr>
          <p:cNvPr id="4" name="Téglalap 3"/>
          <p:cNvSpPr/>
          <p:nvPr/>
        </p:nvSpPr>
        <p:spPr>
          <a:xfrm>
            <a:off x="1373909" y="1319281"/>
            <a:ext cx="10118436" cy="2031325"/>
          </a:xfrm>
          <a:prstGeom prst="rect">
            <a:avLst/>
          </a:prstGeom>
        </p:spPr>
        <p:txBody>
          <a:bodyPr wrap="square">
            <a:spAutoFit/>
          </a:bodyPr>
          <a:lstStyle/>
          <a:p>
            <a:pPr marL="285750" lvl="0" indent="-285750" fontAlgn="base">
              <a:buFont typeface="Arial" panose="020B0604020202020204" pitchFamily="34" charset="0"/>
              <a:buChar char="•"/>
            </a:pPr>
            <a:r>
              <a:rPr lang="hu-HU" sz="1400" i="1" dirty="0">
                <a:latin typeface="Times New Roman" panose="02020603050405020304" pitchFamily="18" charset="0"/>
                <a:cs typeface="Times New Roman" panose="02020603050405020304" pitchFamily="18" charset="0"/>
              </a:rPr>
              <a:t>Rendkívüli küldemények engedélyezése – nyilvántartó program – V 0.0 </a:t>
            </a:r>
            <a:r>
              <a:rPr lang="hu-HU" sz="1400" b="1" i="1" dirty="0">
                <a:latin typeface="Times New Roman" panose="02020603050405020304" pitchFamily="18" charset="0"/>
                <a:cs typeface="Times New Roman" panose="02020603050405020304" pitchFamily="18" charset="0"/>
              </a:rPr>
              <a:t>1985.</a:t>
            </a:r>
            <a:r>
              <a:rPr lang="hu-HU" sz="1400" i="1" dirty="0">
                <a:latin typeface="Times New Roman" panose="02020603050405020304" pitchFamily="18" charset="0"/>
                <a:cs typeface="Times New Roman" panose="02020603050405020304" pitchFamily="18" charset="0"/>
              </a:rPr>
              <a:t>06.01</a:t>
            </a:r>
            <a:r>
              <a:rPr lang="hu-HU" sz="1400" i="1" dirty="0" smtClean="0">
                <a:latin typeface="Times New Roman" panose="02020603050405020304" pitchFamily="18" charset="0"/>
                <a:cs typeface="Times New Roman" panose="02020603050405020304" pitchFamily="18" charset="0"/>
              </a:rPr>
              <a:t>. M0 </a:t>
            </a:r>
            <a:r>
              <a:rPr lang="hu-HU" sz="1400" i="1" dirty="0">
                <a:latin typeface="Times New Roman" panose="02020603050405020304" pitchFamily="18" charset="0"/>
                <a:cs typeface="Times New Roman" panose="02020603050405020304" pitchFamily="18" charset="0"/>
              </a:rPr>
              <a:t>8x Videoton számítógépen CPU 64 Kb. (Újítás)</a:t>
            </a:r>
          </a:p>
          <a:p>
            <a:pPr marL="285750" lvl="0" indent="-285750" fontAlgn="base">
              <a:buFont typeface="Arial" panose="020B0604020202020204" pitchFamily="34" charset="0"/>
              <a:buChar char="•"/>
            </a:pPr>
            <a:r>
              <a:rPr lang="hu-HU" sz="1400" i="1" dirty="0">
                <a:latin typeface="Times New Roman" panose="02020603050405020304" pitchFamily="18" charset="0"/>
                <a:cs typeface="Times New Roman" panose="02020603050405020304" pitchFamily="18" charset="0"/>
              </a:rPr>
              <a:t>Rendkívüli küldemények engedélyezése – nyilvántartó program – V 1.0 </a:t>
            </a:r>
            <a:r>
              <a:rPr lang="hu-HU" sz="1400" b="1" i="1" dirty="0">
                <a:latin typeface="Times New Roman" panose="02020603050405020304" pitchFamily="18" charset="0"/>
                <a:cs typeface="Times New Roman" panose="02020603050405020304" pitchFamily="18" charset="0"/>
              </a:rPr>
              <a:t>1987.</a:t>
            </a:r>
            <a:r>
              <a:rPr lang="hu-HU" sz="1400" i="1" dirty="0">
                <a:latin typeface="Times New Roman" panose="02020603050405020304" pitchFamily="18" charset="0"/>
                <a:cs typeface="Times New Roman" panose="02020603050405020304" pitchFamily="18" charset="0"/>
              </a:rPr>
              <a:t>11.15</a:t>
            </a:r>
            <a:r>
              <a:rPr lang="hu-HU" sz="1400" i="1" dirty="0" smtClean="0">
                <a:latin typeface="Times New Roman" panose="02020603050405020304" pitchFamily="18" charset="0"/>
                <a:cs typeface="Times New Roman" panose="02020603050405020304" pitchFamily="18" charset="0"/>
              </a:rPr>
              <a:t>. </a:t>
            </a:r>
            <a:r>
              <a:rPr lang="hu-HU" sz="1400" b="1" i="1" dirty="0" smtClean="0">
                <a:latin typeface="Times New Roman" panose="02020603050405020304" pitchFamily="18" charset="0"/>
                <a:cs typeface="Times New Roman" panose="02020603050405020304" pitchFamily="18" charset="0"/>
              </a:rPr>
              <a:t>XT- </a:t>
            </a:r>
            <a:r>
              <a:rPr lang="hu-HU" sz="1400" b="1" i="1" dirty="0">
                <a:latin typeface="Times New Roman" panose="02020603050405020304" pitchFamily="18" charset="0"/>
                <a:cs typeface="Times New Roman" panose="02020603050405020304" pitchFamily="18" charset="0"/>
              </a:rPr>
              <a:t>(256) átírva a program (K+F</a:t>
            </a:r>
            <a:r>
              <a:rPr lang="hu-HU" sz="1400" b="1" i="1" dirty="0" smtClean="0">
                <a:latin typeface="Times New Roman" panose="02020603050405020304" pitchFamily="18" charset="0"/>
                <a:cs typeface="Times New Roman" panose="02020603050405020304" pitchFamily="18" charset="0"/>
              </a:rPr>
              <a:t>)</a:t>
            </a:r>
          </a:p>
          <a:p>
            <a:pPr marL="285750" lvl="0" indent="-285750" fontAlgn="base">
              <a:buFont typeface="Arial" panose="020B0604020202020204" pitchFamily="34" charset="0"/>
              <a:buChar char="•"/>
            </a:pPr>
            <a:r>
              <a:rPr lang="hu-HU" sz="1400" dirty="0" smtClean="0">
                <a:solidFill>
                  <a:schemeClr val="tx2"/>
                </a:solidFill>
                <a:latin typeface="Times New Roman" panose="02020603050405020304" pitchFamily="18" charset="0"/>
                <a:cs typeface="Times New Roman" panose="02020603050405020304" pitchFamily="18" charset="0"/>
              </a:rPr>
              <a:t>Rendkívüli </a:t>
            </a:r>
            <a:r>
              <a:rPr lang="hu-HU" sz="1400" dirty="0">
                <a:solidFill>
                  <a:schemeClr val="tx2"/>
                </a:solidFill>
                <a:latin typeface="Times New Roman" panose="02020603050405020304" pitchFamily="18" charset="0"/>
                <a:cs typeface="Times New Roman" panose="02020603050405020304" pitchFamily="18" charset="0"/>
              </a:rPr>
              <a:t>küldemények engedélyezése – nyilvántartó program – V 2.0 1989.01.16.</a:t>
            </a:r>
          </a:p>
          <a:p>
            <a:pPr marL="285750" lvl="0" indent="-285750" fontAlgn="base">
              <a:buFont typeface="Arial" panose="020B0604020202020204" pitchFamily="34" charset="0"/>
              <a:buChar char="•"/>
            </a:pPr>
            <a:r>
              <a:rPr lang="hu-HU" sz="1400" dirty="0">
                <a:solidFill>
                  <a:schemeClr val="tx2"/>
                </a:solidFill>
                <a:latin typeface="Times New Roman" panose="02020603050405020304" pitchFamily="18" charset="0"/>
                <a:cs typeface="Times New Roman" panose="02020603050405020304" pitchFamily="18" charset="0"/>
              </a:rPr>
              <a:t>Rendkívüli küldemények engedélyezése – nyilvántartó program – V 3.0 </a:t>
            </a:r>
          </a:p>
          <a:p>
            <a:pPr marL="285750" lvl="0" indent="-285750" fontAlgn="base">
              <a:buFont typeface="Arial" panose="020B0604020202020204" pitchFamily="34" charset="0"/>
              <a:buChar char="•"/>
            </a:pPr>
            <a:r>
              <a:rPr lang="hu-HU" sz="1400" dirty="0">
                <a:solidFill>
                  <a:schemeClr val="tx2"/>
                </a:solidFill>
                <a:latin typeface="Times New Roman" panose="02020603050405020304" pitchFamily="18" charset="0"/>
                <a:cs typeface="Times New Roman" panose="02020603050405020304" pitchFamily="18" charset="0"/>
              </a:rPr>
              <a:t>Rendkívüli küldemények engedélyezése – nyilvántartó program – V 4.0 1995.</a:t>
            </a:r>
          </a:p>
          <a:p>
            <a:pPr marL="285750" lvl="0" indent="-285750" fontAlgn="base">
              <a:buFont typeface="Arial" panose="020B0604020202020204" pitchFamily="34" charset="0"/>
              <a:buChar char="•"/>
            </a:pPr>
            <a:r>
              <a:rPr lang="hu-HU" sz="1400" dirty="0">
                <a:solidFill>
                  <a:schemeClr val="tx2"/>
                </a:solidFill>
                <a:latin typeface="Times New Roman" panose="02020603050405020304" pitchFamily="18" charset="0"/>
                <a:cs typeface="Times New Roman" panose="02020603050405020304" pitchFamily="18" charset="0"/>
              </a:rPr>
              <a:t>“Rendkívüli küldemények nyilvántartása” program </a:t>
            </a:r>
            <a:r>
              <a:rPr lang="hu-HU" sz="1400" b="1" dirty="0">
                <a:solidFill>
                  <a:schemeClr val="tx2"/>
                </a:solidFill>
                <a:latin typeface="Times New Roman" panose="02020603050405020304" pitchFamily="18" charset="0"/>
                <a:cs typeface="Times New Roman" panose="02020603050405020304" pitchFamily="18" charset="0"/>
              </a:rPr>
              <a:t>2000. év </a:t>
            </a:r>
            <a:r>
              <a:rPr lang="hu-HU" sz="1400" b="1" dirty="0" smtClean="0">
                <a:solidFill>
                  <a:schemeClr val="tx2"/>
                </a:solidFill>
                <a:latin typeface="Times New Roman" panose="02020603050405020304" pitchFamily="18" charset="0"/>
                <a:cs typeface="Times New Roman" panose="02020603050405020304" pitchFamily="18" charset="0"/>
              </a:rPr>
              <a:t>problémája</a:t>
            </a:r>
            <a:r>
              <a:rPr lang="hu-HU" sz="1400" dirty="0" smtClean="0">
                <a:solidFill>
                  <a:schemeClr val="tx2"/>
                </a:solidFill>
                <a:latin typeface="Times New Roman" panose="02020603050405020304" pitchFamily="18" charset="0"/>
                <a:cs typeface="Times New Roman" panose="02020603050405020304" pitchFamily="18" charset="0"/>
              </a:rPr>
              <a:t>. 1999.10.01. (</a:t>
            </a:r>
            <a:r>
              <a:rPr lang="hu-HU" sz="1400" b="1" dirty="0" err="1" smtClean="0">
                <a:solidFill>
                  <a:srgbClr val="FF0000"/>
                </a:solidFill>
                <a:latin typeface="Times New Roman" panose="02020603050405020304" pitchFamily="18" charset="0"/>
                <a:cs typeface="Times New Roman" panose="02020603050405020304" pitchFamily="18" charset="0"/>
              </a:rPr>
              <a:t>WinRk</a:t>
            </a:r>
            <a:r>
              <a:rPr lang="hu-HU" sz="1400" dirty="0" smtClean="0">
                <a:solidFill>
                  <a:schemeClr val="tx2"/>
                </a:solidFill>
                <a:latin typeface="Times New Roman" panose="02020603050405020304" pitchFamily="18" charset="0"/>
                <a:cs typeface="Times New Roman" panose="02020603050405020304" pitchFamily="18" charset="0"/>
              </a:rPr>
              <a:t>)</a:t>
            </a:r>
            <a:endParaRPr lang="hu-HU" sz="1400" dirty="0">
              <a:solidFill>
                <a:schemeClr val="tx2"/>
              </a:solidFill>
              <a:latin typeface="Times New Roman" panose="02020603050405020304" pitchFamily="18" charset="0"/>
              <a:cs typeface="Times New Roman" panose="02020603050405020304" pitchFamily="18" charset="0"/>
            </a:endParaRPr>
          </a:p>
          <a:p>
            <a:pPr marL="285750" lvl="0" indent="-285750" fontAlgn="base">
              <a:buFont typeface="Arial" panose="020B0604020202020204" pitchFamily="34" charset="0"/>
              <a:buChar char="•"/>
            </a:pPr>
            <a:r>
              <a:rPr lang="hu-HU" sz="1400" dirty="0">
                <a:solidFill>
                  <a:schemeClr val="tx2"/>
                </a:solidFill>
                <a:latin typeface="Times New Roman" panose="02020603050405020304" pitchFamily="18" charset="0"/>
                <a:cs typeface="Times New Roman" panose="02020603050405020304" pitchFamily="18" charset="0"/>
              </a:rPr>
              <a:t>Rendkívüli küldemények engedélyezése – nyilvántartó program – V 5.0 2003.11.27.</a:t>
            </a:r>
          </a:p>
          <a:p>
            <a:pPr lvl="1"/>
            <a:r>
              <a:rPr lang="hu-HU" sz="1400" dirty="0">
                <a:solidFill>
                  <a:schemeClr val="tx2"/>
                </a:solidFill>
                <a:latin typeface="Times New Roman" panose="02020603050405020304" pitchFamily="18" charset="0"/>
                <a:cs typeface="Times New Roman" panose="02020603050405020304" pitchFamily="18" charset="0"/>
              </a:rPr>
              <a:t>Közös adatbázis felhasználás a </a:t>
            </a:r>
            <a:r>
              <a:rPr lang="hu-HU" sz="1400" dirty="0" err="1">
                <a:solidFill>
                  <a:schemeClr val="tx2"/>
                </a:solidFill>
                <a:latin typeface="Times New Roman" panose="02020603050405020304" pitchFamily="18" charset="0"/>
                <a:cs typeface="Times New Roman" panose="02020603050405020304" pitchFamily="18" charset="0"/>
              </a:rPr>
              <a:t>SZIR-el</a:t>
            </a:r>
            <a:r>
              <a:rPr lang="hu-HU" sz="1400" dirty="0">
                <a:solidFill>
                  <a:schemeClr val="tx2"/>
                </a:solidFill>
                <a:latin typeface="Times New Roman" panose="02020603050405020304" pitchFamily="18" charset="0"/>
                <a:cs typeface="Times New Roman" panose="02020603050405020304" pitchFamily="18" charset="0"/>
              </a:rPr>
              <a:t>, SZIR párbeszédablakok használata.</a:t>
            </a:r>
          </a:p>
          <a:p>
            <a:pPr marL="285750" lvl="0" indent="-285750" fontAlgn="base">
              <a:buFont typeface="Arial" panose="020B0604020202020204" pitchFamily="34" charset="0"/>
              <a:buChar char="•"/>
            </a:pPr>
            <a:r>
              <a:rPr lang="hu-HU" sz="1400" dirty="0" err="1">
                <a:solidFill>
                  <a:schemeClr val="tx2"/>
                </a:solidFill>
                <a:latin typeface="Times New Roman" panose="02020603050405020304" pitchFamily="18" charset="0"/>
                <a:cs typeface="Times New Roman" panose="02020603050405020304" pitchFamily="18" charset="0"/>
              </a:rPr>
              <a:t>WinRk</a:t>
            </a:r>
            <a:r>
              <a:rPr lang="hu-HU" sz="1400" dirty="0">
                <a:solidFill>
                  <a:schemeClr val="tx2"/>
                </a:solidFill>
                <a:latin typeface="Times New Roman" panose="02020603050405020304" pitchFamily="18" charset="0"/>
                <a:cs typeface="Times New Roman" panose="02020603050405020304" pitchFamily="18" charset="0"/>
              </a:rPr>
              <a:t> és FOR rendszer kapcsolatának biztosítása interfész fájlon keresztül feladat megvalósítására </a:t>
            </a:r>
            <a:r>
              <a:rPr lang="hu-HU" sz="1400" dirty="0" smtClean="0">
                <a:solidFill>
                  <a:schemeClr val="tx2"/>
                </a:solidFill>
                <a:latin typeface="Times New Roman" panose="02020603050405020304" pitchFamily="18" charset="0"/>
                <a:cs typeface="Times New Roman" panose="02020603050405020304" pitchFamily="18" charset="0"/>
              </a:rPr>
              <a:t>2012-.</a:t>
            </a:r>
            <a:endParaRPr lang="hu-HU" sz="1400" dirty="0">
              <a:solidFill>
                <a:schemeClr val="tx2"/>
              </a:solidFill>
              <a:latin typeface="Times New Roman" panose="02020603050405020304" pitchFamily="18" charset="0"/>
              <a:cs typeface="Times New Roman" panose="02020603050405020304" pitchFamily="18" charset="0"/>
            </a:endParaRPr>
          </a:p>
        </p:txBody>
      </p:sp>
      <p:pic>
        <p:nvPicPr>
          <p:cNvPr id="2" name="Kép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04508" y="4655935"/>
            <a:ext cx="3896591" cy="2127081"/>
          </a:xfrm>
          <a:prstGeom prst="rect">
            <a:avLst/>
          </a:prstGeom>
        </p:spPr>
      </p:pic>
    </p:spTree>
    <p:extLst>
      <p:ext uri="{BB962C8B-B14F-4D97-AF65-F5344CB8AC3E}">
        <p14:creationId xmlns:p14="http://schemas.microsoft.com/office/powerpoint/2010/main" val="1351076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70C0"/>
                </a:solidFill>
                <a:latin typeface="Times New Roman" panose="02020603050405020304" pitchFamily="18" charset="0"/>
                <a:cs typeface="Times New Roman" panose="02020603050405020304" pitchFamily="18" charset="0"/>
              </a:rPr>
              <a:t>„Egyedül nem megy”</a:t>
            </a:r>
            <a:endParaRPr lang="hu-HU" sz="2800" b="0" i="0" dirty="0">
              <a:solidFill>
                <a:srgbClr val="0070C0"/>
              </a:solidFill>
              <a:latin typeface="Plantagenet Cherokee"/>
            </a:endParaRPr>
          </a:p>
        </p:txBody>
      </p:sp>
      <p:pic>
        <p:nvPicPr>
          <p:cNvPr id="3" name="Kép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5999" y="1397188"/>
            <a:ext cx="8416049" cy="5376031"/>
          </a:xfrm>
          <a:prstGeom prst="rect">
            <a:avLst/>
          </a:prstGeom>
        </p:spPr>
      </p:pic>
    </p:spTree>
    <p:extLst>
      <p:ext uri="{BB962C8B-B14F-4D97-AF65-F5344CB8AC3E}">
        <p14:creationId xmlns:p14="http://schemas.microsoft.com/office/powerpoint/2010/main" val="4111905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70C0"/>
                </a:solidFill>
                <a:latin typeface="Times New Roman" panose="02020603050405020304" pitchFamily="18" charset="0"/>
                <a:cs typeface="Times New Roman" panose="02020603050405020304" pitchFamily="18" charset="0"/>
              </a:rPr>
              <a:t>„Egyedül nem megy”</a:t>
            </a:r>
            <a:endParaRPr lang="hu-HU" sz="2800" b="0" i="0" dirty="0">
              <a:solidFill>
                <a:srgbClr val="0070C0"/>
              </a:solidFill>
              <a:latin typeface="Plantagenet Cherokee"/>
            </a:endParaRPr>
          </a:p>
        </p:txBody>
      </p:sp>
      <p:pic>
        <p:nvPicPr>
          <p:cNvPr id="2" name="Kép 1"/>
          <p:cNvPicPr>
            <a:picLocks noChangeAspect="1"/>
          </p:cNvPicPr>
          <p:nvPr/>
        </p:nvPicPr>
        <p:blipFill>
          <a:blip r:embed="rId2"/>
          <a:stretch>
            <a:fillRect/>
          </a:stretch>
        </p:blipFill>
        <p:spPr>
          <a:xfrm>
            <a:off x="113727" y="1431552"/>
            <a:ext cx="991173" cy="713161"/>
          </a:xfrm>
          <a:prstGeom prst="rect">
            <a:avLst/>
          </a:prstGeom>
          <a:solidFill>
            <a:srgbClr val="002060"/>
          </a:solidFill>
          <a:ln>
            <a:solidFill>
              <a:schemeClr val="tx2"/>
            </a:solidFill>
          </a:ln>
        </p:spPr>
      </p:pic>
      <p:pic>
        <p:nvPicPr>
          <p:cNvPr id="16" name="Kép 15"/>
          <p:cNvPicPr>
            <a:picLocks noChangeAspect="1"/>
          </p:cNvPicPr>
          <p:nvPr/>
        </p:nvPicPr>
        <p:blipFill>
          <a:blip r:embed="rId2"/>
          <a:stretch>
            <a:fillRect/>
          </a:stretch>
        </p:blipFill>
        <p:spPr>
          <a:xfrm>
            <a:off x="38100" y="2376116"/>
            <a:ext cx="991173" cy="713161"/>
          </a:xfrm>
          <a:prstGeom prst="rect">
            <a:avLst/>
          </a:prstGeom>
        </p:spPr>
      </p:pic>
      <p:pic>
        <p:nvPicPr>
          <p:cNvPr id="17" name="Kép 16"/>
          <p:cNvPicPr>
            <a:picLocks noChangeAspect="1"/>
          </p:cNvPicPr>
          <p:nvPr/>
        </p:nvPicPr>
        <p:blipFill>
          <a:blip r:embed="rId2"/>
          <a:stretch>
            <a:fillRect/>
          </a:stretch>
        </p:blipFill>
        <p:spPr>
          <a:xfrm>
            <a:off x="1472627" y="2376115"/>
            <a:ext cx="991173" cy="713161"/>
          </a:xfrm>
          <a:prstGeom prst="rect">
            <a:avLst/>
          </a:prstGeom>
          <a:ln>
            <a:solidFill>
              <a:schemeClr val="tx2"/>
            </a:solidFill>
          </a:ln>
        </p:spPr>
      </p:pic>
      <p:cxnSp>
        <p:nvCxnSpPr>
          <p:cNvPr id="12" name="Egyenes összekötő nyíllal 11"/>
          <p:cNvCxnSpPr/>
          <p:nvPr/>
        </p:nvCxnSpPr>
        <p:spPr>
          <a:xfrm>
            <a:off x="932706" y="2751399"/>
            <a:ext cx="536144" cy="1"/>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5" name="Szövegdoboz 4"/>
          <p:cNvSpPr txBox="1"/>
          <p:nvPr/>
        </p:nvSpPr>
        <p:spPr>
          <a:xfrm>
            <a:off x="1221260" y="2135836"/>
            <a:ext cx="1494709" cy="276999"/>
          </a:xfrm>
          <a:prstGeom prst="rect">
            <a:avLst/>
          </a:prstGeom>
          <a:noFill/>
        </p:spPr>
        <p:txBody>
          <a:bodyPr wrap="square" rtlCol="0">
            <a:spAutoFit/>
          </a:bodyPr>
          <a:lstStyle/>
          <a:p>
            <a:pPr algn="ctr"/>
            <a:r>
              <a:rPr lang="hu-HU" sz="1200" dirty="0" smtClean="0">
                <a:latin typeface="Times New Roman" panose="02020603050405020304" pitchFamily="18" charset="0"/>
                <a:cs typeface="Times New Roman" panose="02020603050405020304" pitchFamily="18" charset="0"/>
              </a:rPr>
              <a:t>Központi adattárolás</a:t>
            </a:r>
            <a:endParaRPr lang="hu-HU" sz="1200" dirty="0">
              <a:latin typeface="Times New Roman" panose="02020603050405020304" pitchFamily="18" charset="0"/>
              <a:cs typeface="Times New Roman" panose="02020603050405020304" pitchFamily="18" charset="0"/>
            </a:endParaRPr>
          </a:p>
        </p:txBody>
      </p:sp>
      <p:pic>
        <p:nvPicPr>
          <p:cNvPr id="11" name="Kép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23181" y="3687677"/>
            <a:ext cx="778547" cy="810986"/>
          </a:xfrm>
          <a:prstGeom prst="rect">
            <a:avLst/>
          </a:prstGeom>
        </p:spPr>
      </p:pic>
      <p:pic>
        <p:nvPicPr>
          <p:cNvPr id="13" name="Kép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43433" y="3413507"/>
            <a:ext cx="1746754" cy="1548789"/>
          </a:xfrm>
          <a:prstGeom prst="rect">
            <a:avLst/>
          </a:prstGeom>
        </p:spPr>
      </p:pic>
      <p:sp>
        <p:nvSpPr>
          <p:cNvPr id="14" name="Téglalap 13"/>
          <p:cNvSpPr/>
          <p:nvPr/>
        </p:nvSpPr>
        <p:spPr>
          <a:xfrm>
            <a:off x="8728572" y="3494031"/>
            <a:ext cx="3463429" cy="3354765"/>
          </a:xfrm>
          <a:prstGeom prst="rect">
            <a:avLst/>
          </a:prstGeom>
        </p:spPr>
        <p:txBody>
          <a:bodyPr wrap="square">
            <a:spAutoFit/>
          </a:bodyPr>
          <a:lstStyle/>
          <a:p>
            <a:pPr algn="ctr"/>
            <a:r>
              <a:rPr lang="hu-HU" sz="2000" b="1" dirty="0">
                <a:latin typeface="Times New Roman" panose="02020603050405020304" pitchFamily="18" charset="0"/>
                <a:cs typeface="Times New Roman" panose="02020603050405020304" pitchFamily="18" charset="0"/>
              </a:rPr>
              <a:t>Gepárd 8 </a:t>
            </a:r>
            <a:r>
              <a:rPr lang="hu-HU" sz="2000" b="1" dirty="0" smtClean="0">
                <a:latin typeface="Times New Roman" panose="02020603050405020304" pitchFamily="18" charset="0"/>
                <a:cs typeface="Times New Roman" panose="02020603050405020304" pitchFamily="18" charset="0"/>
              </a:rPr>
              <a:t>telex-számítógép</a:t>
            </a:r>
          </a:p>
          <a:p>
            <a:r>
              <a:rPr lang="hu-HU" sz="1600" dirty="0" smtClean="0">
                <a:latin typeface="Times New Roman" panose="02020603050405020304" pitchFamily="18" charset="0"/>
                <a:cs typeface="Times New Roman" panose="02020603050405020304" pitchFamily="18" charset="0"/>
              </a:rPr>
              <a:t>Az </a:t>
            </a:r>
            <a:r>
              <a:rPr lang="hu-HU" sz="1600" dirty="0">
                <a:latin typeface="Times New Roman" panose="02020603050405020304" pitchFamily="18" charset="0"/>
                <a:cs typeface="Times New Roman" panose="02020603050405020304" pitchFamily="18" charset="0"/>
              </a:rPr>
              <a:t>addig Magyarországon használatos mechanikus géptávírók helyett a Tritonban kifejlesztették és gyártásba vették a Gepárd 8 és Gepárd 16 fantázianevű telex-számítógépeket, amelyek jelentősen növelték a telexszolgáltatások színvonalát, minőségét. </a:t>
            </a:r>
            <a:r>
              <a:rPr lang="hu-HU" sz="1600" dirty="0" smtClean="0">
                <a:latin typeface="Times New Roman" panose="02020603050405020304" pitchFamily="18" charset="0"/>
                <a:cs typeface="Times New Roman" panose="02020603050405020304" pitchFamily="18" charset="0"/>
              </a:rPr>
              <a:t>A </a:t>
            </a:r>
            <a:r>
              <a:rPr lang="hu-HU" sz="1600" dirty="0">
                <a:latin typeface="Times New Roman" panose="02020603050405020304" pitchFamily="18" charset="0"/>
                <a:cs typeface="Times New Roman" panose="02020603050405020304" pitchFamily="18" charset="0"/>
              </a:rPr>
              <a:t>telexpiac végét a 90-es évek elején a faxok megjelenése jelentette, amelyek magyarországi forgalmazásában és elterjesztésében is piacvezető volt a vállalkozás</a:t>
            </a:r>
            <a:r>
              <a:rPr lang="hu-HU" sz="1600" dirty="0" smtClean="0">
                <a:latin typeface="Times New Roman" panose="02020603050405020304" pitchFamily="18" charset="0"/>
                <a:cs typeface="Times New Roman" panose="02020603050405020304" pitchFamily="18" charset="0"/>
              </a:rPr>
              <a:t>.</a:t>
            </a:r>
            <a:endParaRPr lang="hu-HU" sz="1600" dirty="0">
              <a:latin typeface="Times New Roman" panose="02020603050405020304" pitchFamily="18" charset="0"/>
              <a:cs typeface="Times New Roman" panose="02020603050405020304" pitchFamily="18" charset="0"/>
            </a:endParaRPr>
          </a:p>
        </p:txBody>
      </p:sp>
      <p:pic>
        <p:nvPicPr>
          <p:cNvPr id="18" name="Kép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53257" y="2274336"/>
            <a:ext cx="1298545" cy="973909"/>
          </a:xfrm>
          <a:prstGeom prst="rect">
            <a:avLst/>
          </a:prstGeom>
        </p:spPr>
      </p:pic>
      <p:cxnSp>
        <p:nvCxnSpPr>
          <p:cNvPr id="21" name="Egyenes összekötő nyíllal 20"/>
          <p:cNvCxnSpPr>
            <a:endCxn id="18" idx="1"/>
          </p:cNvCxnSpPr>
          <p:nvPr/>
        </p:nvCxnSpPr>
        <p:spPr>
          <a:xfrm>
            <a:off x="6633766" y="2761290"/>
            <a:ext cx="719491" cy="1"/>
          </a:xfrm>
          <a:prstGeom prst="straightConnector1">
            <a:avLst/>
          </a:prstGeom>
          <a:ln>
            <a:solidFill>
              <a:schemeClr val="accent1"/>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24" name="Egyenes összekötő nyíllal 23"/>
          <p:cNvCxnSpPr/>
          <p:nvPr/>
        </p:nvCxnSpPr>
        <p:spPr>
          <a:xfrm>
            <a:off x="2605014" y="2732693"/>
            <a:ext cx="719491" cy="1"/>
          </a:xfrm>
          <a:prstGeom prst="straightConnector1">
            <a:avLst/>
          </a:prstGeom>
          <a:ln>
            <a:solidFill>
              <a:schemeClr val="accent1"/>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25" name="Egyenes összekötő nyíllal 24"/>
          <p:cNvCxnSpPr/>
          <p:nvPr/>
        </p:nvCxnSpPr>
        <p:spPr>
          <a:xfrm>
            <a:off x="6010263" y="4041542"/>
            <a:ext cx="719491" cy="1"/>
          </a:xfrm>
          <a:prstGeom prst="straightConnector1">
            <a:avLst/>
          </a:prstGeom>
          <a:ln>
            <a:solidFill>
              <a:schemeClr val="accent1"/>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26" name="Egyenes összekötő nyíllal 25"/>
          <p:cNvCxnSpPr/>
          <p:nvPr/>
        </p:nvCxnSpPr>
        <p:spPr>
          <a:xfrm>
            <a:off x="2605014" y="3998601"/>
            <a:ext cx="719491" cy="1"/>
          </a:xfrm>
          <a:prstGeom prst="straightConnector1">
            <a:avLst/>
          </a:prstGeom>
          <a:ln>
            <a:solidFill>
              <a:schemeClr val="accent1"/>
            </a:solidFill>
            <a:prstDash val="lgDash"/>
            <a:tailEnd type="triangle"/>
          </a:ln>
        </p:spPr>
        <p:style>
          <a:lnRef idx="1">
            <a:schemeClr val="accent1"/>
          </a:lnRef>
          <a:fillRef idx="0">
            <a:schemeClr val="accent1"/>
          </a:fillRef>
          <a:effectRef idx="0">
            <a:schemeClr val="accent1"/>
          </a:effectRef>
          <a:fontRef idx="minor">
            <a:schemeClr val="tx1"/>
          </a:fontRef>
        </p:style>
      </p:cxnSp>
      <p:pic>
        <p:nvPicPr>
          <p:cNvPr id="27" name="Kép 26"/>
          <p:cNvPicPr>
            <a:picLocks noChangeAspect="1"/>
          </p:cNvPicPr>
          <p:nvPr/>
        </p:nvPicPr>
        <p:blipFill>
          <a:blip r:embed="rId2"/>
          <a:stretch>
            <a:fillRect/>
          </a:stretch>
        </p:blipFill>
        <p:spPr>
          <a:xfrm>
            <a:off x="62246" y="3636050"/>
            <a:ext cx="991173" cy="713161"/>
          </a:xfrm>
          <a:prstGeom prst="rect">
            <a:avLst/>
          </a:prstGeom>
        </p:spPr>
      </p:pic>
      <p:pic>
        <p:nvPicPr>
          <p:cNvPr id="28" name="Kép 27"/>
          <p:cNvPicPr>
            <a:picLocks noChangeAspect="1"/>
          </p:cNvPicPr>
          <p:nvPr/>
        </p:nvPicPr>
        <p:blipFill>
          <a:blip r:embed="rId2"/>
          <a:stretch>
            <a:fillRect/>
          </a:stretch>
        </p:blipFill>
        <p:spPr>
          <a:xfrm>
            <a:off x="1486285" y="3579066"/>
            <a:ext cx="991173" cy="713161"/>
          </a:xfrm>
          <a:prstGeom prst="rect">
            <a:avLst/>
          </a:prstGeom>
          <a:ln>
            <a:solidFill>
              <a:schemeClr val="tx2"/>
            </a:solidFill>
          </a:ln>
        </p:spPr>
      </p:pic>
      <p:cxnSp>
        <p:nvCxnSpPr>
          <p:cNvPr id="30" name="Egyenes összekötő nyíllal 29"/>
          <p:cNvCxnSpPr/>
          <p:nvPr/>
        </p:nvCxnSpPr>
        <p:spPr>
          <a:xfrm>
            <a:off x="954329" y="3992629"/>
            <a:ext cx="536144" cy="1"/>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31" name="Téglalap 30"/>
          <p:cNvSpPr/>
          <p:nvPr/>
        </p:nvSpPr>
        <p:spPr>
          <a:xfrm>
            <a:off x="8728572" y="1575843"/>
            <a:ext cx="2834724" cy="646331"/>
          </a:xfrm>
          <a:prstGeom prst="rect">
            <a:avLst/>
          </a:prstGeom>
        </p:spPr>
        <p:txBody>
          <a:bodyPr wrap="square">
            <a:spAutoFit/>
          </a:bodyPr>
          <a:lstStyle/>
          <a:p>
            <a:r>
              <a:rPr lang="hu-HU" dirty="0" smtClean="0">
                <a:latin typeface="Times New Roman" panose="02020603050405020304" pitchFamily="18" charset="0"/>
                <a:cs typeface="Times New Roman" panose="02020603050405020304" pitchFamily="18" charset="0"/>
              </a:rPr>
              <a:t>á= </a:t>
            </a:r>
            <a:r>
              <a:rPr lang="hu-HU" dirty="0" err="1" smtClean="0">
                <a:latin typeface="Times New Roman" panose="02020603050405020304" pitchFamily="18" charset="0"/>
                <a:cs typeface="Times New Roman" panose="02020603050405020304" pitchFamily="18" charset="0"/>
              </a:rPr>
              <a:t>aa</a:t>
            </a:r>
            <a:r>
              <a:rPr lang="hu-HU" dirty="0">
                <a:latin typeface="Times New Roman" panose="02020603050405020304" pitchFamily="18" charset="0"/>
                <a:cs typeface="Times New Roman" panose="02020603050405020304" pitchFamily="18" charset="0"/>
              </a:rPr>
              <a:t>	</a:t>
            </a:r>
            <a:r>
              <a:rPr lang="hu-HU" dirty="0" smtClean="0">
                <a:latin typeface="Times New Roman" panose="02020603050405020304" pitchFamily="18" charset="0"/>
                <a:cs typeface="Times New Roman" panose="02020603050405020304" pitchFamily="18" charset="0"/>
              </a:rPr>
              <a:t>é=</a:t>
            </a:r>
            <a:r>
              <a:rPr lang="hu-HU" dirty="0" err="1" smtClean="0">
                <a:latin typeface="Times New Roman" panose="02020603050405020304" pitchFamily="18" charset="0"/>
                <a:cs typeface="Times New Roman" panose="02020603050405020304" pitchFamily="18" charset="0"/>
              </a:rPr>
              <a:t>ee</a:t>
            </a:r>
            <a:r>
              <a:rPr lang="hu-HU" dirty="0" smtClean="0">
                <a:latin typeface="Times New Roman" panose="02020603050405020304" pitchFamily="18" charset="0"/>
                <a:cs typeface="Times New Roman" panose="02020603050405020304" pitchFamily="18" charset="0"/>
              </a:rPr>
              <a:t>	ö </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oe</a:t>
            </a:r>
            <a:endParaRPr lang="hu-HU" dirty="0">
              <a:latin typeface="Times New Roman" panose="02020603050405020304" pitchFamily="18" charset="0"/>
              <a:cs typeface="Times New Roman" panose="02020603050405020304" pitchFamily="18" charset="0"/>
            </a:endParaRPr>
          </a:p>
          <a:p>
            <a:r>
              <a:rPr lang="hu-HU" dirty="0">
                <a:latin typeface="Times New Roman" panose="02020603050405020304" pitchFamily="18" charset="0"/>
                <a:cs typeface="Times New Roman" panose="02020603050405020304" pitchFamily="18" charset="0"/>
              </a:rPr>
              <a:t>ő = </a:t>
            </a:r>
            <a:r>
              <a:rPr lang="hu-HU" dirty="0" err="1" smtClean="0">
                <a:latin typeface="Times New Roman" panose="02020603050405020304" pitchFamily="18" charset="0"/>
                <a:cs typeface="Times New Roman" panose="02020603050405020304" pitchFamily="18" charset="0"/>
              </a:rPr>
              <a:t>ooe</a:t>
            </a:r>
            <a:r>
              <a:rPr lang="hu-HU" dirty="0" smtClean="0">
                <a:latin typeface="Times New Roman" panose="02020603050405020304" pitchFamily="18" charset="0"/>
                <a:cs typeface="Times New Roman" panose="02020603050405020304" pitchFamily="18" charset="0"/>
              </a:rPr>
              <a:t>	ü </a:t>
            </a:r>
            <a:r>
              <a:rPr lang="hu-HU" dirty="0">
                <a:latin typeface="Times New Roman" panose="02020603050405020304" pitchFamily="18" charset="0"/>
                <a:cs typeface="Times New Roman" panose="02020603050405020304" pitchFamily="18" charset="0"/>
              </a:rPr>
              <a:t>= </a:t>
            </a:r>
            <a:r>
              <a:rPr lang="hu-HU" dirty="0" err="1" smtClean="0">
                <a:latin typeface="Times New Roman" panose="02020603050405020304" pitchFamily="18" charset="0"/>
                <a:cs typeface="Times New Roman" panose="02020603050405020304" pitchFamily="18" charset="0"/>
              </a:rPr>
              <a:t>üe</a:t>
            </a:r>
            <a:r>
              <a:rPr lang="hu-HU" dirty="0" smtClean="0">
                <a:latin typeface="Times New Roman" panose="02020603050405020304" pitchFamily="18" charset="0"/>
                <a:cs typeface="Times New Roman" panose="02020603050405020304" pitchFamily="18" charset="0"/>
              </a:rPr>
              <a:t>	ű </a:t>
            </a:r>
            <a:r>
              <a:rPr lang="hu-HU" dirty="0">
                <a:latin typeface="Times New Roman" panose="02020603050405020304" pitchFamily="18" charset="0"/>
                <a:cs typeface="Times New Roman" panose="02020603050405020304" pitchFamily="18" charset="0"/>
              </a:rPr>
              <a:t>= </a:t>
            </a:r>
            <a:r>
              <a:rPr lang="hu-HU" dirty="0" err="1">
                <a:latin typeface="Times New Roman" panose="02020603050405020304" pitchFamily="18" charset="0"/>
                <a:cs typeface="Times New Roman" panose="02020603050405020304" pitchFamily="18" charset="0"/>
              </a:rPr>
              <a:t>uue</a:t>
            </a:r>
            <a:endParaRPr lang="hu-HU" dirty="0">
              <a:latin typeface="Times New Roman" panose="02020603050405020304" pitchFamily="18" charset="0"/>
              <a:cs typeface="Times New Roman" panose="02020603050405020304" pitchFamily="18" charset="0"/>
            </a:endParaRPr>
          </a:p>
        </p:txBody>
      </p:sp>
      <p:pic>
        <p:nvPicPr>
          <p:cNvPr id="19" name="Kép 18"/>
          <p:cNvPicPr>
            <a:picLocks noChangeAspect="1"/>
          </p:cNvPicPr>
          <p:nvPr/>
        </p:nvPicPr>
        <p:blipFill>
          <a:blip r:embed="rId6"/>
          <a:stretch>
            <a:fillRect/>
          </a:stretch>
        </p:blipFill>
        <p:spPr>
          <a:xfrm>
            <a:off x="2991477" y="156724"/>
            <a:ext cx="4169793" cy="3337307"/>
          </a:xfrm>
          <a:prstGeom prst="rect">
            <a:avLst/>
          </a:prstGeom>
          <a:ln w="19050">
            <a:solidFill>
              <a:srgbClr val="00B0F0"/>
            </a:solidFill>
          </a:ln>
        </p:spPr>
      </p:pic>
      <p:sp>
        <p:nvSpPr>
          <p:cNvPr id="32" name="Ellipszis 31"/>
          <p:cNvSpPr/>
          <p:nvPr/>
        </p:nvSpPr>
        <p:spPr>
          <a:xfrm>
            <a:off x="3135085" y="0"/>
            <a:ext cx="898072" cy="360818"/>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pic>
        <p:nvPicPr>
          <p:cNvPr id="35" name="Kép 34"/>
          <p:cNvPicPr>
            <a:picLocks noChangeAspect="1"/>
          </p:cNvPicPr>
          <p:nvPr/>
        </p:nvPicPr>
        <p:blipFill>
          <a:blip r:embed="rId7"/>
          <a:stretch>
            <a:fillRect/>
          </a:stretch>
        </p:blipFill>
        <p:spPr>
          <a:xfrm>
            <a:off x="371022" y="4705790"/>
            <a:ext cx="5841713" cy="2152210"/>
          </a:xfrm>
          <a:prstGeom prst="rect">
            <a:avLst/>
          </a:prstGeom>
        </p:spPr>
      </p:pic>
      <p:sp>
        <p:nvSpPr>
          <p:cNvPr id="23" name="Ellipszis 22"/>
          <p:cNvSpPr/>
          <p:nvPr/>
        </p:nvSpPr>
        <p:spPr>
          <a:xfrm>
            <a:off x="62246" y="894563"/>
            <a:ext cx="3262259" cy="3719478"/>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36" name="Szövegdoboz 35"/>
          <p:cNvSpPr txBox="1"/>
          <p:nvPr/>
        </p:nvSpPr>
        <p:spPr>
          <a:xfrm>
            <a:off x="1265144" y="1514243"/>
            <a:ext cx="1326864" cy="646331"/>
          </a:xfrm>
          <a:prstGeom prst="rect">
            <a:avLst/>
          </a:prstGeom>
          <a:noFill/>
        </p:spPr>
        <p:txBody>
          <a:bodyPr wrap="square" rtlCol="0">
            <a:spAutoFit/>
          </a:bodyPr>
          <a:lstStyle/>
          <a:p>
            <a:pPr algn="ctr"/>
            <a:r>
              <a:rPr lang="hu-HU" b="1" dirty="0" smtClean="0">
                <a:solidFill>
                  <a:srgbClr val="00B050"/>
                </a:solidFill>
                <a:latin typeface="Times New Roman" panose="02020603050405020304" pitchFamily="18" charset="0"/>
                <a:cs typeface="Times New Roman" panose="02020603050405020304" pitchFamily="18" charset="0"/>
              </a:rPr>
              <a:t>Nemzetközi </a:t>
            </a:r>
            <a:r>
              <a:rPr lang="hu-HU" b="1" dirty="0" err="1" smtClean="0">
                <a:solidFill>
                  <a:srgbClr val="00B050"/>
                </a:solidFill>
                <a:latin typeface="Times New Roman" panose="02020603050405020304" pitchFamily="18" charset="0"/>
                <a:cs typeface="Times New Roman" panose="02020603050405020304" pitchFamily="18" charset="0"/>
              </a:rPr>
              <a:t>Rk</a:t>
            </a:r>
            <a:r>
              <a:rPr lang="hu-HU" b="1" dirty="0" smtClean="0">
                <a:solidFill>
                  <a:srgbClr val="00B050"/>
                </a:solidFill>
                <a:latin typeface="Times New Roman" panose="02020603050405020304" pitchFamily="18" charset="0"/>
                <a:cs typeface="Times New Roman" panose="02020603050405020304" pitchFamily="18" charset="0"/>
              </a:rPr>
              <a:t> ügyek</a:t>
            </a:r>
            <a:endParaRPr lang="hu-HU" b="1" dirty="0">
              <a:solidFill>
                <a:srgbClr val="00B050"/>
              </a:solidFill>
              <a:latin typeface="Times New Roman" panose="02020603050405020304" pitchFamily="18" charset="0"/>
              <a:cs typeface="Times New Roman" panose="02020603050405020304" pitchFamily="18" charset="0"/>
            </a:endParaRPr>
          </a:p>
        </p:txBody>
      </p:sp>
      <p:sp>
        <p:nvSpPr>
          <p:cNvPr id="4" name="Folyamatábra: Lyukszalag 3"/>
          <p:cNvSpPr/>
          <p:nvPr/>
        </p:nvSpPr>
        <p:spPr>
          <a:xfrm>
            <a:off x="6010263" y="545910"/>
            <a:ext cx="933170" cy="627252"/>
          </a:xfrm>
          <a:prstGeom prst="flowChartPunchedTape">
            <a:avLst/>
          </a:prstGeom>
          <a:no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smtClean="0">
                <a:solidFill>
                  <a:schemeClr val="accent5">
                    <a:lumMod val="75000"/>
                  </a:schemeClr>
                </a:solidFill>
                <a:latin typeface="Times New Roman" panose="02020603050405020304" pitchFamily="18" charset="0"/>
                <a:cs typeface="Times New Roman" panose="02020603050405020304" pitchFamily="18" charset="0"/>
              </a:rPr>
              <a:t>papír</a:t>
            </a:r>
            <a:endParaRPr lang="hu-HU"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3" name="Kép 2"/>
          <p:cNvPicPr>
            <a:picLocks noChangeAspect="1"/>
          </p:cNvPicPr>
          <p:nvPr/>
        </p:nvPicPr>
        <p:blipFill>
          <a:blip r:embed="rId8"/>
          <a:stretch>
            <a:fillRect/>
          </a:stretch>
        </p:blipFill>
        <p:spPr>
          <a:xfrm>
            <a:off x="62246" y="881170"/>
            <a:ext cx="434784" cy="512270"/>
          </a:xfrm>
          <a:prstGeom prst="rect">
            <a:avLst/>
          </a:prstGeom>
        </p:spPr>
      </p:pic>
      <p:pic>
        <p:nvPicPr>
          <p:cNvPr id="33" name="Kép 32"/>
          <p:cNvPicPr>
            <a:picLocks noChangeAspect="1"/>
          </p:cNvPicPr>
          <p:nvPr/>
        </p:nvPicPr>
        <p:blipFill>
          <a:blip r:embed="rId8"/>
          <a:stretch>
            <a:fillRect/>
          </a:stretch>
        </p:blipFill>
        <p:spPr>
          <a:xfrm>
            <a:off x="602042" y="876362"/>
            <a:ext cx="490785" cy="512270"/>
          </a:xfrm>
          <a:prstGeom prst="rect">
            <a:avLst/>
          </a:prstGeom>
        </p:spPr>
      </p:pic>
      <p:pic>
        <p:nvPicPr>
          <p:cNvPr id="34" name="Kép 33"/>
          <p:cNvPicPr>
            <a:picLocks noChangeAspect="1"/>
          </p:cNvPicPr>
          <p:nvPr/>
        </p:nvPicPr>
        <p:blipFill>
          <a:blip r:embed="rId8"/>
          <a:stretch>
            <a:fillRect/>
          </a:stretch>
        </p:blipFill>
        <p:spPr>
          <a:xfrm>
            <a:off x="332653" y="2937590"/>
            <a:ext cx="434784" cy="512270"/>
          </a:xfrm>
          <a:prstGeom prst="rect">
            <a:avLst/>
          </a:prstGeom>
        </p:spPr>
      </p:pic>
      <p:pic>
        <p:nvPicPr>
          <p:cNvPr id="37" name="Kép 36"/>
          <p:cNvPicPr>
            <a:picLocks noChangeAspect="1"/>
          </p:cNvPicPr>
          <p:nvPr/>
        </p:nvPicPr>
        <p:blipFill>
          <a:blip r:embed="rId8"/>
          <a:stretch>
            <a:fillRect/>
          </a:stretch>
        </p:blipFill>
        <p:spPr>
          <a:xfrm>
            <a:off x="1803233" y="2924890"/>
            <a:ext cx="434784" cy="512270"/>
          </a:xfrm>
          <a:prstGeom prst="rect">
            <a:avLst/>
          </a:prstGeom>
        </p:spPr>
      </p:pic>
      <p:pic>
        <p:nvPicPr>
          <p:cNvPr id="38" name="Kép 37"/>
          <p:cNvPicPr>
            <a:picLocks noChangeAspect="1"/>
          </p:cNvPicPr>
          <p:nvPr/>
        </p:nvPicPr>
        <p:blipFill>
          <a:blip r:embed="rId8"/>
          <a:stretch>
            <a:fillRect/>
          </a:stretch>
        </p:blipFill>
        <p:spPr>
          <a:xfrm>
            <a:off x="339482" y="4217473"/>
            <a:ext cx="434784" cy="512270"/>
          </a:xfrm>
          <a:prstGeom prst="rect">
            <a:avLst/>
          </a:prstGeom>
        </p:spPr>
      </p:pic>
      <p:pic>
        <p:nvPicPr>
          <p:cNvPr id="39" name="Kép 38"/>
          <p:cNvPicPr>
            <a:picLocks noChangeAspect="1"/>
          </p:cNvPicPr>
          <p:nvPr/>
        </p:nvPicPr>
        <p:blipFill>
          <a:blip r:embed="rId8"/>
          <a:stretch>
            <a:fillRect/>
          </a:stretch>
        </p:blipFill>
        <p:spPr>
          <a:xfrm>
            <a:off x="1831993" y="4172724"/>
            <a:ext cx="434784" cy="512270"/>
          </a:xfrm>
          <a:prstGeom prst="rect">
            <a:avLst/>
          </a:prstGeom>
        </p:spPr>
      </p:pic>
    </p:spTree>
    <p:extLst>
      <p:ext uri="{BB962C8B-B14F-4D97-AF65-F5344CB8AC3E}">
        <p14:creationId xmlns:p14="http://schemas.microsoft.com/office/powerpoint/2010/main" val="1432691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llipszis 7"/>
          <p:cNvSpPr/>
          <p:nvPr/>
        </p:nvSpPr>
        <p:spPr>
          <a:xfrm>
            <a:off x="2090382" y="2636743"/>
            <a:ext cx="1148687" cy="928048"/>
          </a:xfrm>
          <a:prstGeom prst="ellipse">
            <a:avLst/>
          </a:prstGeom>
          <a:solidFill>
            <a:srgbClr val="7030A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a:latin typeface="Times New Roman" panose="02020603050405020304" pitchFamily="18" charset="0"/>
                <a:cs typeface="Times New Roman" panose="02020603050405020304" pitchFamily="18" charset="0"/>
              </a:rPr>
              <a:t>NRK</a:t>
            </a:r>
          </a:p>
        </p:txBody>
      </p:sp>
      <p:sp>
        <p:nvSpPr>
          <p:cNvPr id="11" name="Szövegdoboz 10"/>
          <p:cNvSpPr txBox="1"/>
          <p:nvPr/>
        </p:nvSpPr>
        <p:spPr>
          <a:xfrm>
            <a:off x="975192" y="3484998"/>
            <a:ext cx="3628273" cy="1569660"/>
          </a:xfrm>
          <a:prstGeom prst="rect">
            <a:avLst/>
          </a:prstGeom>
          <a:noFill/>
        </p:spPr>
        <p:txBody>
          <a:bodyPr wrap="square" rtlCol="0">
            <a:spAutoFit/>
          </a:bodyPr>
          <a:lstStyle/>
          <a:p>
            <a:r>
              <a:rPr lang="hu-HU" sz="1600" b="1" dirty="0" smtClean="0">
                <a:solidFill>
                  <a:schemeClr val="tx2"/>
                </a:solidFill>
                <a:latin typeface="Times New Roman" panose="02020603050405020304" pitchFamily="18" charset="0"/>
                <a:cs typeface="Times New Roman" panose="02020603050405020304" pitchFamily="18" charset="0"/>
              </a:rPr>
              <a:t>Nemzetközi rendkívüli küldemények</a:t>
            </a:r>
          </a:p>
          <a:p>
            <a:pPr marL="285750" indent="-285750">
              <a:buFont typeface="Wingdings" panose="05000000000000000000" pitchFamily="2" charset="2"/>
              <a:buChar char="Ø"/>
            </a:pPr>
            <a:r>
              <a:rPr lang="hu-HU" sz="1600" b="1" dirty="0" smtClean="0">
                <a:solidFill>
                  <a:schemeClr val="tx2"/>
                </a:solidFill>
                <a:latin typeface="Times New Roman" panose="02020603050405020304" pitchFamily="18" charset="0"/>
                <a:cs typeface="Times New Roman" panose="02020603050405020304" pitchFamily="18" charset="0"/>
              </a:rPr>
              <a:t>Átvételi engedély</a:t>
            </a:r>
          </a:p>
          <a:p>
            <a:pPr marL="285750" indent="-285750">
              <a:buFont typeface="Wingdings" panose="05000000000000000000" pitchFamily="2" charset="2"/>
              <a:buChar char="Ø"/>
            </a:pPr>
            <a:r>
              <a:rPr lang="hu-HU" sz="1600" b="1" dirty="0" smtClean="0">
                <a:solidFill>
                  <a:schemeClr val="tx2"/>
                </a:solidFill>
                <a:latin typeface="Times New Roman" panose="02020603050405020304" pitchFamily="18" charset="0"/>
                <a:cs typeface="Times New Roman" panose="02020603050405020304" pitchFamily="18" charset="0"/>
              </a:rPr>
              <a:t>Levelezés (magyar / „külföldiül”)</a:t>
            </a:r>
          </a:p>
          <a:p>
            <a:pPr marL="742950" lvl="1" indent="-285750">
              <a:buFont typeface="Arial" panose="020B0604020202020204" pitchFamily="34" charset="0"/>
              <a:buChar char="•"/>
            </a:pPr>
            <a:r>
              <a:rPr lang="hu-HU" sz="1600" b="1" dirty="0" smtClean="0">
                <a:solidFill>
                  <a:schemeClr val="tx2"/>
                </a:solidFill>
                <a:latin typeface="Times New Roman" panose="02020603050405020304" pitchFamily="18" charset="0"/>
                <a:cs typeface="Times New Roman" panose="02020603050405020304" pitchFamily="18" charset="0"/>
              </a:rPr>
              <a:t>Magyar</a:t>
            </a:r>
          </a:p>
          <a:p>
            <a:pPr marL="742950" lvl="1" indent="-285750">
              <a:buFont typeface="Arial" panose="020B0604020202020204" pitchFamily="34" charset="0"/>
              <a:buChar char="•"/>
            </a:pPr>
            <a:r>
              <a:rPr lang="hu-HU" sz="1600" b="1" dirty="0" smtClean="0">
                <a:solidFill>
                  <a:schemeClr val="tx2"/>
                </a:solidFill>
                <a:latin typeface="Times New Roman" panose="02020603050405020304" pitchFamily="18" charset="0"/>
                <a:cs typeface="Times New Roman" panose="02020603050405020304" pitchFamily="18" charset="0"/>
              </a:rPr>
              <a:t>Német</a:t>
            </a:r>
          </a:p>
          <a:p>
            <a:pPr marL="742950" lvl="1" indent="-285750">
              <a:buFont typeface="Arial" panose="020B0604020202020204" pitchFamily="34" charset="0"/>
              <a:buChar char="•"/>
            </a:pPr>
            <a:r>
              <a:rPr lang="hu-HU" sz="1600" b="1" dirty="0" smtClean="0">
                <a:solidFill>
                  <a:schemeClr val="tx2"/>
                </a:solidFill>
                <a:latin typeface="Times New Roman" panose="02020603050405020304" pitchFamily="18" charset="0"/>
                <a:cs typeface="Times New Roman" panose="02020603050405020304" pitchFamily="18" charset="0"/>
              </a:rPr>
              <a:t>Orosz</a:t>
            </a:r>
            <a:endParaRPr lang="hu-HU" sz="1600" b="1" dirty="0">
              <a:solidFill>
                <a:schemeClr val="tx2"/>
              </a:solidFill>
              <a:latin typeface="Times New Roman" panose="02020603050405020304" pitchFamily="18" charset="0"/>
              <a:cs typeface="Times New Roman" panose="02020603050405020304" pitchFamily="18" charset="0"/>
            </a:endParaRPr>
          </a:p>
        </p:txBody>
      </p:sp>
      <p:sp>
        <p:nvSpPr>
          <p:cNvPr id="12" name="Szövegdoboz 11"/>
          <p:cNvSpPr txBox="1"/>
          <p:nvPr/>
        </p:nvSpPr>
        <p:spPr>
          <a:xfrm>
            <a:off x="7071435" y="3564791"/>
            <a:ext cx="3332708" cy="3293209"/>
          </a:xfrm>
          <a:prstGeom prst="rect">
            <a:avLst/>
          </a:prstGeom>
          <a:noFill/>
        </p:spPr>
        <p:txBody>
          <a:bodyPr wrap="square" rtlCol="0">
            <a:spAutoFit/>
          </a:bodyPr>
          <a:lstStyle/>
          <a:p>
            <a:r>
              <a:rPr lang="hu-HU" sz="1600" b="1" dirty="0" smtClean="0">
                <a:solidFill>
                  <a:schemeClr val="tx2"/>
                </a:solidFill>
                <a:latin typeface="Times New Roman" panose="02020603050405020304" pitchFamily="18" charset="0"/>
                <a:cs typeface="Times New Roman" panose="02020603050405020304" pitchFamily="18" charset="0"/>
              </a:rPr>
              <a:t>Belföldi rendkívüli küldemények</a:t>
            </a:r>
          </a:p>
          <a:p>
            <a:pPr marL="285750" indent="-285750">
              <a:buFont typeface="Wingdings" panose="05000000000000000000" pitchFamily="2" charset="2"/>
              <a:buChar char="Ø"/>
            </a:pPr>
            <a:r>
              <a:rPr lang="hu-HU" sz="1600" b="1" dirty="0" smtClean="0">
                <a:solidFill>
                  <a:schemeClr val="tx2"/>
                </a:solidFill>
                <a:latin typeface="Times New Roman" panose="02020603050405020304" pitchFamily="18" charset="0"/>
                <a:cs typeface="Times New Roman" panose="02020603050405020304" pitchFamily="18" charset="0"/>
              </a:rPr>
              <a:t>Átvételi engedély</a:t>
            </a:r>
          </a:p>
          <a:p>
            <a:pPr marL="285750" indent="-285750">
              <a:buFont typeface="Wingdings" panose="05000000000000000000" pitchFamily="2" charset="2"/>
              <a:buChar char="Ø"/>
            </a:pPr>
            <a:r>
              <a:rPr lang="hu-HU" sz="1600" b="1" dirty="0" smtClean="0">
                <a:solidFill>
                  <a:srgbClr val="FF0000"/>
                </a:solidFill>
                <a:latin typeface="Times New Roman" panose="02020603050405020304" pitchFamily="18" charset="0"/>
                <a:cs typeface="Times New Roman" panose="02020603050405020304" pitchFamily="18" charset="0"/>
              </a:rPr>
              <a:t>Továbbítási engedély </a:t>
            </a:r>
            <a:r>
              <a:rPr lang="hu-HU" sz="1600" dirty="0" smtClean="0">
                <a:solidFill>
                  <a:schemeClr val="tx2"/>
                </a:solidFill>
                <a:latin typeface="Times New Roman" panose="02020603050405020304" pitchFamily="18" charset="0"/>
                <a:cs typeface="Times New Roman" panose="02020603050405020304" pitchFamily="18" charset="0"/>
              </a:rPr>
              <a:t>(5650 db)</a:t>
            </a:r>
          </a:p>
          <a:p>
            <a:pPr marL="285750" indent="-285750">
              <a:buFont typeface="Wingdings" panose="05000000000000000000" pitchFamily="2" charset="2"/>
              <a:buChar char="Ø"/>
            </a:pPr>
            <a:r>
              <a:rPr lang="hu-HU" sz="1600" b="1" dirty="0" smtClean="0">
                <a:solidFill>
                  <a:schemeClr val="tx2"/>
                </a:solidFill>
                <a:latin typeface="Times New Roman" panose="02020603050405020304" pitchFamily="18" charset="0"/>
                <a:cs typeface="Times New Roman" panose="02020603050405020304" pitchFamily="18" charset="0"/>
              </a:rPr>
              <a:t>Levelezés (magyar)</a:t>
            </a:r>
          </a:p>
          <a:p>
            <a:pPr marL="285750" indent="-285750">
              <a:buFont typeface="Wingdings" panose="05000000000000000000" pitchFamily="2" charset="2"/>
              <a:buChar char="Ø"/>
            </a:pPr>
            <a:r>
              <a:rPr lang="hu-HU" sz="1600" b="1" dirty="0" smtClean="0">
                <a:solidFill>
                  <a:schemeClr val="tx2"/>
                </a:solidFill>
                <a:latin typeface="Times New Roman" panose="02020603050405020304" pitchFamily="18" charset="0"/>
                <a:cs typeface="Times New Roman" panose="02020603050405020304" pitchFamily="18" charset="0"/>
              </a:rPr>
              <a:t>Székhelyek</a:t>
            </a:r>
          </a:p>
          <a:p>
            <a:pPr marL="742950" lvl="1" indent="-285750">
              <a:buFont typeface="Arial" panose="020B0604020202020204" pitchFamily="34" charset="0"/>
              <a:buChar char="•"/>
            </a:pPr>
            <a:r>
              <a:rPr lang="hu-HU" sz="1600" b="1" dirty="0" smtClean="0">
                <a:solidFill>
                  <a:schemeClr val="tx2"/>
                </a:solidFill>
                <a:latin typeface="Times New Roman" panose="02020603050405020304" pitchFamily="18" charset="0"/>
                <a:cs typeface="Times New Roman" panose="02020603050405020304" pitchFamily="18" charset="0"/>
              </a:rPr>
              <a:t>Budapest</a:t>
            </a:r>
          </a:p>
          <a:p>
            <a:pPr marL="742950" lvl="1" indent="-285750">
              <a:buFont typeface="Arial" panose="020B0604020202020204" pitchFamily="34" charset="0"/>
              <a:buChar char="•"/>
            </a:pPr>
            <a:r>
              <a:rPr lang="hu-HU" sz="1600" b="1" dirty="0" smtClean="0">
                <a:solidFill>
                  <a:schemeClr val="tx2"/>
                </a:solidFill>
                <a:latin typeface="Times New Roman" panose="02020603050405020304" pitchFamily="18" charset="0"/>
                <a:cs typeface="Times New Roman" panose="02020603050405020304" pitchFamily="18" charset="0"/>
              </a:rPr>
              <a:t>Debrecen</a:t>
            </a:r>
          </a:p>
          <a:p>
            <a:pPr marL="742950" lvl="1" indent="-285750">
              <a:buFont typeface="Arial" panose="020B0604020202020204" pitchFamily="34" charset="0"/>
              <a:buChar char="•"/>
            </a:pPr>
            <a:r>
              <a:rPr lang="hu-HU" sz="1600" b="1" dirty="0" smtClean="0">
                <a:solidFill>
                  <a:schemeClr val="tx2"/>
                </a:solidFill>
                <a:latin typeface="Times New Roman" panose="02020603050405020304" pitchFamily="18" charset="0"/>
                <a:cs typeface="Times New Roman" panose="02020603050405020304" pitchFamily="18" charset="0"/>
              </a:rPr>
              <a:t>Miskolc</a:t>
            </a:r>
          </a:p>
          <a:p>
            <a:pPr marL="742950" lvl="1" indent="-285750">
              <a:buFont typeface="Arial" panose="020B0604020202020204" pitchFamily="34" charset="0"/>
              <a:buChar char="•"/>
            </a:pPr>
            <a:r>
              <a:rPr lang="hu-HU" sz="1600" b="1" dirty="0" smtClean="0">
                <a:solidFill>
                  <a:schemeClr val="tx2"/>
                </a:solidFill>
                <a:latin typeface="Times New Roman" panose="02020603050405020304" pitchFamily="18" charset="0"/>
                <a:cs typeface="Times New Roman" panose="02020603050405020304" pitchFamily="18" charset="0"/>
              </a:rPr>
              <a:t>Pécs</a:t>
            </a:r>
          </a:p>
          <a:p>
            <a:pPr marL="742950" lvl="1" indent="-285750">
              <a:buFont typeface="Arial" panose="020B0604020202020204" pitchFamily="34" charset="0"/>
              <a:buChar char="•"/>
            </a:pPr>
            <a:r>
              <a:rPr lang="hu-HU" sz="1600" b="1" dirty="0" smtClean="0">
                <a:solidFill>
                  <a:schemeClr val="tx2"/>
                </a:solidFill>
                <a:latin typeface="Times New Roman" panose="02020603050405020304" pitchFamily="18" charset="0"/>
                <a:cs typeface="Times New Roman" panose="02020603050405020304" pitchFamily="18" charset="0"/>
              </a:rPr>
              <a:t>Szeged</a:t>
            </a:r>
          </a:p>
          <a:p>
            <a:pPr marL="742950" lvl="1" indent="-285750">
              <a:buFont typeface="Arial" panose="020B0604020202020204" pitchFamily="34" charset="0"/>
              <a:buChar char="•"/>
            </a:pPr>
            <a:r>
              <a:rPr lang="hu-HU" sz="1600" b="1" dirty="0" smtClean="0">
                <a:solidFill>
                  <a:schemeClr val="tx2"/>
                </a:solidFill>
                <a:latin typeface="Times New Roman" panose="02020603050405020304" pitchFamily="18" charset="0"/>
                <a:cs typeface="Times New Roman" panose="02020603050405020304" pitchFamily="18" charset="0"/>
              </a:rPr>
              <a:t>Szombathely</a:t>
            </a:r>
          </a:p>
          <a:p>
            <a:pPr marL="742950" lvl="1" indent="-285750">
              <a:buFont typeface="Arial" panose="020B0604020202020204" pitchFamily="34" charset="0"/>
              <a:buChar char="•"/>
            </a:pPr>
            <a:r>
              <a:rPr lang="hu-HU" sz="1600" b="1" dirty="0" smtClean="0">
                <a:solidFill>
                  <a:schemeClr val="tx2"/>
                </a:solidFill>
                <a:latin typeface="Times New Roman" panose="02020603050405020304" pitchFamily="18" charset="0"/>
                <a:cs typeface="Times New Roman" panose="02020603050405020304" pitchFamily="18" charset="0"/>
              </a:rPr>
              <a:t>Záhony</a:t>
            </a:r>
          </a:p>
          <a:p>
            <a:pPr marL="742950" lvl="1" indent="-285750">
              <a:buFont typeface="Arial" panose="020B0604020202020204" pitchFamily="34" charset="0"/>
              <a:buChar char="•"/>
            </a:pPr>
            <a:r>
              <a:rPr lang="hu-HU" sz="1600" b="1" i="1" dirty="0" smtClean="0">
                <a:solidFill>
                  <a:srgbClr val="0070C0"/>
                </a:solidFill>
                <a:latin typeface="Times New Roman" panose="02020603050405020304" pitchFamily="18" charset="0"/>
                <a:cs typeface="Times New Roman" panose="02020603050405020304" pitchFamily="18" charset="0"/>
              </a:rPr>
              <a:t>GYSEV Sopron????</a:t>
            </a:r>
          </a:p>
        </p:txBody>
      </p:sp>
      <p:sp>
        <p:nvSpPr>
          <p:cNvPr id="14"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70C0"/>
                </a:solidFill>
                <a:latin typeface="Times New Roman" panose="02020603050405020304" pitchFamily="18" charset="0"/>
                <a:cs typeface="Times New Roman" panose="02020603050405020304" pitchFamily="18" charset="0"/>
              </a:rPr>
              <a:t>„Egyedül nem megy”</a:t>
            </a:r>
            <a:endParaRPr lang="hu-HU" sz="2800" b="0" i="0" dirty="0">
              <a:solidFill>
                <a:srgbClr val="0070C0"/>
              </a:solidFill>
              <a:latin typeface="Plantagenet Cherokee"/>
            </a:endParaRPr>
          </a:p>
        </p:txBody>
      </p:sp>
      <p:cxnSp>
        <p:nvCxnSpPr>
          <p:cNvPr id="15" name="Egyenes összekötő 14"/>
          <p:cNvCxnSpPr/>
          <p:nvPr/>
        </p:nvCxnSpPr>
        <p:spPr>
          <a:xfrm>
            <a:off x="3197745" y="3196301"/>
            <a:ext cx="5172502"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7" name="Kép 16"/>
          <p:cNvPicPr>
            <a:picLocks noChangeAspect="1"/>
          </p:cNvPicPr>
          <p:nvPr/>
        </p:nvPicPr>
        <p:blipFill>
          <a:blip r:embed="rId2"/>
          <a:stretch>
            <a:fillRect/>
          </a:stretch>
        </p:blipFill>
        <p:spPr>
          <a:xfrm>
            <a:off x="5535760" y="1440045"/>
            <a:ext cx="4388531" cy="1572011"/>
          </a:xfrm>
          <a:prstGeom prst="rect">
            <a:avLst/>
          </a:prstGeom>
        </p:spPr>
      </p:pic>
      <p:sp>
        <p:nvSpPr>
          <p:cNvPr id="10" name="Ellipszis 9"/>
          <p:cNvSpPr/>
          <p:nvPr/>
        </p:nvSpPr>
        <p:spPr>
          <a:xfrm>
            <a:off x="8370247" y="2694384"/>
            <a:ext cx="1148687" cy="928048"/>
          </a:xfrm>
          <a:prstGeom prst="ellipse">
            <a:avLst/>
          </a:prstGeom>
          <a:solidFill>
            <a:srgbClr val="0070C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dirty="0">
                <a:latin typeface="Times New Roman" panose="02020603050405020304" pitchFamily="18" charset="0"/>
                <a:cs typeface="Times New Roman" panose="02020603050405020304" pitchFamily="18" charset="0"/>
              </a:rPr>
              <a:t>BRK</a:t>
            </a:r>
          </a:p>
        </p:txBody>
      </p:sp>
    </p:spTree>
    <p:extLst>
      <p:ext uri="{BB962C8B-B14F-4D97-AF65-F5344CB8AC3E}">
        <p14:creationId xmlns:p14="http://schemas.microsoft.com/office/powerpoint/2010/main" val="719985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70C0"/>
                </a:solidFill>
                <a:latin typeface="Times New Roman" panose="02020603050405020304" pitchFamily="18" charset="0"/>
                <a:cs typeface="Times New Roman" panose="02020603050405020304" pitchFamily="18" charset="0"/>
              </a:rPr>
              <a:t>„Egyedül nem megy”</a:t>
            </a:r>
            <a:endParaRPr lang="hu-HU" sz="2800" b="0" i="0" dirty="0">
              <a:solidFill>
                <a:srgbClr val="0070C0"/>
              </a:solidFill>
              <a:latin typeface="Plantagenet Cherokee"/>
            </a:endParaRPr>
          </a:p>
        </p:txBody>
      </p:sp>
      <p:pic>
        <p:nvPicPr>
          <p:cNvPr id="16" name="Kép 15"/>
          <p:cNvPicPr>
            <a:picLocks noChangeAspect="1"/>
          </p:cNvPicPr>
          <p:nvPr/>
        </p:nvPicPr>
        <p:blipFill>
          <a:blip r:embed="rId2"/>
          <a:stretch>
            <a:fillRect/>
          </a:stretch>
        </p:blipFill>
        <p:spPr>
          <a:xfrm>
            <a:off x="0" y="1484980"/>
            <a:ext cx="991173" cy="713161"/>
          </a:xfrm>
          <a:prstGeom prst="rect">
            <a:avLst/>
          </a:prstGeom>
        </p:spPr>
      </p:pic>
      <p:pic>
        <p:nvPicPr>
          <p:cNvPr id="17" name="Kép 16"/>
          <p:cNvPicPr>
            <a:picLocks noChangeAspect="1"/>
          </p:cNvPicPr>
          <p:nvPr/>
        </p:nvPicPr>
        <p:blipFill>
          <a:blip r:embed="rId2"/>
          <a:stretch>
            <a:fillRect/>
          </a:stretch>
        </p:blipFill>
        <p:spPr>
          <a:xfrm>
            <a:off x="1511300" y="1489390"/>
            <a:ext cx="991173" cy="713161"/>
          </a:xfrm>
          <a:prstGeom prst="rect">
            <a:avLst/>
          </a:prstGeom>
          <a:ln>
            <a:solidFill>
              <a:schemeClr val="tx2"/>
            </a:solidFill>
          </a:ln>
        </p:spPr>
      </p:pic>
      <p:pic>
        <p:nvPicPr>
          <p:cNvPr id="13" name="Kép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84899" y="1434530"/>
            <a:ext cx="1007125" cy="892984"/>
          </a:xfrm>
          <a:prstGeom prst="rect">
            <a:avLst/>
          </a:prstGeom>
        </p:spPr>
      </p:pic>
      <p:cxnSp>
        <p:nvCxnSpPr>
          <p:cNvPr id="9" name="Egyenes összekötő 8"/>
          <p:cNvCxnSpPr/>
          <p:nvPr/>
        </p:nvCxnSpPr>
        <p:spPr>
          <a:xfrm>
            <a:off x="495586" y="2427892"/>
            <a:ext cx="6010317" cy="1388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Egyenes összekötő 14"/>
          <p:cNvCxnSpPr/>
          <p:nvPr/>
        </p:nvCxnSpPr>
        <p:spPr>
          <a:xfrm flipV="1">
            <a:off x="6505903" y="2288052"/>
            <a:ext cx="0" cy="13983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Egyenes összekötő 18"/>
          <p:cNvCxnSpPr>
            <a:endCxn id="17" idx="2"/>
          </p:cNvCxnSpPr>
          <p:nvPr/>
        </p:nvCxnSpPr>
        <p:spPr>
          <a:xfrm flipV="1">
            <a:off x="2006886" y="2202551"/>
            <a:ext cx="1" cy="22533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Egyenes összekötő 20"/>
          <p:cNvCxnSpPr>
            <a:endCxn id="16" idx="2"/>
          </p:cNvCxnSpPr>
          <p:nvPr/>
        </p:nvCxnSpPr>
        <p:spPr>
          <a:xfrm flipV="1">
            <a:off x="495585" y="2198141"/>
            <a:ext cx="2" cy="22974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Szövegdoboz 21"/>
          <p:cNvSpPr txBox="1"/>
          <p:nvPr/>
        </p:nvSpPr>
        <p:spPr>
          <a:xfrm>
            <a:off x="2431477" y="1707470"/>
            <a:ext cx="1494709" cy="276999"/>
          </a:xfrm>
          <a:prstGeom prst="rect">
            <a:avLst/>
          </a:prstGeom>
          <a:noFill/>
        </p:spPr>
        <p:txBody>
          <a:bodyPr wrap="square" rtlCol="0">
            <a:spAutoFit/>
          </a:bodyPr>
          <a:lstStyle/>
          <a:p>
            <a:pPr algn="ctr"/>
            <a:r>
              <a:rPr lang="hu-HU" sz="1200" dirty="0" smtClean="0">
                <a:latin typeface="Times New Roman" panose="02020603050405020304" pitchFamily="18" charset="0"/>
                <a:cs typeface="Times New Roman" panose="02020603050405020304" pitchFamily="18" charset="0"/>
              </a:rPr>
              <a:t>Központi adattárolás</a:t>
            </a:r>
            <a:endParaRPr lang="hu-HU" sz="1200" dirty="0">
              <a:latin typeface="Times New Roman" panose="02020603050405020304" pitchFamily="18" charset="0"/>
              <a:cs typeface="Times New Roman" panose="02020603050405020304" pitchFamily="18" charset="0"/>
            </a:endParaRPr>
          </a:p>
        </p:txBody>
      </p:sp>
      <p:pic>
        <p:nvPicPr>
          <p:cNvPr id="23" name="Kép 22"/>
          <p:cNvPicPr>
            <a:picLocks noChangeAspect="1"/>
          </p:cNvPicPr>
          <p:nvPr/>
        </p:nvPicPr>
        <p:blipFill>
          <a:blip r:embed="rId2"/>
          <a:stretch>
            <a:fillRect/>
          </a:stretch>
        </p:blipFill>
        <p:spPr>
          <a:xfrm>
            <a:off x="113440" y="3326037"/>
            <a:ext cx="991173" cy="713161"/>
          </a:xfrm>
          <a:prstGeom prst="rect">
            <a:avLst/>
          </a:prstGeom>
        </p:spPr>
      </p:pic>
      <p:pic>
        <p:nvPicPr>
          <p:cNvPr id="24" name="Kép 23"/>
          <p:cNvPicPr>
            <a:picLocks noChangeAspect="1"/>
          </p:cNvPicPr>
          <p:nvPr/>
        </p:nvPicPr>
        <p:blipFill>
          <a:blip r:embed="rId2"/>
          <a:stretch>
            <a:fillRect/>
          </a:stretch>
        </p:blipFill>
        <p:spPr>
          <a:xfrm>
            <a:off x="1587789" y="3326036"/>
            <a:ext cx="991173" cy="713161"/>
          </a:xfrm>
          <a:prstGeom prst="rect">
            <a:avLst/>
          </a:prstGeom>
        </p:spPr>
      </p:pic>
      <p:pic>
        <p:nvPicPr>
          <p:cNvPr id="25" name="Kép 24"/>
          <p:cNvPicPr>
            <a:picLocks noChangeAspect="1"/>
          </p:cNvPicPr>
          <p:nvPr/>
        </p:nvPicPr>
        <p:blipFill>
          <a:blip r:embed="rId2"/>
          <a:stretch>
            <a:fillRect/>
          </a:stretch>
        </p:blipFill>
        <p:spPr>
          <a:xfrm>
            <a:off x="4340218" y="1513477"/>
            <a:ext cx="991173" cy="713161"/>
          </a:xfrm>
          <a:prstGeom prst="rect">
            <a:avLst/>
          </a:prstGeom>
          <a:ln>
            <a:solidFill>
              <a:schemeClr val="tx2"/>
            </a:solidFill>
          </a:ln>
        </p:spPr>
      </p:pic>
      <p:cxnSp>
        <p:nvCxnSpPr>
          <p:cNvPr id="27" name="Egyenes összekötő 26"/>
          <p:cNvCxnSpPr/>
          <p:nvPr/>
        </p:nvCxnSpPr>
        <p:spPr>
          <a:xfrm flipV="1">
            <a:off x="4849004" y="2213540"/>
            <a:ext cx="1" cy="22823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8" name="Szövegdoboz 27"/>
          <p:cNvSpPr txBox="1"/>
          <p:nvPr/>
        </p:nvSpPr>
        <p:spPr>
          <a:xfrm>
            <a:off x="1104613" y="2456287"/>
            <a:ext cx="1326864" cy="646331"/>
          </a:xfrm>
          <a:prstGeom prst="rect">
            <a:avLst/>
          </a:prstGeom>
          <a:noFill/>
        </p:spPr>
        <p:txBody>
          <a:bodyPr wrap="square" rtlCol="0">
            <a:spAutoFit/>
          </a:bodyPr>
          <a:lstStyle/>
          <a:p>
            <a:pPr algn="ctr"/>
            <a:r>
              <a:rPr lang="hu-HU" b="1" dirty="0" smtClean="0">
                <a:solidFill>
                  <a:srgbClr val="00B050"/>
                </a:solidFill>
                <a:latin typeface="Times New Roman" panose="02020603050405020304" pitchFamily="18" charset="0"/>
                <a:cs typeface="Times New Roman" panose="02020603050405020304" pitchFamily="18" charset="0"/>
              </a:rPr>
              <a:t>Nemzetközi </a:t>
            </a:r>
            <a:r>
              <a:rPr lang="hu-HU" b="1" dirty="0" err="1" smtClean="0">
                <a:solidFill>
                  <a:srgbClr val="00B050"/>
                </a:solidFill>
                <a:latin typeface="Times New Roman" panose="02020603050405020304" pitchFamily="18" charset="0"/>
                <a:cs typeface="Times New Roman" panose="02020603050405020304" pitchFamily="18" charset="0"/>
              </a:rPr>
              <a:t>Rk</a:t>
            </a:r>
            <a:r>
              <a:rPr lang="hu-HU" b="1" dirty="0" smtClean="0">
                <a:solidFill>
                  <a:srgbClr val="00B050"/>
                </a:solidFill>
                <a:latin typeface="Times New Roman" panose="02020603050405020304" pitchFamily="18" charset="0"/>
                <a:cs typeface="Times New Roman" panose="02020603050405020304" pitchFamily="18" charset="0"/>
              </a:rPr>
              <a:t> ügyek</a:t>
            </a:r>
            <a:endParaRPr lang="hu-HU" b="1" dirty="0">
              <a:solidFill>
                <a:srgbClr val="00B050"/>
              </a:solidFill>
              <a:latin typeface="Times New Roman" panose="02020603050405020304" pitchFamily="18" charset="0"/>
              <a:cs typeface="Times New Roman" panose="02020603050405020304" pitchFamily="18" charset="0"/>
            </a:endParaRPr>
          </a:p>
        </p:txBody>
      </p:sp>
      <p:sp>
        <p:nvSpPr>
          <p:cNvPr id="29" name="Szövegdoboz 28"/>
          <p:cNvSpPr txBox="1"/>
          <p:nvPr/>
        </p:nvSpPr>
        <p:spPr>
          <a:xfrm>
            <a:off x="4183823" y="2517587"/>
            <a:ext cx="1326864" cy="646331"/>
          </a:xfrm>
          <a:prstGeom prst="rect">
            <a:avLst/>
          </a:prstGeom>
          <a:noFill/>
        </p:spPr>
        <p:txBody>
          <a:bodyPr wrap="square" rtlCol="0">
            <a:spAutoFit/>
          </a:bodyPr>
          <a:lstStyle/>
          <a:p>
            <a:pPr algn="ctr"/>
            <a:r>
              <a:rPr lang="hu-HU" b="1" dirty="0" smtClean="0">
                <a:solidFill>
                  <a:srgbClr val="0070C0"/>
                </a:solidFill>
                <a:latin typeface="Times New Roman" panose="02020603050405020304" pitchFamily="18" charset="0"/>
                <a:cs typeface="Times New Roman" panose="02020603050405020304" pitchFamily="18" charset="0"/>
              </a:rPr>
              <a:t>Belföldi</a:t>
            </a:r>
          </a:p>
          <a:p>
            <a:pPr algn="ctr"/>
            <a:r>
              <a:rPr lang="hu-HU" b="1" dirty="0" err="1" smtClean="0">
                <a:solidFill>
                  <a:srgbClr val="0070C0"/>
                </a:solidFill>
                <a:latin typeface="Times New Roman" panose="02020603050405020304" pitchFamily="18" charset="0"/>
                <a:cs typeface="Times New Roman" panose="02020603050405020304" pitchFamily="18" charset="0"/>
              </a:rPr>
              <a:t>Rk</a:t>
            </a:r>
            <a:r>
              <a:rPr lang="hu-HU" b="1" dirty="0" smtClean="0">
                <a:solidFill>
                  <a:srgbClr val="0070C0"/>
                </a:solidFill>
                <a:latin typeface="Times New Roman" panose="02020603050405020304" pitchFamily="18" charset="0"/>
                <a:cs typeface="Times New Roman" panose="02020603050405020304" pitchFamily="18" charset="0"/>
              </a:rPr>
              <a:t> ügyek</a:t>
            </a:r>
            <a:endParaRPr lang="hu-HU" b="1" dirty="0">
              <a:solidFill>
                <a:srgbClr val="0070C0"/>
              </a:solidFill>
              <a:latin typeface="Times New Roman" panose="02020603050405020304" pitchFamily="18" charset="0"/>
              <a:cs typeface="Times New Roman" panose="02020603050405020304" pitchFamily="18" charset="0"/>
            </a:endParaRPr>
          </a:p>
        </p:txBody>
      </p:sp>
      <p:pic>
        <p:nvPicPr>
          <p:cNvPr id="31" name="Kép 30"/>
          <p:cNvPicPr>
            <a:picLocks noChangeAspect="1"/>
          </p:cNvPicPr>
          <p:nvPr/>
        </p:nvPicPr>
        <p:blipFill>
          <a:blip r:embed="rId2"/>
          <a:stretch>
            <a:fillRect/>
          </a:stretch>
        </p:blipFill>
        <p:spPr>
          <a:xfrm>
            <a:off x="4281941" y="3230880"/>
            <a:ext cx="991173" cy="713161"/>
          </a:xfrm>
          <a:prstGeom prst="rect">
            <a:avLst/>
          </a:prstGeom>
        </p:spPr>
      </p:pic>
      <p:cxnSp>
        <p:nvCxnSpPr>
          <p:cNvPr id="33" name="Egyenes összekötő 32"/>
          <p:cNvCxnSpPr/>
          <p:nvPr/>
        </p:nvCxnSpPr>
        <p:spPr>
          <a:xfrm flipV="1">
            <a:off x="609026" y="4161119"/>
            <a:ext cx="5896877" cy="49734"/>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Egyenes összekötő 33"/>
          <p:cNvCxnSpPr/>
          <p:nvPr/>
        </p:nvCxnSpPr>
        <p:spPr>
          <a:xfrm flipV="1">
            <a:off x="609850" y="3958082"/>
            <a:ext cx="2" cy="22974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6" name="Egyenes összekötő 35"/>
          <p:cNvCxnSpPr>
            <a:stCxn id="24" idx="2"/>
          </p:cNvCxnSpPr>
          <p:nvPr/>
        </p:nvCxnSpPr>
        <p:spPr>
          <a:xfrm flipH="1">
            <a:off x="2083375" y="4039197"/>
            <a:ext cx="1" cy="171653"/>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8" name="Egyenes összekötő 37"/>
          <p:cNvCxnSpPr/>
          <p:nvPr/>
        </p:nvCxnSpPr>
        <p:spPr>
          <a:xfrm>
            <a:off x="3774085" y="4210850"/>
            <a:ext cx="0" cy="19826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0" name="Egyenes összekötő 39"/>
          <p:cNvCxnSpPr/>
          <p:nvPr/>
        </p:nvCxnSpPr>
        <p:spPr>
          <a:xfrm flipH="1">
            <a:off x="4777526" y="3931370"/>
            <a:ext cx="1" cy="22974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pic>
        <p:nvPicPr>
          <p:cNvPr id="41" name="Kép 40"/>
          <p:cNvPicPr>
            <a:picLocks noChangeAspect="1"/>
          </p:cNvPicPr>
          <p:nvPr/>
        </p:nvPicPr>
        <p:blipFill>
          <a:blip r:embed="rId2"/>
          <a:stretch>
            <a:fillRect/>
          </a:stretch>
        </p:blipFill>
        <p:spPr>
          <a:xfrm>
            <a:off x="5892876" y="3244921"/>
            <a:ext cx="991173" cy="713161"/>
          </a:xfrm>
          <a:prstGeom prst="rect">
            <a:avLst/>
          </a:prstGeom>
        </p:spPr>
      </p:pic>
      <p:cxnSp>
        <p:nvCxnSpPr>
          <p:cNvPr id="43" name="Egyenes összekötő 42"/>
          <p:cNvCxnSpPr/>
          <p:nvPr/>
        </p:nvCxnSpPr>
        <p:spPr>
          <a:xfrm flipV="1">
            <a:off x="6505903" y="3912813"/>
            <a:ext cx="0" cy="25276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4" name="Szövegdoboz 43"/>
          <p:cNvSpPr txBox="1"/>
          <p:nvPr/>
        </p:nvSpPr>
        <p:spPr>
          <a:xfrm>
            <a:off x="1829796" y="5032876"/>
            <a:ext cx="1494709" cy="276999"/>
          </a:xfrm>
          <a:prstGeom prst="rect">
            <a:avLst/>
          </a:prstGeom>
          <a:noFill/>
        </p:spPr>
        <p:txBody>
          <a:bodyPr wrap="square" rtlCol="0">
            <a:spAutoFit/>
          </a:bodyPr>
          <a:lstStyle/>
          <a:p>
            <a:pPr algn="ctr"/>
            <a:r>
              <a:rPr lang="hu-HU" sz="1200" dirty="0" smtClean="0">
                <a:latin typeface="Times New Roman" panose="02020603050405020304" pitchFamily="18" charset="0"/>
                <a:cs typeface="Times New Roman" panose="02020603050405020304" pitchFamily="18" charset="0"/>
              </a:rPr>
              <a:t>Központi adattárolás</a:t>
            </a:r>
            <a:endParaRPr lang="hu-HU" sz="1200" dirty="0">
              <a:latin typeface="Times New Roman" panose="02020603050405020304" pitchFamily="18" charset="0"/>
              <a:cs typeface="Times New Roman" panose="02020603050405020304" pitchFamily="18" charset="0"/>
            </a:endParaRPr>
          </a:p>
        </p:txBody>
      </p:sp>
      <p:sp>
        <p:nvSpPr>
          <p:cNvPr id="45" name="Ellipszis 44"/>
          <p:cNvSpPr/>
          <p:nvPr/>
        </p:nvSpPr>
        <p:spPr>
          <a:xfrm>
            <a:off x="62246" y="894563"/>
            <a:ext cx="3262259" cy="3719478"/>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46" name="Ellipszis 45"/>
          <p:cNvSpPr/>
          <p:nvPr/>
        </p:nvSpPr>
        <p:spPr>
          <a:xfrm>
            <a:off x="3774084" y="1248618"/>
            <a:ext cx="2164800" cy="3156965"/>
          </a:xfrm>
          <a:prstGeom prst="ellipse">
            <a:avLst/>
          </a:prstGeom>
          <a:no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pic>
        <p:nvPicPr>
          <p:cNvPr id="49" name="Kép 48"/>
          <p:cNvPicPr>
            <a:picLocks noChangeAspect="1"/>
          </p:cNvPicPr>
          <p:nvPr/>
        </p:nvPicPr>
        <p:blipFill>
          <a:blip r:embed="rId4"/>
          <a:stretch>
            <a:fillRect/>
          </a:stretch>
        </p:blipFill>
        <p:spPr>
          <a:xfrm>
            <a:off x="3433250" y="4396214"/>
            <a:ext cx="781230" cy="1047010"/>
          </a:xfrm>
          <a:prstGeom prst="rect">
            <a:avLst/>
          </a:prstGeom>
        </p:spPr>
      </p:pic>
      <p:sp>
        <p:nvSpPr>
          <p:cNvPr id="55" name="Téglalap 54"/>
          <p:cNvSpPr/>
          <p:nvPr/>
        </p:nvSpPr>
        <p:spPr>
          <a:xfrm>
            <a:off x="0" y="5518681"/>
            <a:ext cx="6892024" cy="584775"/>
          </a:xfrm>
          <a:prstGeom prst="rect">
            <a:avLst/>
          </a:prstGeom>
        </p:spPr>
        <p:txBody>
          <a:bodyPr wrap="square">
            <a:spAutoFit/>
          </a:bodyPr>
          <a:lstStyle/>
          <a:p>
            <a:r>
              <a:rPr lang="hu-HU" sz="1600" dirty="0">
                <a:latin typeface="Times New Roman" panose="02020603050405020304" pitchFamily="18" charset="0"/>
                <a:cs typeface="Times New Roman" panose="02020603050405020304" pitchFamily="18" charset="0"/>
              </a:rPr>
              <a:t>Hálózati </a:t>
            </a:r>
            <a:r>
              <a:rPr lang="hu-HU" sz="1600" dirty="0" err="1">
                <a:latin typeface="Times New Roman" panose="02020603050405020304" pitchFamily="18" charset="0"/>
                <a:cs typeface="Times New Roman" panose="02020603050405020304" pitchFamily="18" charset="0"/>
              </a:rPr>
              <a:t>Rk+Záhony</a:t>
            </a:r>
            <a:r>
              <a:rPr lang="hu-HU" sz="1600" dirty="0">
                <a:latin typeface="Times New Roman" panose="02020603050405020304" pitchFamily="18" charset="0"/>
                <a:cs typeface="Times New Roman" panose="02020603050405020304" pitchFamily="18" charset="0"/>
              </a:rPr>
              <a:t> Üzletigazgatóság 	</a:t>
            </a:r>
            <a:r>
              <a:rPr lang="hu-HU" sz="1600" b="1" dirty="0">
                <a:solidFill>
                  <a:srgbClr val="FF0000"/>
                </a:solidFill>
                <a:latin typeface="Times New Roman" panose="02020603050405020304" pitchFamily="18" charset="0"/>
                <a:cs typeface="Times New Roman" panose="02020603050405020304" pitchFamily="18" charset="0"/>
              </a:rPr>
              <a:t>2001. január 1.</a:t>
            </a:r>
          </a:p>
          <a:p>
            <a:r>
              <a:rPr lang="hu-HU" sz="1600" dirty="0">
                <a:latin typeface="Times New Roman" panose="02020603050405020304" pitchFamily="18" charset="0"/>
                <a:cs typeface="Times New Roman" panose="02020603050405020304" pitchFamily="18" charset="0"/>
              </a:rPr>
              <a:t>Hálózati </a:t>
            </a:r>
            <a:r>
              <a:rPr lang="hu-HU" sz="1600" dirty="0" err="1">
                <a:latin typeface="Times New Roman" panose="02020603050405020304" pitchFamily="18" charset="0"/>
                <a:cs typeface="Times New Roman" panose="02020603050405020304" pitchFamily="18" charset="0"/>
              </a:rPr>
              <a:t>Rk</a:t>
            </a:r>
            <a:r>
              <a:rPr lang="hu-HU" sz="1600" dirty="0">
                <a:latin typeface="Times New Roman" panose="02020603050405020304" pitchFamily="18" charset="0"/>
                <a:cs typeface="Times New Roman" panose="02020603050405020304" pitchFamily="18" charset="0"/>
              </a:rPr>
              <a:t> 			</a:t>
            </a:r>
            <a:r>
              <a:rPr lang="hu-HU" sz="1600" b="1" dirty="0">
                <a:solidFill>
                  <a:srgbClr val="FF0000"/>
                </a:solidFill>
                <a:latin typeface="Times New Roman" panose="02020603050405020304" pitchFamily="18" charset="0"/>
                <a:cs typeface="Times New Roman" panose="02020603050405020304" pitchFamily="18" charset="0"/>
              </a:rPr>
              <a:t>2003.november 27</a:t>
            </a:r>
            <a:r>
              <a:rPr lang="hu-HU" sz="1600" b="1" dirty="0" smtClean="0">
                <a:solidFill>
                  <a:srgbClr val="FF0000"/>
                </a:solidFill>
                <a:latin typeface="Times New Roman" panose="02020603050405020304" pitchFamily="18" charset="0"/>
                <a:cs typeface="Times New Roman" panose="02020603050405020304" pitchFamily="18" charset="0"/>
              </a:rPr>
              <a:t>.</a:t>
            </a:r>
            <a:endParaRPr lang="hu-HU" sz="1600" b="1" dirty="0">
              <a:solidFill>
                <a:srgbClr val="FF0000"/>
              </a:solidFill>
              <a:latin typeface="Times New Roman" panose="02020603050405020304" pitchFamily="18" charset="0"/>
              <a:cs typeface="Times New Roman" panose="02020603050405020304" pitchFamily="18" charset="0"/>
            </a:endParaRPr>
          </a:p>
        </p:txBody>
      </p:sp>
      <p:pic>
        <p:nvPicPr>
          <p:cNvPr id="2" name="Kép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83928" y="1536677"/>
            <a:ext cx="3916417" cy="5221889"/>
          </a:xfrm>
          <a:prstGeom prst="rect">
            <a:avLst/>
          </a:prstGeom>
        </p:spPr>
      </p:pic>
    </p:spTree>
    <p:extLst>
      <p:ext uri="{BB962C8B-B14F-4D97-AF65-F5344CB8AC3E}">
        <p14:creationId xmlns:p14="http://schemas.microsoft.com/office/powerpoint/2010/main" val="3206620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2"/>
          <a:stretch>
            <a:fillRect/>
          </a:stretch>
        </p:blipFill>
        <p:spPr>
          <a:xfrm>
            <a:off x="448973" y="1337480"/>
            <a:ext cx="4854697" cy="5520520"/>
          </a:xfrm>
          <a:prstGeom prst="rect">
            <a:avLst/>
          </a:prstGeom>
        </p:spPr>
      </p:pic>
      <p:sp>
        <p:nvSpPr>
          <p:cNvPr id="9" name="Téglalap 8"/>
          <p:cNvSpPr/>
          <p:nvPr/>
        </p:nvSpPr>
        <p:spPr>
          <a:xfrm>
            <a:off x="4965334" y="2476015"/>
            <a:ext cx="6867275" cy="1754326"/>
          </a:xfrm>
          <a:prstGeom prst="rect">
            <a:avLst/>
          </a:prstGeom>
          <a:noFill/>
        </p:spPr>
        <p:txBody>
          <a:bodyPr wrap="square" lIns="91440" tIns="45720" rIns="91440" bIns="45720">
            <a:spAutoFit/>
          </a:bodyPr>
          <a:lstStyle/>
          <a:p>
            <a:pPr algn="ctr"/>
            <a:r>
              <a:rPr lang="hu-HU" sz="5400" b="1" dirty="0">
                <a:ln w="12700">
                  <a:solidFill>
                    <a:schemeClr val="tx2">
                      <a:lumMod val="75000"/>
                    </a:schemeClr>
                  </a:solidFill>
                  <a:prstDash val="solid"/>
                </a:ln>
                <a:solidFill>
                  <a:srgbClr val="FF0000"/>
                </a:solidFill>
                <a:effectLst>
                  <a:outerShdw dist="38100" dir="2640000" algn="bl" rotWithShape="0">
                    <a:schemeClr val="tx2">
                      <a:lumMod val="75000"/>
                    </a:schemeClr>
                  </a:outerShdw>
                </a:effectLst>
              </a:rPr>
              <a:t>A Windows és a 2000. év problémája</a:t>
            </a:r>
            <a:endParaRPr lang="hu-HU" sz="5400" b="1" cap="none" spc="0" dirty="0">
              <a:ln w="12700">
                <a:solidFill>
                  <a:schemeClr val="tx2">
                    <a:lumMod val="75000"/>
                  </a:schemeClr>
                </a:solidFill>
                <a:prstDash val="solid"/>
              </a:ln>
              <a:solidFill>
                <a:srgbClr val="FF0000"/>
              </a:solidFill>
              <a:effectLst>
                <a:outerShdw dist="38100" dir="2640000" algn="bl" rotWithShape="0">
                  <a:schemeClr val="tx2">
                    <a:lumMod val="75000"/>
                  </a:schemeClr>
                </a:outerShdw>
              </a:effectLst>
            </a:endParaRPr>
          </a:p>
        </p:txBody>
      </p:sp>
      <p:sp>
        <p:nvSpPr>
          <p:cNvPr id="11" name="Téglalap 10"/>
          <p:cNvSpPr/>
          <p:nvPr/>
        </p:nvSpPr>
        <p:spPr>
          <a:xfrm>
            <a:off x="5586483" y="4394659"/>
            <a:ext cx="6096000" cy="923330"/>
          </a:xfrm>
          <a:prstGeom prst="rect">
            <a:avLst/>
          </a:prstGeom>
        </p:spPr>
        <p:txBody>
          <a:bodyPr>
            <a:spAutoFit/>
          </a:bodyPr>
          <a:lstStyle/>
          <a:p>
            <a:r>
              <a:rPr lang="hu-HU" dirty="0" smtClean="0">
                <a:latin typeface="Times New Roman" panose="02020603050405020304" pitchFamily="18" charset="0"/>
                <a:cs typeface="Times New Roman" panose="02020603050405020304" pitchFamily="18" charset="0"/>
              </a:rPr>
              <a:t>„2000-ben </a:t>
            </a:r>
            <a:r>
              <a:rPr lang="hu-HU" dirty="0">
                <a:latin typeface="Times New Roman" panose="02020603050405020304" pitchFamily="18" charset="0"/>
                <a:cs typeface="Times New Roman" panose="02020603050405020304" pitchFamily="18" charset="0"/>
              </a:rPr>
              <a:t>elvileg </a:t>
            </a:r>
            <a:r>
              <a:rPr lang="hu-HU" dirty="0" smtClean="0">
                <a:latin typeface="Times New Roman" panose="02020603050405020304" pitchFamily="18" charset="0"/>
                <a:cs typeface="Times New Roman" panose="02020603050405020304" pitchFamily="18" charset="0"/>
              </a:rPr>
              <a:t>leállnak </a:t>
            </a:r>
            <a:r>
              <a:rPr lang="hu-HU" dirty="0">
                <a:latin typeface="Times New Roman" panose="02020603050405020304" pitchFamily="18" charset="0"/>
                <a:cs typeface="Times New Roman" panose="02020603050405020304" pitchFamily="18" charset="0"/>
              </a:rPr>
              <a:t>a rendszerek, </a:t>
            </a:r>
            <a:r>
              <a:rPr lang="hu-HU" dirty="0" smtClean="0">
                <a:latin typeface="Times New Roman" panose="02020603050405020304" pitchFamily="18" charset="0"/>
                <a:cs typeface="Times New Roman" panose="02020603050405020304" pitchFamily="18" charset="0"/>
              </a:rPr>
              <a:t>elszállnak </a:t>
            </a:r>
            <a:r>
              <a:rPr lang="hu-HU" dirty="0">
                <a:latin typeface="Times New Roman" panose="02020603050405020304" pitchFamily="18" charset="0"/>
                <a:cs typeface="Times New Roman" panose="02020603050405020304" pitchFamily="18" charset="0"/>
              </a:rPr>
              <a:t>az adatok meg ilyesmi, ugye? </a:t>
            </a:r>
            <a:r>
              <a:rPr lang="hu-HU" dirty="0" smtClean="0">
                <a:latin typeface="Times New Roman" panose="02020603050405020304" pitchFamily="18" charset="0"/>
                <a:cs typeface="Times New Roman" panose="02020603050405020304" pitchFamily="18" charset="0"/>
              </a:rPr>
              <a:t>Hát nem tudom</a:t>
            </a:r>
            <a:r>
              <a:rPr lang="hu-HU" dirty="0">
                <a:latin typeface="Times New Roman" panose="02020603050405020304" pitchFamily="18" charset="0"/>
                <a:cs typeface="Times New Roman" panose="02020603050405020304" pitchFamily="18" charset="0"/>
              </a:rPr>
              <a:t>...nekem a </a:t>
            </a:r>
            <a:r>
              <a:rPr lang="hu-HU" dirty="0" err="1">
                <a:latin typeface="Times New Roman" panose="02020603050405020304" pitchFamily="18" charset="0"/>
                <a:cs typeface="Times New Roman" panose="02020603050405020304" pitchFamily="18" charset="0"/>
              </a:rPr>
              <a:t>Win</a:t>
            </a:r>
            <a:r>
              <a:rPr lang="hu-HU" dirty="0">
                <a:latin typeface="Times New Roman" panose="02020603050405020304" pitchFamily="18" charset="0"/>
                <a:cs typeface="Times New Roman" panose="02020603050405020304" pitchFamily="18" charset="0"/>
              </a:rPr>
              <a:t> ezeket tudta </a:t>
            </a:r>
            <a:r>
              <a:rPr lang="hu-HU" dirty="0" smtClean="0">
                <a:latin typeface="Times New Roman" panose="02020603050405020304" pitchFamily="18" charset="0"/>
                <a:cs typeface="Times New Roman" panose="02020603050405020304" pitchFamily="18" charset="0"/>
              </a:rPr>
              <a:t>produkálni </a:t>
            </a:r>
            <a:r>
              <a:rPr lang="hu-HU" dirty="0">
                <a:latin typeface="Times New Roman" panose="02020603050405020304" pitchFamily="18" charset="0"/>
                <a:cs typeface="Times New Roman" panose="02020603050405020304" pitchFamily="18" charset="0"/>
              </a:rPr>
              <a:t>1998-ban </a:t>
            </a:r>
            <a:r>
              <a:rPr lang="hu-HU" dirty="0" smtClean="0">
                <a:latin typeface="Times New Roman" panose="02020603050405020304" pitchFamily="18" charset="0"/>
                <a:cs typeface="Times New Roman" panose="02020603050405020304" pitchFamily="18" charset="0"/>
              </a:rPr>
              <a:t>is.”</a:t>
            </a:r>
            <a:endParaRPr lang="hu-HU" dirty="0">
              <a:latin typeface="Times New Roman" panose="02020603050405020304" pitchFamily="18" charset="0"/>
              <a:cs typeface="Times New Roman" panose="02020603050405020304" pitchFamily="18" charset="0"/>
            </a:endParaRPr>
          </a:p>
        </p:txBody>
      </p:sp>
      <p:sp>
        <p:nvSpPr>
          <p:cNvPr id="14" name="Cím 12"/>
          <p:cNvSpPr>
            <a:spLocks noGrp="1"/>
          </p:cNvSpPr>
          <p:nvPr>
            <p:ph type="title"/>
          </p:nvPr>
        </p:nvSpPr>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a:solidFill>
                  <a:srgbClr val="0070C0"/>
                </a:solidFill>
                <a:latin typeface="Times New Roman" panose="02020603050405020304" pitchFamily="18" charset="0"/>
                <a:cs typeface="Times New Roman" panose="02020603050405020304" pitchFamily="18" charset="0"/>
              </a:rPr>
              <a:t>„Egyedül nem megy”</a:t>
            </a:r>
          </a:p>
        </p:txBody>
      </p:sp>
      <p:sp>
        <p:nvSpPr>
          <p:cNvPr id="6" name="Ellipszis 5"/>
          <p:cNvSpPr/>
          <p:nvPr/>
        </p:nvSpPr>
        <p:spPr>
          <a:xfrm>
            <a:off x="448974" y="1248618"/>
            <a:ext cx="4737176" cy="96231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Tree>
    <p:extLst>
      <p:ext uri="{BB962C8B-B14F-4D97-AF65-F5344CB8AC3E}">
        <p14:creationId xmlns:p14="http://schemas.microsoft.com/office/powerpoint/2010/main" val="885203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7030A0"/>
                </a:solidFill>
                <a:latin typeface="Times New Roman" panose="02020603050405020304" pitchFamily="18" charset="0"/>
                <a:cs typeface="Times New Roman" panose="02020603050405020304" pitchFamily="18" charset="0"/>
              </a:rPr>
              <a:t>Adatbevitel</a:t>
            </a:r>
            <a:endParaRPr lang="hu-HU" sz="2800" b="0" i="0" dirty="0">
              <a:solidFill>
                <a:srgbClr val="7030A0"/>
              </a:solidFill>
              <a:latin typeface="Plantagenet Cherokee"/>
            </a:endParaRPr>
          </a:p>
        </p:txBody>
      </p:sp>
      <p:graphicFrame>
        <p:nvGraphicFramePr>
          <p:cNvPr id="8" name="Object 4"/>
          <p:cNvGraphicFramePr>
            <a:graphicFrameLocks noChangeAspect="1"/>
          </p:cNvGraphicFramePr>
          <p:nvPr>
            <p:extLst>
              <p:ext uri="{D42A27DB-BD31-4B8C-83A1-F6EECF244321}">
                <p14:modId xmlns:p14="http://schemas.microsoft.com/office/powerpoint/2010/main" val="45348607"/>
              </p:ext>
            </p:extLst>
          </p:nvPr>
        </p:nvGraphicFramePr>
        <p:xfrm>
          <a:off x="2133600" y="1371374"/>
          <a:ext cx="6954838" cy="504825"/>
        </p:xfrm>
        <a:graphic>
          <a:graphicData uri="http://schemas.openxmlformats.org/presentationml/2006/ole">
            <mc:AlternateContent xmlns:mc="http://schemas.openxmlformats.org/markup-compatibility/2006">
              <mc:Choice xmlns:v="urn:schemas-microsoft-com:vml" Requires="v">
                <p:oleObj spid="_x0000_s2149" name="Photo Editor Photo" r:id="rId3" imgW="6954221" imgH="504762" progId="MSPhotoEd.3">
                  <p:embed/>
                </p:oleObj>
              </mc:Choice>
              <mc:Fallback>
                <p:oleObj name="Photo Editor Photo" r:id="rId3" imgW="6954221" imgH="504762" progId="MSPhotoEd.3">
                  <p:embed/>
                  <p:pic>
                    <p:nvPicPr>
                      <p:cNvPr id="8"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1371374"/>
                        <a:ext cx="6954838" cy="504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 name="Kép 2"/>
          <p:cNvPicPr>
            <a:picLocks noChangeAspect="1"/>
          </p:cNvPicPr>
          <p:nvPr/>
        </p:nvPicPr>
        <p:blipFill>
          <a:blip r:embed="rId5"/>
          <a:stretch>
            <a:fillRect/>
          </a:stretch>
        </p:blipFill>
        <p:spPr>
          <a:xfrm>
            <a:off x="-1" y="1903412"/>
            <a:ext cx="4078909" cy="3542044"/>
          </a:xfrm>
          <a:prstGeom prst="rect">
            <a:avLst/>
          </a:prstGeom>
        </p:spPr>
      </p:pic>
      <p:pic>
        <p:nvPicPr>
          <p:cNvPr id="5" name="Kép 4"/>
          <p:cNvPicPr>
            <a:picLocks noChangeAspect="1"/>
          </p:cNvPicPr>
          <p:nvPr/>
        </p:nvPicPr>
        <p:blipFill>
          <a:blip r:embed="rId6"/>
          <a:stretch>
            <a:fillRect/>
          </a:stretch>
        </p:blipFill>
        <p:spPr>
          <a:xfrm>
            <a:off x="4063246" y="1908565"/>
            <a:ext cx="4058935" cy="3551569"/>
          </a:xfrm>
          <a:prstGeom prst="rect">
            <a:avLst/>
          </a:prstGeom>
        </p:spPr>
      </p:pic>
      <p:pic>
        <p:nvPicPr>
          <p:cNvPr id="7" name="Kép 6"/>
          <p:cNvPicPr>
            <a:picLocks noChangeAspect="1"/>
          </p:cNvPicPr>
          <p:nvPr/>
        </p:nvPicPr>
        <p:blipFill>
          <a:blip r:embed="rId7"/>
          <a:stretch>
            <a:fillRect/>
          </a:stretch>
        </p:blipFill>
        <p:spPr>
          <a:xfrm>
            <a:off x="8115248" y="1903412"/>
            <a:ext cx="4046250" cy="3542044"/>
          </a:xfrm>
          <a:prstGeom prst="rect">
            <a:avLst/>
          </a:prstGeom>
        </p:spPr>
      </p:pic>
      <p:sp>
        <p:nvSpPr>
          <p:cNvPr id="13" name="Oval 5"/>
          <p:cNvSpPr>
            <a:spLocks noChangeArrowheads="1"/>
          </p:cNvSpPr>
          <p:nvPr/>
        </p:nvSpPr>
        <p:spPr bwMode="auto">
          <a:xfrm>
            <a:off x="2133600" y="1399948"/>
            <a:ext cx="762000" cy="504825"/>
          </a:xfrm>
          <a:prstGeom prst="ellipse">
            <a:avLst/>
          </a:prstGeom>
          <a:noFill/>
          <a:ln w="57150">
            <a:solidFill>
              <a:srgbClr val="FF33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hu-HU"/>
          </a:p>
        </p:txBody>
      </p:sp>
      <p:sp>
        <p:nvSpPr>
          <p:cNvPr id="9" name="Oval 5"/>
          <p:cNvSpPr>
            <a:spLocks noChangeArrowheads="1"/>
          </p:cNvSpPr>
          <p:nvPr/>
        </p:nvSpPr>
        <p:spPr bwMode="auto">
          <a:xfrm>
            <a:off x="8421184" y="4446739"/>
            <a:ext cx="1334507" cy="288099"/>
          </a:xfrm>
          <a:prstGeom prst="ellipse">
            <a:avLst/>
          </a:prstGeom>
          <a:noFill/>
          <a:ln w="57150">
            <a:solidFill>
              <a:srgbClr val="FF33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hu-HU"/>
          </a:p>
        </p:txBody>
      </p:sp>
      <p:sp>
        <p:nvSpPr>
          <p:cNvPr id="10" name="Oval 5"/>
          <p:cNvSpPr>
            <a:spLocks noChangeArrowheads="1"/>
          </p:cNvSpPr>
          <p:nvPr/>
        </p:nvSpPr>
        <p:spPr bwMode="auto">
          <a:xfrm>
            <a:off x="6933156" y="3569039"/>
            <a:ext cx="762000" cy="504825"/>
          </a:xfrm>
          <a:prstGeom prst="ellipse">
            <a:avLst/>
          </a:prstGeom>
          <a:noFill/>
          <a:ln w="57150">
            <a:solidFill>
              <a:srgbClr val="FF33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hu-HU"/>
          </a:p>
        </p:txBody>
      </p:sp>
    </p:spTree>
    <p:extLst>
      <p:ext uri="{BB962C8B-B14F-4D97-AF65-F5344CB8AC3E}">
        <p14:creationId xmlns:p14="http://schemas.microsoft.com/office/powerpoint/2010/main" val="1455674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1000"/>
                                  </p:stCondLst>
                                  <p:childTnLst>
                                    <p:set>
                                      <p:cBhvr>
                                        <p:cTn id="6" dur="1" fill="hold">
                                          <p:stCondLst>
                                            <p:cond delay="0"/>
                                          </p:stCondLst>
                                        </p:cTn>
                                        <p:tgtEl>
                                          <p:spTgt spid="13"/>
                                        </p:tgtEl>
                                        <p:attrNameLst>
                                          <p:attrName>style.visibility</p:attrName>
                                        </p:attrNameLst>
                                      </p:cBhvr>
                                      <p:to>
                                        <p:strVal val="visible"/>
                                      </p:to>
                                    </p:set>
                                    <p:animEffect transition="in" filter="box(out)">
                                      <p:cBhvr>
                                        <p:cTn id="7" dur="500"/>
                                        <p:tgtEl>
                                          <p:spTgt spid="13"/>
                                        </p:tgtEl>
                                      </p:cBhvr>
                                    </p:animEffect>
                                  </p:childTnLst>
                                </p:cTn>
                              </p:par>
                            </p:childTnLst>
                          </p:cTn>
                        </p:par>
                        <p:par>
                          <p:cTn id="8" fill="hold">
                            <p:stCondLst>
                              <p:cond delay="1500"/>
                            </p:stCondLst>
                            <p:childTnLst>
                              <p:par>
                                <p:cTn id="9" presetID="4" presetClass="entr" presetSubtype="32" fill="hold" grpId="0" nodeType="afterEffect">
                                  <p:stCondLst>
                                    <p:cond delay="1000"/>
                                  </p:stCondLst>
                                  <p:childTnLst>
                                    <p:set>
                                      <p:cBhvr>
                                        <p:cTn id="10" dur="1" fill="hold">
                                          <p:stCondLst>
                                            <p:cond delay="0"/>
                                          </p:stCondLst>
                                        </p:cTn>
                                        <p:tgtEl>
                                          <p:spTgt spid="9"/>
                                        </p:tgtEl>
                                        <p:attrNameLst>
                                          <p:attrName>style.visibility</p:attrName>
                                        </p:attrNameLst>
                                      </p:cBhvr>
                                      <p:to>
                                        <p:strVal val="visible"/>
                                      </p:to>
                                    </p:set>
                                    <p:animEffect transition="in" filter="box(out)">
                                      <p:cBhvr>
                                        <p:cTn id="11" dur="500"/>
                                        <p:tgtEl>
                                          <p:spTgt spid="9"/>
                                        </p:tgtEl>
                                      </p:cBhvr>
                                    </p:animEffect>
                                  </p:childTnLst>
                                </p:cTn>
                              </p:par>
                            </p:childTnLst>
                          </p:cTn>
                        </p:par>
                        <p:par>
                          <p:cTn id="12" fill="hold">
                            <p:stCondLst>
                              <p:cond delay="3000"/>
                            </p:stCondLst>
                            <p:childTnLst>
                              <p:par>
                                <p:cTn id="13" presetID="4" presetClass="entr" presetSubtype="32" fill="hold" grpId="0" nodeType="afterEffect">
                                  <p:stCondLst>
                                    <p:cond delay="1000"/>
                                  </p:stCondLst>
                                  <p:childTnLst>
                                    <p:set>
                                      <p:cBhvr>
                                        <p:cTn id="14" dur="1" fill="hold">
                                          <p:stCondLst>
                                            <p:cond delay="0"/>
                                          </p:stCondLst>
                                        </p:cTn>
                                        <p:tgtEl>
                                          <p:spTgt spid="10"/>
                                        </p:tgtEl>
                                        <p:attrNameLst>
                                          <p:attrName>style.visibility</p:attrName>
                                        </p:attrNameLst>
                                      </p:cBhvr>
                                      <p:to>
                                        <p:strVal val="visible"/>
                                      </p:to>
                                    </p:set>
                                    <p:animEffect transition="in" filter="box(out)">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7030A0"/>
                </a:solidFill>
                <a:latin typeface="Times New Roman" panose="02020603050405020304" pitchFamily="18" charset="0"/>
                <a:cs typeface="Times New Roman" panose="02020603050405020304" pitchFamily="18" charset="0"/>
              </a:rPr>
              <a:t>Adatbevitel</a:t>
            </a:r>
            <a:endParaRPr lang="hu-HU" sz="2800" b="0" i="0" dirty="0">
              <a:solidFill>
                <a:srgbClr val="7030A0"/>
              </a:solidFill>
              <a:latin typeface="Plantagenet Cherokee"/>
            </a:endParaRPr>
          </a:p>
        </p:txBody>
      </p:sp>
      <p:pic>
        <p:nvPicPr>
          <p:cNvPr id="2" name="Kép 1"/>
          <p:cNvPicPr>
            <a:picLocks noChangeAspect="1"/>
          </p:cNvPicPr>
          <p:nvPr/>
        </p:nvPicPr>
        <p:blipFill>
          <a:blip r:embed="rId2"/>
          <a:stretch>
            <a:fillRect/>
          </a:stretch>
        </p:blipFill>
        <p:spPr>
          <a:xfrm>
            <a:off x="1" y="1314871"/>
            <a:ext cx="7864084" cy="5543129"/>
          </a:xfrm>
          <a:prstGeom prst="rect">
            <a:avLst/>
          </a:prstGeom>
        </p:spPr>
      </p:pic>
      <p:pic>
        <p:nvPicPr>
          <p:cNvPr id="4" name="Kép 3"/>
          <p:cNvPicPr>
            <a:picLocks noChangeAspect="1"/>
          </p:cNvPicPr>
          <p:nvPr/>
        </p:nvPicPr>
        <p:blipFill>
          <a:blip r:embed="rId3"/>
          <a:stretch>
            <a:fillRect/>
          </a:stretch>
        </p:blipFill>
        <p:spPr>
          <a:xfrm>
            <a:off x="8081694" y="2278127"/>
            <a:ext cx="3316511" cy="2298391"/>
          </a:xfrm>
          <a:prstGeom prst="rect">
            <a:avLst/>
          </a:prstGeom>
        </p:spPr>
      </p:pic>
      <p:pic>
        <p:nvPicPr>
          <p:cNvPr id="9" name="Kép 8"/>
          <p:cNvPicPr>
            <a:picLocks noChangeAspect="1"/>
          </p:cNvPicPr>
          <p:nvPr/>
        </p:nvPicPr>
        <p:blipFill>
          <a:blip r:embed="rId4"/>
          <a:stretch>
            <a:fillRect/>
          </a:stretch>
        </p:blipFill>
        <p:spPr>
          <a:xfrm>
            <a:off x="7623676" y="1035966"/>
            <a:ext cx="4232548" cy="1242161"/>
          </a:xfrm>
          <a:prstGeom prst="rect">
            <a:avLst/>
          </a:prstGeom>
        </p:spPr>
      </p:pic>
      <p:sp>
        <p:nvSpPr>
          <p:cNvPr id="11" name="Oval 5"/>
          <p:cNvSpPr>
            <a:spLocks noChangeArrowheads="1"/>
          </p:cNvSpPr>
          <p:nvPr/>
        </p:nvSpPr>
        <p:spPr bwMode="auto">
          <a:xfrm>
            <a:off x="7858393" y="1147101"/>
            <a:ext cx="1334507" cy="504825"/>
          </a:xfrm>
          <a:prstGeom prst="ellipse">
            <a:avLst/>
          </a:prstGeom>
          <a:noFill/>
          <a:ln w="57150">
            <a:solidFill>
              <a:srgbClr val="FF33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hu-HU"/>
          </a:p>
        </p:txBody>
      </p:sp>
      <p:sp>
        <p:nvSpPr>
          <p:cNvPr id="12" name="Text Box 3"/>
          <p:cNvSpPr txBox="1">
            <a:spLocks noChangeArrowheads="1"/>
          </p:cNvSpPr>
          <p:nvPr/>
        </p:nvSpPr>
        <p:spPr bwMode="auto">
          <a:xfrm>
            <a:off x="7239539" y="4576518"/>
            <a:ext cx="4952461"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Times New Roman" panose="02020603050405020304" pitchFamily="18" charset="0"/>
              </a:defRPr>
            </a:lvl1pPr>
            <a:lvl2pPr marL="742950" indent="-285750" eaLnBrk="0" hangingPunct="0">
              <a:defRPr sz="1400">
                <a:solidFill>
                  <a:schemeClr val="tx1"/>
                </a:solidFill>
                <a:latin typeface="Times New Roman" panose="02020603050405020304" pitchFamily="18" charset="0"/>
              </a:defRPr>
            </a:lvl2pPr>
            <a:lvl3pPr marL="1143000" indent="-228600" eaLnBrk="0" hangingPunct="0">
              <a:defRPr sz="1400">
                <a:solidFill>
                  <a:schemeClr val="tx1"/>
                </a:solidFill>
                <a:latin typeface="Times New Roman" panose="02020603050405020304" pitchFamily="18" charset="0"/>
              </a:defRPr>
            </a:lvl3pPr>
            <a:lvl4pPr marL="1600200" indent="-228600" eaLnBrk="0" hangingPunct="0">
              <a:defRPr sz="1400">
                <a:solidFill>
                  <a:schemeClr val="tx1"/>
                </a:solidFill>
                <a:latin typeface="Times New Roman" panose="02020603050405020304" pitchFamily="18" charset="0"/>
              </a:defRPr>
            </a:lvl4pPr>
            <a:lvl5pPr marL="2057400" indent="-228600" eaLnBrk="0" hangingPunct="0">
              <a:defRPr sz="1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1400">
                <a:solidFill>
                  <a:schemeClr val="tx1"/>
                </a:solidFill>
                <a:latin typeface="Times New Roman" panose="02020603050405020304" pitchFamily="18" charset="0"/>
              </a:defRPr>
            </a:lvl9pPr>
          </a:lstStyle>
          <a:p>
            <a:pPr algn="ctr" eaLnBrk="1" hangingPunct="1"/>
            <a:r>
              <a:rPr lang="hu-HU" altLang="hu-HU" b="1" dirty="0" smtClean="0">
                <a:solidFill>
                  <a:schemeClr val="tx2"/>
                </a:solidFill>
              </a:rPr>
              <a:t>UIC-KODEX </a:t>
            </a:r>
            <a:r>
              <a:rPr lang="hu-HU" altLang="hu-HU" b="1" dirty="0">
                <a:solidFill>
                  <a:schemeClr val="tx2"/>
                </a:solidFill>
              </a:rPr>
              <a:t>502-1</a:t>
            </a:r>
          </a:p>
          <a:p>
            <a:pPr algn="ctr" eaLnBrk="1" hangingPunct="1"/>
            <a:r>
              <a:rPr lang="hu-HU" altLang="hu-HU" dirty="0" err="1">
                <a:solidFill>
                  <a:schemeClr val="tx2"/>
                </a:solidFill>
              </a:rPr>
              <a:t>Außergewöhnliche</a:t>
            </a:r>
            <a:r>
              <a:rPr lang="hu-HU" altLang="hu-HU" dirty="0">
                <a:solidFill>
                  <a:schemeClr val="tx2"/>
                </a:solidFill>
              </a:rPr>
              <a:t> </a:t>
            </a:r>
            <a:r>
              <a:rPr lang="hu-HU" altLang="hu-HU" dirty="0" err="1">
                <a:solidFill>
                  <a:schemeClr val="tx2"/>
                </a:solidFill>
              </a:rPr>
              <a:t>Sendungen</a:t>
            </a:r>
            <a:r>
              <a:rPr lang="hu-HU" altLang="hu-HU" dirty="0">
                <a:solidFill>
                  <a:schemeClr val="tx2"/>
                </a:solidFill>
              </a:rPr>
              <a:t> – </a:t>
            </a:r>
            <a:r>
              <a:rPr lang="hu-HU" altLang="hu-HU" dirty="0" err="1">
                <a:solidFill>
                  <a:schemeClr val="tx2"/>
                </a:solidFill>
              </a:rPr>
              <a:t>Bestimmungen</a:t>
            </a:r>
            <a:r>
              <a:rPr lang="hu-HU" altLang="hu-HU" dirty="0">
                <a:solidFill>
                  <a:schemeClr val="tx2"/>
                </a:solidFill>
              </a:rPr>
              <a:t> </a:t>
            </a:r>
            <a:r>
              <a:rPr lang="hu-HU" altLang="hu-HU" dirty="0" err="1" smtClean="0">
                <a:solidFill>
                  <a:schemeClr val="tx2"/>
                </a:solidFill>
              </a:rPr>
              <a:t>für</a:t>
            </a:r>
            <a:r>
              <a:rPr lang="hu-HU" altLang="hu-HU" dirty="0" smtClean="0">
                <a:solidFill>
                  <a:schemeClr val="tx2"/>
                </a:solidFill>
              </a:rPr>
              <a:t> die </a:t>
            </a:r>
            <a:r>
              <a:rPr lang="hu-HU" altLang="hu-HU" dirty="0" err="1">
                <a:solidFill>
                  <a:schemeClr val="tx2"/>
                </a:solidFill>
              </a:rPr>
              <a:t>Planung</a:t>
            </a:r>
            <a:r>
              <a:rPr lang="hu-HU" altLang="hu-HU" dirty="0">
                <a:solidFill>
                  <a:schemeClr val="tx2"/>
                </a:solidFill>
              </a:rPr>
              <a:t> und </a:t>
            </a:r>
            <a:r>
              <a:rPr lang="hu-HU" altLang="hu-HU" dirty="0" err="1">
                <a:solidFill>
                  <a:schemeClr val="tx2"/>
                </a:solidFill>
              </a:rPr>
              <a:t>Behandlung</a:t>
            </a:r>
            <a:r>
              <a:rPr lang="hu-HU" altLang="hu-HU" dirty="0">
                <a:solidFill>
                  <a:schemeClr val="tx2"/>
                </a:solidFill>
              </a:rPr>
              <a:t> von </a:t>
            </a:r>
            <a:r>
              <a:rPr lang="hu-HU" altLang="hu-HU" dirty="0" err="1">
                <a:solidFill>
                  <a:schemeClr val="tx2"/>
                </a:solidFill>
              </a:rPr>
              <a:t>außergewöhnlichen</a:t>
            </a:r>
            <a:r>
              <a:rPr lang="hu-HU" altLang="hu-HU" dirty="0">
                <a:solidFill>
                  <a:schemeClr val="tx2"/>
                </a:solidFill>
              </a:rPr>
              <a:t> </a:t>
            </a:r>
            <a:r>
              <a:rPr lang="hu-HU" altLang="hu-HU" dirty="0" err="1">
                <a:solidFill>
                  <a:schemeClr val="tx2"/>
                </a:solidFill>
              </a:rPr>
              <a:t>Sendungen</a:t>
            </a:r>
            <a:endParaRPr lang="hu-HU" altLang="hu-HU" dirty="0">
              <a:solidFill>
                <a:schemeClr val="tx2"/>
              </a:solidFill>
            </a:endParaRPr>
          </a:p>
          <a:p>
            <a:pPr algn="ctr" eaLnBrk="1" hangingPunct="1"/>
            <a:r>
              <a:rPr lang="hu-HU" altLang="hu-HU" i="1" dirty="0" err="1" smtClean="0">
                <a:solidFill>
                  <a:schemeClr val="tx2"/>
                </a:solidFill>
              </a:rPr>
              <a:t>Transports</a:t>
            </a:r>
            <a:r>
              <a:rPr lang="hu-HU" altLang="hu-HU" i="1" dirty="0" smtClean="0">
                <a:solidFill>
                  <a:schemeClr val="tx2"/>
                </a:solidFill>
              </a:rPr>
              <a:t> </a:t>
            </a:r>
            <a:r>
              <a:rPr lang="hu-HU" altLang="hu-HU" i="1" dirty="0" err="1">
                <a:solidFill>
                  <a:schemeClr val="tx2"/>
                </a:solidFill>
              </a:rPr>
              <a:t>exceptionnels</a:t>
            </a:r>
            <a:r>
              <a:rPr lang="hu-HU" altLang="hu-HU" i="1" dirty="0">
                <a:solidFill>
                  <a:schemeClr val="tx2"/>
                </a:solidFill>
              </a:rPr>
              <a:t>  –  </a:t>
            </a:r>
            <a:r>
              <a:rPr lang="hu-HU" altLang="hu-HU" i="1" dirty="0" err="1">
                <a:solidFill>
                  <a:schemeClr val="tx2"/>
                </a:solidFill>
              </a:rPr>
              <a:t>Dipositions</a:t>
            </a:r>
            <a:r>
              <a:rPr lang="hu-HU" altLang="hu-HU" i="1" dirty="0">
                <a:solidFill>
                  <a:schemeClr val="tx2"/>
                </a:solidFill>
              </a:rPr>
              <a:t> </a:t>
            </a:r>
            <a:r>
              <a:rPr lang="hu-HU" altLang="hu-HU" i="1" dirty="0" err="1">
                <a:solidFill>
                  <a:schemeClr val="tx2"/>
                </a:solidFill>
              </a:rPr>
              <a:t>concernant</a:t>
            </a:r>
            <a:r>
              <a:rPr lang="hu-HU" altLang="hu-HU" i="1" dirty="0">
                <a:solidFill>
                  <a:schemeClr val="tx2"/>
                </a:solidFill>
              </a:rPr>
              <a:t> </a:t>
            </a:r>
            <a:r>
              <a:rPr lang="hu-HU" altLang="hu-HU" i="1" dirty="0" err="1">
                <a:solidFill>
                  <a:schemeClr val="tx2"/>
                </a:solidFill>
              </a:rPr>
              <a:t>l’étude</a:t>
            </a:r>
            <a:r>
              <a:rPr lang="hu-HU" altLang="hu-HU" i="1" dirty="0">
                <a:solidFill>
                  <a:schemeClr val="tx2"/>
                </a:solidFill>
              </a:rPr>
              <a:t> et </a:t>
            </a:r>
            <a:r>
              <a:rPr lang="hu-HU" altLang="hu-HU" i="1" dirty="0" err="1">
                <a:solidFill>
                  <a:schemeClr val="tx2"/>
                </a:solidFill>
              </a:rPr>
              <a:t>l’exécution</a:t>
            </a:r>
            <a:r>
              <a:rPr lang="hu-HU" altLang="hu-HU" i="1" dirty="0">
                <a:solidFill>
                  <a:schemeClr val="tx2"/>
                </a:solidFill>
              </a:rPr>
              <a:t> des </a:t>
            </a:r>
            <a:r>
              <a:rPr lang="hu-HU" altLang="hu-HU" i="1" dirty="0" err="1">
                <a:solidFill>
                  <a:schemeClr val="tx2"/>
                </a:solidFill>
              </a:rPr>
              <a:t>transports</a:t>
            </a:r>
            <a:r>
              <a:rPr lang="hu-HU" altLang="hu-HU" i="1" dirty="0">
                <a:solidFill>
                  <a:schemeClr val="tx2"/>
                </a:solidFill>
              </a:rPr>
              <a:t> </a:t>
            </a:r>
            <a:r>
              <a:rPr lang="hu-HU" altLang="hu-HU" i="1" dirty="0" err="1">
                <a:solidFill>
                  <a:schemeClr val="tx2"/>
                </a:solidFill>
              </a:rPr>
              <a:t>exceptionnels</a:t>
            </a:r>
            <a:endParaRPr lang="hu-HU" altLang="hu-HU" i="1" dirty="0">
              <a:solidFill>
                <a:schemeClr val="tx2"/>
              </a:solidFill>
            </a:endParaRPr>
          </a:p>
          <a:p>
            <a:pPr algn="ctr" eaLnBrk="1" hangingPunct="1"/>
            <a:r>
              <a:rPr lang="hu-HU" altLang="hu-HU" i="1" dirty="0" err="1">
                <a:solidFill>
                  <a:schemeClr val="tx2"/>
                </a:solidFill>
              </a:rPr>
              <a:t>Exceptional</a:t>
            </a:r>
            <a:r>
              <a:rPr lang="hu-HU" altLang="hu-HU" i="1" dirty="0">
                <a:solidFill>
                  <a:schemeClr val="tx2"/>
                </a:solidFill>
              </a:rPr>
              <a:t> </a:t>
            </a:r>
            <a:r>
              <a:rPr lang="hu-HU" altLang="hu-HU" i="1" dirty="0" err="1">
                <a:solidFill>
                  <a:schemeClr val="tx2"/>
                </a:solidFill>
              </a:rPr>
              <a:t>consignments</a:t>
            </a:r>
            <a:r>
              <a:rPr lang="hu-HU" altLang="hu-HU" i="1" dirty="0">
                <a:solidFill>
                  <a:schemeClr val="tx2"/>
                </a:solidFill>
              </a:rPr>
              <a:t>  –  </a:t>
            </a:r>
            <a:r>
              <a:rPr lang="hu-HU" altLang="hu-HU" i="1" dirty="0" err="1">
                <a:solidFill>
                  <a:schemeClr val="tx2"/>
                </a:solidFill>
              </a:rPr>
              <a:t>Regulations</a:t>
            </a:r>
            <a:r>
              <a:rPr lang="hu-HU" altLang="hu-HU" i="1" dirty="0">
                <a:solidFill>
                  <a:schemeClr val="tx2"/>
                </a:solidFill>
              </a:rPr>
              <a:t> </a:t>
            </a:r>
            <a:r>
              <a:rPr lang="hu-HU" altLang="hu-HU" i="1" dirty="0" err="1">
                <a:solidFill>
                  <a:schemeClr val="tx2"/>
                </a:solidFill>
              </a:rPr>
              <a:t>concerning</a:t>
            </a:r>
            <a:r>
              <a:rPr lang="hu-HU" altLang="hu-HU" i="1" dirty="0">
                <a:solidFill>
                  <a:schemeClr val="tx2"/>
                </a:solidFill>
              </a:rPr>
              <a:t> </a:t>
            </a:r>
            <a:r>
              <a:rPr lang="hu-HU" altLang="hu-HU" i="1" dirty="0" err="1">
                <a:solidFill>
                  <a:schemeClr val="tx2"/>
                </a:solidFill>
              </a:rPr>
              <a:t>the</a:t>
            </a:r>
            <a:r>
              <a:rPr lang="hu-HU" altLang="hu-HU" i="1" dirty="0">
                <a:solidFill>
                  <a:schemeClr val="tx2"/>
                </a:solidFill>
              </a:rPr>
              <a:t> </a:t>
            </a:r>
            <a:r>
              <a:rPr lang="hu-HU" altLang="hu-HU" i="1" dirty="0" err="1">
                <a:solidFill>
                  <a:schemeClr val="tx2"/>
                </a:solidFill>
              </a:rPr>
              <a:t>preparation</a:t>
            </a:r>
            <a:r>
              <a:rPr lang="hu-HU" altLang="hu-HU" i="1" dirty="0">
                <a:solidFill>
                  <a:schemeClr val="tx2"/>
                </a:solidFill>
              </a:rPr>
              <a:t> and management of </a:t>
            </a:r>
            <a:r>
              <a:rPr lang="hu-HU" altLang="hu-HU" i="1" dirty="0" err="1">
                <a:solidFill>
                  <a:schemeClr val="tx2"/>
                </a:solidFill>
              </a:rPr>
              <a:t>exceptional</a:t>
            </a:r>
            <a:r>
              <a:rPr lang="hu-HU" altLang="hu-HU" i="1" dirty="0">
                <a:solidFill>
                  <a:schemeClr val="tx2"/>
                </a:solidFill>
              </a:rPr>
              <a:t> </a:t>
            </a:r>
            <a:r>
              <a:rPr lang="hu-HU" altLang="hu-HU" i="1" dirty="0" err="1">
                <a:solidFill>
                  <a:schemeClr val="tx2"/>
                </a:solidFill>
              </a:rPr>
              <a:t>consignments</a:t>
            </a:r>
            <a:endParaRPr lang="hu-HU" altLang="hu-HU" i="1" dirty="0">
              <a:solidFill>
                <a:schemeClr val="tx2"/>
              </a:solidFill>
            </a:endParaRPr>
          </a:p>
          <a:p>
            <a:pPr algn="ctr" eaLnBrk="1" hangingPunct="1"/>
            <a:r>
              <a:rPr lang="ru-RU" altLang="hu-HU" i="1" dirty="0" smtClean="0">
                <a:solidFill>
                  <a:schemeClr val="tx2"/>
                </a:solidFill>
              </a:rPr>
              <a:t>ОСЖД/МСЖД </a:t>
            </a:r>
            <a:r>
              <a:rPr lang="ru-RU" altLang="hu-HU" i="1" dirty="0">
                <a:solidFill>
                  <a:schemeClr val="tx2"/>
                </a:solidFill>
              </a:rPr>
              <a:t>О 502-3 «Перевозка необычных грузов в международном железнодорожном сообщении с участием железных дорог колеи 1435 мм и 1520 мм»</a:t>
            </a:r>
            <a:endParaRPr lang="hu-HU" altLang="hu-HU" i="1" dirty="0">
              <a:solidFill>
                <a:schemeClr val="tx2"/>
              </a:solidFill>
            </a:endParaRPr>
          </a:p>
        </p:txBody>
      </p:sp>
    </p:spTree>
    <p:extLst>
      <p:ext uri="{BB962C8B-B14F-4D97-AF65-F5344CB8AC3E}">
        <p14:creationId xmlns:p14="http://schemas.microsoft.com/office/powerpoint/2010/main" val="2316342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box(ou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ím 12"/>
          <p:cNvSpPr>
            <a:spLocks noGrp="1"/>
          </p:cNvSpPr>
          <p:nvPr>
            <p:ph type="title"/>
          </p:nvPr>
        </p:nvSpPr>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7030A0"/>
                </a:solidFill>
                <a:latin typeface="Times New Roman" panose="02020603050405020304" pitchFamily="18" charset="0"/>
                <a:cs typeface="Times New Roman" panose="02020603050405020304" pitchFamily="18" charset="0"/>
              </a:rPr>
              <a:t>Adatbevitel</a:t>
            </a:r>
            <a:endParaRPr lang="hu-HU" sz="2800" b="0" i="0" dirty="0">
              <a:solidFill>
                <a:srgbClr val="7030A0"/>
              </a:solidFill>
              <a:latin typeface="Plantagenet Cherokee"/>
            </a:endParaRPr>
          </a:p>
        </p:txBody>
      </p:sp>
      <p:pic>
        <p:nvPicPr>
          <p:cNvPr id="3" name="Kép 2"/>
          <p:cNvPicPr>
            <a:picLocks noChangeAspect="1"/>
          </p:cNvPicPr>
          <p:nvPr/>
        </p:nvPicPr>
        <p:blipFill>
          <a:blip r:embed="rId2"/>
          <a:stretch>
            <a:fillRect/>
          </a:stretch>
        </p:blipFill>
        <p:spPr>
          <a:xfrm>
            <a:off x="0" y="35985"/>
            <a:ext cx="4785775" cy="6822015"/>
          </a:xfrm>
          <a:prstGeom prst="rect">
            <a:avLst/>
          </a:prstGeom>
        </p:spPr>
      </p:pic>
      <p:sp>
        <p:nvSpPr>
          <p:cNvPr id="9" name="Téglalap 8"/>
          <p:cNvSpPr/>
          <p:nvPr/>
        </p:nvSpPr>
        <p:spPr>
          <a:xfrm>
            <a:off x="6095241" y="1956590"/>
            <a:ext cx="4046877" cy="461665"/>
          </a:xfrm>
          <a:prstGeom prst="rect">
            <a:avLst/>
          </a:prstGeom>
        </p:spPr>
        <p:txBody>
          <a:bodyPr wrap="none">
            <a:spAutoFit/>
          </a:bodyPr>
          <a:lstStyle/>
          <a:p>
            <a:r>
              <a:rPr lang="hu-HU" altLang="hu-HU" sz="2400" dirty="0" smtClean="0">
                <a:solidFill>
                  <a:srgbClr val="002060"/>
                </a:solidFill>
                <a:latin typeface="Times New Roman" panose="02020603050405020304" pitchFamily="18" charset="0"/>
                <a:cs typeface="Times New Roman" panose="02020603050405020304" pitchFamily="18" charset="0"/>
              </a:rPr>
              <a:t>UIC-SZELVÉNYRENDSZER</a:t>
            </a:r>
            <a:endParaRPr lang="hu-HU" sz="2400" dirty="0">
              <a:latin typeface="Times New Roman" panose="02020603050405020304" pitchFamily="18" charset="0"/>
              <a:cs typeface="Times New Roman" panose="02020603050405020304" pitchFamily="18" charset="0"/>
            </a:endParaRPr>
          </a:p>
        </p:txBody>
      </p:sp>
      <p:sp>
        <p:nvSpPr>
          <p:cNvPr id="10" name="Téglalap 3"/>
          <p:cNvSpPr>
            <a:spLocks noChangeArrowheads="1"/>
          </p:cNvSpPr>
          <p:nvPr/>
        </p:nvSpPr>
        <p:spPr bwMode="auto">
          <a:xfrm>
            <a:off x="4686299" y="2606453"/>
            <a:ext cx="7505701"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400">
                <a:solidFill>
                  <a:schemeClr val="tx1"/>
                </a:solidFill>
                <a:latin typeface="Times New Roman" panose="02020603050405020304" pitchFamily="18" charset="0"/>
              </a:defRPr>
            </a:lvl1pPr>
            <a:lvl2pPr marL="742950" indent="-285750" eaLnBrk="0" hangingPunct="0">
              <a:defRPr sz="1400">
                <a:solidFill>
                  <a:schemeClr val="tx1"/>
                </a:solidFill>
                <a:latin typeface="Times New Roman" panose="02020603050405020304" pitchFamily="18" charset="0"/>
              </a:defRPr>
            </a:lvl2pPr>
            <a:lvl3pPr marL="1143000" indent="-228600" eaLnBrk="0" hangingPunct="0">
              <a:defRPr sz="1400">
                <a:solidFill>
                  <a:schemeClr val="tx1"/>
                </a:solidFill>
                <a:latin typeface="Times New Roman" panose="02020603050405020304" pitchFamily="18" charset="0"/>
              </a:defRPr>
            </a:lvl3pPr>
            <a:lvl4pPr marL="1600200" indent="-228600" eaLnBrk="0" hangingPunct="0">
              <a:defRPr sz="1400">
                <a:solidFill>
                  <a:schemeClr val="tx1"/>
                </a:solidFill>
                <a:latin typeface="Times New Roman" panose="02020603050405020304" pitchFamily="18" charset="0"/>
              </a:defRPr>
            </a:lvl4pPr>
            <a:lvl5pPr marL="2057400" indent="-228600" eaLnBrk="0" hangingPunct="0">
              <a:defRPr sz="1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1400">
                <a:solidFill>
                  <a:schemeClr val="tx1"/>
                </a:solidFill>
                <a:latin typeface="Times New Roman" panose="02020603050405020304" pitchFamily="18" charset="0"/>
              </a:defRPr>
            </a:lvl9pPr>
          </a:lstStyle>
          <a:p>
            <a:pPr algn="just" eaLnBrk="1" hangingPunct="1"/>
            <a:r>
              <a:rPr lang="hu-HU" altLang="hu-HU" sz="1600" dirty="0"/>
              <a:t>Az </a:t>
            </a:r>
            <a:r>
              <a:rPr lang="hu-HU" altLang="hu-HU" sz="1600" b="1" dirty="0"/>
              <a:t>UIC 502–2</a:t>
            </a:r>
            <a:r>
              <a:rPr lang="hu-HU" altLang="hu-HU" sz="1600" dirty="0"/>
              <a:t>-es döntvény tartalmazza a rakszelvényen túlérő küldemények egységes nemzetközi besorolási rendszerét. A </a:t>
            </a:r>
            <a:r>
              <a:rPr lang="hu-HU" altLang="hu-HU" sz="1600" dirty="0" err="1"/>
              <a:t>rakszelvény</a:t>
            </a:r>
            <a:r>
              <a:rPr lang="hu-HU" altLang="hu-HU" sz="1600" dirty="0"/>
              <a:t> és az űrszelvény közötti teret meghatározott (vízszintesen elhelyezkedő vágánytengelyre merőleges) szelvényekre osztották fel. A szelvények összessége alkotja a szelvényrendszert.</a:t>
            </a:r>
          </a:p>
          <a:p>
            <a:pPr algn="just" eaLnBrk="1" hangingPunct="1"/>
            <a:r>
              <a:rPr lang="hu-HU" altLang="hu-HU" sz="1600" dirty="0" smtClean="0"/>
              <a:t>Bevezetésének </a:t>
            </a:r>
            <a:r>
              <a:rPr lang="hu-HU" altLang="hu-HU" sz="1600" dirty="0"/>
              <a:t>fontossága:</a:t>
            </a:r>
          </a:p>
          <a:p>
            <a:pPr algn="just" eaLnBrk="1" hangingPunct="1">
              <a:buFontTx/>
              <a:buChar char="-"/>
            </a:pPr>
            <a:r>
              <a:rPr lang="hu-HU" altLang="hu-HU" sz="1600" b="1" dirty="0" smtClean="0"/>
              <a:t> egységes </a:t>
            </a:r>
            <a:r>
              <a:rPr lang="hu-HU" altLang="hu-HU" sz="1600" b="1" dirty="0"/>
              <a:t>eljárási rend alkalmazása;</a:t>
            </a:r>
          </a:p>
          <a:p>
            <a:pPr algn="just" eaLnBrk="1" hangingPunct="1"/>
            <a:r>
              <a:rPr lang="hu-HU" altLang="hu-HU" sz="1600" b="1" dirty="0" smtClean="0"/>
              <a:t>- tervezhetőség</a:t>
            </a:r>
            <a:r>
              <a:rPr lang="hu-HU" altLang="hu-HU" sz="1600" b="1" dirty="0"/>
              <a:t>;</a:t>
            </a:r>
          </a:p>
          <a:p>
            <a:pPr algn="just" eaLnBrk="1" hangingPunct="1">
              <a:buFontTx/>
              <a:buChar char="-"/>
            </a:pPr>
            <a:r>
              <a:rPr lang="hu-HU" altLang="hu-HU" sz="1600" b="1" dirty="0" smtClean="0"/>
              <a:t> engedélyezési </a:t>
            </a:r>
            <a:r>
              <a:rPr lang="hu-HU" altLang="hu-HU" sz="1600" b="1" dirty="0"/>
              <a:t>idő, ajánlattétel gyorsítása, stb</a:t>
            </a:r>
            <a:r>
              <a:rPr lang="hu-HU" altLang="hu-HU" sz="1600" b="1" dirty="0" smtClean="0"/>
              <a:t>.</a:t>
            </a:r>
            <a:endParaRPr lang="hu-HU" altLang="hu-HU" sz="1600" b="1" dirty="0"/>
          </a:p>
        </p:txBody>
      </p:sp>
      <p:sp>
        <p:nvSpPr>
          <p:cNvPr id="11" name="Téglalap 10"/>
          <p:cNvSpPr/>
          <p:nvPr/>
        </p:nvSpPr>
        <p:spPr>
          <a:xfrm>
            <a:off x="4500563" y="4826675"/>
            <a:ext cx="7691437" cy="2031325"/>
          </a:xfrm>
          <a:prstGeom prst="rect">
            <a:avLst/>
          </a:prstGeom>
        </p:spPr>
        <p:txBody>
          <a:bodyPr wrap="square">
            <a:spAutoFit/>
          </a:bodyPr>
          <a:lstStyle/>
          <a:p>
            <a:pPr marL="285750" indent="-285750" algn="just" eaLnBrk="1" hangingPunct="1">
              <a:buFont typeface="Arial" pitchFamily="34" charset="0"/>
              <a:buChar char="•"/>
              <a:defRPr/>
            </a:pPr>
            <a:r>
              <a:rPr lang="hu-HU" sz="1400" dirty="0" smtClean="0">
                <a:latin typeface="Times New Roman" panose="02020603050405020304" pitchFamily="18" charset="0"/>
                <a:cs typeface="Times New Roman" panose="02020603050405020304" pitchFamily="18" charset="0"/>
              </a:rPr>
              <a:t>A </a:t>
            </a:r>
            <a:r>
              <a:rPr lang="hu-HU" sz="1400" dirty="0">
                <a:latin typeface="Times New Roman" panose="02020603050405020304" pitchFamily="18" charset="0"/>
                <a:cs typeface="Times New Roman" panose="02020603050405020304" pitchFamily="18" charset="0"/>
              </a:rPr>
              <a:t>szelvényrendszer 4 tartományból tevődik össze és azokat római (I., II., III., IV.) számok jelölik. </a:t>
            </a:r>
          </a:p>
          <a:p>
            <a:pPr marL="285750" indent="-285750" algn="just" eaLnBrk="1" hangingPunct="1">
              <a:buFont typeface="Arial" pitchFamily="34" charset="0"/>
              <a:buChar char="•"/>
              <a:defRPr/>
            </a:pPr>
            <a:r>
              <a:rPr lang="hu-HU" sz="1400" dirty="0" smtClean="0">
                <a:latin typeface="Times New Roman" panose="02020603050405020304" pitchFamily="18" charset="0"/>
                <a:cs typeface="Times New Roman" panose="02020603050405020304" pitchFamily="18" charset="0"/>
              </a:rPr>
              <a:t>Minden </a:t>
            </a:r>
            <a:r>
              <a:rPr lang="hu-HU" sz="1400" dirty="0">
                <a:latin typeface="Times New Roman" panose="02020603050405020304" pitchFamily="18" charset="0"/>
                <a:cs typeface="Times New Roman" panose="02020603050405020304" pitchFamily="18" charset="0"/>
              </a:rPr>
              <a:t>tartományban 10 szelvényvonal található, amelyek 0 – 9 számokkal sorszámozottak.</a:t>
            </a:r>
          </a:p>
          <a:p>
            <a:pPr marL="285750" indent="-285750" algn="just" eaLnBrk="1" hangingPunct="1">
              <a:buFont typeface="Arial" pitchFamily="34" charset="0"/>
              <a:buChar char="•"/>
              <a:defRPr/>
            </a:pPr>
            <a:r>
              <a:rPr lang="hu-HU" sz="1400" dirty="0" smtClean="0">
                <a:latin typeface="Times New Roman" panose="02020603050405020304" pitchFamily="18" charset="0"/>
                <a:cs typeface="Times New Roman" panose="02020603050405020304" pitchFamily="18" charset="0"/>
              </a:rPr>
              <a:t>Az </a:t>
            </a:r>
            <a:r>
              <a:rPr lang="hu-HU" sz="1400" dirty="0">
                <a:latin typeface="Times New Roman" panose="02020603050405020304" pitchFamily="18" charset="0"/>
                <a:cs typeface="Times New Roman" panose="02020603050405020304" pitchFamily="18" charset="0"/>
              </a:rPr>
              <a:t>I. és II. tartomány félszélessége 1575–2000 mm, magassága 600–1200 mm, illetve 1200–3175 mm, amelyet 10 függőleges szelvényvonal határol, ill. oszt további részekre. Az I. tartomány függőleges vonalai a II., illetve a III. tartományban is folytatódnak.</a:t>
            </a:r>
          </a:p>
          <a:p>
            <a:pPr marL="285750" indent="-285750" algn="just" eaLnBrk="1" hangingPunct="1">
              <a:buFont typeface="Arial" pitchFamily="34" charset="0"/>
              <a:buChar char="•"/>
              <a:defRPr/>
            </a:pPr>
            <a:r>
              <a:rPr lang="hu-HU" sz="1400" dirty="0" smtClean="0">
                <a:latin typeface="Times New Roman" panose="02020603050405020304" pitchFamily="18" charset="0"/>
                <a:cs typeface="Times New Roman" panose="02020603050405020304" pitchFamily="18" charset="0"/>
              </a:rPr>
              <a:t>A </a:t>
            </a:r>
            <a:r>
              <a:rPr lang="hu-HU" sz="1400" dirty="0">
                <a:latin typeface="Times New Roman" panose="02020603050405020304" pitchFamily="18" charset="0"/>
                <a:cs typeface="Times New Roman" panose="02020603050405020304" pitchFamily="18" charset="0"/>
              </a:rPr>
              <a:t>III. tartományt az alsó vízszintes határvonaltól induló 10 ferde szelvényvonal határol, ill. oszt további részekre az II. tartomány vonalainak közvetlen folytatásaként.</a:t>
            </a:r>
          </a:p>
          <a:p>
            <a:pPr marL="285750" indent="-285750" algn="just" eaLnBrk="1" hangingPunct="1">
              <a:buFont typeface="Arial" pitchFamily="34" charset="0"/>
              <a:buChar char="•"/>
              <a:defRPr/>
            </a:pPr>
            <a:r>
              <a:rPr lang="hu-HU" sz="1400" dirty="0" smtClean="0">
                <a:latin typeface="Times New Roman" panose="02020603050405020304" pitchFamily="18" charset="0"/>
                <a:cs typeface="Times New Roman" panose="02020603050405020304" pitchFamily="18" charset="0"/>
              </a:rPr>
              <a:t>A </a:t>
            </a:r>
            <a:r>
              <a:rPr lang="hu-HU" sz="1400" dirty="0">
                <a:latin typeface="Times New Roman" panose="02020603050405020304" pitchFamily="18" charset="0"/>
                <a:cs typeface="Times New Roman" panose="02020603050405020304" pitchFamily="18" charset="0"/>
              </a:rPr>
              <a:t>IV. tartomány 4750 mm magasságig 10 ferde, ill. vízszintes szelvényvonal határol, ill. oszt további részekre.</a:t>
            </a:r>
          </a:p>
        </p:txBody>
      </p:sp>
      <p:pic>
        <p:nvPicPr>
          <p:cNvPr id="12" name="Kép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5803" y="1340177"/>
            <a:ext cx="3079750" cy="578993"/>
          </a:xfrm>
          <a:prstGeom prst="rect">
            <a:avLst/>
          </a:prstGeom>
        </p:spPr>
      </p:pic>
    </p:spTree>
    <p:extLst>
      <p:ext uri="{BB962C8B-B14F-4D97-AF65-F5344CB8AC3E}">
        <p14:creationId xmlns:p14="http://schemas.microsoft.com/office/powerpoint/2010/main" val="11908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2"/>
          <a:stretch>
            <a:fillRect/>
          </a:stretch>
        </p:blipFill>
        <p:spPr>
          <a:xfrm>
            <a:off x="0" y="1686152"/>
            <a:ext cx="7678478" cy="4305215"/>
          </a:xfrm>
          <a:prstGeom prst="rect">
            <a:avLst/>
          </a:prstGeom>
        </p:spPr>
      </p:pic>
      <p:sp>
        <p:nvSpPr>
          <p:cNvPr id="5" name="Cím 12"/>
          <p:cNvSpPr>
            <a:spLocks noGrp="1"/>
          </p:cNvSpPr>
          <p:nvPr>
            <p:ph type="title"/>
          </p:nvPr>
        </p:nvSpPr>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7030A0"/>
                </a:solidFill>
                <a:latin typeface="Times New Roman" panose="02020603050405020304" pitchFamily="18" charset="0"/>
                <a:cs typeface="Times New Roman" panose="02020603050405020304" pitchFamily="18" charset="0"/>
              </a:rPr>
              <a:t>Adatbevitel</a:t>
            </a:r>
            <a:endParaRPr lang="hu-HU" sz="2800" b="0" i="0" dirty="0">
              <a:solidFill>
                <a:srgbClr val="7030A0"/>
              </a:solidFill>
              <a:latin typeface="Plantagenet Cherokee"/>
            </a:endParaRPr>
          </a:p>
        </p:txBody>
      </p:sp>
      <p:pic>
        <p:nvPicPr>
          <p:cNvPr id="7" name="Kép 6"/>
          <p:cNvPicPr>
            <a:picLocks noChangeAspect="1"/>
          </p:cNvPicPr>
          <p:nvPr/>
        </p:nvPicPr>
        <p:blipFill>
          <a:blip r:embed="rId3"/>
          <a:stretch>
            <a:fillRect/>
          </a:stretch>
        </p:blipFill>
        <p:spPr>
          <a:xfrm>
            <a:off x="7890820" y="1285940"/>
            <a:ext cx="4182218" cy="2761727"/>
          </a:xfrm>
          <a:prstGeom prst="rect">
            <a:avLst/>
          </a:prstGeom>
        </p:spPr>
      </p:pic>
      <p:pic>
        <p:nvPicPr>
          <p:cNvPr id="8" name="Kép 7"/>
          <p:cNvPicPr>
            <a:picLocks noChangeAspect="1"/>
          </p:cNvPicPr>
          <p:nvPr/>
        </p:nvPicPr>
        <p:blipFill>
          <a:blip r:embed="rId4"/>
          <a:stretch>
            <a:fillRect/>
          </a:stretch>
        </p:blipFill>
        <p:spPr>
          <a:xfrm>
            <a:off x="7625700" y="4449241"/>
            <a:ext cx="4566300" cy="2164268"/>
          </a:xfrm>
          <a:prstGeom prst="rect">
            <a:avLst/>
          </a:prstGeom>
        </p:spPr>
      </p:pic>
    </p:spTree>
    <p:extLst>
      <p:ext uri="{BB962C8B-B14F-4D97-AF65-F5344CB8AC3E}">
        <p14:creationId xmlns:p14="http://schemas.microsoft.com/office/powerpoint/2010/main" val="32626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2"/>
          <a:stretch>
            <a:fillRect/>
          </a:stretch>
        </p:blipFill>
        <p:spPr>
          <a:xfrm>
            <a:off x="137414" y="1389158"/>
            <a:ext cx="5846571" cy="5121084"/>
          </a:xfrm>
          <a:prstGeom prst="rect">
            <a:avLst/>
          </a:prstGeom>
        </p:spPr>
      </p:pic>
      <p:pic>
        <p:nvPicPr>
          <p:cNvPr id="3" name="Kép 2"/>
          <p:cNvPicPr>
            <a:picLocks noChangeAspect="1"/>
          </p:cNvPicPr>
          <p:nvPr/>
        </p:nvPicPr>
        <p:blipFill>
          <a:blip r:embed="rId3"/>
          <a:stretch>
            <a:fillRect/>
          </a:stretch>
        </p:blipFill>
        <p:spPr>
          <a:xfrm>
            <a:off x="6190776" y="1376965"/>
            <a:ext cx="5889246" cy="5133277"/>
          </a:xfrm>
          <a:prstGeom prst="rect">
            <a:avLst/>
          </a:prstGeom>
        </p:spPr>
      </p:pic>
      <p:sp>
        <p:nvSpPr>
          <p:cNvPr id="8"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7030A0"/>
                </a:solidFill>
                <a:latin typeface="Times New Roman" panose="02020603050405020304" pitchFamily="18" charset="0"/>
                <a:cs typeface="Times New Roman" panose="02020603050405020304" pitchFamily="18" charset="0"/>
              </a:rPr>
              <a:t>Adatbevitel</a:t>
            </a:r>
            <a:endParaRPr lang="hu-HU" sz="2800" b="0" i="0" dirty="0">
              <a:solidFill>
                <a:srgbClr val="7030A0"/>
              </a:solidFill>
              <a:latin typeface="Plantagenet Cherokee"/>
            </a:endParaRPr>
          </a:p>
        </p:txBody>
      </p:sp>
    </p:spTree>
    <p:extLst>
      <p:ext uri="{BB962C8B-B14F-4D97-AF65-F5344CB8AC3E}">
        <p14:creationId xmlns:p14="http://schemas.microsoft.com/office/powerpoint/2010/main" val="4148807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2"/>
          <a:stretch>
            <a:fillRect/>
          </a:stretch>
        </p:blipFill>
        <p:spPr>
          <a:xfrm>
            <a:off x="-7220" y="1447800"/>
            <a:ext cx="7065199" cy="5410200"/>
          </a:xfrm>
          <a:prstGeom prst="rect">
            <a:avLst/>
          </a:prstGeom>
          <a:ln>
            <a:solidFill>
              <a:schemeClr val="tx2"/>
            </a:solidFill>
          </a:ln>
        </p:spPr>
      </p:pic>
      <p:pic>
        <p:nvPicPr>
          <p:cNvPr id="3" name="Kép 2"/>
          <p:cNvPicPr>
            <a:picLocks noChangeAspect="1"/>
          </p:cNvPicPr>
          <p:nvPr/>
        </p:nvPicPr>
        <p:blipFill>
          <a:blip r:embed="rId3"/>
          <a:stretch>
            <a:fillRect/>
          </a:stretch>
        </p:blipFill>
        <p:spPr>
          <a:xfrm>
            <a:off x="7179464" y="1447801"/>
            <a:ext cx="5012535" cy="3792940"/>
          </a:xfrm>
          <a:prstGeom prst="rect">
            <a:avLst/>
          </a:prstGeom>
        </p:spPr>
      </p:pic>
      <p:sp>
        <p:nvSpPr>
          <p:cNvPr id="7"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7030A0"/>
                </a:solidFill>
                <a:latin typeface="Times New Roman" panose="02020603050405020304" pitchFamily="18" charset="0"/>
                <a:cs typeface="Times New Roman" panose="02020603050405020304" pitchFamily="18" charset="0"/>
              </a:rPr>
              <a:t>Folyamatok</a:t>
            </a:r>
            <a:endParaRPr lang="hu-HU" sz="2800" b="0" i="0" dirty="0">
              <a:solidFill>
                <a:srgbClr val="7030A0"/>
              </a:solidFill>
              <a:latin typeface="Plantagenet Cherokee"/>
            </a:endParaRPr>
          </a:p>
        </p:txBody>
      </p:sp>
    </p:spTree>
    <p:extLst>
      <p:ext uri="{BB962C8B-B14F-4D97-AF65-F5344CB8AC3E}">
        <p14:creationId xmlns:p14="http://schemas.microsoft.com/office/powerpoint/2010/main" val="875478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2"/>
          <a:stretch>
            <a:fillRect/>
          </a:stretch>
        </p:blipFill>
        <p:spPr>
          <a:xfrm>
            <a:off x="1104900" y="1392071"/>
            <a:ext cx="3739370" cy="5362930"/>
          </a:xfrm>
          <a:prstGeom prst="rect">
            <a:avLst/>
          </a:prstGeom>
          <a:ln w="28575">
            <a:solidFill>
              <a:srgbClr val="0070C0"/>
            </a:solidFill>
          </a:ln>
        </p:spPr>
      </p:pic>
      <p:pic>
        <p:nvPicPr>
          <p:cNvPr id="3" name="Kép 2"/>
          <p:cNvPicPr>
            <a:picLocks noChangeAspect="1"/>
          </p:cNvPicPr>
          <p:nvPr/>
        </p:nvPicPr>
        <p:blipFill>
          <a:blip r:embed="rId3"/>
          <a:stretch>
            <a:fillRect/>
          </a:stretch>
        </p:blipFill>
        <p:spPr>
          <a:xfrm>
            <a:off x="7519332" y="1392070"/>
            <a:ext cx="3861906" cy="5362741"/>
          </a:xfrm>
          <a:prstGeom prst="rect">
            <a:avLst/>
          </a:prstGeom>
          <a:ln w="28575">
            <a:solidFill>
              <a:srgbClr val="0070C0"/>
            </a:solidFill>
          </a:ln>
        </p:spPr>
      </p:pic>
      <p:sp>
        <p:nvSpPr>
          <p:cNvPr id="9"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a:solidFill>
                  <a:srgbClr val="00B050"/>
                </a:solidFill>
                <a:latin typeface="Times New Roman" panose="02020603050405020304" pitchFamily="18" charset="0"/>
                <a:cs typeface="Times New Roman" panose="02020603050405020304" pitchFamily="18" charset="0"/>
              </a:rPr>
              <a:t>SZIR </a:t>
            </a:r>
            <a:r>
              <a:rPr lang="hu-HU" dirty="0" smtClean="0">
                <a:solidFill>
                  <a:srgbClr val="00B050"/>
                </a:solidFill>
                <a:latin typeface="Times New Roman" panose="02020603050405020304" pitchFamily="18" charset="0"/>
                <a:cs typeface="Times New Roman" panose="02020603050405020304" pitchFamily="18" charset="0"/>
              </a:rPr>
              <a:t>2003. </a:t>
            </a:r>
            <a:r>
              <a:rPr lang="hu-HU" dirty="0">
                <a:solidFill>
                  <a:srgbClr val="00B050"/>
                </a:solidFill>
                <a:latin typeface="Times New Roman" panose="02020603050405020304" pitchFamily="18" charset="0"/>
                <a:cs typeface="Times New Roman" panose="02020603050405020304" pitchFamily="18" charset="0"/>
              </a:rPr>
              <a:t>november 27-i 3.04.0.-es </a:t>
            </a:r>
            <a:r>
              <a:rPr lang="hu-HU" dirty="0" smtClean="0">
                <a:solidFill>
                  <a:srgbClr val="00B050"/>
                </a:solidFill>
                <a:latin typeface="Times New Roman" panose="02020603050405020304" pitchFamily="18" charset="0"/>
                <a:cs typeface="Times New Roman" panose="02020603050405020304" pitchFamily="18" charset="0"/>
              </a:rPr>
              <a:t>verzióváltás </a:t>
            </a:r>
            <a:endParaRPr lang="hu-HU" sz="2800" b="0" i="0" dirty="0">
              <a:solidFill>
                <a:srgbClr val="00B050"/>
              </a:solidFill>
              <a:latin typeface="Plantagenet Cherokee"/>
            </a:endParaRPr>
          </a:p>
        </p:txBody>
      </p:sp>
    </p:spTree>
    <p:extLst>
      <p:ext uri="{BB962C8B-B14F-4D97-AF65-F5344CB8AC3E}">
        <p14:creationId xmlns:p14="http://schemas.microsoft.com/office/powerpoint/2010/main" val="2899786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zövegdoboz 6"/>
          <p:cNvSpPr txBox="1"/>
          <p:nvPr/>
        </p:nvSpPr>
        <p:spPr>
          <a:xfrm>
            <a:off x="0" y="2374196"/>
            <a:ext cx="2510619" cy="338554"/>
          </a:xfrm>
          <a:prstGeom prst="rect">
            <a:avLst/>
          </a:prstGeom>
          <a:noFill/>
        </p:spPr>
        <p:txBody>
          <a:bodyPr wrap="square" rtlCol="0">
            <a:spAutoFit/>
          </a:bodyPr>
          <a:lstStyle/>
          <a:p>
            <a:pPr algn="ctr"/>
            <a:r>
              <a:rPr lang="hu-HU" sz="1600" dirty="0" smtClean="0">
                <a:latin typeface="Times New Roman" panose="02020603050405020304" pitchFamily="18" charset="0"/>
                <a:cs typeface="Times New Roman" panose="02020603050405020304" pitchFamily="18" charset="0"/>
              </a:rPr>
              <a:t>Programterv 2003</a:t>
            </a:r>
            <a:endParaRPr lang="hu-HU" sz="1600" dirty="0">
              <a:latin typeface="Times New Roman" panose="02020603050405020304" pitchFamily="18" charset="0"/>
              <a:cs typeface="Times New Roman" panose="02020603050405020304" pitchFamily="18" charset="0"/>
            </a:endParaRPr>
          </a:p>
        </p:txBody>
      </p:sp>
      <p:sp>
        <p:nvSpPr>
          <p:cNvPr id="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a:solidFill>
                  <a:srgbClr val="00B050"/>
                </a:solidFill>
                <a:latin typeface="Times New Roman" panose="02020603050405020304" pitchFamily="18" charset="0"/>
                <a:cs typeface="Times New Roman" panose="02020603050405020304" pitchFamily="18" charset="0"/>
              </a:rPr>
              <a:t>SZIR </a:t>
            </a:r>
            <a:r>
              <a:rPr lang="hu-HU" dirty="0" smtClean="0">
                <a:solidFill>
                  <a:srgbClr val="00B050"/>
                </a:solidFill>
                <a:latin typeface="Times New Roman" panose="02020603050405020304" pitchFamily="18" charset="0"/>
                <a:cs typeface="Times New Roman" panose="02020603050405020304" pitchFamily="18" charset="0"/>
              </a:rPr>
              <a:t>2003. </a:t>
            </a:r>
            <a:r>
              <a:rPr lang="hu-HU" dirty="0">
                <a:solidFill>
                  <a:srgbClr val="00B050"/>
                </a:solidFill>
                <a:latin typeface="Times New Roman" panose="02020603050405020304" pitchFamily="18" charset="0"/>
                <a:cs typeface="Times New Roman" panose="02020603050405020304" pitchFamily="18" charset="0"/>
              </a:rPr>
              <a:t>november 27-i 3.04.0.-es </a:t>
            </a:r>
            <a:r>
              <a:rPr lang="hu-HU" dirty="0" smtClean="0">
                <a:solidFill>
                  <a:srgbClr val="00B050"/>
                </a:solidFill>
                <a:latin typeface="Times New Roman" panose="02020603050405020304" pitchFamily="18" charset="0"/>
                <a:cs typeface="Times New Roman" panose="02020603050405020304" pitchFamily="18" charset="0"/>
              </a:rPr>
              <a:t>verzióváltás </a:t>
            </a:r>
            <a:endParaRPr lang="hu-HU" sz="2800" b="0" i="0" dirty="0">
              <a:solidFill>
                <a:srgbClr val="00B050"/>
              </a:solidFill>
              <a:latin typeface="Plantagenet Cherokee"/>
            </a:endParaRPr>
          </a:p>
        </p:txBody>
      </p:sp>
      <p:pic>
        <p:nvPicPr>
          <p:cNvPr id="3" name="Kép 2"/>
          <p:cNvPicPr>
            <a:picLocks noChangeAspect="1"/>
          </p:cNvPicPr>
          <p:nvPr/>
        </p:nvPicPr>
        <p:blipFill>
          <a:blip r:embed="rId2"/>
          <a:stretch>
            <a:fillRect/>
          </a:stretch>
        </p:blipFill>
        <p:spPr>
          <a:xfrm>
            <a:off x="2019868" y="1354562"/>
            <a:ext cx="8366078" cy="5536741"/>
          </a:xfrm>
          <a:prstGeom prst="rect">
            <a:avLst/>
          </a:prstGeom>
        </p:spPr>
      </p:pic>
    </p:spTree>
    <p:extLst>
      <p:ext uri="{BB962C8B-B14F-4D97-AF65-F5344CB8AC3E}">
        <p14:creationId xmlns:p14="http://schemas.microsoft.com/office/powerpoint/2010/main" val="253962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a:solidFill>
                  <a:srgbClr val="00B050"/>
                </a:solidFill>
                <a:latin typeface="Times New Roman" panose="02020603050405020304" pitchFamily="18" charset="0"/>
                <a:cs typeface="Times New Roman" panose="02020603050405020304" pitchFamily="18" charset="0"/>
              </a:rPr>
              <a:t>SZIR </a:t>
            </a:r>
            <a:r>
              <a:rPr lang="hu-HU" dirty="0" smtClean="0">
                <a:solidFill>
                  <a:srgbClr val="00B050"/>
                </a:solidFill>
                <a:latin typeface="Times New Roman" panose="02020603050405020304" pitchFamily="18" charset="0"/>
                <a:cs typeface="Times New Roman" panose="02020603050405020304" pitchFamily="18" charset="0"/>
              </a:rPr>
              <a:t>2003. </a:t>
            </a:r>
            <a:r>
              <a:rPr lang="hu-HU" dirty="0">
                <a:solidFill>
                  <a:srgbClr val="00B050"/>
                </a:solidFill>
                <a:latin typeface="Times New Roman" panose="02020603050405020304" pitchFamily="18" charset="0"/>
                <a:cs typeface="Times New Roman" panose="02020603050405020304" pitchFamily="18" charset="0"/>
              </a:rPr>
              <a:t>november 27-i 3.04.0.-es </a:t>
            </a:r>
            <a:r>
              <a:rPr lang="hu-HU" dirty="0" smtClean="0">
                <a:solidFill>
                  <a:srgbClr val="00B050"/>
                </a:solidFill>
                <a:latin typeface="Times New Roman" panose="02020603050405020304" pitchFamily="18" charset="0"/>
                <a:cs typeface="Times New Roman" panose="02020603050405020304" pitchFamily="18" charset="0"/>
              </a:rPr>
              <a:t>verzióváltás </a:t>
            </a:r>
            <a:endParaRPr lang="hu-HU" sz="2800" b="0" i="0" dirty="0">
              <a:solidFill>
                <a:srgbClr val="00B050"/>
              </a:solidFill>
              <a:latin typeface="Plantagenet Cherokee"/>
            </a:endParaRPr>
          </a:p>
        </p:txBody>
      </p:sp>
      <p:pic>
        <p:nvPicPr>
          <p:cNvPr id="2" name="Kép 1"/>
          <p:cNvPicPr>
            <a:picLocks noChangeAspect="1"/>
          </p:cNvPicPr>
          <p:nvPr/>
        </p:nvPicPr>
        <p:blipFill>
          <a:blip r:embed="rId2"/>
          <a:stretch>
            <a:fillRect/>
          </a:stretch>
        </p:blipFill>
        <p:spPr>
          <a:xfrm>
            <a:off x="4848225" y="1304925"/>
            <a:ext cx="7343775" cy="5553075"/>
          </a:xfrm>
          <a:prstGeom prst="rect">
            <a:avLst/>
          </a:prstGeom>
        </p:spPr>
      </p:pic>
      <p:pic>
        <p:nvPicPr>
          <p:cNvPr id="3" name="Kép 2"/>
          <p:cNvPicPr>
            <a:picLocks noChangeAspect="1"/>
          </p:cNvPicPr>
          <p:nvPr/>
        </p:nvPicPr>
        <p:blipFill>
          <a:blip r:embed="rId3"/>
          <a:stretch>
            <a:fillRect/>
          </a:stretch>
        </p:blipFill>
        <p:spPr>
          <a:xfrm>
            <a:off x="103910" y="1833690"/>
            <a:ext cx="4293084" cy="3289027"/>
          </a:xfrm>
          <a:prstGeom prst="rect">
            <a:avLst/>
          </a:prstGeom>
        </p:spPr>
      </p:pic>
      <p:cxnSp>
        <p:nvCxnSpPr>
          <p:cNvPr id="5" name="Egyenes összekötő 4"/>
          <p:cNvCxnSpPr/>
          <p:nvPr/>
        </p:nvCxnSpPr>
        <p:spPr>
          <a:xfrm>
            <a:off x="374073" y="1304925"/>
            <a:ext cx="2940627" cy="4378902"/>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Egyenes összekötő 6"/>
          <p:cNvCxnSpPr/>
          <p:nvPr/>
        </p:nvCxnSpPr>
        <p:spPr>
          <a:xfrm flipH="1">
            <a:off x="290945" y="1392382"/>
            <a:ext cx="3667991" cy="405245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8729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a:solidFill>
                  <a:srgbClr val="00B050"/>
                </a:solidFill>
                <a:latin typeface="Times New Roman" panose="02020603050405020304" pitchFamily="18" charset="0"/>
                <a:cs typeface="Times New Roman" panose="02020603050405020304" pitchFamily="18" charset="0"/>
              </a:rPr>
              <a:t>SZIR </a:t>
            </a:r>
            <a:r>
              <a:rPr lang="hu-HU" dirty="0" smtClean="0">
                <a:solidFill>
                  <a:srgbClr val="00B050"/>
                </a:solidFill>
                <a:latin typeface="Times New Roman" panose="02020603050405020304" pitchFamily="18" charset="0"/>
                <a:cs typeface="Times New Roman" panose="02020603050405020304" pitchFamily="18" charset="0"/>
              </a:rPr>
              <a:t>2003. </a:t>
            </a:r>
            <a:r>
              <a:rPr lang="hu-HU" dirty="0">
                <a:solidFill>
                  <a:srgbClr val="00B050"/>
                </a:solidFill>
                <a:latin typeface="Times New Roman" panose="02020603050405020304" pitchFamily="18" charset="0"/>
                <a:cs typeface="Times New Roman" panose="02020603050405020304" pitchFamily="18" charset="0"/>
              </a:rPr>
              <a:t>november 27-i 3.04.0.-es </a:t>
            </a:r>
            <a:r>
              <a:rPr lang="hu-HU" dirty="0" smtClean="0">
                <a:solidFill>
                  <a:srgbClr val="00B050"/>
                </a:solidFill>
                <a:latin typeface="Times New Roman" panose="02020603050405020304" pitchFamily="18" charset="0"/>
                <a:cs typeface="Times New Roman" panose="02020603050405020304" pitchFamily="18" charset="0"/>
              </a:rPr>
              <a:t>verzióváltás </a:t>
            </a:r>
            <a:endParaRPr lang="hu-HU" sz="2800" b="0" i="0" dirty="0">
              <a:solidFill>
                <a:srgbClr val="00B050"/>
              </a:solidFill>
              <a:latin typeface="Plantagenet Cherokee"/>
            </a:endParaRPr>
          </a:p>
        </p:txBody>
      </p:sp>
      <p:pic>
        <p:nvPicPr>
          <p:cNvPr id="9" name="Kép 8"/>
          <p:cNvPicPr>
            <a:picLocks noChangeAspect="1"/>
          </p:cNvPicPr>
          <p:nvPr/>
        </p:nvPicPr>
        <p:blipFill>
          <a:blip r:embed="rId2"/>
          <a:stretch>
            <a:fillRect/>
          </a:stretch>
        </p:blipFill>
        <p:spPr>
          <a:xfrm>
            <a:off x="7110482" y="1387487"/>
            <a:ext cx="3646599" cy="5425428"/>
          </a:xfrm>
          <a:prstGeom prst="rect">
            <a:avLst/>
          </a:prstGeom>
          <a:ln w="28575">
            <a:solidFill>
              <a:srgbClr val="002060"/>
            </a:solidFill>
          </a:ln>
        </p:spPr>
      </p:pic>
      <p:pic>
        <p:nvPicPr>
          <p:cNvPr id="10" name="Kép 9"/>
          <p:cNvPicPr>
            <a:picLocks noChangeAspect="1"/>
          </p:cNvPicPr>
          <p:nvPr/>
        </p:nvPicPr>
        <p:blipFill>
          <a:blip r:embed="rId3"/>
          <a:stretch>
            <a:fillRect/>
          </a:stretch>
        </p:blipFill>
        <p:spPr>
          <a:xfrm>
            <a:off x="1236945" y="1387488"/>
            <a:ext cx="3853670" cy="5443646"/>
          </a:xfrm>
          <a:prstGeom prst="rect">
            <a:avLst/>
          </a:prstGeom>
          <a:ln w="28575">
            <a:solidFill>
              <a:srgbClr val="002060"/>
            </a:solidFill>
          </a:ln>
        </p:spPr>
      </p:pic>
    </p:spTree>
    <p:extLst>
      <p:ext uri="{BB962C8B-B14F-4D97-AF65-F5344CB8AC3E}">
        <p14:creationId xmlns:p14="http://schemas.microsoft.com/office/powerpoint/2010/main" val="611829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smtClean="0">
                <a:solidFill>
                  <a:srgbClr val="0070C0"/>
                </a:solidFill>
                <a:latin typeface="Times New Roman" panose="02020603050405020304" pitchFamily="18" charset="0"/>
                <a:cs typeface="Times New Roman" panose="02020603050405020304" pitchFamily="18" charset="0"/>
              </a:rPr>
              <a:t>„Egyedül nem megy”</a:t>
            </a:r>
            <a:endParaRPr lang="hu-HU" sz="2800" b="0" i="0" dirty="0">
              <a:solidFill>
                <a:srgbClr val="0070C0"/>
              </a:solidFill>
              <a:latin typeface="Plantagenet Cherokee"/>
            </a:endParaRPr>
          </a:p>
        </p:txBody>
      </p:sp>
      <p:pic>
        <p:nvPicPr>
          <p:cNvPr id="16" name="Kép 15"/>
          <p:cNvPicPr>
            <a:picLocks noChangeAspect="1"/>
          </p:cNvPicPr>
          <p:nvPr/>
        </p:nvPicPr>
        <p:blipFill>
          <a:blip r:embed="rId2"/>
          <a:stretch>
            <a:fillRect/>
          </a:stretch>
        </p:blipFill>
        <p:spPr>
          <a:xfrm>
            <a:off x="0" y="1484980"/>
            <a:ext cx="991173" cy="713161"/>
          </a:xfrm>
          <a:prstGeom prst="rect">
            <a:avLst/>
          </a:prstGeom>
        </p:spPr>
      </p:pic>
      <p:pic>
        <p:nvPicPr>
          <p:cNvPr id="17" name="Kép 16"/>
          <p:cNvPicPr>
            <a:picLocks noChangeAspect="1"/>
          </p:cNvPicPr>
          <p:nvPr/>
        </p:nvPicPr>
        <p:blipFill>
          <a:blip r:embed="rId2"/>
          <a:stretch>
            <a:fillRect/>
          </a:stretch>
        </p:blipFill>
        <p:spPr>
          <a:xfrm>
            <a:off x="1511300" y="1489390"/>
            <a:ext cx="991173" cy="713161"/>
          </a:xfrm>
          <a:prstGeom prst="rect">
            <a:avLst/>
          </a:prstGeom>
          <a:ln>
            <a:solidFill>
              <a:schemeClr val="tx2"/>
            </a:solidFill>
          </a:ln>
        </p:spPr>
      </p:pic>
      <p:pic>
        <p:nvPicPr>
          <p:cNvPr id="13" name="Kép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84899" y="1434530"/>
            <a:ext cx="1007125" cy="892984"/>
          </a:xfrm>
          <a:prstGeom prst="rect">
            <a:avLst/>
          </a:prstGeom>
        </p:spPr>
      </p:pic>
      <p:cxnSp>
        <p:nvCxnSpPr>
          <p:cNvPr id="9" name="Egyenes összekötő 8"/>
          <p:cNvCxnSpPr/>
          <p:nvPr/>
        </p:nvCxnSpPr>
        <p:spPr>
          <a:xfrm>
            <a:off x="495586" y="2427892"/>
            <a:ext cx="6010317" cy="1388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Egyenes összekötő 14"/>
          <p:cNvCxnSpPr/>
          <p:nvPr/>
        </p:nvCxnSpPr>
        <p:spPr>
          <a:xfrm flipV="1">
            <a:off x="6505903" y="2288052"/>
            <a:ext cx="0" cy="13983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Egyenes összekötő 18"/>
          <p:cNvCxnSpPr>
            <a:endCxn id="17" idx="2"/>
          </p:cNvCxnSpPr>
          <p:nvPr/>
        </p:nvCxnSpPr>
        <p:spPr>
          <a:xfrm flipV="1">
            <a:off x="2006886" y="2202551"/>
            <a:ext cx="1" cy="22533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Egyenes összekötő 20"/>
          <p:cNvCxnSpPr>
            <a:endCxn id="16" idx="2"/>
          </p:cNvCxnSpPr>
          <p:nvPr/>
        </p:nvCxnSpPr>
        <p:spPr>
          <a:xfrm flipV="1">
            <a:off x="495585" y="2198141"/>
            <a:ext cx="2" cy="22974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Szövegdoboz 21"/>
          <p:cNvSpPr txBox="1"/>
          <p:nvPr/>
        </p:nvSpPr>
        <p:spPr>
          <a:xfrm>
            <a:off x="2431477" y="1707470"/>
            <a:ext cx="1494709" cy="276999"/>
          </a:xfrm>
          <a:prstGeom prst="rect">
            <a:avLst/>
          </a:prstGeom>
          <a:noFill/>
        </p:spPr>
        <p:txBody>
          <a:bodyPr wrap="square" rtlCol="0">
            <a:spAutoFit/>
          </a:bodyPr>
          <a:lstStyle/>
          <a:p>
            <a:pPr algn="ctr"/>
            <a:r>
              <a:rPr lang="hu-HU" sz="1200" dirty="0" smtClean="0">
                <a:latin typeface="Times New Roman" panose="02020603050405020304" pitchFamily="18" charset="0"/>
                <a:cs typeface="Times New Roman" panose="02020603050405020304" pitchFamily="18" charset="0"/>
              </a:rPr>
              <a:t>Központi adattárolás</a:t>
            </a:r>
            <a:endParaRPr lang="hu-HU" sz="1200" dirty="0">
              <a:latin typeface="Times New Roman" panose="02020603050405020304" pitchFamily="18" charset="0"/>
              <a:cs typeface="Times New Roman" panose="02020603050405020304" pitchFamily="18" charset="0"/>
            </a:endParaRPr>
          </a:p>
        </p:txBody>
      </p:sp>
      <p:pic>
        <p:nvPicPr>
          <p:cNvPr id="23" name="Kép 22"/>
          <p:cNvPicPr>
            <a:picLocks noChangeAspect="1"/>
          </p:cNvPicPr>
          <p:nvPr/>
        </p:nvPicPr>
        <p:blipFill>
          <a:blip r:embed="rId2"/>
          <a:stretch>
            <a:fillRect/>
          </a:stretch>
        </p:blipFill>
        <p:spPr>
          <a:xfrm>
            <a:off x="113440" y="3326037"/>
            <a:ext cx="991173" cy="713161"/>
          </a:xfrm>
          <a:prstGeom prst="rect">
            <a:avLst/>
          </a:prstGeom>
        </p:spPr>
      </p:pic>
      <p:pic>
        <p:nvPicPr>
          <p:cNvPr id="24" name="Kép 23"/>
          <p:cNvPicPr>
            <a:picLocks noChangeAspect="1"/>
          </p:cNvPicPr>
          <p:nvPr/>
        </p:nvPicPr>
        <p:blipFill>
          <a:blip r:embed="rId2"/>
          <a:stretch>
            <a:fillRect/>
          </a:stretch>
        </p:blipFill>
        <p:spPr>
          <a:xfrm>
            <a:off x="1587789" y="3326036"/>
            <a:ext cx="991173" cy="713161"/>
          </a:xfrm>
          <a:prstGeom prst="rect">
            <a:avLst/>
          </a:prstGeom>
        </p:spPr>
      </p:pic>
      <p:pic>
        <p:nvPicPr>
          <p:cNvPr id="25" name="Kép 24"/>
          <p:cNvPicPr>
            <a:picLocks noChangeAspect="1"/>
          </p:cNvPicPr>
          <p:nvPr/>
        </p:nvPicPr>
        <p:blipFill>
          <a:blip r:embed="rId2"/>
          <a:stretch>
            <a:fillRect/>
          </a:stretch>
        </p:blipFill>
        <p:spPr>
          <a:xfrm>
            <a:off x="4340218" y="1513477"/>
            <a:ext cx="991173" cy="713161"/>
          </a:xfrm>
          <a:prstGeom prst="rect">
            <a:avLst/>
          </a:prstGeom>
          <a:ln>
            <a:solidFill>
              <a:schemeClr val="tx2"/>
            </a:solidFill>
          </a:ln>
        </p:spPr>
      </p:pic>
      <p:cxnSp>
        <p:nvCxnSpPr>
          <p:cNvPr id="27" name="Egyenes összekötő 26"/>
          <p:cNvCxnSpPr/>
          <p:nvPr/>
        </p:nvCxnSpPr>
        <p:spPr>
          <a:xfrm flipV="1">
            <a:off x="4849004" y="2213540"/>
            <a:ext cx="1" cy="22823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8" name="Szövegdoboz 27"/>
          <p:cNvSpPr txBox="1"/>
          <p:nvPr/>
        </p:nvSpPr>
        <p:spPr>
          <a:xfrm>
            <a:off x="1104613" y="2456287"/>
            <a:ext cx="1326864" cy="646331"/>
          </a:xfrm>
          <a:prstGeom prst="rect">
            <a:avLst/>
          </a:prstGeom>
          <a:noFill/>
        </p:spPr>
        <p:txBody>
          <a:bodyPr wrap="square" rtlCol="0">
            <a:spAutoFit/>
          </a:bodyPr>
          <a:lstStyle/>
          <a:p>
            <a:pPr algn="ctr"/>
            <a:r>
              <a:rPr lang="hu-HU" b="1" dirty="0" smtClean="0">
                <a:solidFill>
                  <a:srgbClr val="00B050"/>
                </a:solidFill>
                <a:latin typeface="Times New Roman" panose="02020603050405020304" pitchFamily="18" charset="0"/>
                <a:cs typeface="Times New Roman" panose="02020603050405020304" pitchFamily="18" charset="0"/>
              </a:rPr>
              <a:t>Nemzetközi </a:t>
            </a:r>
            <a:r>
              <a:rPr lang="hu-HU" b="1" dirty="0" err="1" smtClean="0">
                <a:solidFill>
                  <a:srgbClr val="00B050"/>
                </a:solidFill>
                <a:latin typeface="Times New Roman" panose="02020603050405020304" pitchFamily="18" charset="0"/>
                <a:cs typeface="Times New Roman" panose="02020603050405020304" pitchFamily="18" charset="0"/>
              </a:rPr>
              <a:t>Rk</a:t>
            </a:r>
            <a:r>
              <a:rPr lang="hu-HU" b="1" dirty="0" smtClean="0">
                <a:solidFill>
                  <a:srgbClr val="00B050"/>
                </a:solidFill>
                <a:latin typeface="Times New Roman" panose="02020603050405020304" pitchFamily="18" charset="0"/>
                <a:cs typeface="Times New Roman" panose="02020603050405020304" pitchFamily="18" charset="0"/>
              </a:rPr>
              <a:t> ügyek</a:t>
            </a:r>
            <a:endParaRPr lang="hu-HU" b="1" dirty="0">
              <a:solidFill>
                <a:srgbClr val="00B050"/>
              </a:solidFill>
              <a:latin typeface="Times New Roman" panose="02020603050405020304" pitchFamily="18" charset="0"/>
              <a:cs typeface="Times New Roman" panose="02020603050405020304" pitchFamily="18" charset="0"/>
            </a:endParaRPr>
          </a:p>
        </p:txBody>
      </p:sp>
      <p:sp>
        <p:nvSpPr>
          <p:cNvPr id="29" name="Szövegdoboz 28"/>
          <p:cNvSpPr txBox="1"/>
          <p:nvPr/>
        </p:nvSpPr>
        <p:spPr>
          <a:xfrm>
            <a:off x="4183823" y="2517587"/>
            <a:ext cx="1326864" cy="646331"/>
          </a:xfrm>
          <a:prstGeom prst="rect">
            <a:avLst/>
          </a:prstGeom>
          <a:noFill/>
        </p:spPr>
        <p:txBody>
          <a:bodyPr wrap="square" rtlCol="0">
            <a:spAutoFit/>
          </a:bodyPr>
          <a:lstStyle/>
          <a:p>
            <a:pPr algn="ctr"/>
            <a:r>
              <a:rPr lang="hu-HU" b="1" dirty="0" smtClean="0">
                <a:solidFill>
                  <a:srgbClr val="0070C0"/>
                </a:solidFill>
                <a:latin typeface="Times New Roman" panose="02020603050405020304" pitchFamily="18" charset="0"/>
                <a:cs typeface="Times New Roman" panose="02020603050405020304" pitchFamily="18" charset="0"/>
              </a:rPr>
              <a:t>Belföldi</a:t>
            </a:r>
          </a:p>
          <a:p>
            <a:pPr algn="ctr"/>
            <a:r>
              <a:rPr lang="hu-HU" b="1" dirty="0" err="1" smtClean="0">
                <a:solidFill>
                  <a:srgbClr val="0070C0"/>
                </a:solidFill>
                <a:latin typeface="Times New Roman" panose="02020603050405020304" pitchFamily="18" charset="0"/>
                <a:cs typeface="Times New Roman" panose="02020603050405020304" pitchFamily="18" charset="0"/>
              </a:rPr>
              <a:t>Rk</a:t>
            </a:r>
            <a:r>
              <a:rPr lang="hu-HU" b="1" dirty="0" smtClean="0">
                <a:solidFill>
                  <a:srgbClr val="0070C0"/>
                </a:solidFill>
                <a:latin typeface="Times New Roman" panose="02020603050405020304" pitchFamily="18" charset="0"/>
                <a:cs typeface="Times New Roman" panose="02020603050405020304" pitchFamily="18" charset="0"/>
              </a:rPr>
              <a:t> ügyek</a:t>
            </a:r>
            <a:endParaRPr lang="hu-HU" b="1" dirty="0">
              <a:solidFill>
                <a:srgbClr val="0070C0"/>
              </a:solidFill>
              <a:latin typeface="Times New Roman" panose="02020603050405020304" pitchFamily="18" charset="0"/>
              <a:cs typeface="Times New Roman" panose="02020603050405020304" pitchFamily="18" charset="0"/>
            </a:endParaRPr>
          </a:p>
        </p:txBody>
      </p:sp>
      <p:pic>
        <p:nvPicPr>
          <p:cNvPr id="31" name="Kép 30"/>
          <p:cNvPicPr>
            <a:picLocks noChangeAspect="1"/>
          </p:cNvPicPr>
          <p:nvPr/>
        </p:nvPicPr>
        <p:blipFill>
          <a:blip r:embed="rId2"/>
          <a:stretch>
            <a:fillRect/>
          </a:stretch>
        </p:blipFill>
        <p:spPr>
          <a:xfrm>
            <a:off x="4281941" y="3230880"/>
            <a:ext cx="991173" cy="713161"/>
          </a:xfrm>
          <a:prstGeom prst="rect">
            <a:avLst/>
          </a:prstGeom>
        </p:spPr>
      </p:pic>
      <p:cxnSp>
        <p:nvCxnSpPr>
          <p:cNvPr id="33" name="Egyenes összekötő 32"/>
          <p:cNvCxnSpPr/>
          <p:nvPr/>
        </p:nvCxnSpPr>
        <p:spPr>
          <a:xfrm flipV="1">
            <a:off x="609026" y="4161119"/>
            <a:ext cx="5896877" cy="49734"/>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Egyenes összekötő 33"/>
          <p:cNvCxnSpPr/>
          <p:nvPr/>
        </p:nvCxnSpPr>
        <p:spPr>
          <a:xfrm flipV="1">
            <a:off x="609850" y="3958082"/>
            <a:ext cx="2" cy="22974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6" name="Egyenes összekötő 35"/>
          <p:cNvCxnSpPr>
            <a:stCxn id="24" idx="2"/>
          </p:cNvCxnSpPr>
          <p:nvPr/>
        </p:nvCxnSpPr>
        <p:spPr>
          <a:xfrm flipH="1">
            <a:off x="2083375" y="4039197"/>
            <a:ext cx="1" cy="171653"/>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8" name="Egyenes összekötő 37"/>
          <p:cNvCxnSpPr/>
          <p:nvPr/>
        </p:nvCxnSpPr>
        <p:spPr>
          <a:xfrm>
            <a:off x="3774085" y="4210850"/>
            <a:ext cx="0" cy="19826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0" name="Egyenes összekötő 39"/>
          <p:cNvCxnSpPr/>
          <p:nvPr/>
        </p:nvCxnSpPr>
        <p:spPr>
          <a:xfrm flipH="1">
            <a:off x="4777526" y="3931370"/>
            <a:ext cx="1" cy="22974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pic>
        <p:nvPicPr>
          <p:cNvPr id="41" name="Kép 40"/>
          <p:cNvPicPr>
            <a:picLocks noChangeAspect="1"/>
          </p:cNvPicPr>
          <p:nvPr/>
        </p:nvPicPr>
        <p:blipFill>
          <a:blip r:embed="rId2"/>
          <a:stretch>
            <a:fillRect/>
          </a:stretch>
        </p:blipFill>
        <p:spPr>
          <a:xfrm>
            <a:off x="5892876" y="3244921"/>
            <a:ext cx="991173" cy="713161"/>
          </a:xfrm>
          <a:prstGeom prst="rect">
            <a:avLst/>
          </a:prstGeom>
        </p:spPr>
      </p:pic>
      <p:cxnSp>
        <p:nvCxnSpPr>
          <p:cNvPr id="43" name="Egyenes összekötő 42"/>
          <p:cNvCxnSpPr/>
          <p:nvPr/>
        </p:nvCxnSpPr>
        <p:spPr>
          <a:xfrm flipV="1">
            <a:off x="6505903" y="3912813"/>
            <a:ext cx="0" cy="25276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4" name="Szövegdoboz 43"/>
          <p:cNvSpPr txBox="1"/>
          <p:nvPr/>
        </p:nvSpPr>
        <p:spPr>
          <a:xfrm>
            <a:off x="1829796" y="5032876"/>
            <a:ext cx="1494709" cy="276999"/>
          </a:xfrm>
          <a:prstGeom prst="rect">
            <a:avLst/>
          </a:prstGeom>
          <a:noFill/>
        </p:spPr>
        <p:txBody>
          <a:bodyPr wrap="square" rtlCol="0">
            <a:spAutoFit/>
          </a:bodyPr>
          <a:lstStyle/>
          <a:p>
            <a:pPr algn="ctr"/>
            <a:r>
              <a:rPr lang="hu-HU" sz="1200" dirty="0" smtClean="0">
                <a:latin typeface="Times New Roman" panose="02020603050405020304" pitchFamily="18" charset="0"/>
                <a:cs typeface="Times New Roman" panose="02020603050405020304" pitchFamily="18" charset="0"/>
              </a:rPr>
              <a:t>Központi adattárolás</a:t>
            </a:r>
            <a:endParaRPr lang="hu-HU" sz="1200" dirty="0">
              <a:latin typeface="Times New Roman" panose="02020603050405020304" pitchFamily="18" charset="0"/>
              <a:cs typeface="Times New Roman" panose="02020603050405020304" pitchFamily="18" charset="0"/>
            </a:endParaRPr>
          </a:p>
        </p:txBody>
      </p:sp>
      <p:sp>
        <p:nvSpPr>
          <p:cNvPr id="45" name="Ellipszis 44"/>
          <p:cNvSpPr/>
          <p:nvPr/>
        </p:nvSpPr>
        <p:spPr>
          <a:xfrm>
            <a:off x="62246" y="894563"/>
            <a:ext cx="3262259" cy="3719478"/>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46" name="Ellipszis 45"/>
          <p:cNvSpPr/>
          <p:nvPr/>
        </p:nvSpPr>
        <p:spPr>
          <a:xfrm>
            <a:off x="3774084" y="1248618"/>
            <a:ext cx="2164800" cy="3156965"/>
          </a:xfrm>
          <a:prstGeom prst="ellipse">
            <a:avLst/>
          </a:prstGeom>
          <a:no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pic>
        <p:nvPicPr>
          <p:cNvPr id="49" name="Kép 48"/>
          <p:cNvPicPr>
            <a:picLocks noChangeAspect="1"/>
          </p:cNvPicPr>
          <p:nvPr/>
        </p:nvPicPr>
        <p:blipFill>
          <a:blip r:embed="rId4"/>
          <a:stretch>
            <a:fillRect/>
          </a:stretch>
        </p:blipFill>
        <p:spPr>
          <a:xfrm>
            <a:off x="3433250" y="4396214"/>
            <a:ext cx="781230" cy="1047010"/>
          </a:xfrm>
          <a:prstGeom prst="rect">
            <a:avLst/>
          </a:prstGeom>
        </p:spPr>
      </p:pic>
      <p:cxnSp>
        <p:nvCxnSpPr>
          <p:cNvPr id="51" name="Egyenes összekötő 50"/>
          <p:cNvCxnSpPr>
            <a:stCxn id="49" idx="3"/>
          </p:cNvCxnSpPr>
          <p:nvPr/>
        </p:nvCxnSpPr>
        <p:spPr>
          <a:xfrm>
            <a:off x="4214480" y="4919719"/>
            <a:ext cx="2291423"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52" name="Szövegdoboz 51"/>
          <p:cNvSpPr txBox="1"/>
          <p:nvPr/>
        </p:nvSpPr>
        <p:spPr>
          <a:xfrm>
            <a:off x="5706682" y="5354963"/>
            <a:ext cx="916391" cy="276999"/>
          </a:xfrm>
          <a:prstGeom prst="rect">
            <a:avLst/>
          </a:prstGeom>
          <a:noFill/>
        </p:spPr>
        <p:txBody>
          <a:bodyPr wrap="square" rtlCol="0">
            <a:spAutoFit/>
          </a:bodyPr>
          <a:lstStyle/>
          <a:p>
            <a:pPr algn="ctr"/>
            <a:r>
              <a:rPr lang="hu-HU" sz="1200" dirty="0" smtClean="0">
                <a:latin typeface="Times New Roman" panose="02020603050405020304" pitchFamily="18" charset="0"/>
                <a:cs typeface="Times New Roman" panose="02020603050405020304" pitchFamily="18" charset="0"/>
              </a:rPr>
              <a:t>SZIR</a:t>
            </a:r>
            <a:endParaRPr lang="hu-HU" sz="1200" dirty="0">
              <a:latin typeface="Times New Roman" panose="02020603050405020304" pitchFamily="18" charset="0"/>
              <a:cs typeface="Times New Roman" panose="02020603050405020304" pitchFamily="18" charset="0"/>
            </a:endParaRPr>
          </a:p>
        </p:txBody>
      </p:sp>
      <p:sp>
        <p:nvSpPr>
          <p:cNvPr id="53" name="Téglalap 52"/>
          <p:cNvSpPr/>
          <p:nvPr/>
        </p:nvSpPr>
        <p:spPr>
          <a:xfrm>
            <a:off x="6846738" y="1001827"/>
            <a:ext cx="5345262" cy="5632311"/>
          </a:xfrm>
          <a:prstGeom prst="rect">
            <a:avLst/>
          </a:prstGeom>
          <a:solidFill>
            <a:schemeClr val="bg1"/>
          </a:solidFill>
          <a:ln w="28575">
            <a:solidFill>
              <a:srgbClr val="00B050"/>
            </a:solidFill>
          </a:ln>
        </p:spPr>
        <p:txBody>
          <a:bodyPr wrap="square">
            <a:spAutoFit/>
          </a:bodyPr>
          <a:lstStyle/>
          <a:p>
            <a:r>
              <a:rPr lang="hu-HU" sz="1500" dirty="0">
                <a:latin typeface="Times New Roman" panose="02020603050405020304" pitchFamily="18" charset="0"/>
                <a:cs typeface="Times New Roman" panose="02020603050405020304" pitchFamily="18" charset="0"/>
              </a:rPr>
              <a:t>A </a:t>
            </a:r>
            <a:r>
              <a:rPr lang="hu-HU" sz="1500" dirty="0" smtClean="0">
                <a:latin typeface="Times New Roman" panose="02020603050405020304" pitchFamily="18" charset="0"/>
                <a:cs typeface="Times New Roman" panose="02020603050405020304" pitchFamily="18" charset="0"/>
              </a:rPr>
              <a:t>SZIR-rendkívüli </a:t>
            </a:r>
            <a:r>
              <a:rPr lang="hu-HU" sz="1500" dirty="0">
                <a:latin typeface="Times New Roman" panose="02020603050405020304" pitchFamily="18" charset="0"/>
                <a:cs typeface="Times New Roman" panose="02020603050405020304" pitchFamily="18" charset="0"/>
              </a:rPr>
              <a:t>küldemények engedélyeinek kezelése </a:t>
            </a:r>
            <a:r>
              <a:rPr lang="hu-HU" sz="1500" dirty="0" smtClean="0">
                <a:latin typeface="Times New Roman" panose="02020603050405020304" pitchFamily="18" charset="0"/>
                <a:cs typeface="Times New Roman" panose="02020603050405020304" pitchFamily="18" charset="0"/>
              </a:rPr>
              <a:t>eredményezi:</a:t>
            </a:r>
            <a:endParaRPr lang="hu-HU" sz="15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hu-HU" sz="1500" dirty="0" smtClean="0">
                <a:latin typeface="Times New Roman" panose="02020603050405020304" pitchFamily="18" charset="0"/>
                <a:cs typeface="Times New Roman" panose="02020603050405020304" pitchFamily="18" charset="0"/>
              </a:rPr>
              <a:t>Közös </a:t>
            </a:r>
            <a:r>
              <a:rPr lang="hu-HU" sz="1500" dirty="0">
                <a:latin typeface="Times New Roman" panose="02020603050405020304" pitchFamily="18" charset="0"/>
                <a:cs typeface="Times New Roman" panose="02020603050405020304" pitchFamily="18" charset="0"/>
              </a:rPr>
              <a:t>használat az </a:t>
            </a:r>
            <a:r>
              <a:rPr lang="hu-HU" sz="1500" dirty="0" err="1">
                <a:latin typeface="Times New Roman" panose="02020603050405020304" pitchFamily="18" charset="0"/>
                <a:cs typeface="Times New Roman" panose="02020603050405020304" pitchFamily="18" charset="0"/>
              </a:rPr>
              <a:t>Rk-program+SZIR</a:t>
            </a:r>
            <a:endParaRPr lang="hu-HU" sz="15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hu-HU" sz="1500" dirty="0" smtClean="0">
                <a:latin typeface="Times New Roman" panose="02020603050405020304" pitchFamily="18" charset="0"/>
                <a:cs typeface="Times New Roman" panose="02020603050405020304" pitchFamily="18" charset="0"/>
              </a:rPr>
              <a:t>A </a:t>
            </a:r>
            <a:r>
              <a:rPr lang="hu-HU" sz="1500" dirty="0">
                <a:latin typeface="Times New Roman" panose="02020603050405020304" pitchFamily="18" charset="0"/>
                <a:cs typeface="Times New Roman" panose="02020603050405020304" pitchFamily="18" charset="0"/>
              </a:rPr>
              <a:t>SZIR terminállal rendelkező szolgálati helyekre részére a rendkívüli küldemények engedélyeinek közvetlen hozzáférését.</a:t>
            </a:r>
          </a:p>
          <a:p>
            <a:pPr marL="285750" indent="-285750">
              <a:buFont typeface="Arial" panose="020B0604020202020204" pitchFamily="34" charset="0"/>
              <a:buChar char="•"/>
            </a:pPr>
            <a:r>
              <a:rPr lang="hu-HU" sz="1500" dirty="0" smtClean="0">
                <a:latin typeface="Times New Roman" panose="02020603050405020304" pitchFamily="18" charset="0"/>
                <a:cs typeface="Times New Roman" panose="02020603050405020304" pitchFamily="18" charset="0"/>
              </a:rPr>
              <a:t>A </a:t>
            </a:r>
            <a:r>
              <a:rPr lang="hu-HU" sz="1500" dirty="0">
                <a:latin typeface="Times New Roman" panose="02020603050405020304" pitchFamily="18" charset="0"/>
                <a:cs typeface="Times New Roman" panose="02020603050405020304" pitchFamily="18" charset="0"/>
              </a:rPr>
              <a:t>hozzáférés egyszerűbbé válik, SZIR terminál 201 db, távgépíró-munkahely 149 db, közös </a:t>
            </a:r>
            <a:r>
              <a:rPr lang="hu-HU" sz="1500" dirty="0" smtClean="0">
                <a:latin typeface="Times New Roman" panose="02020603050405020304" pitchFamily="18" charset="0"/>
                <a:cs typeface="Times New Roman" panose="02020603050405020304" pitchFamily="18" charset="0"/>
              </a:rPr>
              <a:t>SZIR-Távgépíró-munkahely </a:t>
            </a:r>
            <a:r>
              <a:rPr lang="hu-HU" sz="1500" dirty="0">
                <a:latin typeface="Times New Roman" panose="02020603050405020304" pitchFamily="18" charset="0"/>
                <a:cs typeface="Times New Roman" panose="02020603050405020304" pitchFamily="18" charset="0"/>
              </a:rPr>
              <a:t>127 db.</a:t>
            </a:r>
          </a:p>
          <a:p>
            <a:pPr marL="285750" indent="-285750">
              <a:buFont typeface="Arial" panose="020B0604020202020204" pitchFamily="34" charset="0"/>
              <a:buChar char="•"/>
            </a:pPr>
            <a:r>
              <a:rPr lang="hu-HU" sz="1500" dirty="0" smtClean="0">
                <a:latin typeface="Times New Roman" panose="02020603050405020304" pitchFamily="18" charset="0"/>
                <a:cs typeface="Times New Roman" panose="02020603050405020304" pitchFamily="18" charset="0"/>
              </a:rPr>
              <a:t>Az </a:t>
            </a:r>
            <a:r>
              <a:rPr lang="hu-HU" sz="1500" dirty="0">
                <a:latin typeface="Times New Roman" panose="02020603050405020304" pitchFamily="18" charset="0"/>
                <a:cs typeface="Times New Roman" panose="02020603050405020304" pitchFamily="18" charset="0"/>
              </a:rPr>
              <a:t>állomási nyilvántartás egyszerűsödik, </a:t>
            </a:r>
            <a:r>
              <a:rPr lang="hu-HU" sz="1500" dirty="0" smtClean="0">
                <a:latin typeface="Times New Roman" panose="02020603050405020304" pitchFamily="18" charset="0"/>
                <a:cs typeface="Times New Roman" panose="02020603050405020304" pitchFamily="18" charset="0"/>
              </a:rPr>
              <a:t>az </a:t>
            </a:r>
            <a:r>
              <a:rPr lang="hu-HU" sz="1500" dirty="0">
                <a:latin typeface="Times New Roman" panose="02020603050405020304" pitchFamily="18" charset="0"/>
                <a:cs typeface="Times New Roman" panose="02020603050405020304" pitchFamily="18" charset="0"/>
              </a:rPr>
              <a:t>új H.6.sz</a:t>
            </a:r>
            <a:r>
              <a:rPr lang="hu-HU" sz="1500" dirty="0" smtClean="0">
                <a:latin typeface="Times New Roman" panose="02020603050405020304" pitchFamily="18" charset="0"/>
                <a:cs typeface="Times New Roman" panose="02020603050405020304" pitchFamily="18" charset="0"/>
              </a:rPr>
              <a:t>. Út. a </a:t>
            </a:r>
            <a:r>
              <a:rPr lang="hu-HU" sz="1500" dirty="0">
                <a:latin typeface="Times New Roman" panose="02020603050405020304" pitchFamily="18" charset="0"/>
                <a:cs typeface="Times New Roman" panose="02020603050405020304" pitchFamily="18" charset="0"/>
              </a:rPr>
              <a:t>SZIR </a:t>
            </a:r>
            <a:r>
              <a:rPr lang="hu-HU" sz="1500" dirty="0" err="1" smtClean="0">
                <a:latin typeface="Times New Roman" panose="02020603050405020304" pitchFamily="18" charset="0"/>
                <a:cs typeface="Times New Roman" panose="02020603050405020304" pitchFamily="18" charset="0"/>
              </a:rPr>
              <a:t>term</a:t>
            </a:r>
            <a:r>
              <a:rPr lang="hu-HU" sz="1500" dirty="0" smtClean="0">
                <a:latin typeface="Times New Roman" panose="02020603050405020304" pitchFamily="18" charset="0"/>
                <a:cs typeface="Times New Roman" panose="02020603050405020304" pitchFamily="18" charset="0"/>
              </a:rPr>
              <a:t>. </a:t>
            </a:r>
            <a:r>
              <a:rPr lang="hu-HU" sz="1500" dirty="0">
                <a:latin typeface="Times New Roman" panose="02020603050405020304" pitchFamily="18" charset="0"/>
                <a:cs typeface="Times New Roman" panose="02020603050405020304" pitchFamily="18" charset="0"/>
              </a:rPr>
              <a:t>rendelkező szolgálati helyeken nem is szükséges.</a:t>
            </a:r>
          </a:p>
          <a:p>
            <a:pPr marL="285750" indent="-285750">
              <a:buFont typeface="Arial" panose="020B0604020202020204" pitchFamily="34" charset="0"/>
              <a:buChar char="•"/>
            </a:pPr>
            <a:r>
              <a:rPr lang="hu-HU" sz="1500" dirty="0" smtClean="0">
                <a:latin typeface="Times New Roman" panose="02020603050405020304" pitchFamily="18" charset="0"/>
                <a:cs typeface="Times New Roman" panose="02020603050405020304" pitchFamily="18" charset="0"/>
              </a:rPr>
              <a:t>Az </a:t>
            </a:r>
            <a:r>
              <a:rPr lang="hu-HU" sz="1500" dirty="0">
                <a:latin typeface="Times New Roman" panose="02020603050405020304" pitchFamily="18" charset="0"/>
                <a:cs typeface="Times New Roman" panose="02020603050405020304" pitchFamily="18" charset="0"/>
              </a:rPr>
              <a:t>Üzletágak közös </a:t>
            </a:r>
            <a:r>
              <a:rPr lang="hu-HU" sz="1500" dirty="0" smtClean="0">
                <a:latin typeface="Times New Roman" panose="02020603050405020304" pitchFamily="18" charset="0"/>
                <a:cs typeface="Times New Roman" panose="02020603050405020304" pitchFamily="18" charset="0"/>
              </a:rPr>
              <a:t>- </a:t>
            </a:r>
            <a:r>
              <a:rPr lang="hu-HU" sz="1500" dirty="0">
                <a:latin typeface="Times New Roman" panose="02020603050405020304" pitchFamily="18" charset="0"/>
                <a:cs typeface="Times New Roman" panose="02020603050405020304" pitchFamily="18" charset="0"/>
              </a:rPr>
              <a:t>Forgalom – Gépészet – Árufuvarozás / BEIG </a:t>
            </a:r>
            <a:r>
              <a:rPr lang="hu-HU" sz="1500" dirty="0" smtClean="0">
                <a:latin typeface="Times New Roman" panose="02020603050405020304" pitchFamily="18" charset="0"/>
                <a:cs typeface="Times New Roman" panose="02020603050405020304" pitchFamily="18" charset="0"/>
              </a:rPr>
              <a:t>- </a:t>
            </a:r>
            <a:r>
              <a:rPr lang="hu-HU" sz="1500" dirty="0">
                <a:latin typeface="Times New Roman" panose="02020603050405020304" pitchFamily="18" charset="0"/>
                <a:cs typeface="Times New Roman" panose="02020603050405020304" pitchFamily="18" charset="0"/>
              </a:rPr>
              <a:t>hozzáférése.</a:t>
            </a:r>
          </a:p>
          <a:p>
            <a:pPr marL="285750" indent="-285750">
              <a:buFont typeface="Arial" panose="020B0604020202020204" pitchFamily="34" charset="0"/>
              <a:buChar char="•"/>
            </a:pPr>
            <a:r>
              <a:rPr lang="hu-HU" sz="1500" dirty="0" smtClean="0">
                <a:latin typeface="Times New Roman" panose="02020603050405020304" pitchFamily="18" charset="0"/>
                <a:cs typeface="Times New Roman" panose="02020603050405020304" pitchFamily="18" charset="0"/>
              </a:rPr>
              <a:t>Engedélyek </a:t>
            </a:r>
            <a:r>
              <a:rPr lang="hu-HU" sz="1500" dirty="0">
                <a:latin typeface="Times New Roman" panose="02020603050405020304" pitchFamily="18" charset="0"/>
                <a:cs typeface="Times New Roman" panose="02020603050405020304" pitchFamily="18" charset="0"/>
              </a:rPr>
              <a:t>többszöri felhasználása.</a:t>
            </a:r>
          </a:p>
          <a:p>
            <a:pPr marL="285750" indent="-285750">
              <a:buFont typeface="Arial" panose="020B0604020202020204" pitchFamily="34" charset="0"/>
              <a:buChar char="•"/>
            </a:pPr>
            <a:r>
              <a:rPr lang="hu-HU" sz="1500" dirty="0" smtClean="0">
                <a:latin typeface="Times New Roman" panose="02020603050405020304" pitchFamily="18" charset="0"/>
                <a:cs typeface="Times New Roman" panose="02020603050405020304" pitchFamily="18" charset="0"/>
              </a:rPr>
              <a:t>Az </a:t>
            </a:r>
            <a:r>
              <a:rPr lang="hu-HU" sz="1500" dirty="0">
                <a:latin typeface="Times New Roman" panose="02020603050405020304" pitchFamily="18" charset="0"/>
                <a:cs typeface="Times New Roman" panose="02020603050405020304" pitchFamily="18" charset="0"/>
              </a:rPr>
              <a:t>F.7.sz.Utasítás 3.sz.táblázat kiegészítésével a folyamat finomítása.</a:t>
            </a:r>
          </a:p>
          <a:p>
            <a:pPr marL="285750" indent="-285750">
              <a:buFont typeface="Arial" panose="020B0604020202020204" pitchFamily="34" charset="0"/>
              <a:buChar char="•"/>
            </a:pPr>
            <a:r>
              <a:rPr lang="hu-HU" sz="1500" dirty="0" smtClean="0">
                <a:latin typeface="Times New Roman" panose="02020603050405020304" pitchFamily="18" charset="0"/>
                <a:cs typeface="Times New Roman" panose="02020603050405020304" pitchFamily="18" charset="0"/>
              </a:rPr>
              <a:t>Központi </a:t>
            </a:r>
            <a:r>
              <a:rPr lang="hu-HU" sz="1500" dirty="0">
                <a:latin typeface="Times New Roman" panose="02020603050405020304" pitchFamily="18" charset="0"/>
                <a:cs typeface="Times New Roman" panose="02020603050405020304" pitchFamily="18" charset="0"/>
              </a:rPr>
              <a:t>és állomási forgalomszabályozási megkönnyítése (Értesítés rendkívüli küldemény közlekedéséről)</a:t>
            </a:r>
          </a:p>
          <a:p>
            <a:pPr marL="285750" indent="-285750">
              <a:buFont typeface="Arial" panose="020B0604020202020204" pitchFamily="34" charset="0"/>
              <a:buChar char="•"/>
            </a:pPr>
            <a:r>
              <a:rPr lang="hu-HU" sz="1500" dirty="0" smtClean="0">
                <a:latin typeface="Times New Roman" panose="02020603050405020304" pitchFamily="18" charset="0"/>
                <a:cs typeface="Times New Roman" panose="02020603050405020304" pitchFamily="18" charset="0"/>
              </a:rPr>
              <a:t>Megköveteli </a:t>
            </a:r>
            <a:r>
              <a:rPr lang="hu-HU" sz="1500" dirty="0">
                <a:latin typeface="Times New Roman" panose="02020603050405020304" pitchFamily="18" charset="0"/>
                <a:cs typeface="Times New Roman" panose="02020603050405020304" pitchFamily="18" charset="0"/>
              </a:rPr>
              <a:t>az adatbevitel pontos kezelését, </a:t>
            </a:r>
            <a:r>
              <a:rPr lang="hu-HU" sz="1500" dirty="0" err="1">
                <a:latin typeface="Times New Roman" panose="02020603050405020304" pitchFamily="18" charset="0"/>
                <a:cs typeface="Times New Roman" panose="02020603050405020304" pitchFamily="18" charset="0"/>
              </a:rPr>
              <a:t>Rk</a:t>
            </a:r>
            <a:r>
              <a:rPr lang="hu-HU" sz="1500" dirty="0">
                <a:latin typeface="Times New Roman" panose="02020603050405020304" pitchFamily="18" charset="0"/>
                <a:cs typeface="Times New Roman" panose="02020603050405020304" pitchFamily="18" charset="0"/>
              </a:rPr>
              <a:t>. </a:t>
            </a:r>
            <a:r>
              <a:rPr lang="hu-HU" sz="1500" dirty="0" err="1">
                <a:latin typeface="Times New Roman" panose="02020603050405020304" pitchFamily="18" charset="0"/>
                <a:cs typeface="Times New Roman" panose="02020603050405020304" pitchFamily="18" charset="0"/>
              </a:rPr>
              <a:t>eng.szám</a:t>
            </a:r>
            <a:r>
              <a:rPr lang="hu-HU" sz="1500" dirty="0">
                <a:latin typeface="Times New Roman" panose="02020603050405020304" pitchFamily="18" charset="0"/>
                <a:cs typeface="Times New Roman" panose="02020603050405020304" pitchFamily="18" charset="0"/>
              </a:rPr>
              <a:t> + áruméret korlátozás együttes megadása kötelező. </a:t>
            </a:r>
          </a:p>
          <a:p>
            <a:pPr marL="285750" indent="-285750">
              <a:buFont typeface="Arial" panose="020B0604020202020204" pitchFamily="34" charset="0"/>
              <a:buChar char="•"/>
            </a:pPr>
            <a:r>
              <a:rPr lang="hu-HU" sz="1500" dirty="0" smtClean="0">
                <a:latin typeface="Times New Roman" panose="02020603050405020304" pitchFamily="18" charset="0"/>
                <a:cs typeface="Times New Roman" panose="02020603050405020304" pitchFamily="18" charset="0"/>
              </a:rPr>
              <a:t>Adatbevitel </a:t>
            </a:r>
            <a:r>
              <a:rPr lang="hu-HU" sz="1500" dirty="0">
                <a:latin typeface="Times New Roman" panose="02020603050405020304" pitchFamily="18" charset="0"/>
                <a:cs typeface="Times New Roman" panose="02020603050405020304" pitchFamily="18" charset="0"/>
              </a:rPr>
              <a:t>során az </a:t>
            </a:r>
            <a:r>
              <a:rPr lang="hu-HU" sz="1500" dirty="0" err="1">
                <a:latin typeface="Times New Roman" panose="02020603050405020304" pitchFamily="18" charset="0"/>
                <a:cs typeface="Times New Roman" panose="02020603050405020304" pitchFamily="18" charset="0"/>
              </a:rPr>
              <a:t>Rk</a:t>
            </a:r>
            <a:r>
              <a:rPr lang="hu-HU" sz="1500" dirty="0">
                <a:latin typeface="Times New Roman" panose="02020603050405020304" pitchFamily="18" charset="0"/>
                <a:cs typeface="Times New Roman" panose="02020603050405020304" pitchFamily="18" charset="0"/>
              </a:rPr>
              <a:t>-szám meglétének ellenőrzése.</a:t>
            </a:r>
          </a:p>
          <a:p>
            <a:pPr marL="285750" indent="-285750">
              <a:buFont typeface="Arial" panose="020B0604020202020204" pitchFamily="34" charset="0"/>
              <a:buChar char="•"/>
            </a:pPr>
            <a:r>
              <a:rPr lang="hu-HU" sz="1500" dirty="0" smtClean="0">
                <a:latin typeface="Times New Roman" panose="02020603050405020304" pitchFamily="18" charset="0"/>
                <a:cs typeface="Times New Roman" panose="02020603050405020304" pitchFamily="18" charset="0"/>
              </a:rPr>
              <a:t>Megkönnyíti </a:t>
            </a:r>
            <a:r>
              <a:rPr lang="hu-HU" sz="1500" dirty="0">
                <a:latin typeface="Times New Roman" panose="02020603050405020304" pitchFamily="18" charset="0"/>
                <a:cs typeface="Times New Roman" panose="02020603050405020304" pitchFamily="18" charset="0"/>
              </a:rPr>
              <a:t>a határforgalmi GySEV felé történő engedélyek e-mail üzenetként történő átadását.</a:t>
            </a:r>
          </a:p>
          <a:p>
            <a:pPr marL="285750" indent="-285750">
              <a:buFont typeface="Arial" panose="020B0604020202020204" pitchFamily="34" charset="0"/>
              <a:buChar char="•"/>
            </a:pPr>
            <a:r>
              <a:rPr lang="hu-HU" sz="1500" dirty="0" smtClean="0">
                <a:latin typeface="Times New Roman" panose="02020603050405020304" pitchFamily="18" charset="0"/>
                <a:cs typeface="Times New Roman" panose="02020603050405020304" pitchFamily="18" charset="0"/>
              </a:rPr>
              <a:t>Megteremti </a:t>
            </a:r>
            <a:r>
              <a:rPr lang="hu-HU" sz="1500" dirty="0">
                <a:latin typeface="Times New Roman" panose="02020603050405020304" pitchFamily="18" charset="0"/>
                <a:cs typeface="Times New Roman" panose="02020603050405020304" pitchFamily="18" charset="0"/>
              </a:rPr>
              <a:t>a lehetőségét, hogy a vonatértesítést is a GySEV felé e-mail üzenetként átadjuk. </a:t>
            </a:r>
          </a:p>
        </p:txBody>
      </p:sp>
      <p:sp>
        <p:nvSpPr>
          <p:cNvPr id="55" name="Téglalap 54"/>
          <p:cNvSpPr/>
          <p:nvPr/>
        </p:nvSpPr>
        <p:spPr>
          <a:xfrm>
            <a:off x="0" y="5518681"/>
            <a:ext cx="6892024" cy="1323439"/>
          </a:xfrm>
          <a:prstGeom prst="rect">
            <a:avLst/>
          </a:prstGeom>
        </p:spPr>
        <p:txBody>
          <a:bodyPr wrap="square">
            <a:spAutoFit/>
          </a:bodyPr>
          <a:lstStyle/>
          <a:p>
            <a:r>
              <a:rPr lang="hu-HU" sz="1600" dirty="0">
                <a:latin typeface="Times New Roman" panose="02020603050405020304" pitchFamily="18" charset="0"/>
                <a:cs typeface="Times New Roman" panose="02020603050405020304" pitchFamily="18" charset="0"/>
              </a:rPr>
              <a:t>Hálózati </a:t>
            </a:r>
            <a:r>
              <a:rPr lang="hu-HU" sz="1600" dirty="0" err="1">
                <a:latin typeface="Times New Roman" panose="02020603050405020304" pitchFamily="18" charset="0"/>
                <a:cs typeface="Times New Roman" panose="02020603050405020304" pitchFamily="18" charset="0"/>
              </a:rPr>
              <a:t>Rk+Záhony</a:t>
            </a:r>
            <a:r>
              <a:rPr lang="hu-HU" sz="1600" dirty="0">
                <a:latin typeface="Times New Roman" panose="02020603050405020304" pitchFamily="18" charset="0"/>
                <a:cs typeface="Times New Roman" panose="02020603050405020304" pitchFamily="18" charset="0"/>
              </a:rPr>
              <a:t> Üzletigazgatóság 	</a:t>
            </a:r>
            <a:r>
              <a:rPr lang="hu-HU" sz="1600" b="1" dirty="0">
                <a:solidFill>
                  <a:srgbClr val="FF0000"/>
                </a:solidFill>
                <a:latin typeface="Times New Roman" panose="02020603050405020304" pitchFamily="18" charset="0"/>
                <a:cs typeface="Times New Roman" panose="02020603050405020304" pitchFamily="18" charset="0"/>
              </a:rPr>
              <a:t>2001. január 1.</a:t>
            </a:r>
          </a:p>
          <a:p>
            <a:r>
              <a:rPr lang="hu-HU" sz="1600" dirty="0">
                <a:latin typeface="Times New Roman" panose="02020603050405020304" pitchFamily="18" charset="0"/>
                <a:cs typeface="Times New Roman" panose="02020603050405020304" pitchFamily="18" charset="0"/>
              </a:rPr>
              <a:t>Hálózati </a:t>
            </a:r>
            <a:r>
              <a:rPr lang="hu-HU" sz="1600" dirty="0" err="1">
                <a:latin typeface="Times New Roman" panose="02020603050405020304" pitchFamily="18" charset="0"/>
                <a:cs typeface="Times New Roman" panose="02020603050405020304" pitchFamily="18" charset="0"/>
              </a:rPr>
              <a:t>Rk</a:t>
            </a:r>
            <a:r>
              <a:rPr lang="hu-HU" sz="1600" dirty="0">
                <a:latin typeface="Times New Roman" panose="02020603050405020304" pitchFamily="18" charset="0"/>
                <a:cs typeface="Times New Roman" panose="02020603050405020304" pitchFamily="18" charset="0"/>
              </a:rPr>
              <a:t> 			</a:t>
            </a:r>
            <a:r>
              <a:rPr lang="hu-HU" sz="1600" b="1" dirty="0">
                <a:solidFill>
                  <a:srgbClr val="FF0000"/>
                </a:solidFill>
                <a:latin typeface="Times New Roman" panose="02020603050405020304" pitchFamily="18" charset="0"/>
                <a:cs typeface="Times New Roman" panose="02020603050405020304" pitchFamily="18" charset="0"/>
              </a:rPr>
              <a:t>2003.november 27.</a:t>
            </a:r>
          </a:p>
          <a:p>
            <a:r>
              <a:rPr lang="hu-HU" sz="1600" dirty="0" smtClean="0">
                <a:latin typeface="Times New Roman" panose="02020603050405020304" pitchFamily="18" charset="0"/>
                <a:cs typeface="Times New Roman" panose="02020603050405020304" pitchFamily="18" charset="0"/>
              </a:rPr>
              <a:t>A </a:t>
            </a:r>
            <a:r>
              <a:rPr lang="hu-HU" sz="1600" dirty="0">
                <a:latin typeface="Times New Roman" panose="02020603050405020304" pitchFamily="18" charset="0"/>
                <a:cs typeface="Times New Roman" panose="02020603050405020304" pitchFamily="18" charset="0"/>
              </a:rPr>
              <a:t>SZIR 2003. november 27-i 3.04.0.-es verzióváltásával közvetlen adatcsere jön létre az új Windows környezetben futó „Rendkívüli küldemények </a:t>
            </a:r>
            <a:r>
              <a:rPr lang="hu-HU" sz="1600" dirty="0" smtClean="0">
                <a:latin typeface="Times New Roman" panose="02020603050405020304" pitchFamily="18" charset="0"/>
                <a:cs typeface="Times New Roman" panose="02020603050405020304" pitchFamily="18" charset="0"/>
              </a:rPr>
              <a:t>engedélyezési </a:t>
            </a:r>
            <a:r>
              <a:rPr lang="hu-HU" sz="1600" dirty="0">
                <a:latin typeface="Times New Roman" panose="02020603050405020304" pitchFamily="18" charset="0"/>
                <a:cs typeface="Times New Roman" panose="02020603050405020304" pitchFamily="18" charset="0"/>
              </a:rPr>
              <a:t>kérelme 5.0” RK program és a SZIR között. </a:t>
            </a:r>
          </a:p>
        </p:txBody>
      </p:sp>
      <p:pic>
        <p:nvPicPr>
          <p:cNvPr id="32" name="Kép 3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06682" y="4269425"/>
            <a:ext cx="957050" cy="1064887"/>
          </a:xfrm>
          <a:prstGeom prst="rect">
            <a:avLst/>
          </a:prstGeom>
        </p:spPr>
      </p:pic>
    </p:spTree>
    <p:extLst>
      <p:ext uri="{BB962C8B-B14F-4D97-AF65-F5344CB8AC3E}">
        <p14:creationId xmlns:p14="http://schemas.microsoft.com/office/powerpoint/2010/main" val="2473624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Kép 2"/>
          <p:cNvPicPr>
            <a:picLocks noChangeAspect="1"/>
          </p:cNvPicPr>
          <p:nvPr/>
        </p:nvPicPr>
        <p:blipFill>
          <a:blip r:embed="rId2"/>
          <a:stretch>
            <a:fillRect/>
          </a:stretch>
        </p:blipFill>
        <p:spPr>
          <a:xfrm>
            <a:off x="0" y="1000125"/>
            <a:ext cx="4067175" cy="5857875"/>
          </a:xfrm>
          <a:prstGeom prst="rect">
            <a:avLst/>
          </a:prstGeom>
          <a:ln>
            <a:solidFill>
              <a:srgbClr val="7030A0"/>
            </a:solidFill>
          </a:ln>
        </p:spPr>
      </p:pic>
      <p:pic>
        <p:nvPicPr>
          <p:cNvPr id="4" name="Kép 3"/>
          <p:cNvPicPr>
            <a:picLocks noChangeAspect="1"/>
          </p:cNvPicPr>
          <p:nvPr/>
        </p:nvPicPr>
        <p:blipFill>
          <a:blip r:embed="rId3"/>
          <a:stretch>
            <a:fillRect/>
          </a:stretch>
        </p:blipFill>
        <p:spPr>
          <a:xfrm>
            <a:off x="4067175" y="1000125"/>
            <a:ext cx="4007499" cy="5857875"/>
          </a:xfrm>
          <a:prstGeom prst="rect">
            <a:avLst/>
          </a:prstGeom>
          <a:ln>
            <a:solidFill>
              <a:srgbClr val="7030A0"/>
            </a:solidFill>
          </a:ln>
        </p:spPr>
      </p:pic>
      <p:pic>
        <p:nvPicPr>
          <p:cNvPr id="5" name="Kép 4"/>
          <p:cNvPicPr>
            <a:picLocks noChangeAspect="1"/>
          </p:cNvPicPr>
          <p:nvPr/>
        </p:nvPicPr>
        <p:blipFill>
          <a:blip r:embed="rId4"/>
          <a:stretch>
            <a:fillRect/>
          </a:stretch>
        </p:blipFill>
        <p:spPr>
          <a:xfrm>
            <a:off x="8074674" y="1000125"/>
            <a:ext cx="4067175" cy="4821488"/>
          </a:xfrm>
          <a:prstGeom prst="rect">
            <a:avLst/>
          </a:prstGeom>
          <a:ln>
            <a:solidFill>
              <a:srgbClr val="7030A0"/>
            </a:solidFill>
          </a:ln>
        </p:spPr>
      </p:pic>
      <p:sp>
        <p:nvSpPr>
          <p:cNvPr id="7"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a:solidFill>
                  <a:srgbClr val="00B050"/>
                </a:solidFill>
                <a:latin typeface="Times New Roman" panose="02020603050405020304" pitchFamily="18" charset="0"/>
                <a:cs typeface="Times New Roman" panose="02020603050405020304" pitchFamily="18" charset="0"/>
              </a:rPr>
              <a:t>SZIR </a:t>
            </a:r>
            <a:r>
              <a:rPr lang="hu-HU" dirty="0" smtClean="0">
                <a:solidFill>
                  <a:srgbClr val="00B050"/>
                </a:solidFill>
                <a:latin typeface="Times New Roman" panose="02020603050405020304" pitchFamily="18" charset="0"/>
                <a:cs typeface="Times New Roman" panose="02020603050405020304" pitchFamily="18" charset="0"/>
              </a:rPr>
              <a:t>2003. </a:t>
            </a:r>
            <a:r>
              <a:rPr lang="hu-HU" dirty="0">
                <a:solidFill>
                  <a:srgbClr val="00B050"/>
                </a:solidFill>
                <a:latin typeface="Times New Roman" panose="02020603050405020304" pitchFamily="18" charset="0"/>
                <a:cs typeface="Times New Roman" panose="02020603050405020304" pitchFamily="18" charset="0"/>
              </a:rPr>
              <a:t>november 27-i 3.04.0.-es </a:t>
            </a:r>
            <a:r>
              <a:rPr lang="hu-HU" dirty="0" smtClean="0">
                <a:solidFill>
                  <a:srgbClr val="00B050"/>
                </a:solidFill>
                <a:latin typeface="Times New Roman" panose="02020603050405020304" pitchFamily="18" charset="0"/>
                <a:cs typeface="Times New Roman" panose="02020603050405020304" pitchFamily="18" charset="0"/>
              </a:rPr>
              <a:t>verzióváltás </a:t>
            </a:r>
            <a:endParaRPr lang="hu-HU" sz="2800" b="0" i="0" dirty="0">
              <a:solidFill>
                <a:srgbClr val="00B050"/>
              </a:solidFill>
              <a:latin typeface="Plantagenet Cherokee"/>
            </a:endParaRPr>
          </a:p>
        </p:txBody>
      </p:sp>
      <p:sp>
        <p:nvSpPr>
          <p:cNvPr id="6" name="Ellipszis 5"/>
          <p:cNvSpPr/>
          <p:nvPr/>
        </p:nvSpPr>
        <p:spPr>
          <a:xfrm>
            <a:off x="4380931" y="5821613"/>
            <a:ext cx="3357350" cy="103638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8" name="Ellipszis 7"/>
          <p:cNvSpPr/>
          <p:nvPr/>
        </p:nvSpPr>
        <p:spPr>
          <a:xfrm>
            <a:off x="7901453" y="1173162"/>
            <a:ext cx="4180720" cy="386286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Tree>
    <p:extLst>
      <p:ext uri="{BB962C8B-B14F-4D97-AF65-F5344CB8AC3E}">
        <p14:creationId xmlns:p14="http://schemas.microsoft.com/office/powerpoint/2010/main" val="1220825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a:solidFill>
                  <a:srgbClr val="00B050"/>
                </a:solidFill>
                <a:latin typeface="Times New Roman" panose="02020603050405020304" pitchFamily="18" charset="0"/>
                <a:cs typeface="Times New Roman" panose="02020603050405020304" pitchFamily="18" charset="0"/>
              </a:rPr>
              <a:t>SZIR </a:t>
            </a:r>
            <a:r>
              <a:rPr lang="hu-HU" dirty="0" smtClean="0">
                <a:solidFill>
                  <a:srgbClr val="00B050"/>
                </a:solidFill>
                <a:latin typeface="Times New Roman" panose="02020603050405020304" pitchFamily="18" charset="0"/>
                <a:cs typeface="Times New Roman" panose="02020603050405020304" pitchFamily="18" charset="0"/>
              </a:rPr>
              <a:t>2003. </a:t>
            </a:r>
            <a:r>
              <a:rPr lang="hu-HU" dirty="0">
                <a:solidFill>
                  <a:srgbClr val="00B050"/>
                </a:solidFill>
                <a:latin typeface="Times New Roman" panose="02020603050405020304" pitchFamily="18" charset="0"/>
                <a:cs typeface="Times New Roman" panose="02020603050405020304" pitchFamily="18" charset="0"/>
              </a:rPr>
              <a:t>november 27-i 3.04.0.-es </a:t>
            </a:r>
            <a:r>
              <a:rPr lang="hu-HU" dirty="0" smtClean="0">
                <a:solidFill>
                  <a:srgbClr val="00B050"/>
                </a:solidFill>
                <a:latin typeface="Times New Roman" panose="02020603050405020304" pitchFamily="18" charset="0"/>
                <a:cs typeface="Times New Roman" panose="02020603050405020304" pitchFamily="18" charset="0"/>
              </a:rPr>
              <a:t>verzióváltás </a:t>
            </a:r>
            <a:endParaRPr lang="hu-HU" sz="2800" b="0" i="0" dirty="0">
              <a:solidFill>
                <a:srgbClr val="00B050"/>
              </a:solidFill>
              <a:latin typeface="Plantagenet Cherokee"/>
            </a:endParaRPr>
          </a:p>
        </p:txBody>
      </p:sp>
      <p:pic>
        <p:nvPicPr>
          <p:cNvPr id="2" name="Kép 1"/>
          <p:cNvPicPr>
            <a:picLocks noChangeAspect="1"/>
          </p:cNvPicPr>
          <p:nvPr/>
        </p:nvPicPr>
        <p:blipFill>
          <a:blip r:embed="rId2"/>
          <a:stretch>
            <a:fillRect/>
          </a:stretch>
        </p:blipFill>
        <p:spPr>
          <a:xfrm>
            <a:off x="273645" y="1378425"/>
            <a:ext cx="3975855" cy="5356746"/>
          </a:xfrm>
          <a:prstGeom prst="rect">
            <a:avLst/>
          </a:prstGeom>
          <a:ln w="28575">
            <a:solidFill>
              <a:srgbClr val="0070C0"/>
            </a:solidFill>
          </a:ln>
        </p:spPr>
      </p:pic>
      <p:pic>
        <p:nvPicPr>
          <p:cNvPr id="9" name="Kép 8"/>
          <p:cNvPicPr>
            <a:picLocks noChangeAspect="1"/>
          </p:cNvPicPr>
          <p:nvPr/>
        </p:nvPicPr>
        <p:blipFill>
          <a:blip r:embed="rId3"/>
          <a:stretch>
            <a:fillRect/>
          </a:stretch>
        </p:blipFill>
        <p:spPr>
          <a:xfrm>
            <a:off x="4009655" y="106588"/>
            <a:ext cx="3891797" cy="1887119"/>
          </a:xfrm>
          <a:prstGeom prst="rect">
            <a:avLst/>
          </a:prstGeom>
          <a:ln w="28575">
            <a:solidFill>
              <a:srgbClr val="0070C0"/>
            </a:solidFill>
          </a:ln>
        </p:spPr>
      </p:pic>
      <p:pic>
        <p:nvPicPr>
          <p:cNvPr id="10" name="Kép 9"/>
          <p:cNvPicPr>
            <a:picLocks noChangeAspect="1"/>
          </p:cNvPicPr>
          <p:nvPr/>
        </p:nvPicPr>
        <p:blipFill>
          <a:blip r:embed="rId4"/>
          <a:stretch>
            <a:fillRect/>
          </a:stretch>
        </p:blipFill>
        <p:spPr>
          <a:xfrm>
            <a:off x="4009656" y="2068469"/>
            <a:ext cx="3891797" cy="1855157"/>
          </a:xfrm>
          <a:prstGeom prst="rect">
            <a:avLst/>
          </a:prstGeom>
          <a:ln w="28575">
            <a:solidFill>
              <a:srgbClr val="0070C0"/>
            </a:solidFill>
          </a:ln>
        </p:spPr>
      </p:pic>
      <p:pic>
        <p:nvPicPr>
          <p:cNvPr id="11" name="Kép 10"/>
          <p:cNvPicPr>
            <a:picLocks noChangeAspect="1"/>
          </p:cNvPicPr>
          <p:nvPr/>
        </p:nvPicPr>
        <p:blipFill>
          <a:blip r:embed="rId5"/>
          <a:stretch>
            <a:fillRect/>
          </a:stretch>
        </p:blipFill>
        <p:spPr>
          <a:xfrm>
            <a:off x="4009656" y="3981682"/>
            <a:ext cx="3933672" cy="2695433"/>
          </a:xfrm>
          <a:prstGeom prst="rect">
            <a:avLst/>
          </a:prstGeom>
          <a:ln w="28575">
            <a:solidFill>
              <a:srgbClr val="0070C0"/>
            </a:solidFill>
          </a:ln>
        </p:spPr>
      </p:pic>
      <p:pic>
        <p:nvPicPr>
          <p:cNvPr id="12" name="Kép 11"/>
          <p:cNvPicPr>
            <a:picLocks noChangeAspect="1"/>
          </p:cNvPicPr>
          <p:nvPr/>
        </p:nvPicPr>
        <p:blipFill>
          <a:blip r:embed="rId6"/>
          <a:stretch>
            <a:fillRect/>
          </a:stretch>
        </p:blipFill>
        <p:spPr>
          <a:xfrm>
            <a:off x="7943328" y="2266769"/>
            <a:ext cx="4247155" cy="3313714"/>
          </a:xfrm>
          <a:prstGeom prst="rect">
            <a:avLst/>
          </a:prstGeom>
          <a:ln w="28575">
            <a:solidFill>
              <a:srgbClr val="0070C0"/>
            </a:solidFill>
          </a:ln>
        </p:spPr>
      </p:pic>
    </p:spTree>
    <p:extLst>
      <p:ext uri="{BB962C8B-B14F-4D97-AF65-F5344CB8AC3E}">
        <p14:creationId xmlns:p14="http://schemas.microsoft.com/office/powerpoint/2010/main" val="1448328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2"/>
          <a:stretch>
            <a:fillRect/>
          </a:stretch>
        </p:blipFill>
        <p:spPr>
          <a:xfrm>
            <a:off x="-1" y="1431895"/>
            <a:ext cx="5880890" cy="4021848"/>
          </a:xfrm>
          <a:prstGeom prst="rect">
            <a:avLst/>
          </a:prstGeom>
        </p:spPr>
      </p:pic>
      <p:sp>
        <p:nvSpPr>
          <p:cNvPr id="3" name="Téglalap 2"/>
          <p:cNvSpPr/>
          <p:nvPr/>
        </p:nvSpPr>
        <p:spPr>
          <a:xfrm>
            <a:off x="5927271" y="1336120"/>
            <a:ext cx="6264729" cy="2554545"/>
          </a:xfrm>
          <a:prstGeom prst="rect">
            <a:avLst/>
          </a:prstGeom>
        </p:spPr>
        <p:txBody>
          <a:bodyPr wrap="square">
            <a:spAutoFit/>
          </a:bodyPr>
          <a:lstStyle/>
          <a:p>
            <a:r>
              <a:rPr lang="hu-HU" sz="1600" dirty="0">
                <a:latin typeface="Times New Roman" panose="02020603050405020304" pitchFamily="18" charset="0"/>
                <a:cs typeface="Times New Roman" panose="02020603050405020304" pitchFamily="18" charset="0"/>
              </a:rPr>
              <a:t>D111 „Rendkívüli k. engedélyek átvétele </a:t>
            </a:r>
          </a:p>
          <a:p>
            <a:r>
              <a:rPr lang="hu-HU" sz="1600" dirty="0">
                <a:latin typeface="Times New Roman" panose="02020603050405020304" pitchFamily="18" charset="0"/>
                <a:cs typeface="Times New Roman" panose="02020603050405020304" pitchFamily="18" charset="0"/>
              </a:rPr>
              <a:t>A SZIR felhasználói részére a fel/átvételi, valamint a továbbítási engedélyek kiadása az új párbeszéd felhasználásával történik. A párbeszéd W111U2 ablakának </a:t>
            </a:r>
            <a:r>
              <a:rPr lang="hu-HU" sz="1600" dirty="0" smtClean="0">
                <a:latin typeface="Times New Roman" panose="02020603050405020304" pitchFamily="18" charset="0"/>
                <a:cs typeface="Times New Roman" panose="02020603050405020304" pitchFamily="18" charset="0"/>
              </a:rPr>
              <a:t>listadobozában </a:t>
            </a:r>
            <a:r>
              <a:rPr lang="hu-HU" sz="1600" dirty="0">
                <a:latin typeface="Times New Roman" panose="02020603050405020304" pitchFamily="18" charset="0"/>
                <a:cs typeface="Times New Roman" panose="02020603050405020304" pitchFamily="18" charset="0"/>
              </a:rPr>
              <a:t>megjelent engedélyek átvétele után készülnek el az R231 „Rendkívüli </a:t>
            </a:r>
            <a:r>
              <a:rPr lang="hu-HU" sz="1600" dirty="0" smtClean="0">
                <a:latin typeface="Times New Roman" panose="02020603050405020304" pitchFamily="18" charset="0"/>
                <a:cs typeface="Times New Roman" panose="02020603050405020304" pitchFamily="18" charset="0"/>
              </a:rPr>
              <a:t>küldemény </a:t>
            </a:r>
            <a:r>
              <a:rPr lang="hu-HU" sz="1600" dirty="0">
                <a:latin typeface="Times New Roman" panose="02020603050405020304" pitchFamily="18" charset="0"/>
                <a:cs typeface="Times New Roman" panose="02020603050405020304" pitchFamily="18" charset="0"/>
              </a:rPr>
              <a:t>engedélye” jelentések, amelyek elkészítéséről az érintettek – </a:t>
            </a:r>
            <a:r>
              <a:rPr lang="hu-HU" sz="1600" dirty="0" smtClean="0">
                <a:latin typeface="Times New Roman" panose="02020603050405020304" pitchFamily="18" charset="0"/>
                <a:cs typeface="Times New Roman" panose="02020603050405020304" pitchFamily="18" charset="0"/>
              </a:rPr>
              <a:t>feladási/rendeltetési </a:t>
            </a:r>
            <a:r>
              <a:rPr lang="hu-HU" sz="1600" dirty="0">
                <a:latin typeface="Times New Roman" panose="02020603050405020304" pitchFamily="18" charset="0"/>
                <a:cs typeface="Times New Roman" panose="02020603050405020304" pitchFamily="18" charset="0"/>
              </a:rPr>
              <a:t>állomás, valamint a belépő/kilépő határállomások - automatikusan értesítést kapnak.</a:t>
            </a:r>
          </a:p>
          <a:p>
            <a:r>
              <a:rPr lang="hu-HU" sz="1600" dirty="0">
                <a:latin typeface="Times New Roman" panose="02020603050405020304" pitchFamily="18" charset="0"/>
                <a:cs typeface="Times New Roman" panose="02020603050405020304" pitchFamily="18" charset="0"/>
              </a:rPr>
              <a:t>A D111 párbeszédet az Üzemirányítói Központ szűk – nemzetközi és belföldi rend-kívüli irányítók - felhasználói köre használja.</a:t>
            </a:r>
          </a:p>
        </p:txBody>
      </p:sp>
      <p:sp>
        <p:nvSpPr>
          <p:cNvPr id="7"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a:t>
            </a:r>
            <a:r>
              <a:rPr lang="hu-HU" dirty="0" smtClean="0">
                <a:latin typeface="Times New Roman" panose="02020603050405020304" pitchFamily="18" charset="0"/>
                <a:cs typeface="Times New Roman" panose="02020603050405020304" pitchFamily="18" charset="0"/>
              </a:rPr>
              <a:t>program</a:t>
            </a:r>
            <a:br>
              <a:rPr lang="hu-HU" dirty="0" smtClean="0">
                <a:latin typeface="Times New Roman" panose="02020603050405020304" pitchFamily="18" charset="0"/>
                <a:cs typeface="Times New Roman" panose="02020603050405020304" pitchFamily="18" charset="0"/>
              </a:rPr>
            </a:br>
            <a:r>
              <a:rPr lang="hu-HU" dirty="0">
                <a:solidFill>
                  <a:srgbClr val="00B050"/>
                </a:solidFill>
                <a:latin typeface="Times New Roman" panose="02020603050405020304" pitchFamily="18" charset="0"/>
                <a:cs typeface="Times New Roman" panose="02020603050405020304" pitchFamily="18" charset="0"/>
              </a:rPr>
              <a:t>D111 „Rendkívüli k. engedélyek átvétele </a:t>
            </a:r>
            <a:endParaRPr lang="hu-HU" sz="2800" b="0" i="0" dirty="0">
              <a:solidFill>
                <a:srgbClr val="00B050"/>
              </a:solidFill>
              <a:latin typeface="Plantagenet Cherokee"/>
            </a:endParaRPr>
          </a:p>
        </p:txBody>
      </p:sp>
      <p:pic>
        <p:nvPicPr>
          <p:cNvPr id="8" name="Kép 7"/>
          <p:cNvPicPr>
            <a:picLocks noChangeAspect="1"/>
          </p:cNvPicPr>
          <p:nvPr/>
        </p:nvPicPr>
        <p:blipFill>
          <a:blip r:embed="rId3"/>
          <a:stretch>
            <a:fillRect/>
          </a:stretch>
        </p:blipFill>
        <p:spPr>
          <a:xfrm>
            <a:off x="5927271" y="4046974"/>
            <a:ext cx="5272616" cy="2811026"/>
          </a:xfrm>
          <a:prstGeom prst="rect">
            <a:avLst/>
          </a:prstGeom>
        </p:spPr>
      </p:pic>
    </p:spTree>
    <p:extLst>
      <p:ext uri="{BB962C8B-B14F-4D97-AF65-F5344CB8AC3E}">
        <p14:creationId xmlns:p14="http://schemas.microsoft.com/office/powerpoint/2010/main" val="586369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program</a:t>
            </a:r>
            <a:br>
              <a:rPr lang="hu-HU" dirty="0">
                <a:latin typeface="Times New Roman" panose="02020603050405020304" pitchFamily="18" charset="0"/>
                <a:cs typeface="Times New Roman" panose="02020603050405020304" pitchFamily="18" charset="0"/>
              </a:rPr>
            </a:br>
            <a:r>
              <a:rPr lang="hu-HU" dirty="0">
                <a:solidFill>
                  <a:srgbClr val="00B050"/>
                </a:solidFill>
                <a:latin typeface="Times New Roman" panose="02020603050405020304" pitchFamily="18" charset="0"/>
                <a:cs typeface="Times New Roman" panose="02020603050405020304" pitchFamily="18" charset="0"/>
              </a:rPr>
              <a:t>SZIR-R231 Rendkívüli küldemény </a:t>
            </a:r>
            <a:r>
              <a:rPr lang="hu-HU" dirty="0" smtClean="0">
                <a:solidFill>
                  <a:srgbClr val="00B050"/>
                </a:solidFill>
                <a:latin typeface="Times New Roman" panose="02020603050405020304" pitchFamily="18" charset="0"/>
                <a:cs typeface="Times New Roman" panose="02020603050405020304" pitchFamily="18" charset="0"/>
              </a:rPr>
              <a:t>engedélye </a:t>
            </a:r>
            <a:endParaRPr lang="hu-HU" sz="2800" b="0" i="0" dirty="0">
              <a:solidFill>
                <a:srgbClr val="00B050"/>
              </a:solidFill>
              <a:latin typeface="Plantagenet Cherokee"/>
            </a:endParaRPr>
          </a:p>
        </p:txBody>
      </p:sp>
      <p:pic>
        <p:nvPicPr>
          <p:cNvPr id="2" name="Kép 1"/>
          <p:cNvPicPr>
            <a:picLocks noChangeAspect="1"/>
          </p:cNvPicPr>
          <p:nvPr/>
        </p:nvPicPr>
        <p:blipFill>
          <a:blip r:embed="rId2"/>
          <a:stretch>
            <a:fillRect/>
          </a:stretch>
        </p:blipFill>
        <p:spPr>
          <a:xfrm>
            <a:off x="0" y="1067168"/>
            <a:ext cx="4626591" cy="5790832"/>
          </a:xfrm>
          <a:prstGeom prst="rect">
            <a:avLst/>
          </a:prstGeom>
          <a:ln w="28575">
            <a:solidFill>
              <a:srgbClr val="002060"/>
            </a:solidFill>
          </a:ln>
        </p:spPr>
      </p:pic>
      <p:pic>
        <p:nvPicPr>
          <p:cNvPr id="3" name="Kép 2"/>
          <p:cNvPicPr>
            <a:picLocks noChangeAspect="1"/>
          </p:cNvPicPr>
          <p:nvPr/>
        </p:nvPicPr>
        <p:blipFill>
          <a:blip r:embed="rId3"/>
          <a:stretch>
            <a:fillRect/>
          </a:stretch>
        </p:blipFill>
        <p:spPr>
          <a:xfrm>
            <a:off x="5744997" y="1505235"/>
            <a:ext cx="4661716" cy="3684588"/>
          </a:xfrm>
          <a:prstGeom prst="rect">
            <a:avLst/>
          </a:prstGeom>
          <a:ln w="28575">
            <a:solidFill>
              <a:srgbClr val="7030A0"/>
            </a:solidFill>
          </a:ln>
        </p:spPr>
      </p:pic>
      <p:sp>
        <p:nvSpPr>
          <p:cNvPr id="4" name="Téglalap 3"/>
          <p:cNvSpPr/>
          <p:nvPr/>
        </p:nvSpPr>
        <p:spPr>
          <a:xfrm>
            <a:off x="4626591" y="5189823"/>
            <a:ext cx="7565409" cy="1477328"/>
          </a:xfrm>
          <a:prstGeom prst="rect">
            <a:avLst/>
          </a:prstGeom>
        </p:spPr>
        <p:txBody>
          <a:bodyPr wrap="square">
            <a:spAutoFit/>
          </a:bodyPr>
          <a:lstStyle/>
          <a:p>
            <a:r>
              <a:rPr lang="hu-HU" b="1" dirty="0">
                <a:latin typeface="Times New Roman" panose="02020603050405020304" pitchFamily="18" charset="0"/>
                <a:cs typeface="Times New Roman" panose="02020603050405020304" pitchFamily="18" charset="0"/>
              </a:rPr>
              <a:t>R231 Rendkívüli küldemény engedélye </a:t>
            </a:r>
          </a:p>
          <a:p>
            <a:r>
              <a:rPr lang="hu-HU" dirty="0">
                <a:latin typeface="Times New Roman" panose="02020603050405020304" pitchFamily="18" charset="0"/>
                <a:cs typeface="Times New Roman" panose="02020603050405020304" pitchFamily="18" charset="0"/>
              </a:rPr>
              <a:t>A feladó, rendeltetési állomás illetve a be-, kilépő határállomás felhasználóinak értesítése az </a:t>
            </a:r>
            <a:r>
              <a:rPr lang="hu-HU" dirty="0" err="1">
                <a:latin typeface="Times New Roman" panose="02020603050405020304" pitchFamily="18" charset="0"/>
                <a:cs typeface="Times New Roman" panose="02020603050405020304" pitchFamily="18" charset="0"/>
              </a:rPr>
              <a:t>Rk</a:t>
            </a:r>
            <a:r>
              <a:rPr lang="hu-HU" dirty="0">
                <a:latin typeface="Times New Roman" panose="02020603050405020304" pitchFamily="18" charset="0"/>
                <a:cs typeface="Times New Roman" panose="02020603050405020304" pitchFamily="18" charset="0"/>
              </a:rPr>
              <a:t> engedély kiadásáról.</a:t>
            </a:r>
          </a:p>
          <a:p>
            <a:r>
              <a:rPr lang="hu-HU" dirty="0">
                <a:latin typeface="Times New Roman" panose="02020603050405020304" pitchFamily="18" charset="0"/>
                <a:cs typeface="Times New Roman" panose="02020603050405020304" pitchFamily="18" charset="0"/>
              </a:rPr>
              <a:t>A jelentés készítését a D111 „Rendkívüli k. engedélyek átvétele” párbeszéd hívja meg.</a:t>
            </a:r>
          </a:p>
        </p:txBody>
      </p:sp>
    </p:spTree>
    <p:extLst>
      <p:ext uri="{BB962C8B-B14F-4D97-AF65-F5344CB8AC3E}">
        <p14:creationId xmlns:p14="http://schemas.microsoft.com/office/powerpoint/2010/main" val="1689283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program</a:t>
            </a:r>
            <a:br>
              <a:rPr lang="hu-HU" dirty="0">
                <a:latin typeface="Times New Roman" panose="02020603050405020304" pitchFamily="18" charset="0"/>
                <a:cs typeface="Times New Roman" panose="02020603050405020304" pitchFamily="18" charset="0"/>
              </a:rPr>
            </a:br>
            <a:r>
              <a:rPr lang="hu-HU" dirty="0">
                <a:solidFill>
                  <a:srgbClr val="00B050"/>
                </a:solidFill>
                <a:latin typeface="Times New Roman" panose="02020603050405020304" pitchFamily="18" charset="0"/>
                <a:cs typeface="Times New Roman" panose="02020603050405020304" pitchFamily="18" charset="0"/>
              </a:rPr>
              <a:t>SZIR-R232 Értesítés rendkívüli küldemény </a:t>
            </a:r>
            <a:r>
              <a:rPr lang="hu-HU" dirty="0" smtClean="0">
                <a:solidFill>
                  <a:srgbClr val="00B050"/>
                </a:solidFill>
                <a:latin typeface="Times New Roman" panose="02020603050405020304" pitchFamily="18" charset="0"/>
                <a:cs typeface="Times New Roman" panose="02020603050405020304" pitchFamily="18" charset="0"/>
              </a:rPr>
              <a:t>közlekedéséről </a:t>
            </a:r>
            <a:endParaRPr lang="hu-HU" sz="2800" b="0" i="0" dirty="0">
              <a:solidFill>
                <a:srgbClr val="00B050"/>
              </a:solidFill>
              <a:latin typeface="Plantagenet Cherokee"/>
            </a:endParaRPr>
          </a:p>
        </p:txBody>
      </p:sp>
      <p:pic>
        <p:nvPicPr>
          <p:cNvPr id="5" name="Kép 4"/>
          <p:cNvPicPr>
            <a:picLocks noChangeAspect="1"/>
          </p:cNvPicPr>
          <p:nvPr/>
        </p:nvPicPr>
        <p:blipFill>
          <a:blip r:embed="rId2"/>
          <a:stretch>
            <a:fillRect/>
          </a:stretch>
        </p:blipFill>
        <p:spPr>
          <a:xfrm>
            <a:off x="264658" y="1711098"/>
            <a:ext cx="5525428" cy="4232502"/>
          </a:xfrm>
          <a:prstGeom prst="rect">
            <a:avLst/>
          </a:prstGeom>
          <a:ln w="28575">
            <a:solidFill>
              <a:srgbClr val="7030A0"/>
            </a:solidFill>
          </a:ln>
        </p:spPr>
      </p:pic>
      <p:sp>
        <p:nvSpPr>
          <p:cNvPr id="6" name="Téglalap 5"/>
          <p:cNvSpPr/>
          <p:nvPr/>
        </p:nvSpPr>
        <p:spPr>
          <a:xfrm>
            <a:off x="6095241" y="2486523"/>
            <a:ext cx="6096759" cy="1754326"/>
          </a:xfrm>
          <a:prstGeom prst="rect">
            <a:avLst/>
          </a:prstGeom>
        </p:spPr>
        <p:txBody>
          <a:bodyPr wrap="square">
            <a:spAutoFit/>
          </a:bodyPr>
          <a:lstStyle/>
          <a:p>
            <a:r>
              <a:rPr lang="hu-HU" b="1" dirty="0">
                <a:latin typeface="Times New Roman" panose="02020603050405020304" pitchFamily="18" charset="0"/>
                <a:cs typeface="Times New Roman" panose="02020603050405020304" pitchFamily="18" charset="0"/>
              </a:rPr>
              <a:t>R232 Értesítés rendkívüli küldemény közlekedéséről</a:t>
            </a:r>
          </a:p>
          <a:p>
            <a:r>
              <a:rPr lang="hu-HU" dirty="0" smtClean="0">
                <a:latin typeface="Times New Roman" panose="02020603050405020304" pitchFamily="18" charset="0"/>
                <a:cs typeface="Times New Roman" panose="02020603050405020304" pitchFamily="18" charset="0"/>
              </a:rPr>
              <a:t>A </a:t>
            </a:r>
            <a:r>
              <a:rPr lang="hu-HU" dirty="0">
                <a:latin typeface="Times New Roman" panose="02020603050405020304" pitchFamily="18" charset="0"/>
                <a:cs typeface="Times New Roman" panose="02020603050405020304" pitchFamily="18" charset="0"/>
              </a:rPr>
              <a:t>vonatútvonal érintett szakaszán lévő, SZIR terminállal rendelkező állomások értesítése az RK küldemény közlekedéséről.</a:t>
            </a:r>
          </a:p>
          <a:p>
            <a:r>
              <a:rPr lang="hu-HU" dirty="0" smtClean="0">
                <a:latin typeface="Times New Roman" panose="02020603050405020304" pitchFamily="18" charset="0"/>
                <a:cs typeface="Times New Roman" panose="02020603050405020304" pitchFamily="18" charset="0"/>
              </a:rPr>
              <a:t>A felhasználói </a:t>
            </a:r>
            <a:r>
              <a:rPr lang="hu-HU" dirty="0">
                <a:latin typeface="Times New Roman" panose="02020603050405020304" pitchFamily="18" charset="0"/>
                <a:cs typeface="Times New Roman" panose="02020603050405020304" pitchFamily="18" charset="0"/>
              </a:rPr>
              <a:t>kérésre készül a D700 „Jelentés készítés” párbeszéddel.</a:t>
            </a:r>
          </a:p>
        </p:txBody>
      </p:sp>
    </p:spTree>
    <p:extLst>
      <p:ext uri="{BB962C8B-B14F-4D97-AF65-F5344CB8AC3E}">
        <p14:creationId xmlns:p14="http://schemas.microsoft.com/office/powerpoint/2010/main" val="3740019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program</a:t>
            </a:r>
            <a:br>
              <a:rPr lang="hu-HU" dirty="0">
                <a:latin typeface="Times New Roman" panose="02020603050405020304" pitchFamily="18" charset="0"/>
                <a:cs typeface="Times New Roman" panose="02020603050405020304" pitchFamily="18" charset="0"/>
              </a:rPr>
            </a:br>
            <a:r>
              <a:rPr lang="hu-HU" dirty="0">
                <a:solidFill>
                  <a:srgbClr val="00B050"/>
                </a:solidFill>
                <a:latin typeface="Times New Roman" panose="02020603050405020304" pitchFamily="18" charset="0"/>
                <a:cs typeface="Times New Roman" panose="02020603050405020304" pitchFamily="18" charset="0"/>
              </a:rPr>
              <a:t>SZIR-R233 Kiadott rendkívüli küldemény </a:t>
            </a:r>
            <a:r>
              <a:rPr lang="hu-HU" dirty="0" smtClean="0">
                <a:solidFill>
                  <a:srgbClr val="00B050"/>
                </a:solidFill>
                <a:latin typeface="Times New Roman" panose="02020603050405020304" pitchFamily="18" charset="0"/>
                <a:cs typeface="Times New Roman" panose="02020603050405020304" pitchFamily="18" charset="0"/>
              </a:rPr>
              <a:t>engedélyek </a:t>
            </a:r>
            <a:endParaRPr lang="hu-HU" sz="2800" b="0" i="0" dirty="0">
              <a:solidFill>
                <a:srgbClr val="00B050"/>
              </a:solidFill>
              <a:latin typeface="Plantagenet Cherokee"/>
            </a:endParaRPr>
          </a:p>
        </p:txBody>
      </p:sp>
      <p:pic>
        <p:nvPicPr>
          <p:cNvPr id="2" name="Kép 1"/>
          <p:cNvPicPr>
            <a:picLocks noChangeAspect="1"/>
          </p:cNvPicPr>
          <p:nvPr/>
        </p:nvPicPr>
        <p:blipFill>
          <a:blip r:embed="rId2"/>
          <a:stretch>
            <a:fillRect/>
          </a:stretch>
        </p:blipFill>
        <p:spPr>
          <a:xfrm>
            <a:off x="0" y="1470931"/>
            <a:ext cx="5872433" cy="4211411"/>
          </a:xfrm>
          <a:prstGeom prst="rect">
            <a:avLst/>
          </a:prstGeom>
          <a:ln w="28575">
            <a:solidFill>
              <a:srgbClr val="7030A0"/>
            </a:solidFill>
          </a:ln>
        </p:spPr>
      </p:pic>
      <p:sp>
        <p:nvSpPr>
          <p:cNvPr id="3" name="Téglalap 2"/>
          <p:cNvSpPr/>
          <p:nvPr/>
        </p:nvSpPr>
        <p:spPr>
          <a:xfrm>
            <a:off x="5872432" y="2690336"/>
            <a:ext cx="6319567" cy="1477328"/>
          </a:xfrm>
          <a:prstGeom prst="rect">
            <a:avLst/>
          </a:prstGeom>
        </p:spPr>
        <p:txBody>
          <a:bodyPr wrap="square">
            <a:spAutoFit/>
          </a:bodyPr>
          <a:lstStyle/>
          <a:p>
            <a:r>
              <a:rPr lang="hu-HU" b="1" dirty="0">
                <a:latin typeface="Times New Roman" panose="02020603050405020304" pitchFamily="18" charset="0"/>
                <a:cs typeface="Times New Roman" panose="02020603050405020304" pitchFamily="18" charset="0"/>
              </a:rPr>
              <a:t>R233 Kiadott rendkívüli küldemény engedélyek </a:t>
            </a:r>
          </a:p>
          <a:p>
            <a:r>
              <a:rPr lang="hu-HU" dirty="0">
                <a:latin typeface="Times New Roman" panose="02020603050405020304" pitchFamily="18" charset="0"/>
                <a:cs typeface="Times New Roman" panose="02020603050405020304" pitchFamily="18" charset="0"/>
              </a:rPr>
              <a:t>Segítséget nyújt egy adott szolgálati helyet érintő kiadott </a:t>
            </a:r>
            <a:r>
              <a:rPr lang="hu-HU" dirty="0" err="1">
                <a:latin typeface="Times New Roman" panose="02020603050405020304" pitchFamily="18" charset="0"/>
                <a:cs typeface="Times New Roman" panose="02020603050405020304" pitchFamily="18" charset="0"/>
              </a:rPr>
              <a:t>Rk</a:t>
            </a:r>
            <a:r>
              <a:rPr lang="hu-HU" dirty="0">
                <a:latin typeface="Times New Roman" panose="02020603050405020304" pitchFamily="18" charset="0"/>
                <a:cs typeface="Times New Roman" panose="02020603050405020304" pitchFamily="18" charset="0"/>
              </a:rPr>
              <a:t> engedélyek azonosításához.</a:t>
            </a:r>
          </a:p>
          <a:p>
            <a:r>
              <a:rPr lang="hu-HU" dirty="0">
                <a:latin typeface="Times New Roman" panose="02020603050405020304" pitchFamily="18" charset="0"/>
                <a:cs typeface="Times New Roman" panose="02020603050405020304" pitchFamily="18" charset="0"/>
              </a:rPr>
              <a:t>A jelentés felhasználói kérésre készül a D700 „Jelentés készítés” párbeszéddel.</a:t>
            </a:r>
          </a:p>
        </p:txBody>
      </p:sp>
    </p:spTree>
    <p:extLst>
      <p:ext uri="{BB962C8B-B14F-4D97-AF65-F5344CB8AC3E}">
        <p14:creationId xmlns:p14="http://schemas.microsoft.com/office/powerpoint/2010/main" val="113605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program</a:t>
            </a:r>
            <a:br>
              <a:rPr lang="hu-HU" dirty="0">
                <a:latin typeface="Times New Roman" panose="02020603050405020304" pitchFamily="18" charset="0"/>
                <a:cs typeface="Times New Roman" panose="02020603050405020304" pitchFamily="18" charset="0"/>
              </a:rPr>
            </a:br>
            <a:r>
              <a:rPr lang="hu-HU" dirty="0" smtClean="0">
                <a:solidFill>
                  <a:srgbClr val="00B050"/>
                </a:solidFill>
                <a:latin typeface="Times New Roman" panose="02020603050405020304" pitchFamily="18" charset="0"/>
                <a:cs typeface="Times New Roman" panose="02020603050405020304" pitchFamily="18" charset="0"/>
              </a:rPr>
              <a:t>SZIR-D112 </a:t>
            </a:r>
            <a:r>
              <a:rPr lang="hu-HU" dirty="0">
                <a:solidFill>
                  <a:srgbClr val="00B050"/>
                </a:solidFill>
                <a:latin typeface="Times New Roman" panose="02020603050405020304" pitchFamily="18" charset="0"/>
                <a:cs typeface="Times New Roman" panose="02020603050405020304" pitchFamily="18" charset="0"/>
              </a:rPr>
              <a:t>Rendkívüli küldemény engedély kérés </a:t>
            </a:r>
            <a:endParaRPr lang="hu-HU" sz="2800" b="0" i="0" dirty="0">
              <a:solidFill>
                <a:srgbClr val="00B050"/>
              </a:solidFill>
              <a:latin typeface="Plantagenet Cherokee"/>
            </a:endParaRPr>
          </a:p>
        </p:txBody>
      </p:sp>
      <p:pic>
        <p:nvPicPr>
          <p:cNvPr id="4" name="Kép 3"/>
          <p:cNvPicPr>
            <a:picLocks noChangeAspect="1"/>
          </p:cNvPicPr>
          <p:nvPr/>
        </p:nvPicPr>
        <p:blipFill>
          <a:blip r:embed="rId2"/>
          <a:stretch>
            <a:fillRect/>
          </a:stretch>
        </p:blipFill>
        <p:spPr>
          <a:xfrm>
            <a:off x="0" y="3911131"/>
            <a:ext cx="3929159" cy="2946869"/>
          </a:xfrm>
          <a:prstGeom prst="rect">
            <a:avLst/>
          </a:prstGeom>
        </p:spPr>
      </p:pic>
      <p:sp>
        <p:nvSpPr>
          <p:cNvPr id="7" name="Téglalap 6"/>
          <p:cNvSpPr/>
          <p:nvPr/>
        </p:nvSpPr>
        <p:spPr>
          <a:xfrm>
            <a:off x="3929159" y="1352692"/>
            <a:ext cx="8262841" cy="4031873"/>
          </a:xfrm>
          <a:prstGeom prst="rect">
            <a:avLst/>
          </a:prstGeom>
        </p:spPr>
        <p:txBody>
          <a:bodyPr wrap="square">
            <a:spAutoFit/>
          </a:bodyPr>
          <a:lstStyle/>
          <a:p>
            <a:r>
              <a:rPr lang="hu-HU" sz="1600" b="1" dirty="0">
                <a:latin typeface="Times New Roman" panose="02020603050405020304" pitchFamily="18" charset="0"/>
                <a:cs typeface="Times New Roman" panose="02020603050405020304" pitchFamily="18" charset="0"/>
              </a:rPr>
              <a:t>D112 Rendkívüli küldemény engedély kérés </a:t>
            </a:r>
            <a:r>
              <a:rPr lang="hu-HU" sz="1600" dirty="0">
                <a:latin typeface="Times New Roman" panose="02020603050405020304" pitchFamily="18" charset="0"/>
                <a:cs typeface="Times New Roman" panose="02020603050405020304" pitchFamily="18" charset="0"/>
              </a:rPr>
              <a:t>(új párbeszéd)</a:t>
            </a:r>
          </a:p>
          <a:p>
            <a:r>
              <a:rPr lang="hu-HU" sz="1600" dirty="0">
                <a:latin typeface="Times New Roman" panose="02020603050405020304" pitchFamily="18" charset="0"/>
                <a:cs typeface="Times New Roman" panose="02020603050405020304" pitchFamily="18" charset="0"/>
              </a:rPr>
              <a:t>A </a:t>
            </a:r>
            <a:r>
              <a:rPr lang="hu-HU" sz="1600" dirty="0" smtClean="0">
                <a:latin typeface="Times New Roman" panose="02020603050405020304" pitchFamily="18" charset="0"/>
                <a:cs typeface="Times New Roman" panose="02020603050405020304" pitchFamily="18" charset="0"/>
              </a:rPr>
              <a:t>határállomásokon </a:t>
            </a:r>
            <a:r>
              <a:rPr lang="hu-HU" sz="1600" dirty="0">
                <a:latin typeface="Times New Roman" panose="02020603050405020304" pitchFamily="18" charset="0"/>
                <a:cs typeface="Times New Roman" panose="02020603050405020304" pitchFamily="18" charset="0"/>
              </a:rPr>
              <a:t>ki-, belépő, illetve a belföldön </a:t>
            </a:r>
            <a:r>
              <a:rPr lang="hu-HU" sz="1600" dirty="0" smtClean="0">
                <a:latin typeface="Times New Roman" panose="02020603050405020304" pitchFamily="18" charset="0"/>
                <a:cs typeface="Times New Roman" panose="02020603050405020304" pitchFamily="18" charset="0"/>
              </a:rPr>
              <a:t>közlekedő </a:t>
            </a:r>
            <a:r>
              <a:rPr lang="hu-HU" sz="1600" dirty="0">
                <a:latin typeface="Times New Roman" panose="02020603050405020304" pitchFamily="18" charset="0"/>
                <a:cs typeface="Times New Roman" panose="02020603050405020304" pitchFamily="18" charset="0"/>
              </a:rPr>
              <a:t>rendkívüli küldemények </a:t>
            </a:r>
            <a:r>
              <a:rPr lang="hu-HU" sz="1600" dirty="0" smtClean="0">
                <a:latin typeface="Times New Roman" panose="02020603050405020304" pitchFamily="18" charset="0"/>
                <a:cs typeface="Times New Roman" panose="02020603050405020304" pitchFamily="18" charset="0"/>
              </a:rPr>
              <a:t>adatait </a:t>
            </a:r>
            <a:r>
              <a:rPr lang="hu-HU" sz="1600" dirty="0">
                <a:latin typeface="Times New Roman" panose="02020603050405020304" pitchFamily="18" charset="0"/>
                <a:cs typeface="Times New Roman" panose="02020603050405020304" pitchFamily="18" charset="0"/>
              </a:rPr>
              <a:t>a SZIR-en </a:t>
            </a:r>
            <a:r>
              <a:rPr lang="hu-HU" sz="1600" dirty="0" smtClean="0">
                <a:latin typeface="Times New Roman" panose="02020603050405020304" pitchFamily="18" charset="0"/>
                <a:cs typeface="Times New Roman" panose="02020603050405020304" pitchFamily="18" charset="0"/>
              </a:rPr>
              <a:t>keresztül </a:t>
            </a:r>
            <a:r>
              <a:rPr lang="hu-HU" sz="1600" dirty="0">
                <a:latin typeface="Times New Roman" panose="02020603050405020304" pitchFamily="18" charset="0"/>
                <a:cs typeface="Times New Roman" panose="02020603050405020304" pitchFamily="18" charset="0"/>
              </a:rPr>
              <a:t>a műszaki kocsiszolgálati dolgozók továbbítási engedély kérés céljából </a:t>
            </a:r>
            <a:r>
              <a:rPr lang="hu-HU" sz="1600" dirty="0" smtClean="0">
                <a:latin typeface="Times New Roman" panose="02020603050405020304" pitchFamily="18" charset="0"/>
                <a:cs typeface="Times New Roman" panose="02020603050405020304" pitchFamily="18" charset="0"/>
              </a:rPr>
              <a:t>továbbítani tudják. A </a:t>
            </a:r>
            <a:r>
              <a:rPr lang="hu-HU" sz="1600" dirty="0">
                <a:latin typeface="Times New Roman" panose="02020603050405020304" pitchFamily="18" charset="0"/>
                <a:cs typeface="Times New Roman" panose="02020603050405020304" pitchFamily="18" charset="0"/>
              </a:rPr>
              <a:t>párbeszéd segítségével bevitt adatokból meghatározott formátumú interfész fájl készül, melyet Windows környezetben futó RK program dolgoz fel. Az </a:t>
            </a:r>
            <a:r>
              <a:rPr lang="hu-HU" sz="1600" dirty="0" smtClean="0">
                <a:latin typeface="Times New Roman" panose="02020603050405020304" pitchFamily="18" charset="0"/>
                <a:cs typeface="Times New Roman" panose="02020603050405020304" pitchFamily="18" charset="0"/>
              </a:rPr>
              <a:t>engedélykérés </a:t>
            </a:r>
            <a:r>
              <a:rPr lang="hu-HU" sz="1600" dirty="0">
                <a:latin typeface="Times New Roman" panose="02020603050405020304" pitchFamily="18" charset="0"/>
                <a:cs typeface="Times New Roman" panose="02020603050405020304" pitchFamily="18" charset="0"/>
              </a:rPr>
              <a:t>sikeres rögzítése után a rendszer egy hivatkozási számot generál, amit "</a:t>
            </a:r>
            <a:r>
              <a:rPr lang="hu-HU" sz="1600" dirty="0" smtClean="0">
                <a:latin typeface="Times New Roman" panose="02020603050405020304" pitchFamily="18" charset="0"/>
                <a:cs typeface="Times New Roman" panose="02020603050405020304" pitchFamily="18" charset="0"/>
              </a:rPr>
              <a:t>Kérelemazonosítónak</a:t>
            </a:r>
            <a:r>
              <a:rPr lang="hu-HU" sz="1600" dirty="0">
                <a:latin typeface="Times New Roman" panose="02020603050405020304" pitchFamily="18" charset="0"/>
                <a:cs typeface="Times New Roman" panose="02020603050405020304" pitchFamily="18" charset="0"/>
              </a:rPr>
              <a:t>" nevezünk.</a:t>
            </a:r>
          </a:p>
          <a:p>
            <a:r>
              <a:rPr lang="hu-HU" sz="1600" dirty="0">
                <a:latin typeface="Times New Roman" panose="02020603050405020304" pitchFamily="18" charset="0"/>
                <a:cs typeface="Times New Roman" panose="02020603050405020304" pitchFamily="18" charset="0"/>
              </a:rPr>
              <a:t>Az engedélykérés </a:t>
            </a:r>
            <a:r>
              <a:rPr lang="hu-HU" sz="1600" dirty="0" smtClean="0">
                <a:latin typeface="Times New Roman" panose="02020603050405020304" pitchFamily="18" charset="0"/>
                <a:cs typeface="Times New Roman" panose="02020603050405020304" pitchFamily="18" charset="0"/>
              </a:rPr>
              <a:t>fajtái: </a:t>
            </a:r>
            <a:endParaRPr lang="hu-HU" sz="16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hu-HU" sz="1600" b="1" dirty="0" smtClean="0">
                <a:latin typeface="Times New Roman" panose="02020603050405020304" pitchFamily="18" charset="0"/>
                <a:cs typeface="Times New Roman" panose="02020603050405020304" pitchFamily="18" charset="0"/>
              </a:rPr>
              <a:t>­továbbítási </a:t>
            </a:r>
            <a:r>
              <a:rPr lang="hu-HU" sz="1600" b="1" dirty="0">
                <a:latin typeface="Times New Roman" panose="02020603050405020304" pitchFamily="18" charset="0"/>
                <a:cs typeface="Times New Roman" panose="02020603050405020304" pitchFamily="18" charset="0"/>
              </a:rPr>
              <a:t>engedélykérés méret adattal </a:t>
            </a:r>
            <a:r>
              <a:rPr lang="hu-HU" sz="1600" dirty="0">
                <a:latin typeface="Times New Roman" panose="02020603050405020304" pitchFamily="18" charset="0"/>
                <a:cs typeface="Times New Roman" panose="02020603050405020304" pitchFamily="18" charset="0"/>
              </a:rPr>
              <a:t>(egyedi engedélyköteles </a:t>
            </a:r>
            <a:r>
              <a:rPr lang="hu-HU" sz="1600" dirty="0" smtClean="0">
                <a:latin typeface="Times New Roman" panose="02020603050405020304" pitchFamily="18" charset="0"/>
                <a:cs typeface="Times New Roman" panose="02020603050405020304" pitchFamily="18" charset="0"/>
              </a:rPr>
              <a:t>küldeményeknél </a:t>
            </a:r>
            <a:r>
              <a:rPr lang="hu-HU" sz="1600" dirty="0">
                <a:latin typeface="Times New Roman" panose="02020603050405020304" pitchFamily="18" charset="0"/>
                <a:cs typeface="Times New Roman" panose="02020603050405020304" pitchFamily="18" charset="0"/>
              </a:rPr>
              <a:t>és típus küldeményeknél méreteltérés esetén);</a:t>
            </a:r>
          </a:p>
          <a:p>
            <a:pPr marL="285750" indent="-285750">
              <a:buFont typeface="Arial" panose="020B0604020202020204" pitchFamily="34" charset="0"/>
              <a:buChar char="•"/>
            </a:pPr>
            <a:r>
              <a:rPr lang="hu-HU" sz="1600" b="1" dirty="0" smtClean="0">
                <a:latin typeface="Times New Roman" panose="02020603050405020304" pitchFamily="18" charset="0"/>
                <a:cs typeface="Times New Roman" panose="02020603050405020304" pitchFamily="18" charset="0"/>
              </a:rPr>
              <a:t>­továbbítási </a:t>
            </a:r>
            <a:r>
              <a:rPr lang="hu-HU" sz="1600" b="1" dirty="0">
                <a:latin typeface="Times New Roman" panose="02020603050405020304" pitchFamily="18" charset="0"/>
                <a:cs typeface="Times New Roman" panose="02020603050405020304" pitchFamily="18" charset="0"/>
              </a:rPr>
              <a:t>engedélykérés méret adat nélkül </a:t>
            </a:r>
            <a:r>
              <a:rPr lang="hu-HU" sz="1600" dirty="0">
                <a:latin typeface="Times New Roman" panose="02020603050405020304" pitchFamily="18" charset="0"/>
                <a:cs typeface="Times New Roman" panose="02020603050405020304" pitchFamily="18" charset="0"/>
              </a:rPr>
              <a:t>(egyedi engedélyköteles </a:t>
            </a:r>
            <a:r>
              <a:rPr lang="hu-HU" sz="1600" dirty="0" smtClean="0">
                <a:latin typeface="Times New Roman" panose="02020603050405020304" pitchFamily="18" charset="0"/>
                <a:cs typeface="Times New Roman" panose="02020603050405020304" pitchFamily="18" charset="0"/>
              </a:rPr>
              <a:t>küldeményeknél </a:t>
            </a:r>
            <a:r>
              <a:rPr lang="hu-HU" sz="1600" dirty="0">
                <a:latin typeface="Times New Roman" panose="02020603050405020304" pitchFamily="18" charset="0"/>
                <a:cs typeface="Times New Roman" panose="02020603050405020304" pitchFamily="18" charset="0"/>
              </a:rPr>
              <a:t>a kiadottal egyező méretek esetén);</a:t>
            </a:r>
          </a:p>
          <a:p>
            <a:pPr marL="285750" indent="-285750">
              <a:buFont typeface="Arial" panose="020B0604020202020204" pitchFamily="34" charset="0"/>
              <a:buChar char="•"/>
            </a:pPr>
            <a:r>
              <a:rPr lang="hu-HU" sz="1600" b="1" dirty="0" smtClean="0">
                <a:latin typeface="Times New Roman" panose="02020603050405020304" pitchFamily="18" charset="0"/>
                <a:cs typeface="Times New Roman" panose="02020603050405020304" pitchFamily="18" charset="0"/>
              </a:rPr>
              <a:t>­továbbítási </a:t>
            </a:r>
            <a:r>
              <a:rPr lang="hu-HU" sz="1600" b="1" dirty="0">
                <a:latin typeface="Times New Roman" panose="02020603050405020304" pitchFamily="18" charset="0"/>
                <a:cs typeface="Times New Roman" panose="02020603050405020304" pitchFamily="18" charset="0"/>
              </a:rPr>
              <a:t>engedélykérés fel-, átvételi engedély hiányában </a:t>
            </a:r>
            <a:r>
              <a:rPr lang="hu-HU" sz="1600" dirty="0">
                <a:latin typeface="Times New Roman" panose="02020603050405020304" pitchFamily="18" charset="0"/>
                <a:cs typeface="Times New Roman" panose="02020603050405020304" pitchFamily="18" charset="0"/>
              </a:rPr>
              <a:t>(a fuvaroztató </a:t>
            </a:r>
            <a:r>
              <a:rPr lang="hu-HU" sz="1600" dirty="0" smtClean="0">
                <a:latin typeface="Times New Roman" panose="02020603050405020304" pitchFamily="18" charset="0"/>
                <a:cs typeface="Times New Roman" panose="02020603050405020304" pitchFamily="18" charset="0"/>
              </a:rPr>
              <a:t>elmulasztotta </a:t>
            </a:r>
            <a:r>
              <a:rPr lang="hu-HU" sz="1600" dirty="0">
                <a:latin typeface="Times New Roman" panose="02020603050405020304" pitchFamily="18" charset="0"/>
                <a:cs typeface="Times New Roman" panose="02020603050405020304" pitchFamily="18" charset="0"/>
              </a:rPr>
              <a:t>az engedélykérést, vagy a küldemény a tényleges mérete alapján </a:t>
            </a:r>
            <a:r>
              <a:rPr lang="hu-HU" sz="1600" dirty="0" smtClean="0">
                <a:latin typeface="Times New Roman" panose="02020603050405020304" pitchFamily="18" charset="0"/>
                <a:cs typeface="Times New Roman" panose="02020603050405020304" pitchFamily="18" charset="0"/>
              </a:rPr>
              <a:t>engedélyköteles</a:t>
            </a:r>
            <a:r>
              <a:rPr lang="hu-HU" sz="1600" dirty="0">
                <a:latin typeface="Times New Roman" panose="02020603050405020304" pitchFamily="18" charset="0"/>
                <a:cs typeface="Times New Roman" panose="02020603050405020304" pitchFamily="18" charset="0"/>
              </a:rPr>
              <a:t>) Az engedélykérés minden esetben egy megadott kocsira történik (külön mezőben kiegészítve a hasonló küldemények mennyiségének </a:t>
            </a:r>
            <a:r>
              <a:rPr lang="hu-HU" sz="1600" dirty="0" smtClean="0">
                <a:latin typeface="Times New Roman" panose="02020603050405020304" pitchFamily="18" charset="0"/>
                <a:cs typeface="Times New Roman" panose="02020603050405020304" pitchFamily="18" charset="0"/>
              </a:rPr>
              <a:t>megjelölésével</a:t>
            </a:r>
            <a:r>
              <a:rPr lang="hu-HU" sz="1600" dirty="0">
                <a:latin typeface="Times New Roman" panose="02020603050405020304" pitchFamily="18" charset="0"/>
                <a:cs typeface="Times New Roman" panose="02020603050405020304" pitchFamily="18" charset="0"/>
              </a:rPr>
              <a:t>).</a:t>
            </a:r>
          </a:p>
          <a:p>
            <a:r>
              <a:rPr lang="hu-HU" sz="1600" dirty="0">
                <a:latin typeface="Times New Roman" panose="02020603050405020304" pitchFamily="18" charset="0"/>
                <a:cs typeface="Times New Roman" panose="02020603050405020304" pitchFamily="18" charset="0"/>
              </a:rPr>
              <a:t>A párbeszéd nyolc ablakból áll.</a:t>
            </a:r>
          </a:p>
        </p:txBody>
      </p:sp>
      <p:pic>
        <p:nvPicPr>
          <p:cNvPr id="5" name="Kép 4"/>
          <p:cNvPicPr>
            <a:picLocks noChangeAspect="1"/>
          </p:cNvPicPr>
          <p:nvPr/>
        </p:nvPicPr>
        <p:blipFill>
          <a:blip r:embed="rId3"/>
          <a:stretch>
            <a:fillRect/>
          </a:stretch>
        </p:blipFill>
        <p:spPr>
          <a:xfrm>
            <a:off x="0" y="1322482"/>
            <a:ext cx="3929159" cy="2776951"/>
          </a:xfrm>
          <a:prstGeom prst="rect">
            <a:avLst/>
          </a:prstGeom>
        </p:spPr>
      </p:pic>
      <p:pic>
        <p:nvPicPr>
          <p:cNvPr id="2" name="Kép 1"/>
          <p:cNvPicPr>
            <a:picLocks noChangeAspect="1"/>
          </p:cNvPicPr>
          <p:nvPr/>
        </p:nvPicPr>
        <p:blipFill>
          <a:blip r:embed="rId4"/>
          <a:stretch>
            <a:fillRect/>
          </a:stretch>
        </p:blipFill>
        <p:spPr>
          <a:xfrm>
            <a:off x="3960723" y="5384565"/>
            <a:ext cx="8231277" cy="1316486"/>
          </a:xfrm>
          <a:prstGeom prst="rect">
            <a:avLst/>
          </a:prstGeom>
        </p:spPr>
      </p:pic>
      <p:sp>
        <p:nvSpPr>
          <p:cNvPr id="8" name="Ellipszis 7"/>
          <p:cNvSpPr/>
          <p:nvPr/>
        </p:nvSpPr>
        <p:spPr>
          <a:xfrm>
            <a:off x="8076361" y="5432913"/>
            <a:ext cx="1160059" cy="688369"/>
          </a:xfrm>
          <a:prstGeom prst="ellipse">
            <a:avLst/>
          </a:pr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Tree>
    <p:extLst>
      <p:ext uri="{BB962C8B-B14F-4D97-AF65-F5344CB8AC3E}">
        <p14:creationId xmlns:p14="http://schemas.microsoft.com/office/powerpoint/2010/main" val="1340556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Kép 8"/>
          <p:cNvPicPr>
            <a:picLocks noChangeAspect="1"/>
          </p:cNvPicPr>
          <p:nvPr/>
        </p:nvPicPr>
        <p:blipFill>
          <a:blip r:embed="rId2"/>
          <a:stretch>
            <a:fillRect/>
          </a:stretch>
        </p:blipFill>
        <p:spPr>
          <a:xfrm>
            <a:off x="0" y="1322482"/>
            <a:ext cx="3995380" cy="2815227"/>
          </a:xfrm>
          <a:prstGeom prst="rect">
            <a:avLst/>
          </a:prstGeom>
        </p:spPr>
      </p:pic>
      <p:pic>
        <p:nvPicPr>
          <p:cNvPr id="10" name="Kép 9"/>
          <p:cNvPicPr>
            <a:picLocks noChangeAspect="1"/>
          </p:cNvPicPr>
          <p:nvPr/>
        </p:nvPicPr>
        <p:blipFill>
          <a:blip r:embed="rId3"/>
          <a:stretch>
            <a:fillRect/>
          </a:stretch>
        </p:blipFill>
        <p:spPr>
          <a:xfrm>
            <a:off x="4079419" y="1339620"/>
            <a:ext cx="4033162" cy="2815227"/>
          </a:xfrm>
          <a:prstGeom prst="rect">
            <a:avLst/>
          </a:prstGeom>
        </p:spPr>
      </p:pic>
      <p:pic>
        <p:nvPicPr>
          <p:cNvPr id="11" name="Kép 10"/>
          <p:cNvPicPr>
            <a:picLocks noChangeAspect="1"/>
          </p:cNvPicPr>
          <p:nvPr/>
        </p:nvPicPr>
        <p:blipFill>
          <a:blip r:embed="rId4"/>
          <a:stretch>
            <a:fillRect/>
          </a:stretch>
        </p:blipFill>
        <p:spPr>
          <a:xfrm>
            <a:off x="8196620" y="1339620"/>
            <a:ext cx="3995380" cy="2798089"/>
          </a:xfrm>
          <a:prstGeom prst="rect">
            <a:avLst/>
          </a:prstGeom>
        </p:spPr>
      </p:pic>
      <p:sp>
        <p:nvSpPr>
          <p:cNvPr id="12" name="Téglalap 11"/>
          <p:cNvSpPr/>
          <p:nvPr/>
        </p:nvSpPr>
        <p:spPr>
          <a:xfrm>
            <a:off x="0" y="4154847"/>
            <a:ext cx="3995380" cy="1200329"/>
          </a:xfrm>
          <a:prstGeom prst="rect">
            <a:avLst/>
          </a:prstGeom>
        </p:spPr>
        <p:txBody>
          <a:bodyPr wrap="square">
            <a:spAutoFit/>
          </a:bodyPr>
          <a:lstStyle/>
          <a:p>
            <a:r>
              <a:rPr lang="hu-HU" dirty="0">
                <a:latin typeface="Times New Roman" panose="02020603050405020304" pitchFamily="18" charset="0"/>
                <a:cs typeface="Times New Roman" panose="02020603050405020304" pitchFamily="18" charset="0"/>
              </a:rPr>
              <a:t>Kritikus pontok (</a:t>
            </a:r>
            <a:r>
              <a:rPr lang="hu-HU" b="1" dirty="0">
                <a:latin typeface="Times New Roman" panose="02020603050405020304" pitchFamily="18" charset="0"/>
                <a:cs typeface="Times New Roman" panose="02020603050405020304" pitchFamily="18" charset="0"/>
              </a:rPr>
              <a:t>W112E4</a:t>
            </a:r>
            <a:r>
              <a:rPr lang="hu-HU" dirty="0">
                <a:latin typeface="Times New Roman" panose="02020603050405020304" pitchFamily="18" charset="0"/>
                <a:cs typeface="Times New Roman" panose="02020603050405020304" pitchFamily="18" charset="0"/>
              </a:rPr>
              <a:t>)</a:t>
            </a:r>
          </a:p>
          <a:p>
            <a:r>
              <a:rPr lang="hu-HU" dirty="0">
                <a:latin typeface="Times New Roman" panose="02020603050405020304" pitchFamily="18" charset="0"/>
                <a:cs typeface="Times New Roman" panose="02020603050405020304" pitchFamily="18" charset="0"/>
              </a:rPr>
              <a:t>Az ablakon az RK engedélykéréshez szükséges kritikus pontokat lehet rögzítheti.</a:t>
            </a:r>
          </a:p>
        </p:txBody>
      </p:sp>
      <p:sp>
        <p:nvSpPr>
          <p:cNvPr id="13" name="Téglalap 12"/>
          <p:cNvSpPr/>
          <p:nvPr/>
        </p:nvSpPr>
        <p:spPr>
          <a:xfrm>
            <a:off x="3995380" y="4137709"/>
            <a:ext cx="4117201" cy="2677656"/>
          </a:xfrm>
          <a:prstGeom prst="rect">
            <a:avLst/>
          </a:prstGeom>
        </p:spPr>
        <p:txBody>
          <a:bodyPr wrap="square">
            <a:spAutoFit/>
          </a:bodyPr>
          <a:lstStyle/>
          <a:p>
            <a:r>
              <a:rPr lang="hu-HU" dirty="0">
                <a:latin typeface="Times New Roman" panose="02020603050405020304" pitchFamily="18" charset="0"/>
                <a:cs typeface="Times New Roman" panose="02020603050405020304" pitchFamily="18" charset="0"/>
              </a:rPr>
              <a:t>Továbbítási adatok (</a:t>
            </a:r>
            <a:r>
              <a:rPr lang="hu-HU" b="1" dirty="0">
                <a:latin typeface="Times New Roman" panose="02020603050405020304" pitchFamily="18" charset="0"/>
                <a:cs typeface="Times New Roman" panose="02020603050405020304" pitchFamily="18" charset="0"/>
              </a:rPr>
              <a:t>W112D5</a:t>
            </a:r>
            <a:r>
              <a:rPr lang="hu-HU" dirty="0">
                <a:latin typeface="Times New Roman" panose="02020603050405020304" pitchFamily="18" charset="0"/>
                <a:cs typeface="Times New Roman" panose="02020603050405020304" pitchFamily="18" charset="0"/>
              </a:rPr>
              <a:t>)</a:t>
            </a:r>
          </a:p>
          <a:p>
            <a:r>
              <a:rPr lang="hu-HU" sz="1500" dirty="0">
                <a:latin typeface="Times New Roman" panose="02020603050405020304" pitchFamily="18" charset="0"/>
                <a:cs typeface="Times New Roman" panose="02020603050405020304" pitchFamily="18" charset="0"/>
              </a:rPr>
              <a:t>Az ablakon az RK engedélykéréshez szükséges továbbítási adatokat lehet rögzíteni.</a:t>
            </a:r>
          </a:p>
          <a:p>
            <a:r>
              <a:rPr lang="hu-HU" sz="1500" dirty="0">
                <a:latin typeface="Times New Roman" panose="02020603050405020304" pitchFamily="18" charset="0"/>
                <a:cs typeface="Times New Roman" panose="02020603050405020304" pitchFamily="18" charset="0"/>
              </a:rPr>
              <a:t>Megjelenít módban csak az adatok megtekintésére van lehetőség. Ha a W112R1 ablakon a kérelem azonosító rögzítésre került, akkor a mezők a megadott kérelem adataival töltődnek fel. Ha a felhasználó kérelem azonosítót megadott, de a W112T2 ablakon módosította a kocsiszámot, akkor a megadott kocsihoz tartozó SZMB adatai jelennek meg.</a:t>
            </a:r>
          </a:p>
        </p:txBody>
      </p:sp>
      <p:sp>
        <p:nvSpPr>
          <p:cNvPr id="14" name="Téglalap 13"/>
          <p:cNvSpPr/>
          <p:nvPr/>
        </p:nvSpPr>
        <p:spPr>
          <a:xfrm>
            <a:off x="8196620" y="4137709"/>
            <a:ext cx="3995380" cy="923330"/>
          </a:xfrm>
          <a:prstGeom prst="rect">
            <a:avLst/>
          </a:prstGeom>
        </p:spPr>
        <p:txBody>
          <a:bodyPr wrap="square">
            <a:spAutoFit/>
          </a:bodyPr>
          <a:lstStyle/>
          <a:p>
            <a:r>
              <a:rPr lang="hu-HU" dirty="0">
                <a:latin typeface="Times New Roman" panose="02020603050405020304" pitchFamily="18" charset="0"/>
                <a:cs typeface="Times New Roman" panose="02020603050405020304" pitchFamily="18" charset="0"/>
              </a:rPr>
              <a:t>Megjegyzések (</a:t>
            </a:r>
            <a:r>
              <a:rPr lang="hu-HU" b="1" dirty="0">
                <a:latin typeface="Times New Roman" panose="02020603050405020304" pitchFamily="18" charset="0"/>
                <a:cs typeface="Times New Roman" panose="02020603050405020304" pitchFamily="18" charset="0"/>
              </a:rPr>
              <a:t>W112D6</a:t>
            </a:r>
            <a:r>
              <a:rPr lang="hu-HU" dirty="0">
                <a:latin typeface="Times New Roman" panose="02020603050405020304" pitchFamily="18" charset="0"/>
                <a:cs typeface="Times New Roman" panose="02020603050405020304" pitchFamily="18" charset="0"/>
              </a:rPr>
              <a:t>)</a:t>
            </a:r>
          </a:p>
          <a:p>
            <a:r>
              <a:rPr lang="hu-HU" dirty="0">
                <a:latin typeface="Times New Roman" panose="02020603050405020304" pitchFamily="18" charset="0"/>
                <a:cs typeface="Times New Roman" panose="02020603050405020304" pitchFamily="18" charset="0"/>
              </a:rPr>
              <a:t>Az ablakon az RK engedélykéréshez szöveges megjegyzéseket lehet rögzíteni.</a:t>
            </a:r>
          </a:p>
        </p:txBody>
      </p:sp>
      <p:sp>
        <p:nvSpPr>
          <p:cNvPr id="1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program</a:t>
            </a:r>
            <a:br>
              <a:rPr lang="hu-HU" dirty="0">
                <a:latin typeface="Times New Roman" panose="02020603050405020304" pitchFamily="18" charset="0"/>
                <a:cs typeface="Times New Roman" panose="02020603050405020304" pitchFamily="18" charset="0"/>
              </a:rPr>
            </a:br>
            <a:r>
              <a:rPr lang="hu-HU" dirty="0" smtClean="0">
                <a:solidFill>
                  <a:srgbClr val="00B050"/>
                </a:solidFill>
                <a:latin typeface="Times New Roman" panose="02020603050405020304" pitchFamily="18" charset="0"/>
                <a:cs typeface="Times New Roman" panose="02020603050405020304" pitchFamily="18" charset="0"/>
              </a:rPr>
              <a:t>SZIR-D112 </a:t>
            </a:r>
            <a:r>
              <a:rPr lang="hu-HU" dirty="0">
                <a:solidFill>
                  <a:srgbClr val="00B050"/>
                </a:solidFill>
                <a:latin typeface="Times New Roman" panose="02020603050405020304" pitchFamily="18" charset="0"/>
                <a:cs typeface="Times New Roman" panose="02020603050405020304" pitchFamily="18" charset="0"/>
              </a:rPr>
              <a:t>Rendkívüli küldemény engedély kérés </a:t>
            </a:r>
            <a:endParaRPr lang="hu-HU" sz="2800" b="0" i="0" dirty="0">
              <a:solidFill>
                <a:srgbClr val="00B050"/>
              </a:solidFill>
              <a:latin typeface="Plantagenet Cherokee"/>
            </a:endParaRPr>
          </a:p>
        </p:txBody>
      </p:sp>
    </p:spTree>
    <p:extLst>
      <p:ext uri="{BB962C8B-B14F-4D97-AF65-F5344CB8AC3E}">
        <p14:creationId xmlns:p14="http://schemas.microsoft.com/office/powerpoint/2010/main" val="1575739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program</a:t>
            </a:r>
            <a:br>
              <a:rPr lang="hu-HU" dirty="0">
                <a:latin typeface="Times New Roman" panose="02020603050405020304" pitchFamily="18" charset="0"/>
                <a:cs typeface="Times New Roman" panose="02020603050405020304" pitchFamily="18" charset="0"/>
              </a:rPr>
            </a:br>
            <a:r>
              <a:rPr lang="hu-HU" dirty="0">
                <a:solidFill>
                  <a:srgbClr val="00B050"/>
                </a:solidFill>
                <a:latin typeface="Times New Roman" panose="02020603050405020304" pitchFamily="18" charset="0"/>
                <a:cs typeface="Times New Roman" panose="02020603050405020304" pitchFamily="18" charset="0"/>
              </a:rPr>
              <a:t>SZIR-W112E7 Rendkívüli küldemény engedély kérés - Keresés </a:t>
            </a:r>
            <a:endParaRPr lang="hu-HU" sz="2800" b="0" i="0" dirty="0">
              <a:solidFill>
                <a:srgbClr val="00B050"/>
              </a:solidFill>
              <a:latin typeface="Plantagenet Cherokee"/>
            </a:endParaRPr>
          </a:p>
        </p:txBody>
      </p:sp>
      <p:pic>
        <p:nvPicPr>
          <p:cNvPr id="17" name="Kép 16"/>
          <p:cNvPicPr>
            <a:picLocks noChangeAspect="1"/>
          </p:cNvPicPr>
          <p:nvPr/>
        </p:nvPicPr>
        <p:blipFill>
          <a:blip r:embed="rId2"/>
          <a:stretch>
            <a:fillRect/>
          </a:stretch>
        </p:blipFill>
        <p:spPr>
          <a:xfrm>
            <a:off x="2076450" y="1561419"/>
            <a:ext cx="5753100" cy="4029075"/>
          </a:xfrm>
          <a:prstGeom prst="rect">
            <a:avLst/>
          </a:prstGeom>
        </p:spPr>
      </p:pic>
      <p:sp>
        <p:nvSpPr>
          <p:cNvPr id="18" name="Téglalap 17"/>
          <p:cNvSpPr/>
          <p:nvPr/>
        </p:nvSpPr>
        <p:spPr>
          <a:xfrm>
            <a:off x="8327571" y="2652626"/>
            <a:ext cx="3069772" cy="923330"/>
          </a:xfrm>
          <a:prstGeom prst="rect">
            <a:avLst/>
          </a:prstGeom>
        </p:spPr>
        <p:txBody>
          <a:bodyPr wrap="square">
            <a:spAutoFit/>
          </a:bodyPr>
          <a:lstStyle/>
          <a:p>
            <a:r>
              <a:rPr lang="hu-HU" dirty="0">
                <a:latin typeface="Times New Roman" panose="02020603050405020304" pitchFamily="18" charset="0"/>
                <a:cs typeface="Times New Roman" panose="02020603050405020304" pitchFamily="18" charset="0"/>
              </a:rPr>
              <a:t>Az ablakon a felhasználó már elkészített engedélykéréseket tud visszakeresni.</a:t>
            </a:r>
          </a:p>
        </p:txBody>
      </p:sp>
    </p:spTree>
    <p:extLst>
      <p:ext uri="{BB962C8B-B14F-4D97-AF65-F5344CB8AC3E}">
        <p14:creationId xmlns:p14="http://schemas.microsoft.com/office/powerpoint/2010/main" val="3791980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Kép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384180"/>
            <a:ext cx="3396342" cy="2370529"/>
          </a:xfrm>
          <a:prstGeom prst="rect">
            <a:avLst/>
          </a:prstGeom>
        </p:spPr>
      </p:pic>
      <p:pic>
        <p:nvPicPr>
          <p:cNvPr id="12" name="Kép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96344" y="1384180"/>
            <a:ext cx="4392386" cy="3054082"/>
          </a:xfrm>
          <a:prstGeom prst="rect">
            <a:avLst/>
          </a:prstGeom>
        </p:spPr>
      </p:pic>
      <p:pic>
        <p:nvPicPr>
          <p:cNvPr id="13" name="Kép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6309" y="1384180"/>
            <a:ext cx="4375692" cy="3054082"/>
          </a:xfrm>
          <a:prstGeom prst="rect">
            <a:avLst/>
          </a:prstGeom>
        </p:spPr>
      </p:pic>
      <p:sp>
        <p:nvSpPr>
          <p:cNvPr id="1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program</a:t>
            </a:r>
            <a:br>
              <a:rPr lang="hu-HU" dirty="0">
                <a:latin typeface="Times New Roman" panose="02020603050405020304" pitchFamily="18" charset="0"/>
                <a:cs typeface="Times New Roman" panose="02020603050405020304" pitchFamily="18" charset="0"/>
              </a:rPr>
            </a:br>
            <a:r>
              <a:rPr lang="hu-HU" dirty="0">
                <a:solidFill>
                  <a:srgbClr val="00B050"/>
                </a:solidFill>
                <a:latin typeface="Times New Roman" panose="02020603050405020304" pitchFamily="18" charset="0"/>
                <a:cs typeface="Times New Roman" panose="02020603050405020304" pitchFamily="18" charset="0"/>
              </a:rPr>
              <a:t>SZIR-W211 Előjelentett belépés (kocsik </a:t>
            </a:r>
            <a:r>
              <a:rPr lang="hu-HU" dirty="0" smtClean="0">
                <a:solidFill>
                  <a:srgbClr val="00B050"/>
                </a:solidFill>
                <a:latin typeface="Times New Roman" panose="02020603050405020304" pitchFamily="18" charset="0"/>
                <a:cs typeface="Times New Roman" panose="02020603050405020304" pitchFamily="18" charset="0"/>
              </a:rPr>
              <a:t>adatai) </a:t>
            </a:r>
            <a:endParaRPr lang="hu-HU" sz="2800" b="0" i="0" dirty="0">
              <a:solidFill>
                <a:srgbClr val="00B050"/>
              </a:solidFill>
              <a:latin typeface="Plantagenet Cherokee"/>
            </a:endParaRPr>
          </a:p>
        </p:txBody>
      </p:sp>
      <p:sp>
        <p:nvSpPr>
          <p:cNvPr id="6" name="Ellipszis 5"/>
          <p:cNvSpPr/>
          <p:nvPr/>
        </p:nvSpPr>
        <p:spPr>
          <a:xfrm>
            <a:off x="914400" y="2569444"/>
            <a:ext cx="600502" cy="56553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7" name="Ellipszis 6"/>
          <p:cNvSpPr/>
          <p:nvPr/>
        </p:nvSpPr>
        <p:spPr>
          <a:xfrm>
            <a:off x="10485080" y="3067040"/>
            <a:ext cx="600502" cy="56553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Tree>
    <p:extLst>
      <p:ext uri="{BB962C8B-B14F-4D97-AF65-F5344CB8AC3E}">
        <p14:creationId xmlns:p14="http://schemas.microsoft.com/office/powerpoint/2010/main" val="4067262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ím 12"/>
          <p:cNvSpPr>
            <a:spLocks noGrp="1"/>
          </p:cNvSpPr>
          <p:nvPr>
            <p:ph type="title"/>
          </p:nvPr>
        </p:nvSpPr>
        <p:spPr>
          <a:xfrm>
            <a:off x="1104900" y="76200"/>
            <a:ext cx="9980682" cy="1096962"/>
          </a:xfrm>
        </p:spPr>
        <p:txBody>
          <a:bodyPr>
            <a:normAutofit fontScale="90000"/>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program</a:t>
            </a:r>
            <a:br>
              <a:rPr lang="hu-HU" dirty="0">
                <a:latin typeface="Times New Roman" panose="02020603050405020304" pitchFamily="18" charset="0"/>
                <a:cs typeface="Times New Roman" panose="02020603050405020304" pitchFamily="18" charset="0"/>
              </a:rPr>
            </a:br>
            <a:r>
              <a:rPr lang="hu-HU" dirty="0">
                <a:solidFill>
                  <a:srgbClr val="7030A0"/>
                </a:solidFill>
                <a:latin typeface="Times New Roman" panose="02020603050405020304" pitchFamily="18" charset="0"/>
                <a:cs typeface="Times New Roman" panose="02020603050405020304" pitchFamily="18" charset="0"/>
              </a:rPr>
              <a:t>Vasútvállalati adatkezelések kiegészítő szabályozása</a:t>
            </a:r>
            <a:endParaRPr lang="hu-HU" sz="2800" b="0" i="0" dirty="0">
              <a:solidFill>
                <a:srgbClr val="7030A0"/>
              </a:solidFill>
              <a:latin typeface="Plantagenet Cherokee"/>
            </a:endParaRPr>
          </a:p>
        </p:txBody>
      </p:sp>
      <p:pic>
        <p:nvPicPr>
          <p:cNvPr id="2" name="Kép 1"/>
          <p:cNvPicPr>
            <a:picLocks noChangeAspect="1"/>
          </p:cNvPicPr>
          <p:nvPr/>
        </p:nvPicPr>
        <p:blipFill>
          <a:blip r:embed="rId2"/>
          <a:stretch>
            <a:fillRect/>
          </a:stretch>
        </p:blipFill>
        <p:spPr>
          <a:xfrm>
            <a:off x="0" y="1405718"/>
            <a:ext cx="4079938" cy="5452281"/>
          </a:xfrm>
          <a:prstGeom prst="rect">
            <a:avLst/>
          </a:prstGeom>
          <a:ln w="28575">
            <a:solidFill>
              <a:srgbClr val="0070C0"/>
            </a:solidFill>
          </a:ln>
        </p:spPr>
      </p:pic>
      <p:pic>
        <p:nvPicPr>
          <p:cNvPr id="3" name="Kép 2"/>
          <p:cNvPicPr>
            <a:picLocks noChangeAspect="1"/>
          </p:cNvPicPr>
          <p:nvPr/>
        </p:nvPicPr>
        <p:blipFill>
          <a:blip r:embed="rId3"/>
          <a:stretch>
            <a:fillRect/>
          </a:stretch>
        </p:blipFill>
        <p:spPr>
          <a:xfrm>
            <a:off x="4225497" y="1874433"/>
            <a:ext cx="3990975" cy="4514850"/>
          </a:xfrm>
          <a:prstGeom prst="rect">
            <a:avLst/>
          </a:prstGeom>
          <a:ln w="28575">
            <a:solidFill>
              <a:srgbClr val="0070C0"/>
            </a:solidFill>
          </a:ln>
        </p:spPr>
      </p:pic>
      <p:sp>
        <p:nvSpPr>
          <p:cNvPr id="5" name="Téglalap 8"/>
          <p:cNvSpPr>
            <a:spLocks noChangeArrowheads="1"/>
          </p:cNvSpPr>
          <p:nvPr/>
        </p:nvSpPr>
        <p:spPr bwMode="auto">
          <a:xfrm>
            <a:off x="8422588" y="5370181"/>
            <a:ext cx="3052763"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bg2"/>
              </a:buClr>
              <a:buSzPct val="70000"/>
              <a:buFont typeface="Wingdings" panose="05000000000000000000" pitchFamily="2" charset="2"/>
              <a:buChar char="o"/>
              <a:defRPr sz="3200">
                <a:solidFill>
                  <a:schemeClr val="tx1"/>
                </a:solidFill>
                <a:latin typeface="Times New Roman" panose="02020603050405020304" pitchFamily="18" charset="0"/>
              </a:defRPr>
            </a:lvl1pPr>
            <a:lvl2pPr>
              <a:spcBef>
                <a:spcPct val="20000"/>
              </a:spcBef>
              <a:buClr>
                <a:schemeClr val="accent2"/>
              </a:buClr>
              <a:buSzPct val="75000"/>
              <a:buFont typeface="Wingdings" panose="05000000000000000000" pitchFamily="2" charset="2"/>
              <a:buChar char="n"/>
              <a:defRPr sz="2800">
                <a:solidFill>
                  <a:schemeClr val="tx1"/>
                </a:solidFill>
                <a:latin typeface="Times New Roman" panose="02020603050405020304" pitchFamily="18" charset="0"/>
              </a:defRPr>
            </a:lvl2pPr>
            <a:lvl3pPr marL="1143000" indent="-228600">
              <a:spcBef>
                <a:spcPct val="20000"/>
              </a:spcBef>
              <a:buClr>
                <a:schemeClr val="bg2"/>
              </a:buClr>
              <a:buSzPct val="65000"/>
              <a:buFont typeface="Wingdings" panose="05000000000000000000" pitchFamily="2" charset="2"/>
              <a:buChar char="o"/>
              <a:defRPr sz="2400">
                <a:solidFill>
                  <a:schemeClr val="tx1"/>
                </a:solidFill>
                <a:latin typeface="Times New Roman" panose="02020603050405020304" pitchFamily="18" charset="0"/>
              </a:defRPr>
            </a:lvl3pPr>
            <a:lvl4pPr marL="1600200" indent="-228600">
              <a:spcBef>
                <a:spcPct val="20000"/>
              </a:spcBef>
              <a:buClr>
                <a:schemeClr val="accent2"/>
              </a:buClr>
              <a:buSzPct val="75000"/>
              <a:buFont typeface="Wingdings" panose="05000000000000000000" pitchFamily="2" charset="2"/>
              <a:buChar char="n"/>
              <a:defRPr sz="2000">
                <a:solidFill>
                  <a:schemeClr val="tx1"/>
                </a:solidFill>
                <a:latin typeface="Times New Roman" panose="02020603050405020304" pitchFamily="18" charset="0"/>
              </a:defRPr>
            </a:lvl4pPr>
            <a:lvl5pPr marL="2057400" indent="-228600">
              <a:spcBef>
                <a:spcPct val="20000"/>
              </a:spcBef>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o"/>
              <a:defRPr sz="2000">
                <a:solidFill>
                  <a:schemeClr val="tx1"/>
                </a:solidFill>
                <a:latin typeface="Times New Roman" panose="02020603050405020304" pitchFamily="18" charset="0"/>
              </a:defRPr>
            </a:lvl9pPr>
          </a:lstStyle>
          <a:p>
            <a:pPr lvl="1" eaLnBrk="1" hangingPunct="1">
              <a:spcBef>
                <a:spcPct val="0"/>
              </a:spcBef>
              <a:buClrTx/>
              <a:buSzTx/>
              <a:buFontTx/>
              <a:buNone/>
            </a:pPr>
            <a:endParaRPr lang="hu-HU" altLang="hu-HU" sz="1600" dirty="0"/>
          </a:p>
          <a:p>
            <a:pPr algn="just" eaLnBrk="1" hangingPunct="1">
              <a:spcBef>
                <a:spcPct val="0"/>
              </a:spcBef>
              <a:buClrTx/>
              <a:buSzTx/>
              <a:buFontTx/>
              <a:buNone/>
            </a:pPr>
            <a:r>
              <a:rPr lang="hu-HU" altLang="hu-HU" sz="1600" dirty="0"/>
              <a:t>2004. június 17. Engedélyt kap a második világháború óta az első magyar magánvasúti társaság, a Floyd Zrt.</a:t>
            </a:r>
          </a:p>
        </p:txBody>
      </p:sp>
      <p:pic>
        <p:nvPicPr>
          <p:cNvPr id="6" name="Picture 4" descr="Fájl:Kecskemét vasútállomás Floyd 0450 001-7.JPG"/>
          <p:cNvPicPr>
            <a:picLocks noChangeAspect="1" noChangeArrowheads="1"/>
          </p:cNvPicPr>
          <p:nvPr/>
        </p:nvPicPr>
        <p:blipFill>
          <a:blip r:embed="rId4" cstate="print">
            <a:extLst/>
          </a:blip>
          <a:srcRect/>
          <a:stretch>
            <a:fillRect/>
          </a:stretch>
        </p:blipFill>
        <p:spPr bwMode="auto">
          <a:xfrm>
            <a:off x="8422588" y="2770494"/>
            <a:ext cx="3193892" cy="2395183"/>
          </a:xfrm>
          <a:prstGeom prst="rect">
            <a:avLst/>
          </a:prstGeom>
          <a:ln>
            <a:noFill/>
          </a:ln>
          <a:effectLst>
            <a:softEdge rad="112500"/>
          </a:effectLst>
          <a:extLst/>
        </p:spPr>
      </p:pic>
    </p:spTree>
    <p:extLst>
      <p:ext uri="{BB962C8B-B14F-4D97-AF65-F5344CB8AC3E}">
        <p14:creationId xmlns:p14="http://schemas.microsoft.com/office/powerpoint/2010/main" val="1544454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ím 12"/>
          <p:cNvSpPr>
            <a:spLocks noGrp="1"/>
          </p:cNvSpPr>
          <p:nvPr>
            <p:ph type="title"/>
          </p:nvPr>
        </p:nvSpPr>
        <p:spPr>
          <a:xfrm>
            <a:off x="1104900" y="76200"/>
            <a:ext cx="9980682" cy="1096962"/>
          </a:xfrm>
        </p:spPr>
        <p:txBody>
          <a:bodyPr>
            <a:normAutofit/>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program</a:t>
            </a:r>
            <a:endParaRPr lang="hu-HU" sz="2800" b="0" i="0" dirty="0">
              <a:solidFill>
                <a:schemeClr val="accent4">
                  <a:lumMod val="50000"/>
                </a:schemeClr>
              </a:solidFill>
              <a:latin typeface="Plantagenet Cherokee"/>
            </a:endParaRPr>
          </a:p>
        </p:txBody>
      </p:sp>
      <p:pic>
        <p:nvPicPr>
          <p:cNvPr id="3" name="Kép 2"/>
          <p:cNvPicPr>
            <a:picLocks noChangeAspect="1"/>
          </p:cNvPicPr>
          <p:nvPr/>
        </p:nvPicPr>
        <p:blipFill>
          <a:blip r:embed="rId2"/>
          <a:stretch>
            <a:fillRect/>
          </a:stretch>
        </p:blipFill>
        <p:spPr>
          <a:xfrm>
            <a:off x="5331" y="1319211"/>
            <a:ext cx="12157332" cy="5641147"/>
          </a:xfrm>
          <a:prstGeom prst="rect">
            <a:avLst/>
          </a:prstGeom>
        </p:spPr>
      </p:pic>
    </p:spTree>
    <p:extLst>
      <p:ext uri="{BB962C8B-B14F-4D97-AF65-F5344CB8AC3E}">
        <p14:creationId xmlns:p14="http://schemas.microsoft.com/office/powerpoint/2010/main" val="2104621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ím 12"/>
          <p:cNvSpPr>
            <a:spLocks noGrp="1"/>
          </p:cNvSpPr>
          <p:nvPr>
            <p:ph type="title"/>
          </p:nvPr>
        </p:nvSpPr>
        <p:spPr>
          <a:xfrm>
            <a:off x="1104900" y="76200"/>
            <a:ext cx="9980682" cy="1096962"/>
          </a:xfrm>
        </p:spPr>
        <p:txBody>
          <a:bodyPr>
            <a:normAutofit/>
          </a:bodyPr>
          <a:lstStyle/>
          <a:p>
            <a:pPr algn="ctr">
              <a:spcBef>
                <a:spcPts val="0"/>
              </a:spcBef>
            </a:pPr>
            <a:r>
              <a:rPr lang="hu-HU" b="1" i="1" dirty="0">
                <a:solidFill>
                  <a:srgbClr val="FF0000"/>
                </a:solidFill>
                <a:latin typeface="Times New Roman" panose="02020603050405020304" pitchFamily="18" charset="0"/>
                <a:cs typeface="Times New Roman" panose="02020603050405020304" pitchFamily="18" charset="0"/>
              </a:rPr>
              <a:t/>
            </a:r>
            <a:br>
              <a:rPr lang="hu-HU" b="1" i="1" dirty="0">
                <a:solidFill>
                  <a:srgbClr val="FF0000"/>
                </a:solidFill>
                <a:latin typeface="Times New Roman" panose="02020603050405020304" pitchFamily="18" charset="0"/>
                <a:cs typeface="Times New Roman" panose="02020603050405020304" pitchFamily="18" charset="0"/>
              </a:rPr>
            </a:br>
            <a:r>
              <a:rPr lang="hu-HU" dirty="0">
                <a:latin typeface="Times New Roman" panose="02020603050405020304" pitchFamily="18" charset="0"/>
                <a:cs typeface="Times New Roman" panose="02020603050405020304" pitchFamily="18" charset="0"/>
              </a:rPr>
              <a:t>Rendkívüli küldemények engedélyezése – nyilvántartó program</a:t>
            </a:r>
            <a:endParaRPr lang="hu-HU" sz="2800" b="0" i="0" dirty="0">
              <a:solidFill>
                <a:schemeClr val="accent4">
                  <a:lumMod val="50000"/>
                </a:schemeClr>
              </a:solidFill>
              <a:latin typeface="Plantagenet Cherokee"/>
            </a:endParaRPr>
          </a:p>
        </p:txBody>
      </p:sp>
      <p:pic>
        <p:nvPicPr>
          <p:cNvPr id="2" name="Kép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80"/>
            <a:ext cx="12201045" cy="6852920"/>
          </a:xfrm>
          <a:prstGeom prst="rect">
            <a:avLst/>
          </a:prstGeom>
        </p:spPr>
      </p:pic>
    </p:spTree>
    <p:extLst>
      <p:ext uri="{BB962C8B-B14F-4D97-AF65-F5344CB8AC3E}">
        <p14:creationId xmlns:p14="http://schemas.microsoft.com/office/powerpoint/2010/main" val="3454956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Kép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51" y="1"/>
            <a:ext cx="12217651" cy="6858000"/>
          </a:xfrm>
          <a:prstGeom prst="rect">
            <a:avLst/>
          </a:prstGeom>
        </p:spPr>
      </p:pic>
      <p:sp>
        <p:nvSpPr>
          <p:cNvPr id="5" name="Téglalap 4"/>
          <p:cNvSpPr/>
          <p:nvPr/>
        </p:nvSpPr>
        <p:spPr>
          <a:xfrm>
            <a:off x="963358" y="5934670"/>
            <a:ext cx="10263766" cy="923330"/>
          </a:xfrm>
          <a:prstGeom prst="rect">
            <a:avLst/>
          </a:prstGeom>
        </p:spPr>
        <p:txBody>
          <a:bodyPr wrap="square">
            <a:spAutoFit/>
          </a:bodyPr>
          <a:lstStyle/>
          <a:p>
            <a:pPr algn="ctr"/>
            <a:r>
              <a:rPr lang="pt-BR" dirty="0">
                <a:solidFill>
                  <a:schemeClr val="bg1"/>
                </a:solidFill>
                <a:latin typeface="Times New Roman" panose="02020603050405020304" pitchFamily="18" charset="0"/>
                <a:cs typeface="Times New Roman" panose="02020603050405020304" pitchFamily="18" charset="0"/>
              </a:rPr>
              <a:t>Aszódi Sándor</a:t>
            </a:r>
          </a:p>
          <a:p>
            <a:pPr algn="ctr"/>
            <a:r>
              <a:rPr lang="pt-BR" dirty="0">
                <a:solidFill>
                  <a:schemeClr val="bg1"/>
                </a:solidFill>
                <a:latin typeface="Times New Roman" panose="02020603050405020304" pitchFamily="18" charset="0"/>
                <a:cs typeface="Times New Roman" panose="02020603050405020304" pitchFamily="18" charset="0"/>
              </a:rPr>
              <a:t>Tel:06 20 971 9759</a:t>
            </a:r>
          </a:p>
          <a:p>
            <a:pPr algn="ctr"/>
            <a:r>
              <a:rPr lang="pt-BR" dirty="0">
                <a:solidFill>
                  <a:schemeClr val="bg1"/>
                </a:solidFill>
                <a:latin typeface="Times New Roman" panose="02020603050405020304" pitchFamily="18" charset="0"/>
                <a:cs typeface="Times New Roman" panose="02020603050405020304" pitchFamily="18" charset="0"/>
              </a:rPr>
              <a:t>e-mail: sandor.aszodi@gmail.com</a:t>
            </a:r>
          </a:p>
        </p:txBody>
      </p:sp>
      <p:sp>
        <p:nvSpPr>
          <p:cNvPr id="9" name="Téglalap 8"/>
          <p:cNvSpPr/>
          <p:nvPr/>
        </p:nvSpPr>
        <p:spPr>
          <a:xfrm>
            <a:off x="0" y="0"/>
            <a:ext cx="12192000" cy="1569660"/>
          </a:xfrm>
          <a:prstGeom prst="rect">
            <a:avLst/>
          </a:prstGeom>
        </p:spPr>
        <p:txBody>
          <a:bodyPr wrap="square">
            <a:spAutoFit/>
          </a:bodyPr>
          <a:lstStyle/>
          <a:p>
            <a:pPr algn="ctr"/>
            <a:r>
              <a:rPr lang="hu-HU" sz="3200" dirty="0">
                <a:solidFill>
                  <a:schemeClr val="bg1"/>
                </a:solidFill>
                <a:latin typeface="Times New Roman" panose="02020603050405020304" pitchFamily="18" charset="0"/>
                <a:cs typeface="Times New Roman" panose="02020603050405020304" pitchFamily="18" charset="0"/>
              </a:rPr>
              <a:t>Köszönettel veszem az előadással kapcsolatos</a:t>
            </a:r>
          </a:p>
          <a:p>
            <a:pPr algn="ctr"/>
            <a:r>
              <a:rPr lang="hu-HU" sz="3200" dirty="0">
                <a:solidFill>
                  <a:schemeClr val="bg1"/>
                </a:solidFill>
                <a:latin typeface="Times New Roman" panose="02020603050405020304" pitchFamily="18" charset="0"/>
                <a:cs typeface="Times New Roman" panose="02020603050405020304" pitchFamily="18" charset="0"/>
              </a:rPr>
              <a:t> hozzászólásokat, kiegészítéseket, </a:t>
            </a:r>
          </a:p>
          <a:p>
            <a:pPr algn="ctr"/>
            <a:r>
              <a:rPr lang="hu-HU" sz="3200" dirty="0">
                <a:solidFill>
                  <a:schemeClr val="bg1"/>
                </a:solidFill>
                <a:latin typeface="Times New Roman" panose="02020603050405020304" pitchFamily="18" charset="0"/>
                <a:cs typeface="Times New Roman" panose="02020603050405020304" pitchFamily="18" charset="0"/>
              </a:rPr>
              <a:t>és az önök közreműködését.</a:t>
            </a:r>
          </a:p>
        </p:txBody>
      </p:sp>
    </p:spTree>
    <p:extLst>
      <p:ext uri="{BB962C8B-B14F-4D97-AF65-F5344CB8AC3E}">
        <p14:creationId xmlns:p14="http://schemas.microsoft.com/office/powerpoint/2010/main" val="2228163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Academic Literature 16x9">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2904</Words>
  <Application>Microsoft Office PowerPoint</Application>
  <PresentationFormat>Szélesvásznú</PresentationFormat>
  <Paragraphs>371</Paragraphs>
  <Slides>72</Slides>
  <Notes>0</Notes>
  <HiddenSlides>0</HiddenSlides>
  <MMClips>0</MMClips>
  <ScaleCrop>false</ScaleCrop>
  <HeadingPairs>
    <vt:vector size="8" baseType="variant">
      <vt:variant>
        <vt:lpstr>Használt betűtípusok</vt:lpstr>
      </vt:variant>
      <vt:variant>
        <vt:i4>5</vt:i4>
      </vt:variant>
      <vt:variant>
        <vt:lpstr>Téma</vt:lpstr>
      </vt:variant>
      <vt:variant>
        <vt:i4>1</vt:i4>
      </vt:variant>
      <vt:variant>
        <vt:lpstr>Beágyazott OLE kiszolgálók</vt:lpstr>
      </vt:variant>
      <vt:variant>
        <vt:i4>1</vt:i4>
      </vt:variant>
      <vt:variant>
        <vt:lpstr>Diacímek</vt:lpstr>
      </vt:variant>
      <vt:variant>
        <vt:i4>72</vt:i4>
      </vt:variant>
    </vt:vector>
  </HeadingPairs>
  <TitlesOfParts>
    <vt:vector size="79" baseType="lpstr">
      <vt:lpstr>Arial</vt:lpstr>
      <vt:lpstr>Euphemia</vt:lpstr>
      <vt:lpstr>Plantagenet Cherokee</vt:lpstr>
      <vt:lpstr>Times New Roman</vt:lpstr>
      <vt:lpstr>Wingdings</vt:lpstr>
      <vt:lpstr>Academic Literature 16x9</vt:lpstr>
      <vt:lpstr>Photo Editor Photo</vt:lpstr>
      <vt:lpstr>Közlekedéstechnikai Napok - Vasúti informatika a kezdetektől napjainkig</vt:lpstr>
      <vt:lpstr> Rendkívüli küldemények engedélyezése – nyilvántartó program Kezdetek, és…</vt:lpstr>
      <vt:lpstr> Rendkívüli küldemények engedélyezése – nyilvántartó program Kezdetek, és én</vt:lpstr>
      <vt:lpstr> Rendkívüli küldemények engedélyezése – nyilvántartó program Kezdetek, és én, no meg a tevékenység</vt:lpstr>
      <vt:lpstr> Rendkívüli küldemények engedélyezése – nyilvántartó program Kezdetek, és én, no meg a tevékenység</vt:lpstr>
      <vt:lpstr> Rendkívüli küldemények engedélyezése – nyilvántartó program Kezdetek, és én, no meg a tevékenység</vt:lpstr>
      <vt:lpstr> Rendkívüli küldemények engedélyezése – nyilvántartó program Kezdetek, és a munkaeszközök</vt:lpstr>
      <vt:lpstr> Rendkívüli küldemények engedélyezése – nyilvántartó program Kezdetek, és az út..</vt:lpstr>
      <vt:lpstr> Rendkívüli küldemények engedélyezése – nyilvántartó program Mi az a rendkívüli küldemény? </vt:lpstr>
      <vt:lpstr> Rendkívüli küldemények engedélyezése – nyilvántartó program Mi az a rendkívüli küldemény? </vt:lpstr>
      <vt:lpstr> Rendkívüli küldemények engedélyezése – nyilvántartó program Mi az a rendkívüli küldemény? </vt:lpstr>
      <vt:lpstr> Rendkívüli küldemények engedélyezése – nyilvántartó program Mi az a rendkívüli küldemény? </vt:lpstr>
      <vt:lpstr> Rendkívüli küldemények engedélyezése – nyilvántartó program Rendkívüli küldemény adatokban</vt:lpstr>
      <vt:lpstr>PowerPoint-bemutató</vt:lpstr>
      <vt:lpstr> Rendkívüli küldemények engedélyezése – nyilvántartó program Rendkívüli küldemény adatokban</vt:lpstr>
      <vt:lpstr>PowerPoint-bemutató</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és az 1985 év</vt:lpstr>
      <vt:lpstr> Rendkívüli küldemények engedélyezése – nyilvántartó program Kezdetek, és az 1985 év</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és az 1985 év</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Kezdetek V 0.0 1985.06.01. M0 8x Videoton számítógépen CPU 64 Kb. (Újítás)</vt:lpstr>
      <vt:lpstr> Rendkívüli küldemények engedélyezése – nyilvántartó program Beköszönt az aranykor a 486-ossal és a Windowszal…</vt:lpstr>
      <vt:lpstr> Rendkívüli küldemények engedélyezése – nyilvántartó program „Egyedül nem megy”</vt:lpstr>
      <vt:lpstr> Rendkívüli küldemények engedélyezése – nyilvántartó program „Egyedül nem megy”</vt:lpstr>
      <vt:lpstr> Rendkívüli küldemények engedélyezése – nyilvántartó program „Egyedül nem megy”</vt:lpstr>
      <vt:lpstr> Rendkívüli küldemények engedélyezése – nyilvántartó program „Egyedül nem megy”</vt:lpstr>
      <vt:lpstr> Rendkívüli küldemények engedélyezése – nyilvántartó program „Egyedül nem megy”</vt:lpstr>
      <vt:lpstr> Rendkívüli küldemények engedélyezése – nyilvántartó program Adatbevitel</vt:lpstr>
      <vt:lpstr> Rendkívüli küldemények engedélyezése – nyilvántartó program Adatbevitel</vt:lpstr>
      <vt:lpstr> Rendkívüli küldemények engedélyezése – nyilvántartó program Adatbevitel</vt:lpstr>
      <vt:lpstr> Rendkívüli küldemények engedélyezése – nyilvántartó program Adatbevitel</vt:lpstr>
      <vt:lpstr> Rendkívüli küldemények engedélyezése – nyilvántartó program Adatbevitel</vt:lpstr>
      <vt:lpstr> Rendkívüli küldemények engedélyezése – nyilvántartó program Folyamatok</vt:lpstr>
      <vt:lpstr> Rendkívüli küldemények engedélyezése – nyilvántartó program SZIR 2003. november 27-i 3.04.0.-es verzióváltás </vt:lpstr>
      <vt:lpstr> Rendkívüli küldemények engedélyezése – nyilvántartó program SZIR 2003. november 27-i 3.04.0.-es verzióváltás </vt:lpstr>
      <vt:lpstr> Rendkívüli küldemények engedélyezése – nyilvántartó program SZIR 2003. november 27-i 3.04.0.-es verzióváltás </vt:lpstr>
      <vt:lpstr> Rendkívüli küldemények engedélyezése – nyilvántartó program SZIR 2003. november 27-i 3.04.0.-es verzióváltás </vt:lpstr>
      <vt:lpstr> Rendkívüli küldemények engedélyezése – nyilvántartó program „Egyedül nem megy”</vt:lpstr>
      <vt:lpstr> Rendkívüli küldemények engedélyezése – nyilvántartó program SZIR 2003. november 27-i 3.04.0.-es verzióváltás </vt:lpstr>
      <vt:lpstr> Rendkívüli küldemények engedélyezése – nyilvántartó program SZIR 2003. november 27-i 3.04.0.-es verzióváltás </vt:lpstr>
      <vt:lpstr> Rendkívüli küldemények engedélyezése – nyilvántartó program D111 „Rendkívüli k. engedélyek átvétele </vt:lpstr>
      <vt:lpstr> Rendkívüli küldemények engedélyezése – nyilvántartó program SZIR-R231 Rendkívüli küldemény engedélye </vt:lpstr>
      <vt:lpstr> Rendkívüli küldemények engedélyezése – nyilvántartó program SZIR-R232 Értesítés rendkívüli küldemény közlekedéséről </vt:lpstr>
      <vt:lpstr> Rendkívüli küldemények engedélyezése – nyilvántartó program SZIR-R233 Kiadott rendkívüli küldemény engedélyek </vt:lpstr>
      <vt:lpstr> Rendkívüli küldemények engedélyezése – nyilvántartó program SZIR-D112 Rendkívüli küldemény engedély kérés </vt:lpstr>
      <vt:lpstr> Rendkívüli küldemények engedélyezése – nyilvántartó program SZIR-D112 Rendkívüli küldemény engedély kérés </vt:lpstr>
      <vt:lpstr> Rendkívüli küldemények engedélyezése – nyilvántartó program SZIR-W112E7 Rendkívüli küldemény engedély kérés - Keresés </vt:lpstr>
      <vt:lpstr> Rendkívüli küldemények engedélyezése – nyilvántartó program SZIR-W211 Előjelentett belépés (kocsik adatai) </vt:lpstr>
      <vt:lpstr> Rendkívüli küldemények engedélyezése – nyilvántartó program Vasútvállalati adatkezelések kiegészítő szabályozása</vt:lpstr>
      <vt:lpstr> Rendkívüli küldemények engedélyezése – nyilvántartó program</vt:lpstr>
      <vt:lpstr> Rendkívüli küldemények engedélyezése – nyilvántartó program</vt:lpstr>
      <vt:lpstr>PowerPoint-bemutató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2016-02-06T18:33:24Z</dcterms:created>
  <dcterms:modified xsi:type="dcterms:W3CDTF">2016-06-14T09:25:59Z</dcterms:modified>
  <cp:version/>
</cp:coreProperties>
</file>