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259" r:id="rId2"/>
    <p:sldId id="258" r:id="rId3"/>
    <p:sldId id="713" r:id="rId4"/>
    <p:sldId id="771" r:id="rId5"/>
    <p:sldId id="768" r:id="rId6"/>
    <p:sldId id="769" r:id="rId7"/>
    <p:sldId id="640" r:id="rId8"/>
    <p:sldId id="736" r:id="rId9"/>
    <p:sldId id="737" r:id="rId10"/>
    <p:sldId id="739" r:id="rId11"/>
    <p:sldId id="738" r:id="rId12"/>
    <p:sldId id="741" r:id="rId13"/>
    <p:sldId id="744" r:id="rId14"/>
    <p:sldId id="742" r:id="rId15"/>
    <p:sldId id="748" r:id="rId16"/>
    <p:sldId id="749" r:id="rId17"/>
    <p:sldId id="764" r:id="rId18"/>
    <p:sldId id="785" r:id="rId19"/>
    <p:sldId id="784" r:id="rId20"/>
    <p:sldId id="765" r:id="rId21"/>
    <p:sldId id="724" r:id="rId22"/>
    <p:sldId id="786" r:id="rId23"/>
    <p:sldId id="788" r:id="rId24"/>
    <p:sldId id="789" r:id="rId25"/>
    <p:sldId id="773" r:id="rId26"/>
    <p:sldId id="633" r:id="rId27"/>
    <p:sldId id="732" r:id="rId28"/>
    <p:sldId id="731" r:id="rId29"/>
    <p:sldId id="734" r:id="rId30"/>
    <p:sldId id="733" r:id="rId31"/>
    <p:sldId id="729" r:id="rId32"/>
    <p:sldId id="740" r:id="rId33"/>
    <p:sldId id="750" r:id="rId34"/>
    <p:sldId id="751" r:id="rId35"/>
    <p:sldId id="752" r:id="rId36"/>
    <p:sldId id="753" r:id="rId37"/>
    <p:sldId id="754" r:id="rId38"/>
    <p:sldId id="756" r:id="rId39"/>
    <p:sldId id="758" r:id="rId40"/>
    <p:sldId id="759" r:id="rId41"/>
    <p:sldId id="760" r:id="rId42"/>
    <p:sldId id="761" r:id="rId43"/>
    <p:sldId id="766" r:id="rId44"/>
    <p:sldId id="767" r:id="rId45"/>
    <p:sldId id="772" r:id="rId46"/>
    <p:sldId id="776" r:id="rId47"/>
    <p:sldId id="775" r:id="rId48"/>
    <p:sldId id="717" r:id="rId49"/>
    <p:sldId id="777" r:id="rId50"/>
    <p:sldId id="778" r:id="rId51"/>
    <p:sldId id="779" r:id="rId52"/>
    <p:sldId id="780" r:id="rId53"/>
    <p:sldId id="781" r:id="rId54"/>
    <p:sldId id="783" r:id="rId55"/>
    <p:sldId id="282" r:id="rId56"/>
  </p:sldIdLst>
  <p:sldSz cx="9144000" cy="5715000" type="screen16x10"/>
  <p:notesSz cx="9926638" cy="6797675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064F"/>
    <a:srgbClr val="FFCB05"/>
    <a:srgbClr val="F8AB10"/>
    <a:srgbClr val="009FE3"/>
    <a:srgbClr val="98C421"/>
    <a:srgbClr val="E5481D"/>
    <a:srgbClr val="4C0E5F"/>
    <a:srgbClr val="009FB1"/>
    <a:srgbClr val="FF5B69"/>
    <a:srgbClr val="3A0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Közepesen sötét stílus 2 – 5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 autoAdjust="0"/>
    <p:restoredTop sz="95742" autoAdjust="0"/>
  </p:normalViewPr>
  <p:slideViewPr>
    <p:cSldViewPr snapToGrid="0" snapToObjects="1">
      <p:cViewPr varScale="1">
        <p:scale>
          <a:sx n="89" d="100"/>
          <a:sy n="89" d="100"/>
        </p:scale>
        <p:origin x="846" y="78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620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isztranat\Desktop\Selejt&#233;rett-nem%20selejt&#233;ret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0931631916801083E-2"/>
          <c:y val="0.20883475734574258"/>
          <c:w val="0.44268908290468695"/>
          <c:h val="0.7639874254618505"/>
        </c:manualLayout>
      </c:layout>
      <c:pieChart>
        <c:varyColors val="1"/>
        <c:ser>
          <c:idx val="0"/>
          <c:order val="0"/>
          <c:explosion val="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0.16727071692725526"/>
                  <c:y val="-0.24683856134012153"/>
                </c:manualLayout>
              </c:layout>
              <c:tx>
                <c:rich>
                  <a:bodyPr/>
                  <a:lstStyle/>
                  <a:p>
                    <a:r>
                      <a:rPr lang="en-US" sz="1400"/>
                      <a:t>793 db</a:t>
                    </a:r>
                  </a:p>
                  <a:p>
                    <a:r>
                      <a:rPr lang="en-US" sz="1400"/>
                      <a:t>(68,24%)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2725289706884801"/>
                  <c:y val="0.15491772111487467"/>
                </c:manualLayout>
              </c:layout>
              <c:tx>
                <c:rich>
                  <a:bodyPr/>
                  <a:lstStyle/>
                  <a:p>
                    <a:r>
                      <a:rPr lang="en-US" sz="1400"/>
                      <a:t>369 db</a:t>
                    </a:r>
                  </a:p>
                  <a:p>
                    <a:r>
                      <a:rPr lang="en-US" sz="1400"/>
                      <a:t>(31,76%)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Munka1!$D$1:$D$2</c:f>
              <c:strCache>
                <c:ptCount val="2"/>
                <c:pt idx="0">
                  <c:v>Selejtérett</c:v>
                </c:pt>
                <c:pt idx="1">
                  <c:v>Nem selejtérett</c:v>
                </c:pt>
              </c:strCache>
            </c:strRef>
          </c:cat>
          <c:val>
            <c:numRef>
              <c:f>Munka1!$E$1:$E$2</c:f>
              <c:numCache>
                <c:formatCode>General</c:formatCode>
                <c:ptCount val="2"/>
                <c:pt idx="0">
                  <c:v>793</c:v>
                </c:pt>
                <c:pt idx="1">
                  <c:v>369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 rtl="0">
              <a:defRPr sz="1200"/>
            </a:pPr>
            <a:endParaRPr lang="hu-HU"/>
          </a:p>
        </c:txPr>
      </c:legendEntry>
      <c:legendEntry>
        <c:idx val="1"/>
        <c:txPr>
          <a:bodyPr/>
          <a:lstStyle/>
          <a:p>
            <a:pPr>
              <a:defRPr sz="1200"/>
            </a:pPr>
            <a:endParaRPr lang="hu-HU"/>
          </a:p>
        </c:txPr>
      </c:legendEntry>
      <c:layout>
        <c:manualLayout>
          <c:xMode val="edge"/>
          <c:yMode val="edge"/>
          <c:x val="0.54139885000587751"/>
          <c:y val="0.30799580167760265"/>
          <c:w val="0.32777762173427166"/>
          <c:h val="0.45661967107856227"/>
        </c:manualLayout>
      </c:layout>
      <c:overlay val="0"/>
      <c:txPr>
        <a:bodyPr/>
        <a:lstStyle/>
        <a:p>
          <a:pPr>
            <a:defRPr sz="1200"/>
          </a:pPr>
          <a:endParaRPr lang="hu-H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0.27673</cdr:y>
    </cdr:from>
    <cdr:to>
      <cdr:x>1</cdr:x>
      <cdr:y>0.70803</cdr:y>
    </cdr:to>
    <cdr:sp macro="" textlink="">
      <cdr:nvSpPr>
        <cdr:cNvPr id="2" name="Title 3"/>
        <cdr:cNvSpPr txBox="1">
          <a:spLocks xmlns:a="http://schemas.openxmlformats.org/drawingml/2006/main"/>
        </cdr:cNvSpPr>
      </cdr:nvSpPr>
      <cdr:spPr bwMode="auto">
        <a:xfrm xmlns:a="http://schemas.openxmlformats.org/drawingml/2006/main">
          <a:off x="0" y="641220"/>
          <a:ext cx="4049412" cy="9993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/>
        <a:lstStyle xmlns:a="http://schemas.openxmlformats.org/drawingml/2006/main">
          <a:defPPr>
            <a:defRPr lang="en-US"/>
          </a:defPPr>
          <a:lvl1pPr algn="l" defTabSz="457200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1pPr>
          <a:lvl2pPr marL="457200" algn="l" defTabSz="457200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2pPr>
          <a:lvl3pPr marL="914400" algn="l" defTabSz="457200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3pPr>
          <a:lvl4pPr marL="1371600" algn="l" defTabSz="457200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4pPr>
          <a:lvl5pPr marL="1828800" algn="l" defTabSz="457200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US" sz="2000" dirty="0">
            <a:solidFill>
              <a:srgbClr val="4C0E5F"/>
            </a:solidFill>
            <a:latin typeface="Segoe UI"/>
            <a:ea typeface="Segoe UI"/>
            <a:cs typeface="Segoe UI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D3C3D85-89BA-42EF-9E7C-38CA09F51B91}" type="datetimeFigureOut">
              <a:rPr lang="en-US"/>
              <a:pPr>
                <a:defRPr/>
              </a:pPr>
              <a:t>9/11/2014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2C37258-3164-4E92-A49D-0668BFFE88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8434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3AAD1DF-C16E-4914-A72D-06D6642B5607}" type="datetimeFigureOut">
              <a:rPr lang="en-US"/>
              <a:pPr>
                <a:defRPr/>
              </a:pPr>
              <a:t>9/11/2014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509588"/>
            <a:ext cx="407828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4BAF753-04FF-4841-948C-AA8DAD10A3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0580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BAF753-04FF-4841-948C-AA8DAD10A356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329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la címoldal">
    <p:bg>
      <p:bgPr>
        <a:solidFill>
          <a:srgbClr val="3A06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80975" y="4859338"/>
            <a:ext cx="49498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1586" y="1933097"/>
            <a:ext cx="7968645" cy="1146235"/>
          </a:xfrm>
        </p:spPr>
        <p:txBody>
          <a:bodyPr>
            <a:normAutofit/>
          </a:bodyPr>
          <a:lstStyle>
            <a:lvl1pPr algn="l">
              <a:defRPr sz="7000" b="0" kern="1000" spc="200" baseline="0">
                <a:solidFill>
                  <a:schemeClr val="bg1"/>
                </a:solidFill>
                <a:latin typeface="Segoe UI"/>
                <a:cs typeface="Segoe UI"/>
              </a:defRPr>
            </a:lvl1pPr>
          </a:lstStyle>
          <a:p>
            <a:r>
              <a:rPr lang="hu-HU" dirty="0" smtClean="0"/>
              <a:t>Mintacím szerkesztése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74696" y="2990273"/>
            <a:ext cx="5818909" cy="358865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buFont typeface="Arial"/>
              <a:buNone/>
              <a:defRPr sz="2000">
                <a:solidFill>
                  <a:srgbClr val="FFFFFF"/>
                </a:solidFill>
                <a:latin typeface="Segoe UI"/>
                <a:cs typeface="Segoe U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Alcím mintájának szerkesztése</a:t>
            </a:r>
            <a:endParaRPr lang="hu-HU" dirty="0" smtClean="0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4C0E5F"/>
                </a:solidFill>
              </a:defRPr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68313" y="1596761"/>
            <a:ext cx="4038600" cy="330067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59313" y="1596761"/>
            <a:ext cx="4038600" cy="330067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6541905" y="5436687"/>
            <a:ext cx="2133554" cy="217132"/>
          </a:xfrm>
          <a:prstGeom prst="rect">
            <a:avLst/>
          </a:prstGeom>
        </p:spPr>
        <p:txBody>
          <a:bodyPr lIns="81028" tIns="40515" rIns="81028" bIns="40515"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hu-H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-546106" y="5251946"/>
            <a:ext cx="1113787" cy="32629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81028" tIns="40515" rIns="81028" bIns="40515" numCol="1" anchor="t" anchorCtr="0" compatLnSpc="1">
            <a:prstTxWarp prst="textNoShape">
              <a:avLst/>
            </a:prstTxWarp>
          </a:bodyPr>
          <a:lstStyle>
            <a:lvl1pPr algn="r">
              <a:defRPr sz="19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C72E3687-EBF6-46D9-B54E-45375190AEE4}" type="slidenum">
              <a:rPr lang="hu-HU" smtClean="0"/>
              <a:pPr>
                <a:defRPr/>
              </a:pPr>
              <a:t>‹#›</a:t>
            </a:fld>
            <a:r>
              <a:rPr lang="hu-HU" dirty="0" smtClean="0"/>
              <a:t>111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615491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öszöjük a figyelmet!">
    <p:bg>
      <p:bgPr>
        <a:solidFill>
          <a:srgbClr val="3A06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80975" y="4859338"/>
            <a:ext cx="49498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1586" y="1933097"/>
            <a:ext cx="7968645" cy="1146235"/>
          </a:xfrm>
        </p:spPr>
        <p:txBody>
          <a:bodyPr>
            <a:normAutofit/>
          </a:bodyPr>
          <a:lstStyle>
            <a:lvl1pPr algn="l">
              <a:defRPr sz="7000" b="0" kern="1000" spc="200" baseline="0">
                <a:solidFill>
                  <a:schemeClr val="bg1"/>
                </a:solidFill>
                <a:latin typeface="Segoe UI"/>
                <a:cs typeface="Segoe UI"/>
              </a:defRPr>
            </a:lvl1pPr>
          </a:lstStyle>
          <a:p>
            <a:r>
              <a:rPr lang="hu-HU" dirty="0" smtClean="0"/>
              <a:t>Mintacím szerkesztése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lsorolás lila">
    <p:bg>
      <p:bgPr>
        <a:solidFill>
          <a:srgbClr val="3A06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299075"/>
            <a:ext cx="91440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1587" y="616800"/>
            <a:ext cx="7344420" cy="584899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Segoe UI"/>
                <a:cs typeface="Segoe UI"/>
              </a:defRPr>
            </a:lvl1pPr>
          </a:lstStyle>
          <a:p>
            <a:r>
              <a:rPr lang="hu-HU" dirty="0" smtClean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5800" y="1794250"/>
            <a:ext cx="6400800" cy="3285750"/>
          </a:xfrm>
        </p:spPr>
        <p:txBody>
          <a:bodyPr>
            <a:normAutofit/>
          </a:bodyPr>
          <a:lstStyle>
            <a:lvl1pPr marL="342900" indent="-342900" algn="l">
              <a:lnSpc>
                <a:spcPct val="150000"/>
              </a:lnSpc>
              <a:buFont typeface="Arial"/>
              <a:buChar char="•"/>
              <a:defRPr sz="2000">
                <a:solidFill>
                  <a:srgbClr val="FFFFFF"/>
                </a:solidFill>
                <a:latin typeface="Segoe UI"/>
                <a:cs typeface="Segoe U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853238" y="5376863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D32D0F-023F-4558-A6B0-461A046015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lsorolás és 2 ké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lablec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19713"/>
            <a:ext cx="9144000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2"/>
          <p:cNvSpPr txBox="1">
            <a:spLocks/>
          </p:cNvSpPr>
          <p:nvPr userDrawn="1"/>
        </p:nvSpPr>
        <p:spPr>
          <a:xfrm>
            <a:off x="476250" y="1793875"/>
            <a:ext cx="6400800" cy="328612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lnSpc>
                <a:spcPct val="150000"/>
              </a:lnSpc>
              <a:spcBef>
                <a:spcPct val="20000"/>
              </a:spcBef>
              <a:buFont typeface="Arial"/>
              <a:buChar char="•"/>
              <a:defRPr sz="2000" kern="1200">
                <a:solidFill>
                  <a:srgbClr val="FFFFFF"/>
                </a:solidFill>
                <a:latin typeface="Segoe UI"/>
                <a:ea typeface="+mn-ea"/>
                <a:cs typeface="Segoe UI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+mn-ea"/>
                <a:cs typeface="Segoe UI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+mn-ea"/>
                <a:cs typeface="Segoe UI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+mn-ea"/>
                <a:cs typeface="Segoe UI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+mn-ea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hu-HU" smtClean="0"/>
              <a:t>Click to edit Master subtitle style</a:t>
            </a:r>
            <a:endParaRPr lang="hu-HU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380" y="581489"/>
            <a:ext cx="3934321" cy="3059773"/>
          </a:xfrm>
        </p:spPr>
        <p:txBody>
          <a:bodyPr>
            <a:normAutofit/>
          </a:bodyPr>
          <a:lstStyle>
            <a:lvl1pPr marL="342900" indent="-342900" algn="l">
              <a:lnSpc>
                <a:spcPct val="150000"/>
              </a:lnSpc>
              <a:buFont typeface="Arial"/>
              <a:buChar char="•"/>
              <a:defRPr sz="1800">
                <a:solidFill>
                  <a:srgbClr val="5E6168"/>
                </a:solidFill>
                <a:latin typeface="Segoe UI"/>
                <a:cs typeface="Segoe U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 dirty="0" smtClean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4565650" y="1217"/>
            <a:ext cx="4572000" cy="2674111"/>
          </a:xfrm>
        </p:spPr>
        <p:txBody>
          <a:bodyPr rtlCol="0">
            <a:normAutofit/>
          </a:bodyPr>
          <a:lstStyle/>
          <a:p>
            <a:pPr lvl="0"/>
            <a:r>
              <a:rPr lang="hu-HU" noProof="0" smtClean="0"/>
              <a:t>Kép beszúrásához kattintson az ikonra</a:t>
            </a:r>
            <a:endParaRPr lang="en-US" noProof="0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4567200" y="2675328"/>
            <a:ext cx="4572000" cy="2653291"/>
          </a:xfrm>
        </p:spPr>
        <p:txBody>
          <a:bodyPr rtlCol="0">
            <a:normAutofit/>
          </a:bodyPr>
          <a:lstStyle/>
          <a:p>
            <a:pPr lvl="0"/>
            <a:r>
              <a:rPr lang="hu-HU" noProof="0" smtClean="0"/>
              <a:t>Kép beszúrásához kattintson az ikonra</a:t>
            </a:r>
            <a:endParaRPr lang="en-US" noProof="0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6853238" y="5376863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8F442-772D-4012-9852-D684E8138CF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lsorolás és  ké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lablec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19713"/>
            <a:ext cx="9144000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4572000" y="1217"/>
            <a:ext cx="4572000" cy="5317820"/>
          </a:xfrm>
        </p:spPr>
        <p:txBody>
          <a:bodyPr rtlCol="0">
            <a:normAutofit/>
          </a:bodyPr>
          <a:lstStyle/>
          <a:p>
            <a:pPr lvl="0"/>
            <a:r>
              <a:rPr lang="hu-HU" noProof="0" smtClean="0"/>
              <a:t>Kép beszúrásához kattintson az ikonra</a:t>
            </a:r>
            <a:endParaRPr lang="en-US" noProof="0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393380" y="581489"/>
            <a:ext cx="3934321" cy="3059773"/>
          </a:xfrm>
        </p:spPr>
        <p:txBody>
          <a:bodyPr>
            <a:normAutofit/>
          </a:bodyPr>
          <a:lstStyle>
            <a:lvl1pPr marL="342900" indent="-342900" algn="l">
              <a:lnSpc>
                <a:spcPct val="150000"/>
              </a:lnSpc>
              <a:buFont typeface="Arial"/>
              <a:buChar char="•"/>
              <a:defRPr sz="1800">
                <a:solidFill>
                  <a:srgbClr val="5E6168"/>
                </a:solidFill>
                <a:latin typeface="Segoe UI"/>
                <a:cs typeface="Segoe U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853238" y="5376863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7519C-B540-48CB-8F73-8790C44E3A2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ljes oldalas ké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lablec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19713"/>
            <a:ext cx="9144000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9144000" cy="5320930"/>
          </a:xfrm>
        </p:spPr>
        <p:txBody>
          <a:bodyPr rtlCol="0">
            <a:normAutofit/>
          </a:bodyPr>
          <a:lstStyle/>
          <a:p>
            <a:pPr lvl="0"/>
            <a:r>
              <a:rPr lang="hu-HU" noProof="0" smtClean="0"/>
              <a:t>Kép beszúrásához kattintson az ikonra</a:t>
            </a:r>
            <a:endParaRPr lang="en-US" noProof="0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0" y="664128"/>
            <a:ext cx="3641123" cy="416495"/>
          </a:xfrm>
          <a:solidFill>
            <a:srgbClr val="3A0649"/>
          </a:solidFill>
        </p:spPr>
        <p:txBody>
          <a:bodyPr anchor="ctr">
            <a:normAutofit/>
          </a:bodyPr>
          <a:lstStyle>
            <a:lvl1pPr marL="180000" indent="0" algn="l">
              <a:lnSpc>
                <a:spcPct val="70000"/>
              </a:lnSpc>
              <a:buFont typeface="Arial"/>
              <a:buNone/>
              <a:defRPr sz="1400">
                <a:solidFill>
                  <a:srgbClr val="FFFFFF"/>
                </a:solidFill>
                <a:latin typeface="Segoe UI"/>
                <a:cs typeface="Segoe U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dirty="0" err="1" smtClean="0"/>
              <a:t>Alcím mintájának szerkesztése</a:t>
            </a:r>
            <a:endParaRPr lang="hu-HU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853238" y="5376863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04B84-822E-4C23-B5F9-41298A6D9C3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elsorol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lablec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19713"/>
            <a:ext cx="9144000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1587" y="616800"/>
            <a:ext cx="7344420" cy="584899"/>
          </a:xfrm>
        </p:spPr>
        <p:txBody>
          <a:bodyPr/>
          <a:lstStyle>
            <a:lvl1pPr algn="l">
              <a:defRPr>
                <a:solidFill>
                  <a:srgbClr val="4C0E5F"/>
                </a:solidFill>
                <a:latin typeface="Segoe UI"/>
                <a:cs typeface="Segoe UI"/>
              </a:defRPr>
            </a:lvl1pPr>
          </a:lstStyle>
          <a:p>
            <a:r>
              <a:rPr lang="hu-HU" dirty="0" smtClean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5799" y="1794250"/>
            <a:ext cx="7350207" cy="3285750"/>
          </a:xfrm>
        </p:spPr>
        <p:txBody>
          <a:bodyPr>
            <a:normAutofit/>
          </a:bodyPr>
          <a:lstStyle>
            <a:lvl1pPr marL="342900" indent="-342900" algn="l">
              <a:lnSpc>
                <a:spcPct val="150000"/>
              </a:lnSpc>
              <a:buFont typeface="Arial"/>
              <a:buChar char="•"/>
              <a:defRPr sz="2000">
                <a:solidFill>
                  <a:srgbClr val="5E6168"/>
                </a:solidFill>
                <a:latin typeface="Segoe UI"/>
                <a:cs typeface="Segoe U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853238" y="5376863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4D270-2199-41F0-B4B6-B2A30E4518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ábláz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lablec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19713"/>
            <a:ext cx="9144000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hart Placeholder 4"/>
          <p:cNvSpPr>
            <a:spLocks noGrp="1"/>
          </p:cNvSpPr>
          <p:nvPr>
            <p:ph type="chart" sz="quarter" idx="13"/>
          </p:nvPr>
        </p:nvSpPr>
        <p:spPr>
          <a:xfrm>
            <a:off x="486745" y="1102067"/>
            <a:ext cx="8045450" cy="3977934"/>
          </a:xfrm>
        </p:spPr>
        <p:txBody>
          <a:bodyPr rtlCol="0">
            <a:normAutofit/>
          </a:bodyPr>
          <a:lstStyle/>
          <a:p>
            <a:pPr lvl="0"/>
            <a:r>
              <a:rPr lang="hu-HU" noProof="0" smtClean="0"/>
              <a:t>Diagram beszúrásához kattintson az ikonra</a:t>
            </a:r>
            <a:endParaRPr lang="en-US" noProof="0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0" y="349252"/>
            <a:ext cx="3641123" cy="416495"/>
          </a:xfrm>
          <a:solidFill>
            <a:srgbClr val="3A0649"/>
          </a:solidFill>
        </p:spPr>
        <p:txBody>
          <a:bodyPr anchor="ctr">
            <a:normAutofit/>
          </a:bodyPr>
          <a:lstStyle>
            <a:lvl1pPr marL="180000" indent="0" algn="l">
              <a:lnSpc>
                <a:spcPct val="70000"/>
              </a:lnSpc>
              <a:buFont typeface="Arial"/>
              <a:buNone/>
              <a:defRPr sz="1400">
                <a:solidFill>
                  <a:srgbClr val="FFFFFF"/>
                </a:solidFill>
                <a:latin typeface="Segoe UI"/>
                <a:cs typeface="Segoe U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dirty="0" err="1" smtClean="0"/>
              <a:t>Alcím mintájának szerkesztése</a:t>
            </a:r>
            <a:endParaRPr lang="hu-HU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853238" y="5376863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FD854-F5E0-457D-A4D3-3D470CF261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28601"/>
            <a:ext cx="8229600" cy="543296"/>
          </a:xfrm>
        </p:spPr>
        <p:txBody>
          <a:bodyPr/>
          <a:lstStyle>
            <a:lvl1pPr>
              <a:defRPr sz="2400" b="0">
                <a:solidFill>
                  <a:srgbClr val="4C0E5F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341912"/>
            <a:ext cx="5480462" cy="3763488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  <a:lvl2pPr>
              <a:defRPr baseline="0">
                <a:solidFill>
                  <a:schemeClr val="tx1"/>
                </a:solidFill>
              </a:defRPr>
            </a:lvl2pPr>
            <a:lvl3pPr>
              <a:defRPr baseline="0">
                <a:solidFill>
                  <a:schemeClr val="tx1"/>
                </a:solidFill>
              </a:defRPr>
            </a:lvl3pPr>
            <a:lvl4pPr>
              <a:defRPr baseline="0">
                <a:solidFill>
                  <a:schemeClr val="tx1"/>
                </a:solidFill>
              </a:defRPr>
            </a:lvl4pPr>
            <a:lvl5pPr>
              <a:defRPr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pic>
        <p:nvPicPr>
          <p:cNvPr id="6" name="Picture 13" descr="lablec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19713"/>
            <a:ext cx="9144000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Subtitle 2"/>
          <p:cNvSpPr>
            <a:spLocks noGrp="1"/>
          </p:cNvSpPr>
          <p:nvPr>
            <p:ph type="subTitle" idx="15"/>
          </p:nvPr>
        </p:nvSpPr>
        <p:spPr>
          <a:xfrm>
            <a:off x="457200" y="771897"/>
            <a:ext cx="8229600" cy="570015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 sz="2400" i="1">
                <a:solidFill>
                  <a:srgbClr val="4C0E5F"/>
                </a:solidFill>
                <a:latin typeface="Segoe UI"/>
                <a:cs typeface="Segoe U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dirty="0" smtClean="0"/>
              <a:t>Alcím mintájának szerkesztése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853238" y="5376863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4D270-2199-41F0-B4B6-B2A30E4518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657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Mintacím szerkesztése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E5ADD6-301A-4463-B06A-C8D54C0955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7" r:id="rId9"/>
    <p:sldLayoutId id="2147483666" r:id="rId10"/>
  </p:sldLayoutIdLst>
  <p:transition spd="slow">
    <p:fade/>
  </p:transition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rgbClr val="5E6168"/>
          </a:solidFill>
          <a:latin typeface="Segoe UI"/>
          <a:ea typeface="Segoe UI"/>
          <a:cs typeface="Segoe UI"/>
        </a:defRPr>
      </a:lvl1pPr>
      <a:lvl2pPr algn="l" defTabSz="457200" rtl="0" fontAlgn="base">
        <a:spcBef>
          <a:spcPct val="0"/>
        </a:spcBef>
        <a:spcAft>
          <a:spcPct val="0"/>
        </a:spcAft>
        <a:defRPr sz="4400">
          <a:solidFill>
            <a:srgbClr val="5E6168"/>
          </a:solidFill>
          <a:latin typeface="Segoe UI"/>
          <a:ea typeface="Segoe UI"/>
          <a:cs typeface="Segoe UI"/>
        </a:defRPr>
      </a:lvl2pPr>
      <a:lvl3pPr algn="l" defTabSz="457200" rtl="0" fontAlgn="base">
        <a:spcBef>
          <a:spcPct val="0"/>
        </a:spcBef>
        <a:spcAft>
          <a:spcPct val="0"/>
        </a:spcAft>
        <a:defRPr sz="4400">
          <a:solidFill>
            <a:srgbClr val="5E6168"/>
          </a:solidFill>
          <a:latin typeface="Segoe UI"/>
          <a:ea typeface="Segoe UI"/>
          <a:cs typeface="Segoe UI"/>
        </a:defRPr>
      </a:lvl3pPr>
      <a:lvl4pPr algn="l" defTabSz="457200" rtl="0" fontAlgn="base">
        <a:spcBef>
          <a:spcPct val="0"/>
        </a:spcBef>
        <a:spcAft>
          <a:spcPct val="0"/>
        </a:spcAft>
        <a:defRPr sz="4400">
          <a:solidFill>
            <a:srgbClr val="5E6168"/>
          </a:solidFill>
          <a:latin typeface="Segoe UI"/>
          <a:ea typeface="Segoe UI"/>
          <a:cs typeface="Segoe UI"/>
        </a:defRPr>
      </a:lvl4pPr>
      <a:lvl5pPr algn="l" defTabSz="457200" rtl="0" fontAlgn="base">
        <a:spcBef>
          <a:spcPct val="0"/>
        </a:spcBef>
        <a:spcAft>
          <a:spcPct val="0"/>
        </a:spcAft>
        <a:defRPr sz="4400">
          <a:solidFill>
            <a:srgbClr val="5E6168"/>
          </a:solidFill>
          <a:latin typeface="Segoe UI"/>
          <a:ea typeface="Segoe UI"/>
          <a:cs typeface="Segoe UI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4400">
          <a:solidFill>
            <a:srgbClr val="5E6168"/>
          </a:solidFill>
          <a:latin typeface="Segoe UI"/>
          <a:ea typeface="Segoe UI"/>
          <a:cs typeface="Segoe UI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4400">
          <a:solidFill>
            <a:srgbClr val="5E6168"/>
          </a:solidFill>
          <a:latin typeface="Segoe UI"/>
          <a:ea typeface="Segoe UI"/>
          <a:cs typeface="Segoe UI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4400">
          <a:solidFill>
            <a:srgbClr val="5E6168"/>
          </a:solidFill>
          <a:latin typeface="Segoe UI"/>
          <a:ea typeface="Segoe UI"/>
          <a:cs typeface="Segoe UI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4400">
          <a:solidFill>
            <a:srgbClr val="5E6168"/>
          </a:solidFill>
          <a:latin typeface="Segoe UI"/>
          <a:ea typeface="Segoe UI"/>
          <a:cs typeface="Segoe UI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5E6168"/>
          </a:solidFill>
          <a:latin typeface="Segoe UI"/>
          <a:ea typeface="Segoe UI"/>
          <a:cs typeface="Segoe UI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5E6168"/>
          </a:solidFill>
          <a:latin typeface="Segoe UI"/>
          <a:ea typeface="Segoe UI"/>
          <a:cs typeface="Segoe UI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E6168"/>
          </a:solidFill>
          <a:latin typeface="Segoe UI"/>
          <a:ea typeface="Segoe UI"/>
          <a:cs typeface="Segoe UI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5E6168"/>
          </a:solidFill>
          <a:latin typeface="Segoe UI"/>
          <a:ea typeface="Segoe UI"/>
          <a:cs typeface="Segoe UI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5E6168"/>
          </a:solidFill>
          <a:latin typeface="Segoe UI"/>
          <a:ea typeface="Segoe UI"/>
          <a:cs typeface="Segoe UI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9.xml"/><Relationship Id="rId4" Type="http://schemas.microsoft.com/office/2007/relationships/hdphoto" Target="../media/hdphoto3.wdp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9.xml"/><Relationship Id="rId4" Type="http://schemas.microsoft.com/office/2007/relationships/hdphoto" Target="../media/hdphoto5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4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tiff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emf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27038" y="1033463"/>
            <a:ext cx="7967662" cy="204628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u-HU" sz="4400" dirty="0">
                <a:ea typeface="+mj-ea"/>
              </a:rPr>
              <a:t>A fővárosi közlekedésfejlesztés eredményei</a:t>
            </a:r>
            <a:endParaRPr lang="en-US" sz="4400" dirty="0">
              <a:ea typeface="+mj-ea"/>
            </a:endParaRPr>
          </a:p>
        </p:txBody>
      </p:sp>
      <p:sp>
        <p:nvSpPr>
          <p:cNvPr id="12290" name="Subtitle 2"/>
          <p:cNvSpPr>
            <a:spLocks noGrp="1"/>
          </p:cNvSpPr>
          <p:nvPr>
            <p:ph type="subTitle" idx="1"/>
          </p:nvPr>
        </p:nvSpPr>
        <p:spPr>
          <a:xfrm>
            <a:off x="474663" y="2990850"/>
            <a:ext cx="5818187" cy="19494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hu-HU" dirty="0" err="1" smtClean="0"/>
              <a:t>Vitézy</a:t>
            </a:r>
            <a:r>
              <a:rPr lang="hu-HU" dirty="0" smtClean="0"/>
              <a:t> Dávid</a:t>
            </a:r>
          </a:p>
          <a:p>
            <a:pPr>
              <a:buFont typeface="Arial" charset="0"/>
              <a:buNone/>
            </a:pPr>
            <a:r>
              <a:rPr lang="hu-HU" dirty="0" smtClean="0"/>
              <a:t>vezérigazgató</a:t>
            </a:r>
          </a:p>
          <a:p>
            <a:pPr>
              <a:buFont typeface="Arial" charset="0"/>
              <a:buNone/>
            </a:pPr>
            <a:r>
              <a:rPr lang="hu-HU" dirty="0" smtClean="0"/>
              <a:t>Budapesti Közlekedési Központ</a:t>
            </a:r>
          </a:p>
          <a:p>
            <a:pPr>
              <a:buFont typeface="Arial" charset="0"/>
              <a:buNone/>
            </a:pPr>
            <a:r>
              <a:rPr lang="hu-HU" dirty="0" smtClean="0"/>
              <a:t>2014. szeptember 11.</a:t>
            </a:r>
            <a:endParaRPr lang="en-U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Járműpark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Több mint 500 alacsonypadlós jármű érkezett Budapestre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" y="1104313"/>
            <a:ext cx="9076898" cy="3978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179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Járműpark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Fontosabb eredmények</a:t>
            </a:r>
            <a:endParaRPr lang="hu-HU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2494" y="1640481"/>
            <a:ext cx="3890178" cy="2998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50" y="1633826"/>
            <a:ext cx="4719828" cy="3015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341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Tömegközlekedési szolgáltatások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1" y="1185797"/>
            <a:ext cx="4448174" cy="3919603"/>
          </a:xfrm>
        </p:spPr>
        <p:txBody>
          <a:bodyPr/>
          <a:lstStyle/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Átszállásmentes kapcsolatok bővítése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Előnyben részesítés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Belvárost átszelő gerincjáratok kialakítása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Férőhelykínálat bővítése több viszonylaton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Forgalomhoz illeszkedő idénymenetrendek bevezetése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Alapos mérnöki munkával menetrendek és vonalak átszervezése 	jobb szolgáltatás költségnövekedés nélkül vagy olcsóbb működéssel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/>
              <a:t>A BKK szolgáltatási fejlesztései</a:t>
            </a:r>
          </a:p>
        </p:txBody>
      </p:sp>
      <p:pic>
        <p:nvPicPr>
          <p:cNvPr id="7" name="Picture 2" descr="C:\Users\bedes\Documents\FOTOTAR\_FOTOTAR\200E\DSC_326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535" t="8791" r="1653" b="4757"/>
          <a:stretch/>
        </p:blipFill>
        <p:spPr bwMode="auto">
          <a:xfrm>
            <a:off x="5037556" y="-1"/>
            <a:ext cx="4106443" cy="278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Users\bedes\Documents\2013-08-05-prezi\JAVITASOK\IMG_1083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897" t="9807" r="1402" b="1938"/>
          <a:stretch/>
        </p:blipFill>
        <p:spPr bwMode="auto">
          <a:xfrm>
            <a:off x="5037557" y="2714624"/>
            <a:ext cx="4106442" cy="26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09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Tömegközlekedési fejlesztések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0" y="1185797"/>
            <a:ext cx="4772025" cy="4148203"/>
          </a:xfrm>
        </p:spPr>
        <p:txBody>
          <a:bodyPr/>
          <a:lstStyle/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Új, igényalapú közlekedési szolgáltatás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Kisebb forgalmú területek közlekedésének javítása:</a:t>
            </a:r>
          </a:p>
          <a:p>
            <a:pPr marL="685800" lvl="1">
              <a:lnSpc>
                <a:spcPts val="24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Aranyhegy és Ürömhegy (219)</a:t>
            </a:r>
          </a:p>
          <a:p>
            <a:pPr marL="685800" lvl="1">
              <a:lnSpc>
                <a:spcPts val="24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Csúcshegy és Testvérhegy (260)</a:t>
            </a:r>
          </a:p>
          <a:p>
            <a:pPr marL="685800" lvl="1">
              <a:lnSpc>
                <a:spcPts val="24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Solymár, Kerekhegy (157)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sak igény esetén közlekedik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Jobb kiszolgálás a lehető legalacsonyabb költséggel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Havi 2-3000 utas veszi igénybe a </a:t>
            </a:r>
            <a:r>
              <a:rPr lang="hu-HU" sz="18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telebuszt</a:t>
            </a:r>
            <a:endParaRPr lang="hu-HU" sz="180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További járatok vizsgálata folyamatban van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err="1" smtClean="0"/>
              <a:t>Telebusz</a:t>
            </a:r>
            <a:r>
              <a:rPr lang="hu-HU" dirty="0" smtClean="0"/>
              <a:t> szolgáltatás</a:t>
            </a:r>
            <a:endParaRPr lang="hu-HU" dirty="0"/>
          </a:p>
        </p:txBody>
      </p:sp>
      <p:pic>
        <p:nvPicPr>
          <p:cNvPr id="9" name="Picture 2" descr="C:\Users\bedes\Documents\FOTOTAR\_ESEMENYEK\2013-11-18 219-es\_IC_6754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41" t="-2489" r="260" b="2489"/>
          <a:stretch/>
        </p:blipFill>
        <p:spPr bwMode="auto">
          <a:xfrm>
            <a:off x="5486400" y="3036658"/>
            <a:ext cx="3657599" cy="2296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bedes\Documents\FOTOTAR\_ESEMENYEK\2013-11-18 219-es\_IC_6773_mod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86399" y="0"/>
            <a:ext cx="3657599" cy="3148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33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Tömegközlekedési fejlesztések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1" y="1185797"/>
            <a:ext cx="4448174" cy="4148203"/>
          </a:xfrm>
        </p:spPr>
        <p:txBody>
          <a:bodyPr/>
          <a:lstStyle/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Az átadás terv szerint megtörtént 2014. március 28-án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Kelenföld vasútállomás és Keleti pályaudvar között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6,7 km hosszú vonal, 13 perces menetidő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Automata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üzemben, 2:30 perces követésig további sűrítés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lehetséges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Két új ügyfélközpont a végállomásokon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Új </a:t>
            </a:r>
            <a:r>
              <a:rPr lang="hu-HU" sz="18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jegyautomaták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kihelyezése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Az M4-es metró átadása</a:t>
            </a:r>
            <a:endParaRPr lang="hu-HU" dirty="0"/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014" t="2449" r="28744" b="1144"/>
          <a:stretch/>
        </p:blipFill>
        <p:spPr>
          <a:xfrm>
            <a:off x="4886326" y="0"/>
            <a:ext cx="4257674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44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>
          <a:xfrm>
            <a:off x="457200" y="228601"/>
            <a:ext cx="4761186" cy="543296"/>
          </a:xfrm>
        </p:spPr>
        <p:txBody>
          <a:bodyPr/>
          <a:lstStyle/>
          <a:p>
            <a:r>
              <a:rPr lang="hu-HU" dirty="0"/>
              <a:t>Kerékpáros közlekedés </a:t>
            </a:r>
            <a:r>
              <a:rPr lang="hu-HU" dirty="0" smtClean="0"/>
              <a:t>fejlesztése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0" y="1185797"/>
            <a:ext cx="5123793" cy="4148203"/>
          </a:xfrm>
        </p:spPr>
        <p:txBody>
          <a:bodyPr/>
          <a:lstStyle/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1100 kerékpár 76 helyszínen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Személyes regisztrációval / bankkártyával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900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millió Ft megítélt uniós támogatás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MOL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NyRt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., egyedülálló módon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év 120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millió Ft támogatást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ad a projekthez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 héten indult el a nyilvános üzem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Üzemzavar nélkül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Az indulás óta már 6000 bérlés naponta, folyamatosan emelkedő kereslet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 késés miatt jelentős kötbér révén előálló többletforrást a rendszer bővítésére fordítjuk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MOL Bubi – közbringa rendszer</a:t>
            </a:r>
            <a:endParaRPr lang="hu-H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163"/>
          <a:stretch/>
        </p:blipFill>
        <p:spPr bwMode="auto">
          <a:xfrm>
            <a:off x="5725822" y="0"/>
            <a:ext cx="3418178" cy="2197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 descr="C:\Users\bedes\Pictures\Új kép (1)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5822" y="2197289"/>
            <a:ext cx="3418178" cy="312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95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>
          <a:xfrm>
            <a:off x="457200" y="228601"/>
            <a:ext cx="4761186" cy="543296"/>
          </a:xfrm>
        </p:spPr>
        <p:txBody>
          <a:bodyPr/>
          <a:lstStyle/>
          <a:p>
            <a:r>
              <a:rPr lang="hu-HU" dirty="0"/>
              <a:t>Kerékpáros közlekedés </a:t>
            </a:r>
            <a:r>
              <a:rPr lang="hu-HU" dirty="0" smtClean="0"/>
              <a:t>fejlesztése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0" y="1185797"/>
            <a:ext cx="5123793" cy="4148203"/>
          </a:xfrm>
        </p:spPr>
        <p:txBody>
          <a:bodyPr/>
          <a:lstStyle/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belváros komplex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kerékpárosbarát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fejlesztése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64 egyirányú utca megnyitása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11,5 km kerékpársáv megvalósítása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13 km kerékpáros nyom kialakítása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160 helyszínen 1600 férőhelynyi 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B+R rendszer fejlesztése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Főútvonalak kerékpározhatóvá tétele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Közös busz- és kerékpársávok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Előretolt kerékpáros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felállóhelyek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MOL Bubi – kapcsolódó fejlesztések</a:t>
            </a:r>
            <a:endParaRPr lang="hu-HU" dirty="0"/>
          </a:p>
        </p:txBody>
      </p:sp>
      <p:pic>
        <p:nvPicPr>
          <p:cNvPr id="8" name="Picture 2" descr="https://scontent-b-fra.xx.fbcdn.net/hphotos-xap1/t1.0-9/9298_355509847934779_8749587623770022592_n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386" y="2695903"/>
            <a:ext cx="3927359" cy="262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fbcdn-sphotos-h-a.akamaihd.net/hphotos-ak-xpf1/t1.0-9/10552484_355509834601447_445454559148958139_n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697"/>
          <a:stretch/>
        </p:blipFill>
        <p:spPr bwMode="auto">
          <a:xfrm>
            <a:off x="5218386" y="-4025"/>
            <a:ext cx="3925614" cy="2699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78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>
          <a:xfrm>
            <a:off x="457200" y="228601"/>
            <a:ext cx="4761186" cy="543296"/>
          </a:xfrm>
        </p:spPr>
        <p:txBody>
          <a:bodyPr/>
          <a:lstStyle/>
          <a:p>
            <a:r>
              <a:rPr lang="hu-HU" dirty="0"/>
              <a:t>FUTÁR </a:t>
            </a:r>
            <a:r>
              <a:rPr lang="hu-HU" dirty="0" smtClean="0"/>
              <a:t>rendszer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0" y="1185797"/>
            <a:ext cx="4460789" cy="4148203"/>
          </a:xfrm>
        </p:spPr>
        <p:txBody>
          <a:bodyPr/>
          <a:lstStyle/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Műholdas járműkövetési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rendszer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Forgalomirányítás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Utastájékoztatás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minden csatornán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Utazási, átszállási idő csökkentése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Költség: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6,7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mrd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Ft,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4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mrd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Ft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támogatás 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Kijelzők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: 263 helyszínen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Valós idejű információ 2295 db járművön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480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millió Ft kötbér a kivitelezés csúszása miatt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99% műszaki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készültség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/>
              <a:t>Dinamikus </a:t>
            </a:r>
            <a:r>
              <a:rPr lang="hu-HU" dirty="0" err="1"/>
              <a:t>utastájékoztatás</a:t>
            </a:r>
            <a:endParaRPr lang="hu-HU" dirty="0"/>
          </a:p>
        </p:txBody>
      </p:sp>
      <p:pic>
        <p:nvPicPr>
          <p:cNvPr id="9" name="Picture 3" descr="C:\Users\bedes\Documents\KEPEK\FOTOTAR\_FOTOTAR\Mercedes-Citaro 2\2013-05-01 hajnali Mercedes Citaro NYD\DSC_4237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53" t="1114" r="6629" b="1169"/>
          <a:stretch/>
        </p:blipFill>
        <p:spPr bwMode="auto">
          <a:xfrm>
            <a:off x="4917990" y="2467433"/>
            <a:ext cx="4226010" cy="2858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fbcdn-sphotos-b-a.akamaihd.net/hphotos-ak-xap1/t31.0-8/10275367_698154366909721_704024302049663493_o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17989" y="-8759"/>
            <a:ext cx="4244785" cy="250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828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FUTÁR központ</a:t>
            </a:r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1" y="1185797"/>
            <a:ext cx="3621437" cy="3919603"/>
          </a:xfrm>
        </p:spPr>
        <p:txBody>
          <a:bodyPr/>
          <a:lstStyle/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Teljeskörű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forgalomfelügyelet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Napi 2268 jármű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irányítása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Menetrend betartása, betartatása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Metró-, hév-, trolibusz- és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villamospótlások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azonnali szervezése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Baleseti helyszínelés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Operatív </a:t>
            </a:r>
            <a:r>
              <a:rPr lang="hu-HU" sz="18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utastájékoztatás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902 jelzőlámpás csomópont kezelése központi kapcsolattal 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Forgalomfelügyelet</a:t>
            </a:r>
            <a:endParaRPr lang="hu-HU" dirty="0"/>
          </a:p>
        </p:txBody>
      </p:sp>
      <p:pic>
        <p:nvPicPr>
          <p:cNvPr id="9" name="Picture 5" descr="DSC_1179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8" b="6017"/>
          <a:stretch/>
        </p:blipFill>
        <p:spPr bwMode="auto">
          <a:xfrm>
            <a:off x="4546121" y="0"/>
            <a:ext cx="4608162" cy="2725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C:\Users\bedes\Documents\_PREZIK\NAGYPREZI-FRISSITES\kicsi\DSC_9863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46121" y="2722801"/>
            <a:ext cx="4597879" cy="2610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-3676"/>
            <a:ext cx="3525795" cy="5323259"/>
          </a:xfrm>
          <a:prstGeom prst="rect">
            <a:avLst/>
          </a:prstGeom>
        </p:spPr>
      </p:pic>
      <p:sp>
        <p:nvSpPr>
          <p:cNvPr id="13" name="Subtitle 3"/>
          <p:cNvSpPr>
            <a:spLocks noGrp="1"/>
          </p:cNvSpPr>
          <p:nvPr>
            <p:ph type="subTitle" idx="4294967295"/>
          </p:nvPr>
        </p:nvSpPr>
        <p:spPr>
          <a:xfrm>
            <a:off x="2" y="349250"/>
            <a:ext cx="1688755" cy="415925"/>
          </a:xfrm>
          <a:solidFill>
            <a:srgbClr val="3A064F"/>
          </a:solidFill>
        </p:spPr>
        <p:txBody>
          <a:bodyPr anchor="ctr"/>
          <a:lstStyle/>
          <a:p>
            <a:pPr marL="179388" indent="0">
              <a:lnSpc>
                <a:spcPct val="70000"/>
              </a:lnSpc>
              <a:buNone/>
            </a:pPr>
            <a:r>
              <a:rPr lang="hu-HU" sz="1400" dirty="0" smtClean="0">
                <a:solidFill>
                  <a:srgbClr val="FFFFFF"/>
                </a:solidFill>
              </a:rPr>
              <a:t>FUTÁR rendszer</a:t>
            </a:r>
            <a:endParaRPr lang="hu-HU" sz="1400" dirty="0">
              <a:solidFill>
                <a:srgbClr val="FFFFFF"/>
              </a:solidFill>
            </a:endParaRPr>
          </a:p>
        </p:txBody>
      </p:sp>
      <p:pic>
        <p:nvPicPr>
          <p:cNvPr id="1026" name="Picture 2" descr="https://fbcdn-sphotos-b-a.akamaihd.net/hphotos-ak-xpf1/t31.0-8/1658580_630399150351910_161420570_o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035" b="26973"/>
          <a:stretch/>
        </p:blipFill>
        <p:spPr bwMode="auto">
          <a:xfrm>
            <a:off x="3525797" y="0"/>
            <a:ext cx="5618203" cy="217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fbcdn-sphotos-g-a.akamaihd.net/hphotos-ak-xaf1/t31.0-8/10572037_722902721101552_938064353959939130_o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37" b="10270"/>
          <a:stretch/>
        </p:blipFill>
        <p:spPr bwMode="auto">
          <a:xfrm>
            <a:off x="3525797" y="2117124"/>
            <a:ext cx="5618203" cy="320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43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81013" y="617538"/>
            <a:ext cx="7345362" cy="584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u-HU" dirty="0" smtClean="0">
                <a:ea typeface="+mj-ea"/>
              </a:rPr>
              <a:t>Tartalom</a:t>
            </a:r>
            <a:endParaRPr lang="en-US" dirty="0">
              <a:ea typeface="+mj-ea"/>
            </a:endParaRPr>
          </a:p>
        </p:txBody>
      </p:sp>
      <p:sp>
        <p:nvSpPr>
          <p:cNvPr id="13314" name="Subtitle 4"/>
          <p:cNvSpPr>
            <a:spLocks noGrp="1"/>
          </p:cNvSpPr>
          <p:nvPr>
            <p:ph type="subTitle" idx="1"/>
          </p:nvPr>
        </p:nvSpPr>
        <p:spPr>
          <a:xfrm>
            <a:off x="344386" y="1201739"/>
            <a:ext cx="3502400" cy="4117298"/>
          </a:xfrm>
        </p:spPr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hu-HU" dirty="0" smtClean="0">
                <a:solidFill>
                  <a:schemeClr val="tx1"/>
                </a:solidFill>
              </a:rPr>
              <a:t>Előzmények és keretek</a:t>
            </a:r>
          </a:p>
          <a:p>
            <a:pPr>
              <a:buFont typeface="Arial" charset="0"/>
              <a:buChar char="•"/>
            </a:pPr>
            <a:r>
              <a:rPr lang="hu-HU" dirty="0" smtClean="0">
                <a:solidFill>
                  <a:schemeClr val="tx1"/>
                </a:solidFill>
              </a:rPr>
              <a:t>Megvalósult intézkedések</a:t>
            </a:r>
          </a:p>
          <a:p>
            <a:pPr>
              <a:buFont typeface="Arial" charset="0"/>
              <a:buChar char="•"/>
            </a:pPr>
            <a:r>
              <a:rPr lang="hu-HU" dirty="0" smtClean="0">
                <a:solidFill>
                  <a:schemeClr val="tx1"/>
                </a:solidFill>
              </a:rPr>
              <a:t>Első eredmények: értékesítés </a:t>
            </a:r>
            <a:r>
              <a:rPr lang="hu-HU" dirty="0">
                <a:solidFill>
                  <a:schemeClr val="tx1"/>
                </a:solidFill>
              </a:rPr>
              <a:t>és bevételek</a:t>
            </a:r>
          </a:p>
          <a:p>
            <a:pPr>
              <a:buFont typeface="Arial" charset="0"/>
              <a:buChar char="•"/>
            </a:pPr>
            <a:r>
              <a:rPr lang="hu-HU" dirty="0" smtClean="0">
                <a:solidFill>
                  <a:schemeClr val="tx1"/>
                </a:solidFill>
              </a:rPr>
              <a:t>Intézkedések folyamatban</a:t>
            </a:r>
          </a:p>
          <a:p>
            <a:pPr>
              <a:buFont typeface="Arial" charset="0"/>
              <a:buChar char="•"/>
            </a:pPr>
            <a:r>
              <a:rPr lang="hu-HU" dirty="0" smtClean="0">
                <a:solidFill>
                  <a:schemeClr val="tx1"/>
                </a:solidFill>
              </a:rPr>
              <a:t>További fejlesztések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DA6F86-CC4F-4653-9F26-EAF372F2ACA4}" type="slidenum">
              <a:rPr lang="en-US"/>
              <a:pPr>
                <a:defRPr/>
              </a:pPr>
              <a:t>2</a:t>
            </a:fld>
            <a:endParaRPr lang="en-US"/>
          </a:p>
        </p:txBody>
      </p:sp>
      <p:pic>
        <p:nvPicPr>
          <p:cNvPr id="5" name="Picture 2" descr="C:\Users\bedes\Documents\2014-02-06-BMT\_tordeles\KEPANYAG\_DSC8716 copy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03" t="1829" r="27715" b="835"/>
          <a:stretch/>
        </p:blipFill>
        <p:spPr bwMode="auto">
          <a:xfrm>
            <a:off x="3941379" y="-2380"/>
            <a:ext cx="5203424" cy="5326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>
          <a:xfrm>
            <a:off x="457200" y="228601"/>
            <a:ext cx="4761186" cy="543296"/>
          </a:xfrm>
        </p:spPr>
        <p:txBody>
          <a:bodyPr/>
          <a:lstStyle/>
          <a:p>
            <a:r>
              <a:rPr lang="hu-HU" dirty="0"/>
              <a:t>300 új </a:t>
            </a:r>
            <a:r>
              <a:rPr lang="hu-HU" dirty="0" smtClean="0"/>
              <a:t>jegyautomata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0" y="1185797"/>
            <a:ext cx="4460790" cy="4148203"/>
          </a:xfrm>
        </p:spPr>
        <p:txBody>
          <a:bodyPr/>
          <a:lstStyle/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Bankkártyával és készpénzzel is használható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Jegyet és bérletet is árusít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24 órás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elérhetőség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Kevesebb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sorban állás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3x több bérletvásárlási pont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6x több bankkártyás fizetési lehetőség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Már 200 automata kihelyezve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 fontosabb csomópontokban, a külvárosokban és az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agglomerációban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Legnagyobb napi bevétel: 66 millió Ft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Széles választék </a:t>
            </a:r>
            <a:r>
              <a:rPr lang="hu-HU" dirty="0"/>
              <a:t>éjjel-nappal</a:t>
            </a:r>
          </a:p>
        </p:txBody>
      </p:sp>
      <p:pic>
        <p:nvPicPr>
          <p:cNvPr id="8" name="Picture 2" descr="https://fbcdn-sphotos-h-a.akamaihd.net/hphotos-ak-xfp1/t31.0-8/10273287_677000145691810_4801437959401673172_o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21" t="-2972" r="1886" b="6618"/>
          <a:stretch/>
        </p:blipFill>
        <p:spPr bwMode="auto">
          <a:xfrm>
            <a:off x="4917990" y="2387462"/>
            <a:ext cx="4226010" cy="29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fbcdn-sphotos-e-a.akamaihd.net/hphotos-ak-xpa1/t31.0-8/10009960_677000079025150_7570071940038866858_o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94"/>
          <a:stretch/>
        </p:blipFill>
        <p:spPr bwMode="auto">
          <a:xfrm>
            <a:off x="4917990" y="0"/>
            <a:ext cx="4226010" cy="2578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10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 smtClean="0"/>
              <a:t>Ügyfélkommunikáció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1" y="1185797"/>
            <a:ext cx="5111577" cy="3919603"/>
          </a:xfrm>
        </p:spPr>
        <p:txBody>
          <a:bodyPr/>
          <a:lstStyle/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BKK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Facebook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- valós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idejű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információk, 85.000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fő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elérése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BKK INFO: valós idejű, azonnali, információt nyújtó mobil alkalmazás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Havi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60 hír, forgalmi változás, felújítás egyedi forgalmi rend folyamatos kommunikációja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Saját kivitelezésben havi átlag:</a:t>
            </a:r>
          </a:p>
          <a:p>
            <a:pPr marL="685800" lvl="1">
              <a:lnSpc>
                <a:spcPts val="24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300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grafika, 40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térkép</a:t>
            </a:r>
          </a:p>
          <a:p>
            <a:pPr marL="685800" lvl="1">
              <a:lnSpc>
                <a:spcPts val="24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70 oldaliránytábla, 2500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menetrendi laptábla, 1400 nyomatott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oldaliránytábla</a:t>
            </a:r>
          </a:p>
          <a:p>
            <a:pPr marL="685800" lvl="1">
              <a:lnSpc>
                <a:spcPts val="24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3600 tájékozató átlagosan havonta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Új minőség a tájékoztatásban</a:t>
            </a:r>
            <a:endParaRPr lang="hu-HU" dirty="0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3590" y="0"/>
            <a:ext cx="3770411" cy="5330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93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Közúti közlekedés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1" y="1185797"/>
            <a:ext cx="4172464" cy="3919603"/>
          </a:xfrm>
        </p:spPr>
        <p:txBody>
          <a:bodyPr/>
          <a:lstStyle/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Új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operatív képesség: azonnali forgalmi rend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módosítás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Várható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utazási időket mutató táblák a bevezető utakon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jelzőlámpa rendszer távfelügyeletének rendelkezésre állása 40 %-ról 100 %-ra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nőtt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Tömegközlekedés előnyben részesítése kapacitásveszteség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nélkül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Közlekedést akadályozó járművek elszállítása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Szolgáltatások fejlesztése</a:t>
            </a:r>
            <a:endParaRPr lang="hu-HU" dirty="0"/>
          </a:p>
        </p:txBody>
      </p:sp>
      <p:pic>
        <p:nvPicPr>
          <p:cNvPr id="1030" name="Picture 6" descr="http://www.bkk.hu/wp-content/uploads/2013/06/Digit%C3%A1lis-t%C3%A1bla-Budapesten-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0048" t="21442" r="11440" b="6334"/>
          <a:stretch/>
        </p:blipFill>
        <p:spPr bwMode="auto">
          <a:xfrm>
            <a:off x="4810107" y="-1"/>
            <a:ext cx="4333893" cy="255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bedes\Documents\KEPEK\EGYEB-VEGYES-FB-GYUJTES\1544570_630562913668867_1498166870_n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4" b="2863"/>
          <a:stretch/>
        </p:blipFill>
        <p:spPr bwMode="auto">
          <a:xfrm>
            <a:off x="4810107" y="2537254"/>
            <a:ext cx="4333894" cy="2790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261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 smtClean="0"/>
              <a:t>Taxiközlekedés</a:t>
            </a:r>
            <a:r>
              <a:rPr lang="hu-HU" dirty="0" smtClean="0"/>
              <a:t> fejlesztése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1" y="1185797"/>
            <a:ext cx="4078637" cy="3919603"/>
          </a:xfrm>
        </p:spPr>
        <p:txBody>
          <a:bodyPr/>
          <a:lstStyle/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Taxiállomások üzemeltetése, díj-szabályozás döntés-előkészítése és ellenőrzés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Új </a:t>
            </a:r>
            <a:r>
              <a:rPr lang="hu-HU" sz="18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taxirendelet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(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2013.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09. 01.)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Járművek minősítése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Utaspanaszok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kezelése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Havi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900 nyílt és 800 próbautazásos ellenőrzés</a:t>
            </a:r>
          </a:p>
          <a:p>
            <a:pPr marL="685800" lvl="1">
              <a:lnSpc>
                <a:spcPts val="24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Elmaradt nyugtaadás aránya: 21,7 %, csökken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685800" lvl="1">
              <a:lnSpc>
                <a:spcPts val="24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Szabálytalanul magas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ár alkalmazása: 1,7 %, csökken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Folyamatos ellenőrzés</a:t>
            </a:r>
            <a:endParaRPr lang="hu-HU" dirty="0"/>
          </a:p>
        </p:txBody>
      </p:sp>
      <p:pic>
        <p:nvPicPr>
          <p:cNvPr id="11" name="Picture 4" descr="2013.06.27_1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5837" y="-11552"/>
            <a:ext cx="4608163" cy="30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bedes\Documents\2013-08-05-prezi\JAVITASOK\2013.06.27._17 JAV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971" b="4223"/>
          <a:stretch/>
        </p:blipFill>
        <p:spPr bwMode="auto">
          <a:xfrm>
            <a:off x="4535836" y="2734734"/>
            <a:ext cx="4608163" cy="2580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5664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Teherforgalom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1" y="1185797"/>
            <a:ext cx="3707116" cy="3919603"/>
          </a:xfrm>
        </p:spPr>
        <p:txBody>
          <a:bodyPr/>
          <a:lstStyle/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Forgalomszabályzási övezetek üzemeltetése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 BKK egyablakos online ügykezelést vezetett be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Túlsúly-, túlméret engedélyezési eljárások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Új Mobil Teherforgalmi Ellenőrző Rendszer, speciális kamerákkal felszerelt ellenőrző járművek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Az ellenőrzések révén tovább nő a bevétel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Behajtási rendszer</a:t>
            </a:r>
            <a:endParaRPr lang="hu-HU" dirty="0"/>
          </a:p>
        </p:txBody>
      </p:sp>
      <p:pic>
        <p:nvPicPr>
          <p:cNvPr id="2050" name="Picture 2" descr="https://scontent-b-fra.xx.fbcdn.net/hphotos-xfp1/v/t1.0-9/1394795_737247753000382_1659177397310593636_n.jpg?oh=a8bd61da3874da92ad74ec475e8673ff&amp;oe=5482D975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036" b="2472"/>
          <a:stretch/>
        </p:blipFill>
        <p:spPr bwMode="auto">
          <a:xfrm>
            <a:off x="4349578" y="0"/>
            <a:ext cx="4794422" cy="280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content-a-fra.xx.fbcdn.net/hphotos-xaf1/v/t1.0-9/10580165_737247726333718_1226218053458256679_n.jpg?oh=1ac12a15a80a6d263db53da9e337c6e1&amp;oe=54940299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401" b="7720"/>
          <a:stretch/>
        </p:blipFill>
        <p:spPr bwMode="auto">
          <a:xfrm>
            <a:off x="4349578" y="2792627"/>
            <a:ext cx="4794422" cy="252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80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>
          <a:xfrm>
            <a:off x="457200" y="228601"/>
            <a:ext cx="4761186" cy="543296"/>
          </a:xfrm>
        </p:spPr>
        <p:txBody>
          <a:bodyPr/>
          <a:lstStyle/>
          <a:p>
            <a:r>
              <a:rPr lang="hu-HU" dirty="0" smtClean="0"/>
              <a:t>Útfelújítások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0" y="1185797"/>
            <a:ext cx="4460790" cy="4148203"/>
          </a:xfr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400"/>
              </a:spcBef>
              <a:buNone/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Teljesen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új stratégia az útfelújításokban: </a:t>
            </a:r>
            <a:endParaRPr lang="hu-HU" sz="180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Felülvizsgálat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nélküli helyreállítás helyett teljeskörű igényfelmérés és a módosítások elvégzése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(új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forgalmi rend, tömegközlekedés előnyben részesítése,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zebrák áthelyezése stb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.)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Belső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kivitelezési kapacitás: a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kisebb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felújításokat a BKK Közút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végzi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Érdemi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minőség-ellenőrzés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Az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út- és hídfelújítások teljes körű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menedzsmentje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Új szemléletben</a:t>
            </a:r>
            <a:endParaRPr lang="hu-HU" dirty="0"/>
          </a:p>
        </p:txBody>
      </p:sp>
      <p:pic>
        <p:nvPicPr>
          <p:cNvPr id="9" name="Picture 2" descr="P:\BKK Fotók\_ESEMENYEK\2013-10-30 Rákoskeresztúr sajttáj\2\DSC_8664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880" b="20311"/>
          <a:stretch/>
        </p:blipFill>
        <p:spPr bwMode="auto">
          <a:xfrm>
            <a:off x="4917990" y="0"/>
            <a:ext cx="4226010" cy="1489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P:\BKK Fotók\_FOTOTAR\2013-10-17 Sporttelep körforgalom kész\kicsi\DSC_7109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976" b="7503"/>
          <a:stretch/>
        </p:blipFill>
        <p:spPr bwMode="auto">
          <a:xfrm>
            <a:off x="4917990" y="1344128"/>
            <a:ext cx="4226010" cy="170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P:\BKK Fotók\_FOTOTAR\2013-12-02 Thököly útfelújítás vége\DSC_2542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902"/>
          <a:stretch/>
        </p:blipFill>
        <p:spPr bwMode="auto">
          <a:xfrm>
            <a:off x="4917990" y="2989780"/>
            <a:ext cx="4226010" cy="234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057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fbcdn-sphotos-g-a.akamaihd.net/hphotos-ak-xpf1/t31.0-8/10550073_736601513065006_7901636033930602799_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80" b="12486"/>
          <a:stretch/>
        </p:blipFill>
        <p:spPr bwMode="auto">
          <a:xfrm>
            <a:off x="0" y="0"/>
            <a:ext cx="9144000" cy="5325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 txBox="1">
            <a:spLocks noGrp="1"/>
          </p:cNvSpPr>
          <p:nvPr/>
        </p:nvSpPr>
        <p:spPr>
          <a:xfrm>
            <a:off x="6853238" y="5376863"/>
            <a:ext cx="2133600" cy="3048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C594183-A89B-48EE-92BB-AFF7EDAAC8AC}" type="slidenum">
              <a:rPr lang="en-US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26</a:t>
            </a:fld>
            <a:endParaRPr lang="en-US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40963" name="Subtitle 3"/>
          <p:cNvSpPr>
            <a:spLocks noGrp="1"/>
          </p:cNvSpPr>
          <p:nvPr>
            <p:ph type="subTitle" idx="4294967295"/>
          </p:nvPr>
        </p:nvSpPr>
        <p:spPr>
          <a:xfrm>
            <a:off x="2" y="349250"/>
            <a:ext cx="2506131" cy="415925"/>
          </a:xfrm>
          <a:solidFill>
            <a:srgbClr val="3A064F"/>
          </a:solidFill>
        </p:spPr>
        <p:txBody>
          <a:bodyPr anchor="ctr"/>
          <a:lstStyle/>
          <a:p>
            <a:pPr marL="179388" indent="0">
              <a:lnSpc>
                <a:spcPct val="70000"/>
              </a:lnSpc>
              <a:buNone/>
            </a:pPr>
            <a:r>
              <a:rPr lang="hu-HU" sz="1400" dirty="0" smtClean="0">
                <a:solidFill>
                  <a:srgbClr val="FFFFFF"/>
                </a:solidFill>
              </a:rPr>
              <a:t>Értékesítés és bevételek</a:t>
            </a:r>
            <a:endParaRPr lang="hu-HU" sz="1400" dirty="0">
              <a:solidFill>
                <a:srgbClr val="FFFFFF"/>
              </a:solidFill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FE27519C-B540-48CB-8F73-8790C44E3A21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000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budapestiek többsége használja a </a:t>
            </a:r>
            <a:r>
              <a:rPr lang="hu-HU" dirty="0" smtClean="0"/>
              <a:t>tömegközlekedést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/>
              <a:t>63,3% legalább hetente több napon </a:t>
            </a:r>
            <a:r>
              <a:rPr lang="hu-HU" dirty="0" smtClean="0"/>
              <a:t>igénybe veszi</a:t>
            </a:r>
            <a:endParaRPr lang="hu-HU" dirty="0"/>
          </a:p>
        </p:txBody>
      </p:sp>
      <p:sp>
        <p:nvSpPr>
          <p:cNvPr id="15" name="Szövegdoboz 9"/>
          <p:cNvSpPr txBox="1">
            <a:spLocks noChangeArrowheads="1"/>
          </p:cNvSpPr>
          <p:nvPr/>
        </p:nvSpPr>
        <p:spPr bwMode="auto">
          <a:xfrm>
            <a:off x="2439847" y="1418304"/>
            <a:ext cx="4499115" cy="30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3" tIns="45712" rIns="91423" bIns="45712">
            <a:spAutoFit/>
          </a:bodyPr>
          <a:lstStyle/>
          <a:p>
            <a:pPr algn="ctr"/>
            <a:r>
              <a:rPr lang="hu-HU" sz="14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Milyen gyakran utazik a </a:t>
            </a:r>
            <a:r>
              <a:rPr lang="hu-HU" sz="1400" i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BKK </a:t>
            </a:r>
            <a:r>
              <a:rPr lang="hu-HU" sz="14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járataival? (%)</a:t>
            </a:r>
          </a:p>
        </p:txBody>
      </p:sp>
      <p:pic>
        <p:nvPicPr>
          <p:cNvPr id="9" name="Kép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3806" y="1702079"/>
            <a:ext cx="4899359" cy="3180286"/>
          </a:xfrm>
          <a:prstGeom prst="rect">
            <a:avLst/>
          </a:prstGeom>
        </p:spPr>
      </p:pic>
      <p:sp>
        <p:nvSpPr>
          <p:cNvPr id="14" name="Szövegdoboz 9"/>
          <p:cNvSpPr txBox="1">
            <a:spLocks noChangeArrowheads="1"/>
          </p:cNvSpPr>
          <p:nvPr/>
        </p:nvSpPr>
        <p:spPr bwMode="auto">
          <a:xfrm>
            <a:off x="2322442" y="4751568"/>
            <a:ext cx="4499115" cy="261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3" tIns="45712" rIns="91423" bIns="45712">
            <a:spAutoFit/>
          </a:bodyPr>
          <a:lstStyle/>
          <a:p>
            <a:pPr algn="ctr"/>
            <a:r>
              <a:rPr lang="hu-HU" sz="11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Forrás: Századvég kutatás, 1000 fős reprezentatív budapesti minta</a:t>
            </a:r>
          </a:p>
        </p:txBody>
      </p:sp>
    </p:spTree>
    <p:extLst>
      <p:ext uri="{BB962C8B-B14F-4D97-AF65-F5344CB8AC3E}">
        <p14:creationId xmlns:p14="http://schemas.microsoft.com/office/powerpoint/2010/main" val="3102068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358" y="3336295"/>
            <a:ext cx="3716481" cy="1970313"/>
          </a:xfrm>
          <a:prstGeom prst="rect">
            <a:avLst/>
          </a:prstGeom>
        </p:spPr>
      </p:pic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Jegyellenőrzés </a:t>
            </a:r>
            <a:r>
              <a:rPr lang="hu-HU" dirty="0" smtClean="0"/>
              <a:t>fejlesztése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0" y="1185797"/>
            <a:ext cx="4876800" cy="3919603"/>
          </a:xfrm>
        </p:spPr>
        <p:txBody>
          <a:bodyPr/>
          <a:lstStyle/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Közterületfelügyelők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bevonása </a:t>
            </a:r>
            <a:endParaRPr lang="hu-HU" sz="180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Új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jegyérvényesítők és ellenőri készülékek 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Új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ellenőrzési módszerek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Első ajtós felszállási rend bevezetése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Hatékonyság javítása</a:t>
            </a:r>
            <a:endParaRPr lang="hu-HU" dirty="0"/>
          </a:p>
        </p:txBody>
      </p:sp>
      <p:pic>
        <p:nvPicPr>
          <p:cNvPr id="8" name="Picture 1" descr="_DSC4199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292" t="8336" b="2178"/>
          <a:stretch/>
        </p:blipFill>
        <p:spPr bwMode="auto">
          <a:xfrm>
            <a:off x="5452532" y="2542291"/>
            <a:ext cx="3691467" cy="278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292" t="11596" b="13898"/>
          <a:stretch/>
        </p:blipFill>
        <p:spPr bwMode="auto">
          <a:xfrm>
            <a:off x="5452532" y="0"/>
            <a:ext cx="3691467" cy="255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zövegdoboz 9"/>
          <p:cNvSpPr txBox="1">
            <a:spLocks noChangeArrowheads="1"/>
          </p:cNvSpPr>
          <p:nvPr/>
        </p:nvSpPr>
        <p:spPr bwMode="auto">
          <a:xfrm>
            <a:off x="1392098" y="2912694"/>
            <a:ext cx="3007000" cy="523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3" tIns="45712" rIns="91423" bIns="45712">
            <a:spAutoFit/>
          </a:bodyPr>
          <a:lstStyle/>
          <a:p>
            <a:pPr algn="ctr"/>
            <a:r>
              <a:rPr lang="hu-HU" sz="14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Elsőajtós felszállási rendben működő autóbuszjáratok aránya</a:t>
            </a:r>
          </a:p>
        </p:txBody>
      </p:sp>
    </p:spTree>
    <p:extLst>
      <p:ext uri="{BB962C8B-B14F-4D97-AF65-F5344CB8AC3E}">
        <p14:creationId xmlns:p14="http://schemas.microsoft.com/office/powerpoint/2010/main" val="180746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820" y="1389811"/>
            <a:ext cx="5456393" cy="3511600"/>
          </a:xfrm>
          <a:prstGeom prst="rect">
            <a:avLst/>
          </a:prstGeom>
        </p:spPr>
      </p:pic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Árak és bevétel </a:t>
            </a:r>
            <a:r>
              <a:rPr lang="hu-HU" dirty="0" smtClean="0"/>
              <a:t>alakulása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0" y="1185798"/>
            <a:ext cx="2076450" cy="1509778"/>
          </a:xfrm>
        </p:spPr>
        <p:txBody>
          <a:bodyPr/>
          <a:lstStyle/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szigorúbb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ellenőrzés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új értékesítési csatornák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új pénztári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nyitvatartás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, 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elsőajtós felszállási rend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/>
              <a:t>Közel 7 Mrd Ft </a:t>
            </a:r>
            <a:r>
              <a:rPr lang="hu-HU" dirty="0" err="1"/>
              <a:t>bevételnövekedés</a:t>
            </a:r>
            <a:r>
              <a:rPr lang="hu-HU" dirty="0"/>
              <a:t> 2010 óta</a:t>
            </a:r>
          </a:p>
        </p:txBody>
      </p:sp>
      <p:sp>
        <p:nvSpPr>
          <p:cNvPr id="15" name="Szövegdoboz 9"/>
          <p:cNvSpPr txBox="1">
            <a:spLocks noChangeArrowheads="1"/>
          </p:cNvSpPr>
          <p:nvPr/>
        </p:nvSpPr>
        <p:spPr bwMode="auto">
          <a:xfrm>
            <a:off x="4326516" y="1300483"/>
            <a:ext cx="3007000" cy="30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3" tIns="45712" rIns="91423" bIns="45712">
            <a:spAutoFit/>
          </a:bodyPr>
          <a:lstStyle/>
          <a:p>
            <a:pPr algn="ctr"/>
            <a:r>
              <a:rPr lang="hu-HU" sz="14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Menetdíjbevétel alakulása</a:t>
            </a:r>
          </a:p>
        </p:txBody>
      </p:sp>
      <p:sp>
        <p:nvSpPr>
          <p:cNvPr id="11" name="Szövegdoboz 9"/>
          <p:cNvSpPr txBox="1">
            <a:spLocks noChangeArrowheads="1"/>
          </p:cNvSpPr>
          <p:nvPr/>
        </p:nvSpPr>
        <p:spPr bwMode="auto">
          <a:xfrm>
            <a:off x="3378411" y="4833256"/>
            <a:ext cx="4903209" cy="276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3" tIns="45712" rIns="91423" bIns="45712">
            <a:spAutoFit/>
          </a:bodyPr>
          <a:lstStyle/>
          <a:p>
            <a:pPr algn="ctr"/>
            <a:r>
              <a:rPr lang="hu-HU" sz="12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* A 10%-os árcsökkenés ellenére nem csökken az árbevétel</a:t>
            </a:r>
          </a:p>
        </p:txBody>
      </p:sp>
    </p:spTree>
    <p:extLst>
      <p:ext uri="{BB962C8B-B14F-4D97-AF65-F5344CB8AC3E}">
        <p14:creationId xmlns:p14="http://schemas.microsoft.com/office/powerpoint/2010/main" val="307181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ím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 budapesti közlekedés számokban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pic>
        <p:nvPicPr>
          <p:cNvPr id="7170" name="Picture 2" descr="http://www2.bkk.hu/apps/bmt/images/BMT-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79141"/>
            <a:ext cx="9144000" cy="4410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00669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BKK intézkedései ellensúlyozták a válság </a:t>
            </a:r>
            <a:r>
              <a:rPr lang="hu-HU" dirty="0" smtClean="0"/>
              <a:t>hatását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Összehasonlításban is kedvező </a:t>
            </a:r>
            <a:r>
              <a:rPr lang="hu-HU" dirty="0"/>
              <a:t>értékesítési adatok</a:t>
            </a:r>
          </a:p>
        </p:txBody>
      </p:sp>
      <p:sp>
        <p:nvSpPr>
          <p:cNvPr id="15" name="Szövegdoboz 9"/>
          <p:cNvSpPr txBox="1">
            <a:spLocks noChangeArrowheads="1"/>
          </p:cNvSpPr>
          <p:nvPr/>
        </p:nvSpPr>
        <p:spPr bwMode="auto">
          <a:xfrm>
            <a:off x="2439847" y="1361154"/>
            <a:ext cx="4499115" cy="523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3" tIns="45712" rIns="91423" bIns="45712">
            <a:spAutoFit/>
          </a:bodyPr>
          <a:lstStyle/>
          <a:p>
            <a:pPr algn="ctr"/>
            <a:r>
              <a:rPr lang="hu-HU" sz="14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Városi közlekedési vállalatok által értékesített teljes árú bérletek számának alakulása (2008=100%)</a:t>
            </a:r>
          </a:p>
        </p:txBody>
      </p:sp>
      <p:pic>
        <p:nvPicPr>
          <p:cNvPr id="17" name="Kép 1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505" b="23424"/>
          <a:stretch/>
        </p:blipFill>
        <p:spPr>
          <a:xfrm>
            <a:off x="2047770" y="1884358"/>
            <a:ext cx="5476912" cy="321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53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036"/>
          <a:stretch/>
        </p:blipFill>
        <p:spPr>
          <a:xfrm>
            <a:off x="-2" y="0"/>
            <a:ext cx="9144001" cy="5307995"/>
          </a:xfrm>
          <a:prstGeom prst="rect">
            <a:avLst/>
          </a:prstGeom>
        </p:spPr>
      </p:pic>
      <p:sp>
        <p:nvSpPr>
          <p:cNvPr id="2" name="Slide Number Placeholder 1"/>
          <p:cNvSpPr txBox="1">
            <a:spLocks noGrp="1"/>
          </p:cNvSpPr>
          <p:nvPr/>
        </p:nvSpPr>
        <p:spPr>
          <a:xfrm>
            <a:off x="6853238" y="5376863"/>
            <a:ext cx="2133600" cy="3048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C594183-A89B-48EE-92BB-AFF7EDAAC8AC}" type="slidenum">
              <a:rPr lang="en-US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31</a:t>
            </a:fld>
            <a:endParaRPr lang="en-US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40963" name="Subtitle 3"/>
          <p:cNvSpPr>
            <a:spLocks noGrp="1"/>
          </p:cNvSpPr>
          <p:nvPr>
            <p:ph type="subTitle" idx="4294967295"/>
          </p:nvPr>
        </p:nvSpPr>
        <p:spPr>
          <a:xfrm>
            <a:off x="2" y="349250"/>
            <a:ext cx="2600694" cy="415925"/>
          </a:xfrm>
          <a:solidFill>
            <a:srgbClr val="3A064F"/>
          </a:solidFill>
        </p:spPr>
        <p:txBody>
          <a:bodyPr anchor="ctr"/>
          <a:lstStyle/>
          <a:p>
            <a:pPr marL="179388" indent="0">
              <a:lnSpc>
                <a:spcPct val="70000"/>
              </a:lnSpc>
              <a:buNone/>
            </a:pPr>
            <a:r>
              <a:rPr lang="hu-HU" sz="1400" dirty="0" smtClean="0">
                <a:solidFill>
                  <a:srgbClr val="FFFFFF"/>
                </a:solidFill>
              </a:rPr>
              <a:t>Fejlesztések folyamatban</a:t>
            </a:r>
            <a:endParaRPr lang="hu-HU" sz="1400" dirty="0">
              <a:solidFill>
                <a:srgbClr val="FFFFFF"/>
              </a:solidFill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FE27519C-B540-48CB-8F73-8790C44E3A21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0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Autóbuszpark megújítása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1" y="1185797"/>
            <a:ext cx="4210049" cy="1351457"/>
          </a:xfrm>
        </p:spPr>
        <p:txBody>
          <a:bodyPr/>
          <a:lstStyle/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Jelenleg még legalább 600 busz cseréje szükséges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További 150 busz forgalomba állítása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folyamatban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További feladatok</a:t>
            </a:r>
            <a:endParaRPr lang="hu-HU" dirty="0"/>
          </a:p>
        </p:txBody>
      </p:sp>
      <p:pic>
        <p:nvPicPr>
          <p:cNvPr id="4100" name="Picture 4" descr="https://fbcdn-sphotos-g-a.akamaihd.net/hphotos-ak-xaf1/t31.0-8/1271692_660705703987921_1155119816_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144" t="4219" r="14680" b="972"/>
          <a:stretch/>
        </p:blipFill>
        <p:spPr bwMode="auto">
          <a:xfrm>
            <a:off x="4829174" y="-1"/>
            <a:ext cx="4314825" cy="532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Diagram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6929906"/>
              </p:ext>
            </p:extLst>
          </p:nvPr>
        </p:nvGraphicFramePr>
        <p:xfrm>
          <a:off x="617838" y="2877014"/>
          <a:ext cx="4049412" cy="2317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Szövegdoboz 9"/>
          <p:cNvSpPr txBox="1">
            <a:spLocks noChangeArrowheads="1"/>
          </p:cNvSpPr>
          <p:nvPr/>
        </p:nvSpPr>
        <p:spPr bwMode="auto">
          <a:xfrm>
            <a:off x="1139687" y="2797274"/>
            <a:ext cx="3007000" cy="523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3" tIns="45712" rIns="91423" bIns="45712">
            <a:spAutoFit/>
          </a:bodyPr>
          <a:lstStyle/>
          <a:p>
            <a:pPr algn="ctr"/>
            <a:r>
              <a:rPr lang="hu-HU" sz="14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 BKV állományi autóbuszainak jelenlegi </a:t>
            </a:r>
            <a:r>
              <a:rPr lang="hu-HU" sz="1400" i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állapota</a:t>
            </a:r>
            <a:endParaRPr lang="hu-HU" sz="1400" i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2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További járműfejlesztések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1" y="1185797"/>
            <a:ext cx="4207932" cy="4148203"/>
          </a:xfr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400"/>
              </a:spcBef>
              <a:buNone/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18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db új busz beszerzése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BKV-nál,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PKD konstrukcióban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3 db már elkészült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Partner: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Ikarus-ARC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lnSpc>
                <a:spcPts val="2400"/>
              </a:lnSpc>
              <a:spcBef>
                <a:spcPts val="400"/>
              </a:spcBef>
              <a:buNone/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49 db Van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Hool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CNG hajtású autóbusz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Használt, jó állapotú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járművek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Az első gázmeghajtású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buszok Budapesten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Saját töltőinfrastruktúra a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FŐGÁZ-nál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Autóbuszpark fejlesztése</a:t>
            </a:r>
            <a:endParaRPr lang="hu-HU" dirty="0"/>
          </a:p>
        </p:txBody>
      </p:sp>
      <p:pic>
        <p:nvPicPr>
          <p:cNvPr id="8" name="Picture 2" descr="https://scontent-b-fra.xx.fbcdn.net/hphotos-xpa1/l/t31.0-8/10515167_702799459778545_1859776196983857424_o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413" t="28738" r="881" b="12330"/>
          <a:stretch/>
        </p:blipFill>
        <p:spPr bwMode="auto">
          <a:xfrm>
            <a:off x="4656670" y="2565400"/>
            <a:ext cx="4487330" cy="276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Kép 1" descr="Leírás: BKK facebook-Ikaru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24" b="2941"/>
          <a:stretch/>
        </p:blipFill>
        <p:spPr bwMode="auto">
          <a:xfrm>
            <a:off x="4656670" y="0"/>
            <a:ext cx="4485870" cy="2636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40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www.bkk.hu/wp-content/uploads/2014/04/Volvo-buszok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20" t="-6416" r="4140" b="6048"/>
          <a:stretch/>
        </p:blipFill>
        <p:spPr>
          <a:xfrm>
            <a:off x="4308389" y="2145996"/>
            <a:ext cx="4835611" cy="3179537"/>
          </a:xfrm>
          <a:prstGeom prst="rect">
            <a:avLst/>
          </a:prstGeom>
        </p:spPr>
      </p:pic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További járműfejlesztések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1" y="1185797"/>
            <a:ext cx="3752280" cy="4148203"/>
          </a:xfr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400"/>
              </a:spcBef>
              <a:buNone/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15 db (+60 db opció) új busz beszerzése folyamatban a BKV-nál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Nyertes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járműtípus: Mercedes-Benz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Conecto</a:t>
            </a:r>
            <a:endParaRPr lang="hu-HU" sz="180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0"/>
              </a:spcBef>
              <a:defRPr/>
            </a:pPr>
            <a:endParaRPr lang="hu-HU" sz="180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lnSpc>
                <a:spcPts val="2400"/>
              </a:lnSpc>
              <a:spcBef>
                <a:spcPts val="400"/>
              </a:spcBef>
              <a:buNone/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28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db vadonatúj hibrid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csuklós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Rába-Volvo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7900-as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járművek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Budapest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első elektromos-dízel hibrid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járművei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2014 novemberétől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2015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elejéig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állnak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forgalomba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EURO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VI-os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motor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Új buszok Budapesten</a:t>
            </a:r>
            <a:endParaRPr lang="hu-HU" dirty="0"/>
          </a:p>
        </p:txBody>
      </p:sp>
      <p:pic>
        <p:nvPicPr>
          <p:cNvPr id="12" name="Picture 2" descr="http://www.szeretlekmagyarorszag.hu/wp-content/uploads/2013/04/734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96" t="6520" r="2863" b="11628"/>
          <a:stretch/>
        </p:blipFill>
        <p:spPr bwMode="auto">
          <a:xfrm>
            <a:off x="4308389" y="0"/>
            <a:ext cx="4839611" cy="284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9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További járműfejlesztések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1" y="1185797"/>
            <a:ext cx="3809999" cy="4148203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Új midibuszok a Budai Várban és a Hegyvidéken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Rossz állapotú,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20 éves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Ikarus 405-as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buszok cseréje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Uniós forrásokra pályázva két tendert írt ki a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BKK</a:t>
            </a:r>
          </a:p>
          <a:p>
            <a:pPr lvl="1">
              <a:lnSpc>
                <a:spcPts val="24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16+24 opció dízel midibusz</a:t>
            </a:r>
          </a:p>
          <a:p>
            <a:pPr lvl="1">
              <a:lnSpc>
                <a:spcPts val="24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7+14 opció elektromos midibusz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 forrás biztosítása esetén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az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opciók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szerinti új midibuszok is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érkezhetnek már 2015 tavasztól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Midibuszok beszerzése</a:t>
            </a:r>
            <a:endParaRPr lang="hu-HU" dirty="0"/>
          </a:p>
        </p:txBody>
      </p:sp>
      <p:pic>
        <p:nvPicPr>
          <p:cNvPr id="8" name="Kép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649" b="3744"/>
          <a:stretch/>
        </p:blipFill>
        <p:spPr>
          <a:xfrm>
            <a:off x="4359354" y="-1"/>
            <a:ext cx="4784646" cy="2612617"/>
          </a:xfrm>
          <a:prstGeom prst="rect">
            <a:avLst/>
          </a:prstGeom>
        </p:spPr>
      </p:pic>
      <p:pic>
        <p:nvPicPr>
          <p:cNvPr id="9" name="Kép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622" t="28351" r="15083" b="13126"/>
          <a:stretch/>
        </p:blipFill>
        <p:spPr>
          <a:xfrm>
            <a:off x="4359355" y="2557255"/>
            <a:ext cx="4784646" cy="276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84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További járműfejlesztések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0" y="1185797"/>
            <a:ext cx="4766733" cy="4148203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M2 vonal: járműcseréje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és biztosítóberendezés cseréje befejeződött </a:t>
            </a:r>
            <a:endParaRPr lang="hu-HU" sz="180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M4 vonal: járműveinek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szállítása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befejeződött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lnSpc>
                <a:spcPts val="2400"/>
              </a:lnSpc>
              <a:spcBef>
                <a:spcPts val="400"/>
              </a:spcBef>
              <a:buNone/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Folyamatban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lévő előkészítési projektek: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M3 vonal: járművek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felújítása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M1 vonal: új járművek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beszerzése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Hév jármű pilot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felújítás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2014 végére készül el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 fogaskerekű járműcseréjének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előkészítése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Kötött pályás járművek</a:t>
            </a:r>
            <a:endParaRPr lang="hu-HU" dirty="0"/>
          </a:p>
        </p:txBody>
      </p:sp>
      <p:pic>
        <p:nvPicPr>
          <p:cNvPr id="9" name="Picture 8" descr="http://helyitema.hu/pictures/article_images/3738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338" b="5199"/>
          <a:stretch/>
        </p:blipFill>
        <p:spPr bwMode="auto">
          <a:xfrm>
            <a:off x="5150076" y="-1"/>
            <a:ext cx="3993923" cy="261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Kép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31" t="9687" r="1160" b="1884"/>
          <a:stretch/>
        </p:blipFill>
        <p:spPr>
          <a:xfrm>
            <a:off x="5150074" y="2611395"/>
            <a:ext cx="3993925" cy="2706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56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További járműfejlesztések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0" y="1185797"/>
            <a:ext cx="4672392" cy="4148203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37+10 db új CAF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villamos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Uniós támogatás 99,33%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Gyártás 2014 megkezdődött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Hazai részvétel az összeszerelésben (Dunakeszi)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Szállítás 2015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tavasztól, üzembe helyezés ősztől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kezdve 2016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első félévig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Az új kocsik az átépült 1-es, 3-as, és a budai fonódó 19-es és 61-es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vonalon fognak járni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Villamosok beszerzése</a:t>
            </a:r>
            <a:endParaRPr lang="hu-HU" dirty="0"/>
          </a:p>
        </p:txBody>
      </p:sp>
      <p:pic>
        <p:nvPicPr>
          <p:cNvPr id="8" name="Picture 2" descr="C:\Users\mifeld\AppData\Local\Microsoft\Windows\Temporary Internet Files\Content.IE5\3WTD9BDA\10548161_727056537352837_7875937975582519756_o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511" b="20729"/>
          <a:stretch/>
        </p:blipFill>
        <p:spPr bwMode="auto">
          <a:xfrm>
            <a:off x="5127276" y="-1"/>
            <a:ext cx="4016723" cy="5320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3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További járműfejlesztések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0" y="1185797"/>
            <a:ext cx="4986866" cy="4148203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2 eredménytelen beszerzési eljárás történt:</a:t>
            </a:r>
          </a:p>
          <a:p>
            <a:pPr marL="800100" lvl="1" indent="-342900">
              <a:lnSpc>
                <a:spcPts val="2400"/>
              </a:lnSpc>
              <a:spcBef>
                <a:spcPts val="400"/>
              </a:spcBef>
              <a:buFont typeface="+mj-lt"/>
              <a:buAutoNum type="arabicPeriod"/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mindkét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ajánlat érvénytelen volt</a:t>
            </a:r>
          </a:p>
          <a:p>
            <a:pPr marL="800100" lvl="1" indent="-342900">
              <a:lnSpc>
                <a:spcPts val="2400"/>
              </a:lnSpc>
              <a:spcBef>
                <a:spcPts val="400"/>
              </a:spcBef>
              <a:buFont typeface="+mj-lt"/>
              <a:buAutoNum type="arabicPeriod"/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Közbeszerzési Döntőbizottság megsemmisítette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(dízel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önjárás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hiánya)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3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.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eljárás: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az ajánlatok beérkeztek, értékelésük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folyik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2015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végéig 14 új szóló és 10 új csuklós troli állhat forgalomba Budapesten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 projekt értéke: 4 Mrd Ft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További 84 db opciós jármű lehívható a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szerződésből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Trolibuszok beszerzése</a:t>
            </a:r>
            <a:endParaRPr lang="hu-HU" dirty="0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088" t="778" r="1607" b="1555"/>
          <a:stretch/>
        </p:blipFill>
        <p:spPr>
          <a:xfrm>
            <a:off x="5438334" y="0"/>
            <a:ext cx="3705665" cy="532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Infrastrukturális projektek</a:t>
            </a:r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0" y="1185797"/>
            <a:ext cx="4460789" cy="4148203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Füves vágány 3 szakaszon:</a:t>
            </a:r>
          </a:p>
          <a:p>
            <a:pPr lvl="1">
              <a:lnSpc>
                <a:spcPts val="24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Óbuda (1-es)</a:t>
            </a:r>
          </a:p>
          <a:p>
            <a:pPr lvl="1">
              <a:lnSpc>
                <a:spcPts val="24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Kőbánya (3-as)</a:t>
            </a:r>
          </a:p>
          <a:p>
            <a:pPr lvl="1">
              <a:lnSpc>
                <a:spcPts val="24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/>
            </a:pP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Újbuda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(1-es)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Dinamikus </a:t>
            </a:r>
            <a:r>
              <a:rPr lang="hu-HU" sz="18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utastájékoztatás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Új peronok, új pályák, új áramellátás</a:t>
            </a:r>
          </a:p>
          <a:p>
            <a:pPr>
              <a:lnSpc>
                <a:spcPts val="2400"/>
              </a:lnSpc>
              <a:spcBef>
                <a:spcPts val="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lnSpc>
                <a:spcPts val="2400"/>
              </a:lnSpc>
              <a:spcBef>
                <a:spcPts val="400"/>
              </a:spcBef>
              <a:buNone/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További ütemek: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Fehérvári út – Kelenföld vasútállomás: engedélyezés alatt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Vörösvári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út – Aranyvölgy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vasút-állomás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: tervezési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közbeszerzés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alatt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/>
              <a:t>1-es és 3-as villamos fejlesztése</a:t>
            </a:r>
          </a:p>
        </p:txBody>
      </p:sp>
      <p:pic>
        <p:nvPicPr>
          <p:cNvPr id="8" name="Picture 2" descr="https://scontent-a-fra.xx.fbcdn.net/hphotos-xfa1/t1.0-9/p417x417/10565099_716984795026678_457858456654877596_n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57" t="12923" r="997" b="21539"/>
          <a:stretch/>
        </p:blipFill>
        <p:spPr bwMode="auto">
          <a:xfrm>
            <a:off x="5122332" y="0"/>
            <a:ext cx="4027745" cy="175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scontent-b-fra.xx.fbcdn.net/hphotos-xfp1/t31.0-8/10547799_713015008756990_4457883366019873226_o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110" b="15586"/>
          <a:stretch/>
        </p:blipFill>
        <p:spPr bwMode="auto">
          <a:xfrm>
            <a:off x="5122333" y="1721709"/>
            <a:ext cx="4021667" cy="1631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scontent-b-fra.xx.fbcdn.net/hphotos-xpa1/v/t1.0-9/10417721_736161756442315_996669230283342564_n.jpg?oh=d1567dc8cee89bc6fc2ea4cd4f923540&amp;oe=549E0D39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6" t="12863" r="803" b="2692"/>
          <a:stretch/>
        </p:blipFill>
        <p:spPr bwMode="auto">
          <a:xfrm>
            <a:off x="5122333" y="2998573"/>
            <a:ext cx="4021667" cy="232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23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 modell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/>
              <a:t>Feladatmegosztás  a BKK és a szolgáltatók között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8954" y="1103633"/>
            <a:ext cx="5739536" cy="4178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06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Infrastrukturális projektek</a:t>
            </a:r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1" y="1185797"/>
            <a:ext cx="4309532" cy="4148203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Összérték: 43,6 Mrd Ft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Támogatási intenzitás: 93,9%</a:t>
            </a:r>
          </a:p>
          <a:p>
            <a:pPr>
              <a:lnSpc>
                <a:spcPts val="2400"/>
              </a:lnSpc>
              <a:spcBef>
                <a:spcPts val="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lnSpc>
                <a:spcPts val="2400"/>
              </a:lnSpc>
              <a:spcBef>
                <a:spcPts val="400"/>
              </a:spcBef>
              <a:buNone/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Elkészült szakaszok: 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1-es vonal Óbudától a Lehel utcáig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3-as vonal az Erzsébet királyné úti elágazástól Ecseri út metróállomásig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1-es vonal a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Puskás Ferenc Stadion és a Közvágóhíd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között átadva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1-es középső szakasz, 3-as dél-pesti és zuglói szakasz: 2014 vége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1-es új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szakasza: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2015 eleje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/>
              <a:t>1-es és 3-as </a:t>
            </a:r>
            <a:r>
              <a:rPr lang="hu-HU" dirty="0" smtClean="0"/>
              <a:t>villamos fejlesztése</a:t>
            </a:r>
            <a:endParaRPr lang="hu-HU" dirty="0"/>
          </a:p>
        </p:txBody>
      </p:sp>
      <p:pic>
        <p:nvPicPr>
          <p:cNvPr id="4098" name="Picture 2" descr="https://fbcdn-sphotos-e-a.akamaihd.net/hphotos-ak-xfa1/v/t1.0-9/10429236_736115506446940_1325930214361469839_n.jpg?oh=7d10632a11de09df11735df6feafffeb&amp;oe=549987DB&amp;__gda__=1422819053_7687dacac14d1ef2cb65b60252d4c48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97" t="16140" r="3713" b="3128"/>
          <a:stretch/>
        </p:blipFill>
        <p:spPr bwMode="auto">
          <a:xfrm>
            <a:off x="4826000" y="-450"/>
            <a:ext cx="4318000" cy="533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659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Infrastrukturális projektek</a:t>
            </a:r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0" y="1185797"/>
            <a:ext cx="4938584" cy="4148203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Összérték: 12,4 Mrd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Ft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Támogatási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intenzitás: 83,4%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2014 II. félév – 2015 vége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 budai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vonalak egységes hálózatba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szervezése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, átszállásmentes kapcsolatok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 17-es villamos egyesül három budai járattal, a Bem rakparton és a Széll Kálmán téren keresztül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KDB engedélyezte a kivitelezői szerződés megkötését, a döntést megtámadó kivitelező cég panaszait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elutasította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Közműkiváltások elkezdődtek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/>
              <a:t>Budai Fonódó </a:t>
            </a:r>
            <a:r>
              <a:rPr lang="hu-HU" dirty="0" smtClean="0"/>
              <a:t>villamoshálózat</a:t>
            </a:r>
            <a:endParaRPr lang="hu-HU" dirty="0"/>
          </a:p>
        </p:txBody>
      </p:sp>
      <p:pic>
        <p:nvPicPr>
          <p:cNvPr id="7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4136" y="-1"/>
            <a:ext cx="3619864" cy="1439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http://www.xxii.hu/hirek/wp-content/uploads/budai-fonodo-villamosjaratok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1" t="16448" r="245" b="34720"/>
          <a:stretch/>
        </p:blipFill>
        <p:spPr bwMode="auto">
          <a:xfrm>
            <a:off x="5524137" y="1173081"/>
            <a:ext cx="3619864" cy="414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456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Infrastrukturális projektek</a:t>
            </a:r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0" y="1185797"/>
            <a:ext cx="4106562" cy="4148203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4,2 Mrd Ft forrás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Új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mozgólépcső és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lift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Több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zöldfelület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Autóbusz-tárolók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területének csökkentése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Kerékpáros átjárhatóság minden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irányban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Egységes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építészeti arculat </a:t>
            </a:r>
            <a:endParaRPr lang="hu-HU" sz="180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fogaskerekű új végállomásának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előkészítése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 projekt szerződéskötés előtt áll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 munka 2016-ra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fejeződhet be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/>
              <a:t>Széll Kálmán tér </a:t>
            </a:r>
            <a:r>
              <a:rPr lang="hu-HU" dirty="0" smtClean="0"/>
              <a:t>átalakítása</a:t>
            </a:r>
            <a:endParaRPr lang="hu-HU" dirty="0"/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 rotWithShape="1">
          <a:blip r:embed="rId2"/>
          <a:srcRect l="32668" t="60957" r="498" b="553"/>
          <a:stretch/>
        </p:blipFill>
        <p:spPr>
          <a:xfrm>
            <a:off x="4497656" y="2407845"/>
            <a:ext cx="4646343" cy="2917917"/>
          </a:xfrm>
          <a:prstGeom prst="rect">
            <a:avLst/>
          </a:prstGeom>
        </p:spPr>
      </p:pic>
      <p:pic>
        <p:nvPicPr>
          <p:cNvPr id="9" name="Kép 8"/>
          <p:cNvPicPr>
            <a:picLocks noChangeAspect="1"/>
          </p:cNvPicPr>
          <p:nvPr/>
        </p:nvPicPr>
        <p:blipFill rotWithShape="1">
          <a:blip r:embed="rId2"/>
          <a:srcRect r="1458" b="53275"/>
          <a:stretch/>
        </p:blipFill>
        <p:spPr>
          <a:xfrm>
            <a:off x="4497657" y="0"/>
            <a:ext cx="4646343" cy="2432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69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Szolgáltatások fejlesztése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0" y="1185797"/>
            <a:ext cx="4106562" cy="4148203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Elektronikus jegyrendszer megalapozása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Az ügyfél-elégedettség maximalizálása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Új funkciók, kulturált ügyféltér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Hagyományos pénztárak kiváltása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Költségek csökkentése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Liszt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Ferenc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Repülőtér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M4 végállomások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Deák tér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Összesen 22 központ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2015-ig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Új ügyfélközpontok</a:t>
            </a:r>
            <a:endParaRPr lang="hu-HU" dirty="0"/>
          </a:p>
        </p:txBody>
      </p:sp>
      <p:pic>
        <p:nvPicPr>
          <p:cNvPr id="11" name="Picture 2" descr="C:\Users\bedes\Documents\KEPEK\FOTOTAR\_FOTOTAR\2014-04-03 Keleti pályaudvar ügyfélpont\DSC_644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54" b="18182"/>
          <a:stretch/>
        </p:blipFill>
        <p:spPr bwMode="auto">
          <a:xfrm>
            <a:off x="4497656" y="-726"/>
            <a:ext cx="4646344" cy="2224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scontent-a-fra.xx.fbcdn.net/hphotos-xfa1/t31.0-8/10626397_736601376398353_7178633409174644250_o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7489" y="2224216"/>
            <a:ext cx="4646511" cy="310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852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Szolgáltatások fejlesztése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0" y="1185797"/>
            <a:ext cx="4106562" cy="4148203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Sikeres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EBRD tárgyalási folyamat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Finanszírozás 54,5 millió euró értékben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Hitel fővárosi garanciavállalás nélkül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Évi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5 Mrd forint várható bevétel-növekedés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Biztonságos, kényelmes, távolról is feltölthető jegyformátum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Tender folyamatban, szerződéskötés várható időpontja: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2014 ősz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Elektronikus jegyrendszer</a:t>
            </a:r>
            <a:endParaRPr lang="hu-H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1182" y="2653718"/>
            <a:ext cx="4652818" cy="2696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Kép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60" t="4634" r="7105" b="15283"/>
          <a:stretch/>
        </p:blipFill>
        <p:spPr>
          <a:xfrm>
            <a:off x="4491181" y="1"/>
            <a:ext cx="4652819" cy="262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67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Szolgáltatások fejlesztése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0" y="1185797"/>
            <a:ext cx="4106562" cy="4148203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Jegyérvényesítő berendezés 2100 járműre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Jegyérvényesítő berendezések és beléptető kapuk a hév és metró állomásokra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9000 db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kártyaolvasó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3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millió db kártya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700 db hordozható kézi ellenőrző készülék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Jegyeladási és ügyfélszolgálati rendszer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Kapcsolódó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back-office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rendszer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Beszerzés folyamatban</a:t>
            </a:r>
            <a:endParaRPr lang="hu-HU" dirty="0"/>
          </a:p>
        </p:txBody>
      </p:sp>
      <p:pic>
        <p:nvPicPr>
          <p:cNvPr id="11" name="Picture 5" descr="C:\Users\bedes\Documents\KEPEK\FOTOTAR\_FOTOTAR\2013-06-27 Citaro FUTÁR\DSC_178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85" t="7620" r="1660" b="-3410"/>
          <a:stretch/>
        </p:blipFill>
        <p:spPr bwMode="auto">
          <a:xfrm>
            <a:off x="4491182" y="0"/>
            <a:ext cx="4652818" cy="310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www.ruggedmobile.co.za/images/nautizeticketpro/nautiz-eticket-pro-rugged-pda3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91182" y="2411896"/>
            <a:ext cx="4652818" cy="2909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25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Parkolás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199" y="1185797"/>
            <a:ext cx="4926459" cy="4148203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Cél: önkéntes eszközváltás a belváros felé haladva a kötöttpályás, gyors közlekedési eszközökre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Átadadva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: Kőbánya-Kispest P+R, Etele tér, Rákóczi tér (mélygarázs)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Közbeszerzés alatt: Kaszásdűlő hév-áll., Akadémia (61-es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vill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.), Csepel hév-áll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., Etele tér, Őrmező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Még engedélyezés alatt: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Cinkota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, Örs vezér tere, Pillangó u.,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Hűvösvölgy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 program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eredménye: összesen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2000 férőhely, ebből 1200 új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férőhely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46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P+R </a:t>
            </a:r>
            <a:r>
              <a:rPr lang="hu-HU" dirty="0"/>
              <a:t>fejlesztési program</a:t>
            </a:r>
          </a:p>
        </p:txBody>
      </p:sp>
      <p:pic>
        <p:nvPicPr>
          <p:cNvPr id="8" name="Kép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15" r="13472"/>
          <a:stretch/>
        </p:blipFill>
        <p:spPr>
          <a:xfrm>
            <a:off x="5280916" y="-1"/>
            <a:ext cx="3863084" cy="2615044"/>
          </a:xfrm>
          <a:prstGeom prst="rect">
            <a:avLst/>
          </a:prstGeom>
        </p:spPr>
      </p:pic>
      <p:pic>
        <p:nvPicPr>
          <p:cNvPr id="9" name="Kép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644" t="11546" r="28431" b="2025"/>
          <a:stretch/>
        </p:blipFill>
        <p:spPr>
          <a:xfrm>
            <a:off x="5280917" y="2559685"/>
            <a:ext cx="3863083" cy="276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17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Hídfelújítások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199" y="1185797"/>
            <a:ext cx="4926459" cy="4148203"/>
          </a:xfr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400"/>
              </a:spcBef>
              <a:buNone/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Kerepesi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úti „Százlábú” híd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felújítása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Első ütem: a híd északi oldalának bontása, új híd alapozása, az alépítmény kivitelezése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Második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ütem: a régi híd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felszerkezetének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bontása a déli új szerkezet elkészülte után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 réginél 30 méterrel hosszabb híd várhatóan 2015 októberében készül el</a:t>
            </a:r>
          </a:p>
          <a:p>
            <a:pPr marL="0" indent="0">
              <a:lnSpc>
                <a:spcPts val="2400"/>
              </a:lnSpc>
              <a:spcBef>
                <a:spcPts val="400"/>
              </a:spcBef>
              <a:buNone/>
              <a:defRPr/>
            </a:pPr>
            <a:endParaRPr lang="hu-HU" sz="180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lnSpc>
                <a:spcPts val="2400"/>
              </a:lnSpc>
              <a:spcBef>
                <a:spcPts val="400"/>
              </a:spcBef>
              <a:buNone/>
              <a:defRPr/>
            </a:pPr>
            <a:r>
              <a:rPr lang="hu-HU" sz="18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Sibrik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Miklós úti felüljáró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rekonstrukció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Felújítás várhatóan 2016 első feléig tart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Az átkelő teljes szerkezetének cseréje zajlik, új útpálya épül a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térségben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47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Jelenleg zajló fontosabb felújítások</a:t>
            </a:r>
            <a:endParaRPr lang="hu-HU" dirty="0"/>
          </a:p>
        </p:txBody>
      </p:sp>
      <p:pic>
        <p:nvPicPr>
          <p:cNvPr id="11" name="Picture 2" descr="P:\BKK Fotók\_FOTOTAR\2014-06-24 Százlábú építés\DSC_088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307"/>
          <a:stretch/>
        </p:blipFill>
        <p:spPr bwMode="auto">
          <a:xfrm>
            <a:off x="5280916" y="0"/>
            <a:ext cx="3863084" cy="2719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P:\BKK Fotók\_FOTOTAR\2014-06-13 Sibrik éjjel\DSC_7467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300"/>
          <a:stretch/>
        </p:blipFill>
        <p:spPr bwMode="auto">
          <a:xfrm>
            <a:off x="5280917" y="2697437"/>
            <a:ext cx="3863083" cy="2636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13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helye 3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7" t="293" r="4076" b="7286"/>
          <a:stretch/>
        </p:blipFill>
        <p:spPr/>
      </p:pic>
      <p:sp>
        <p:nvSpPr>
          <p:cNvPr id="6" name="Alcím 5"/>
          <p:cNvSpPr>
            <a:spLocks noGrp="1"/>
          </p:cNvSpPr>
          <p:nvPr>
            <p:ph type="subTitle" idx="1"/>
          </p:nvPr>
        </p:nvSpPr>
        <p:spPr>
          <a:xfrm>
            <a:off x="1" y="664128"/>
            <a:ext cx="2065106" cy="416495"/>
          </a:xfrm>
          <a:solidFill>
            <a:srgbClr val="3A064F"/>
          </a:solidFill>
        </p:spPr>
        <p:txBody>
          <a:bodyPr/>
          <a:lstStyle/>
          <a:p>
            <a:r>
              <a:rPr lang="hu-HU" dirty="0" smtClean="0"/>
              <a:t>További fejlesztések</a:t>
            </a:r>
            <a:endParaRPr lang="hu-HU" dirty="0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CF4D270-2199-41F0-B4B6-B2A30E45185B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194386"/>
      </p:ext>
    </p:extLst>
  </p:cSld>
  <p:clrMapOvr>
    <a:masterClrMapping/>
  </p:clrMapOvr>
  <p:transition spd="slow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Előkészítési projektek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199" y="1185797"/>
            <a:ext cx="5029201" cy="4148203"/>
          </a:xfr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400"/>
              </a:spcBef>
              <a:buNone/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 fővárosi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villamos és trolibuszhálózat egységes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fejlesztési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koncepciója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1-es villamos befejező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szakaszai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2-es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villamos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felújítása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3-as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villamos meghosszabbítása Angyalföldön át Árpád hídig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42-es villamos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 </a:t>
            </a:r>
            <a:r>
              <a:rPr lang="hu-HU" sz="18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Gloriett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lakótelepre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Fogaskerekű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(felújítás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és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meghosszabbítása)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Bajcsy-Zs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. úti villamos (Deák tér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– Lehel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tér)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Astoria – Keleti pu. – Újpalota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villamos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Trolibuszhálózat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fejlesztése (77, 82, 83 vonal)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49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A Balázs Mór-terv alapján</a:t>
            </a:r>
            <a:endParaRPr lang="hu-HU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187" t="7724" r="27149" b="3042"/>
          <a:stretch/>
        </p:blipFill>
        <p:spPr bwMode="auto">
          <a:xfrm>
            <a:off x="5465852" y="0"/>
            <a:ext cx="3678148" cy="532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606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2" y="1185797"/>
            <a:ext cx="2892174" cy="3919603"/>
          </a:xfrm>
        </p:spPr>
        <p:txBody>
          <a:bodyPr/>
          <a:lstStyle/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Átfogó, stratégiai fókuszú mobilitási terv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EU-konform módszertan </a:t>
            </a:r>
            <a:endParaRPr lang="hu-HU" sz="180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Új szemléletű terv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Új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minőséget jelent a főváros közlekedés-tervezési gyakorlatában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Fontos érv az európai források megszerzésére irányuló tárgyalások során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pic>
        <p:nvPicPr>
          <p:cNvPr id="8" name="Picture 2" descr="http://www2.bkk.hu/apps/bmt/images/infografika_08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94" b="8228"/>
          <a:stretch/>
        </p:blipFill>
        <p:spPr bwMode="auto">
          <a:xfrm>
            <a:off x="3262791" y="0"/>
            <a:ext cx="5881209" cy="5306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Balázs Mór-terv</a:t>
            </a:r>
            <a:endParaRPr lang="hu-HU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2014-2030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96487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Előkészítési projektek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199" y="1185797"/>
            <a:ext cx="3734657" cy="4148203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Tervezési közbeszerzés lezárult, nyertes a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Főmterv-Uvaterv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konzorciuma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Teljes költség: 1,8 </a:t>
            </a:r>
            <a:r>
              <a:rPr lang="hu-HU" sz="18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mrd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Ft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635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millió Ft EU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forrás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 tervezés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2015 végére fejeződhet be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Káposztásmegyer-M0 meghosszabbítás kérdésére megvalósítható tanulmány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készül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50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/>
              <a:t>Az M3 metró felújítása</a:t>
            </a:r>
            <a:br>
              <a:rPr lang="hu-HU" dirty="0"/>
            </a:br>
            <a:endParaRPr lang="hu-H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912"/>
          <a:stretch/>
        </p:blipFill>
        <p:spPr bwMode="auto">
          <a:xfrm>
            <a:off x="4786126" y="5157"/>
            <a:ext cx="4357873" cy="2438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128" y="3122419"/>
            <a:ext cx="4357872" cy="2213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4" descr="bkk_nyil atlatsz.pd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400000">
            <a:off x="6671395" y="2477790"/>
            <a:ext cx="587335" cy="6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0903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Előkészítési projektek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198" y="1185797"/>
            <a:ext cx="4628509" cy="4148203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 projekt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részeke a 37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éves járművek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cseréje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és a vonal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felújítása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Kéregszakaszok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Sashalmon és Mátyásföldön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Új megállók a vasúti kapcsolatoknál és a Róna utcánál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Metróhálózat első direkt kapcsolata az M0 körgyűrűvel és az agglomerációval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 megvalósíthatósági tanulmány és a tanulmányterv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elkészült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Megvalósítás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költsége 230 milliárd Ft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járművel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együtt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51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/>
              <a:t>Az M2 - Gödöllői HÉV összekötése</a:t>
            </a:r>
          </a:p>
        </p:txBody>
      </p:sp>
      <p:pic>
        <p:nvPicPr>
          <p:cNvPr id="12" name="Kép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766" t="14675" r="6320" b="2249"/>
          <a:stretch/>
        </p:blipFill>
        <p:spPr>
          <a:xfrm>
            <a:off x="5085707" y="2679241"/>
            <a:ext cx="4048019" cy="2656525"/>
          </a:xfrm>
          <a:prstGeom prst="rect">
            <a:avLst/>
          </a:prstGeom>
        </p:spPr>
      </p:pic>
      <p:pic>
        <p:nvPicPr>
          <p:cNvPr id="11" name="Kép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975" t="5039" r="5896" b="5394"/>
          <a:stretch/>
        </p:blipFill>
        <p:spPr>
          <a:xfrm>
            <a:off x="5085707" y="0"/>
            <a:ext cx="4058293" cy="273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10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Előkészítési projektek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198" y="1185797"/>
            <a:ext cx="5296330" cy="4148203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 legutóbbi felújítása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csak a vonalra terjedt ki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Szükséges az állomások akadálymentesítése és az 1973-ban gyártott vonatok cseréje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Meghosszabbítás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Kassai térig és a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Vigadóhoz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Megvalósíthatósági tanulmány elkészült, tanulmánytervek szállítás alatt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Becsült költségek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hu-HU" sz="1800" dirty="0"/>
              <a:t>Járműbeszerzés: 			    </a:t>
            </a:r>
            <a:r>
              <a:rPr lang="hu-HU" sz="1800" dirty="0" smtClean="0"/>
              <a:t>  20 </a:t>
            </a:r>
            <a:r>
              <a:rPr lang="hu-HU" sz="1800" dirty="0" err="1"/>
              <a:t>mrd</a:t>
            </a:r>
            <a:r>
              <a:rPr lang="hu-HU" sz="1800" dirty="0"/>
              <a:t> Ft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hu-HU" sz="1800" dirty="0" smtClean="0"/>
              <a:t>Új </a:t>
            </a:r>
            <a:r>
              <a:rPr lang="hu-HU" sz="1800" dirty="0"/>
              <a:t>állomások:     </a:t>
            </a:r>
            <a:r>
              <a:rPr lang="hu-HU" sz="1800" dirty="0" smtClean="0"/>
              <a:t>				 4 </a:t>
            </a:r>
            <a:r>
              <a:rPr lang="hu-HU" sz="1800" dirty="0" err="1"/>
              <a:t>mrd</a:t>
            </a:r>
            <a:r>
              <a:rPr lang="hu-HU" sz="1800" dirty="0"/>
              <a:t> Ft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hu-HU" sz="1800" dirty="0" smtClean="0"/>
              <a:t>Akadálymentesítés </a:t>
            </a:r>
            <a:r>
              <a:rPr lang="hu-HU" sz="1800" dirty="0"/>
              <a:t>és </a:t>
            </a:r>
            <a:r>
              <a:rPr lang="hu-HU" sz="1800" dirty="0" smtClean="0"/>
              <a:t>járműtelep: 6 </a:t>
            </a:r>
            <a:r>
              <a:rPr lang="hu-HU" sz="1800" dirty="0" err="1"/>
              <a:t>mrd</a:t>
            </a:r>
            <a:r>
              <a:rPr lang="hu-HU" sz="1800" dirty="0"/>
              <a:t> Ft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hu-HU" sz="1800" dirty="0"/>
              <a:t>Meghosszabbítás </a:t>
            </a:r>
            <a:r>
              <a:rPr lang="hu-HU" sz="1800" dirty="0" smtClean="0"/>
              <a:t>(Zugló): 	      22 </a:t>
            </a:r>
            <a:r>
              <a:rPr lang="hu-HU" sz="1800" dirty="0" err="1"/>
              <a:t>mrd</a:t>
            </a:r>
            <a:r>
              <a:rPr lang="hu-HU" sz="1800" dirty="0"/>
              <a:t> Ft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hu-HU" sz="1800" dirty="0"/>
          </a:p>
          <a:p>
            <a:pPr>
              <a:lnSpc>
                <a:spcPts val="24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52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/>
              <a:t>Az </a:t>
            </a:r>
            <a:r>
              <a:rPr lang="hu-HU" dirty="0" smtClean="0"/>
              <a:t>M1 metró fejlesztése</a:t>
            </a:r>
            <a:endParaRPr lang="hu-H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9" t="13508" r="611" b="12105"/>
          <a:stretch/>
        </p:blipFill>
        <p:spPr bwMode="auto">
          <a:xfrm>
            <a:off x="5836910" y="-1"/>
            <a:ext cx="3307090" cy="3472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 descr="X:\Közlekedésszervezés és Fejlesztés\SFB\Projektfejlesztés\M1 MILLFAV\01_Jármű\formatervezés\3D_latvanytervek\KULSO_krem_jav.tif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4" t="11273" r="917" b="7699"/>
          <a:stretch/>
        </p:blipFill>
        <p:spPr bwMode="auto">
          <a:xfrm>
            <a:off x="5847184" y="3431569"/>
            <a:ext cx="3296816" cy="1895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93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Előkészítési projektek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198" y="1185797"/>
            <a:ext cx="4196995" cy="4148203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Teljesértékű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városfejlesztési és eszközváltó csomópont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metró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végállomásánál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Autópálya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csomópont 2015/16-ig megépülhet, közbeszerzése lezárult (DBR beruházás)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Új, végleges, integrált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Volán-BKK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buszterminál </a:t>
            </a:r>
            <a:endParaRPr lang="hu-HU" sz="180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1500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férőhely P+R parkoló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kialakítása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53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Őrmező </a:t>
            </a:r>
            <a:r>
              <a:rPr lang="hu-HU" dirty="0" err="1" smtClean="0"/>
              <a:t>intermodális</a:t>
            </a:r>
            <a:r>
              <a:rPr lang="hu-HU" dirty="0" smtClean="0"/>
              <a:t> csomópont</a:t>
            </a:r>
            <a:endParaRPr lang="hu-HU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2310" y="2637702"/>
            <a:ext cx="4181690" cy="2689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Kép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31" t="1873" r="6048" b="1973"/>
          <a:stretch/>
        </p:blipFill>
        <p:spPr>
          <a:xfrm>
            <a:off x="4962310" y="0"/>
            <a:ext cx="4191964" cy="263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31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Előkészítési projektek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198" y="1185797"/>
            <a:ext cx="5563456" cy="4148203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Megvalósíthatósági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tanulmány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új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flotta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beszerzésére komplex fejlesztésként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Új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hajók, kikötők és karbantartó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telep szükséges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2 elővárosi, 2 városi viszonylat, napi 25.000 utas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Utazási idő: pl. Újpest – Nemzeti Színház 36 perc 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Hajó: 40-60 km/h sebességű, földgázhajtású (LNG), akadálymentesített, 110-165 személyes 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Időjárástól védett,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beléptetőkapus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kikötők</a:t>
            </a:r>
          </a:p>
          <a:p>
            <a:pPr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Költség: 19,8 milliárd Ft (jelenértéken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)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54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Dunai hajózás fejlesztése</a:t>
            </a:r>
            <a:endParaRPr lang="hu-HU" dirty="0"/>
          </a:p>
        </p:txBody>
      </p:sp>
      <p:pic>
        <p:nvPicPr>
          <p:cNvPr id="11" name="Kép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0655" y="0"/>
            <a:ext cx="3133619" cy="150413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/>
        </p:nvPicPr>
        <p:blipFill>
          <a:blip r:embed="rId3">
            <a:lum bright="-20000" contrast="20000"/>
          </a:blip>
          <a:stretch>
            <a:fillRect/>
          </a:stretch>
        </p:blipFill>
        <p:spPr>
          <a:xfrm>
            <a:off x="6020656" y="1465845"/>
            <a:ext cx="3133619" cy="385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93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1013" y="1933575"/>
            <a:ext cx="7969250" cy="11461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u-HU" dirty="0" smtClean="0">
                <a:ea typeface="+mj-ea"/>
              </a:rPr>
              <a:t>Köszönöm</a:t>
            </a:r>
            <a:r>
              <a:rPr lang="en-US" dirty="0" smtClean="0">
                <a:ea typeface="+mj-ea"/>
              </a:rPr>
              <a:t> </a:t>
            </a:r>
            <a:br>
              <a:rPr lang="en-US" dirty="0" smtClean="0">
                <a:ea typeface="+mj-ea"/>
              </a:rPr>
            </a:br>
            <a:r>
              <a:rPr lang="en-US" dirty="0" smtClean="0">
                <a:ea typeface="+mj-ea"/>
              </a:rPr>
              <a:t>a figyelmet!</a:t>
            </a:r>
            <a:endParaRPr lang="en-US" dirty="0"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Balázs Mór-terv</a:t>
            </a:r>
            <a:endParaRPr lang="hu-HU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/>
              <a:t>A BMT beavatkozási </a:t>
            </a:r>
            <a:r>
              <a:rPr lang="hu-HU" dirty="0" smtClean="0"/>
              <a:t>területei</a:t>
            </a:r>
            <a:endParaRPr lang="hu-HU" dirty="0"/>
          </a:p>
        </p:txBody>
      </p:sp>
      <p:cxnSp>
        <p:nvCxnSpPr>
          <p:cNvPr id="12" name="Egyenes összekötő 11"/>
          <p:cNvCxnSpPr/>
          <p:nvPr/>
        </p:nvCxnSpPr>
        <p:spPr>
          <a:xfrm>
            <a:off x="395536" y="1293143"/>
            <a:ext cx="32403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gyenes összekötő 12"/>
          <p:cNvCxnSpPr/>
          <p:nvPr/>
        </p:nvCxnSpPr>
        <p:spPr>
          <a:xfrm>
            <a:off x="557554" y="1293143"/>
            <a:ext cx="0" cy="378891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gyenes összekötő 13"/>
          <p:cNvCxnSpPr/>
          <p:nvPr/>
        </p:nvCxnSpPr>
        <p:spPr>
          <a:xfrm>
            <a:off x="395536" y="5082058"/>
            <a:ext cx="32403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llipszis 14"/>
          <p:cNvSpPr/>
          <p:nvPr/>
        </p:nvSpPr>
        <p:spPr>
          <a:xfrm>
            <a:off x="382881" y="1427727"/>
            <a:ext cx="360040" cy="360040"/>
          </a:xfrm>
          <a:prstGeom prst="ellipse">
            <a:avLst/>
          </a:prstGeom>
          <a:solidFill>
            <a:srgbClr val="F15A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1</a:t>
            </a:r>
            <a:endParaRPr lang="hu-HU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Ellipszis 15"/>
          <p:cNvSpPr/>
          <p:nvPr/>
        </p:nvSpPr>
        <p:spPr>
          <a:xfrm>
            <a:off x="388228" y="2306016"/>
            <a:ext cx="360040" cy="360040"/>
          </a:xfrm>
          <a:prstGeom prst="ellipse">
            <a:avLst/>
          </a:pr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2</a:t>
            </a:r>
            <a:endParaRPr lang="hu-HU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Ellipszis 16"/>
          <p:cNvSpPr/>
          <p:nvPr/>
        </p:nvSpPr>
        <p:spPr>
          <a:xfrm>
            <a:off x="393575" y="3201283"/>
            <a:ext cx="360040" cy="360040"/>
          </a:xfrm>
          <a:prstGeom prst="ellipse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3</a:t>
            </a:r>
            <a:endParaRPr lang="hu-HU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Tartalom helye 2"/>
          <p:cNvSpPr txBox="1">
            <a:spLocks/>
          </p:cNvSpPr>
          <p:nvPr/>
        </p:nvSpPr>
        <p:spPr bwMode="auto">
          <a:xfrm>
            <a:off x="901108" y="2279146"/>
            <a:ext cx="8208143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defTabSz="457200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sz="1800" kern="1200">
                <a:solidFill>
                  <a:srgbClr val="5E6168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0"/>
              </a:spcAft>
              <a:buFont typeface="Arial"/>
              <a:buNone/>
            </a:pPr>
            <a:r>
              <a:rPr lang="hu-HU" sz="2000" b="1" dirty="0" smtClean="0">
                <a:solidFill>
                  <a:srgbClr val="8DC63F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VONZÓ JÁRMŰVEK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</a:pPr>
            <a:r>
              <a:rPr lang="hu-HU" sz="2000" i="1" dirty="0" smtClean="0">
                <a:solidFill>
                  <a:srgbClr val="8DC63F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Kényelmes, környezetbarát jármű és eszközállomány</a:t>
            </a:r>
            <a:endParaRPr lang="hu-HU" sz="2000" i="1" dirty="0">
              <a:solidFill>
                <a:srgbClr val="8DC63F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Tartalom helye 2"/>
          <p:cNvSpPr txBox="1">
            <a:spLocks/>
          </p:cNvSpPr>
          <p:nvPr/>
        </p:nvSpPr>
        <p:spPr bwMode="auto">
          <a:xfrm>
            <a:off x="901109" y="1401659"/>
            <a:ext cx="7920880" cy="91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defTabSz="457200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sz="1800" kern="1200">
                <a:solidFill>
                  <a:srgbClr val="5E6168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0"/>
              </a:spcAft>
              <a:buFont typeface="Arial"/>
              <a:buNone/>
            </a:pPr>
            <a:r>
              <a:rPr lang="hu-HU" sz="2000" b="1" dirty="0" smtClean="0">
                <a:solidFill>
                  <a:srgbClr val="F15A29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TÖBB  KAPCSOLAT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</a:pPr>
            <a:r>
              <a:rPr lang="hu-HU" sz="2000" i="1" dirty="0">
                <a:solidFill>
                  <a:srgbClr val="F15A29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B</a:t>
            </a:r>
            <a:r>
              <a:rPr lang="hu-HU" sz="2000" i="1" dirty="0" smtClean="0">
                <a:solidFill>
                  <a:srgbClr val="F15A29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iztonságos, minőségi, integrált közlekedési  infrastruktúra</a:t>
            </a:r>
          </a:p>
        </p:txBody>
      </p:sp>
      <p:sp>
        <p:nvSpPr>
          <p:cNvPr id="20" name="Tartalom helye 2"/>
          <p:cNvSpPr txBox="1">
            <a:spLocks/>
          </p:cNvSpPr>
          <p:nvPr/>
        </p:nvSpPr>
        <p:spPr bwMode="auto">
          <a:xfrm>
            <a:off x="893012" y="4081620"/>
            <a:ext cx="8136135" cy="972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5400" dir="2700000" sx="88000" sy="88000" algn="tl" rotWithShape="0">
              <a:prstClr val="black">
                <a:alpha val="5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defTabSz="457200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sz="1800" kern="1200">
                <a:solidFill>
                  <a:srgbClr val="5E6168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0"/>
              </a:spcAft>
              <a:buFont typeface="Arial"/>
              <a:buNone/>
            </a:pPr>
            <a:r>
              <a:rPr lang="hu-HU" sz="2000" b="1" dirty="0" smtClean="0">
                <a:solidFill>
                  <a:srgbClr val="FFCB05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HATÉKONY INTÉZMÉNYRENDSZER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</a:pPr>
            <a:r>
              <a:rPr lang="hu-HU" sz="2000" i="1" dirty="0" smtClean="0">
                <a:solidFill>
                  <a:srgbClr val="FFCB05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Következetes szabályozás, térségi együttműködéssel</a:t>
            </a:r>
            <a:endParaRPr lang="en-GB" sz="2000" i="1" dirty="0">
              <a:solidFill>
                <a:srgbClr val="FFCB05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" name="Tartalom helye 2"/>
          <p:cNvSpPr txBox="1">
            <a:spLocks/>
          </p:cNvSpPr>
          <p:nvPr/>
        </p:nvSpPr>
        <p:spPr bwMode="auto">
          <a:xfrm>
            <a:off x="901108" y="3180383"/>
            <a:ext cx="8208143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defTabSz="457200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sz="1800" kern="1200">
                <a:solidFill>
                  <a:srgbClr val="5E6168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0"/>
              </a:spcAft>
              <a:buFont typeface="Arial"/>
              <a:buNone/>
            </a:pPr>
            <a:r>
              <a:rPr lang="hu-HU" sz="2000" b="1" dirty="0" smtClean="0">
                <a:solidFill>
                  <a:srgbClr val="00AEEF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JOBB SZOLGÁLTATÁSOK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</a:pPr>
            <a:r>
              <a:rPr lang="hu-HU" sz="2000" i="1" dirty="0">
                <a:solidFill>
                  <a:srgbClr val="00AEEF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H</a:t>
            </a:r>
            <a:r>
              <a:rPr lang="hu-HU" sz="2000" i="1" dirty="0" smtClean="0">
                <a:solidFill>
                  <a:srgbClr val="00AEEF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atékony, megbízható közlekedésszervezés</a:t>
            </a:r>
            <a:endParaRPr lang="hu-HU" sz="2000" i="1" dirty="0">
              <a:solidFill>
                <a:srgbClr val="00AEEF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Ellipszis 21"/>
          <p:cNvSpPr/>
          <p:nvPr/>
        </p:nvSpPr>
        <p:spPr>
          <a:xfrm>
            <a:off x="400883" y="4112033"/>
            <a:ext cx="360040" cy="360040"/>
          </a:xfrm>
          <a:prstGeom prst="ellipse">
            <a:avLst/>
          </a:prstGeom>
          <a:solidFill>
            <a:srgbClr val="FFC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4</a:t>
            </a:r>
            <a:endParaRPr lang="hu-HU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94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80" t="5026" r="13559" b="18911"/>
          <a:stretch/>
        </p:blipFill>
        <p:spPr>
          <a:xfrm>
            <a:off x="-3542" y="-47500"/>
            <a:ext cx="9147542" cy="5376864"/>
          </a:xfrm>
          <a:prstGeom prst="rect">
            <a:avLst/>
          </a:prstGeom>
        </p:spPr>
      </p:pic>
      <p:sp>
        <p:nvSpPr>
          <p:cNvPr id="2" name="Slide Number Placeholder 1"/>
          <p:cNvSpPr txBox="1">
            <a:spLocks noGrp="1"/>
          </p:cNvSpPr>
          <p:nvPr/>
        </p:nvSpPr>
        <p:spPr>
          <a:xfrm>
            <a:off x="6853238" y="5376863"/>
            <a:ext cx="2133600" cy="304800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C594183-A89B-48EE-92BB-AFF7EDAAC8AC}" type="slidenum">
              <a:rPr lang="en-US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en-US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40963" name="Subtitle 3"/>
          <p:cNvSpPr>
            <a:spLocks noGrp="1"/>
          </p:cNvSpPr>
          <p:nvPr>
            <p:ph type="subTitle" idx="4294967295"/>
          </p:nvPr>
        </p:nvSpPr>
        <p:spPr>
          <a:xfrm>
            <a:off x="2" y="349250"/>
            <a:ext cx="2398814" cy="415925"/>
          </a:xfrm>
          <a:solidFill>
            <a:srgbClr val="3A064F"/>
          </a:solidFill>
        </p:spPr>
        <p:txBody>
          <a:bodyPr anchor="ctr"/>
          <a:lstStyle/>
          <a:p>
            <a:pPr marL="179388" indent="0">
              <a:lnSpc>
                <a:spcPct val="70000"/>
              </a:lnSpc>
              <a:buNone/>
            </a:pPr>
            <a:r>
              <a:rPr lang="hu-HU" sz="1400" dirty="0" smtClean="0">
                <a:solidFill>
                  <a:srgbClr val="FFFFFF"/>
                </a:solidFill>
              </a:rPr>
              <a:t>Megvalósult intézkedések</a:t>
            </a:r>
            <a:endParaRPr lang="hu-HU" sz="1400" dirty="0">
              <a:solidFill>
                <a:srgbClr val="FFFFFF"/>
              </a:solidFill>
            </a:endParaRPr>
          </a:p>
        </p:txBody>
      </p:sp>
      <p:sp>
        <p:nvSpPr>
          <p:cNvPr id="3" name="Dia számának helye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FE27519C-B540-48CB-8F73-8790C44E3A21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6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Járműpark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1" y="1185797"/>
            <a:ext cx="4448174" cy="3919603"/>
          </a:xfr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200"/>
              </a:spcBef>
              <a:buNone/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Használt, jó állapotú járművek beszerzése:</a:t>
            </a:r>
          </a:p>
          <a:p>
            <a:pPr marL="262453" indent="-262453">
              <a:lnSpc>
                <a:spcPts val="2400"/>
              </a:lnSpc>
              <a:spcBef>
                <a:spcPts val="2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52 db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Alfa-Localo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EURO 4</a:t>
            </a:r>
          </a:p>
          <a:p>
            <a:pPr marL="262453" indent="-262453">
              <a:lnSpc>
                <a:spcPts val="2400"/>
              </a:lnSpc>
              <a:spcBef>
                <a:spcPts val="2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22 db Volvo 8500 Euro 3</a:t>
            </a:r>
          </a:p>
          <a:p>
            <a:pPr marL="262453" indent="-262453">
              <a:lnSpc>
                <a:spcPts val="2400"/>
              </a:lnSpc>
              <a:spcBef>
                <a:spcPts val="2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35 db MAN SL223 EURO 2</a:t>
            </a:r>
          </a:p>
          <a:p>
            <a:pPr marL="262453" indent="-262453">
              <a:lnSpc>
                <a:spcPts val="2400"/>
              </a:lnSpc>
              <a:spcBef>
                <a:spcPts val="2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32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db Van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Hool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AG300</a:t>
            </a:r>
          </a:p>
          <a:p>
            <a:pPr marL="262453" indent="-262453">
              <a:lnSpc>
                <a:spcPts val="2400"/>
              </a:lnSpc>
              <a:spcBef>
                <a:spcPts val="2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40 db Mercedes O530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Citaro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2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14 db Van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Hool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A300</a:t>
            </a:r>
          </a:p>
          <a:p>
            <a:pPr marL="262453" indent="-262453">
              <a:lnSpc>
                <a:spcPts val="2400"/>
              </a:lnSpc>
              <a:spcBef>
                <a:spcPts val="2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38 db Volvo 7700</a:t>
            </a:r>
          </a:p>
          <a:p>
            <a:pPr marL="262453" indent="-262453">
              <a:lnSpc>
                <a:spcPts val="2400"/>
              </a:lnSpc>
              <a:spcBef>
                <a:spcPts val="2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25 db Volvo 7000A</a:t>
            </a:r>
          </a:p>
          <a:p>
            <a:pPr marL="262453" indent="-262453">
              <a:lnSpc>
                <a:spcPts val="2400"/>
              </a:lnSpc>
              <a:spcBef>
                <a:spcPts val="2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49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db Van </a:t>
            </a:r>
            <a:r>
              <a:rPr lang="hu-HU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Hool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A330 CNG</a:t>
            </a:r>
          </a:p>
          <a:p>
            <a:pPr marL="262453" indent="-262453">
              <a:lnSpc>
                <a:spcPts val="2400"/>
              </a:lnSpc>
              <a:spcBef>
                <a:spcPts val="2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25 db Van </a:t>
            </a:r>
            <a:r>
              <a:rPr lang="hu-HU" sz="18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Hool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New AG300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2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15 db MAN troli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Azonnali intézkedések 2011-től</a:t>
            </a:r>
            <a:endParaRPr lang="hu-HU" dirty="0"/>
          </a:p>
        </p:txBody>
      </p:sp>
      <p:pic>
        <p:nvPicPr>
          <p:cNvPr id="14" name="Picture 8" descr="10178110_660246107367214_1728668004_n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01" t="16195"/>
          <a:stretch/>
        </p:blipFill>
        <p:spPr bwMode="auto">
          <a:xfrm>
            <a:off x="4905375" y="0"/>
            <a:ext cx="4235576" cy="2812627"/>
          </a:xfrm>
          <a:prstGeom prst="rect">
            <a:avLst/>
          </a:prstGeom>
          <a:noFill/>
        </p:spPr>
      </p:pic>
      <p:pic>
        <p:nvPicPr>
          <p:cNvPr id="3074" name="Picture 2" descr="https://fbcdn-sphotos-c-a.akamaihd.net/hphotos-ak-xpf1/t31.0-8/1294448_556916384366854_800243217_o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31" t="12629" r="9386" b="10222"/>
          <a:stretch/>
        </p:blipFill>
        <p:spPr bwMode="auto">
          <a:xfrm>
            <a:off x="4905375" y="2703298"/>
            <a:ext cx="4235576" cy="262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23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Járműpark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457201" y="1185797"/>
            <a:ext cx="4210049" cy="3919603"/>
          </a:xfrm>
        </p:spPr>
        <p:txBody>
          <a:bodyPr/>
          <a:lstStyle/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100% alacsonypadlós, új buszok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Eladósodás nélkül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lnSpc>
                <a:spcPts val="2400"/>
              </a:lnSpc>
              <a:spcBef>
                <a:spcPts val="400"/>
              </a:spcBef>
              <a:buNone/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Első ütem (2013 május-július)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150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db Mercedes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Citaro2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99% feletti megbízhatóság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lnSpc>
                <a:spcPts val="2400"/>
              </a:lnSpc>
              <a:spcBef>
                <a:spcPts val="400"/>
              </a:spcBef>
              <a:buNone/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Második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ütem (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2014 április-augusztus)</a:t>
            </a: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167 </a:t>
            </a:r>
            <a:r>
              <a:rPr lang="hu-HU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db </a:t>
            </a:r>
            <a:r>
              <a:rPr lang="hu-HU" sz="1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új jármű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/>
              <a:t>MAN </a:t>
            </a:r>
            <a:r>
              <a:rPr lang="hu-HU" sz="1800" dirty="0" err="1"/>
              <a:t>Lion’s</a:t>
            </a:r>
            <a:r>
              <a:rPr lang="hu-HU" sz="1800" dirty="0"/>
              <a:t> </a:t>
            </a:r>
            <a:r>
              <a:rPr lang="hu-HU" sz="1800" dirty="0" smtClean="0"/>
              <a:t>City (szóló)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r>
              <a:rPr lang="hu-HU" sz="1800" dirty="0" smtClean="0"/>
              <a:t>Rába-Volvo 7900A (csuklós)</a:t>
            </a:r>
          </a:p>
          <a:p>
            <a:pPr marL="262453" indent="-262453">
              <a:lnSpc>
                <a:spcPts val="2400"/>
              </a:lnSpc>
              <a:spcBef>
                <a:spcPts val="400"/>
              </a:spcBef>
              <a:defRPr/>
            </a:pPr>
            <a:endParaRPr lang="hu-HU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404B84-822E-4C23-B5F9-41298A6D9C3A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10" name="Alcím 6"/>
          <p:cNvSpPr txBox="1">
            <a:spLocks/>
          </p:cNvSpPr>
          <p:nvPr/>
        </p:nvSpPr>
        <p:spPr bwMode="auto">
          <a:xfrm>
            <a:off x="457200" y="642501"/>
            <a:ext cx="8229600" cy="57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/>
              <a:buNone/>
              <a:defRPr sz="2400" i="1" kern="1200">
                <a:solidFill>
                  <a:srgbClr val="4C0E5F"/>
                </a:solidFill>
                <a:latin typeface="Segoe UI"/>
                <a:ea typeface="Segoe UI"/>
                <a:cs typeface="Segoe UI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Segoe UI"/>
                <a:ea typeface="Segoe UI"/>
                <a:cs typeface="Segoe U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 smtClean="0"/>
              <a:t>Új buszüzemeltetési modell</a:t>
            </a:r>
            <a:endParaRPr lang="hu-HU" dirty="0"/>
          </a:p>
        </p:txBody>
      </p:sp>
      <p:pic>
        <p:nvPicPr>
          <p:cNvPr id="11" name="Picture 2" descr="http://www.szeretlekmagyarorszag.hu/wp-content/uploads/2013/04/734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9" t="1858" r="1583" b="9875"/>
          <a:stretch/>
        </p:blipFill>
        <p:spPr bwMode="auto">
          <a:xfrm>
            <a:off x="4904242" y="0"/>
            <a:ext cx="4239757" cy="2585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Kép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30"/>
          <a:stretch/>
        </p:blipFill>
        <p:spPr>
          <a:xfrm>
            <a:off x="4904243" y="2546132"/>
            <a:ext cx="4243124" cy="277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76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KK prezentáció sabl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BKK prezentáció sablon</Template>
  <TotalTime>3335</TotalTime>
  <Words>2165</Words>
  <Application>Microsoft Office PowerPoint</Application>
  <PresentationFormat>Diavetítés a képernyőre (16:10 oldalarány)</PresentationFormat>
  <Paragraphs>477</Paragraphs>
  <Slides>55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55</vt:i4>
      </vt:variant>
    </vt:vector>
  </HeadingPairs>
  <TitlesOfParts>
    <vt:vector size="59" baseType="lpstr">
      <vt:lpstr>Arial</vt:lpstr>
      <vt:lpstr>Calibri</vt:lpstr>
      <vt:lpstr>Segoe UI</vt:lpstr>
      <vt:lpstr>BKK prezentáció sablon</vt:lpstr>
      <vt:lpstr>A fővárosi közlekedésfejlesztés eredményei</vt:lpstr>
      <vt:lpstr>Tartalom</vt:lpstr>
      <vt:lpstr>A budapesti közlekedés számokban</vt:lpstr>
      <vt:lpstr>A modell</vt:lpstr>
      <vt:lpstr>Balázs Mór-terv</vt:lpstr>
      <vt:lpstr>Balázs Mór-terv</vt:lpstr>
      <vt:lpstr>PowerPoint bemutató</vt:lpstr>
      <vt:lpstr>Járműpark</vt:lpstr>
      <vt:lpstr>Járműpark</vt:lpstr>
      <vt:lpstr>Járműpark</vt:lpstr>
      <vt:lpstr>Járműpark</vt:lpstr>
      <vt:lpstr>Tömegközlekedési szolgáltatások</vt:lpstr>
      <vt:lpstr>Tömegközlekedési fejlesztések</vt:lpstr>
      <vt:lpstr>Tömegközlekedési fejlesztések</vt:lpstr>
      <vt:lpstr>Kerékpáros közlekedés fejlesztése</vt:lpstr>
      <vt:lpstr>Kerékpáros közlekedés fejlesztése</vt:lpstr>
      <vt:lpstr>FUTÁR rendszer</vt:lpstr>
      <vt:lpstr>FUTÁR központ</vt:lpstr>
      <vt:lpstr>PowerPoint bemutató</vt:lpstr>
      <vt:lpstr>300 új jegyautomata</vt:lpstr>
      <vt:lpstr>Ügyfélkommunikáció</vt:lpstr>
      <vt:lpstr>Közúti közlekedés</vt:lpstr>
      <vt:lpstr>Taxiközlekedés fejlesztése</vt:lpstr>
      <vt:lpstr>Teherforgalom</vt:lpstr>
      <vt:lpstr>Útfelújítások</vt:lpstr>
      <vt:lpstr>PowerPoint bemutató</vt:lpstr>
      <vt:lpstr>A budapestiek többsége használja a tömegközlekedést</vt:lpstr>
      <vt:lpstr>Jegyellenőrzés fejlesztése</vt:lpstr>
      <vt:lpstr>Árak és bevétel alakulása</vt:lpstr>
      <vt:lpstr>A BKK intézkedései ellensúlyozták a válság hatását</vt:lpstr>
      <vt:lpstr>PowerPoint bemutató</vt:lpstr>
      <vt:lpstr>Autóbuszpark megújítása</vt:lpstr>
      <vt:lpstr>További járműfejlesztések</vt:lpstr>
      <vt:lpstr>További járműfejlesztések</vt:lpstr>
      <vt:lpstr>További járműfejlesztések</vt:lpstr>
      <vt:lpstr>További járműfejlesztések</vt:lpstr>
      <vt:lpstr>További járműfejlesztések</vt:lpstr>
      <vt:lpstr>További járműfejlesztések</vt:lpstr>
      <vt:lpstr>Infrastrukturális projektek</vt:lpstr>
      <vt:lpstr>Infrastrukturális projektek</vt:lpstr>
      <vt:lpstr>Infrastrukturális projektek</vt:lpstr>
      <vt:lpstr>Infrastrukturális projektek</vt:lpstr>
      <vt:lpstr>Szolgáltatások fejlesztése</vt:lpstr>
      <vt:lpstr>Szolgáltatások fejlesztése</vt:lpstr>
      <vt:lpstr>Szolgáltatások fejlesztése</vt:lpstr>
      <vt:lpstr>Parkolás</vt:lpstr>
      <vt:lpstr>Hídfelújítások</vt:lpstr>
      <vt:lpstr>PowerPoint bemutató</vt:lpstr>
      <vt:lpstr>Előkészítési projektek</vt:lpstr>
      <vt:lpstr>Előkészítési projektek</vt:lpstr>
      <vt:lpstr>Előkészítési projektek</vt:lpstr>
      <vt:lpstr>Előkészítési projektek</vt:lpstr>
      <vt:lpstr>Előkészítési projektek</vt:lpstr>
      <vt:lpstr>Előkészítési projektek</vt:lpstr>
      <vt:lpstr>Köszönöm  a figyelmet!</vt:lpstr>
    </vt:vector>
  </TitlesOfParts>
  <Company>BKK ZRT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BKK prezi sablon</dc:title>
  <dc:creator>ÉDES Balázs (BKK)</dc:creator>
  <cp:lastModifiedBy>ÉDES Balázs (BKK)</cp:lastModifiedBy>
  <cp:revision>188</cp:revision>
  <cp:lastPrinted>2014-08-08T07:43:46Z</cp:lastPrinted>
  <dcterms:created xsi:type="dcterms:W3CDTF">2014-04-22T11:33:00Z</dcterms:created>
  <dcterms:modified xsi:type="dcterms:W3CDTF">2014-09-11T09:43:56Z</dcterms:modified>
</cp:coreProperties>
</file>