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439" r:id="rId2"/>
    <p:sldId id="258" r:id="rId3"/>
    <p:sldId id="374" r:id="rId4"/>
    <p:sldId id="448" r:id="rId5"/>
    <p:sldId id="413" r:id="rId6"/>
    <p:sldId id="400" r:id="rId7"/>
    <p:sldId id="447" r:id="rId8"/>
    <p:sldId id="401" r:id="rId9"/>
    <p:sldId id="414" r:id="rId10"/>
    <p:sldId id="451" r:id="rId11"/>
    <p:sldId id="441" r:id="rId12"/>
    <p:sldId id="402" r:id="rId13"/>
    <p:sldId id="417" r:id="rId14"/>
    <p:sldId id="450" r:id="rId15"/>
    <p:sldId id="407" r:id="rId16"/>
    <p:sldId id="422" r:id="rId17"/>
    <p:sldId id="453" r:id="rId18"/>
    <p:sldId id="452" r:id="rId19"/>
    <p:sldId id="454" r:id="rId20"/>
    <p:sldId id="458" r:id="rId21"/>
    <p:sldId id="459" r:id="rId22"/>
    <p:sldId id="460" r:id="rId23"/>
    <p:sldId id="455" r:id="rId24"/>
    <p:sldId id="445" r:id="rId25"/>
    <p:sldId id="456" r:id="rId26"/>
    <p:sldId id="457" r:id="rId27"/>
    <p:sldId id="438" r:id="rId28"/>
  </p:sldIdLst>
  <p:sldSz cx="9144000" cy="6858000" type="screen4x3"/>
  <p:notesSz cx="7099300" cy="10234613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reate Value" initials="CV" lastIdx="3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3333FF"/>
    <a:srgbClr val="FF00FF"/>
    <a:srgbClr val="FFCC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Közepesen sötét stílus 2 – 2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84" autoAdjust="0"/>
    <p:restoredTop sz="86174" autoAdjust="0"/>
  </p:normalViewPr>
  <p:slideViewPr>
    <p:cSldViewPr>
      <p:cViewPr varScale="1">
        <p:scale>
          <a:sx n="64" d="100"/>
          <a:sy n="64" d="100"/>
        </p:scale>
        <p:origin x="-97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84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D3B49-78FB-40E3-91E8-1639A252AEF6}" type="datetimeFigureOut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D410C-D827-4335-B18E-3B07ADA7D58E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E7BAD3B6-3630-4522-9495-62E6FFBE6C39}" type="datetimeFigureOut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57" tIns="49528" rIns="99057" bIns="49528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1" y="9721105"/>
            <a:ext cx="3076363" cy="51173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4021295" y="9721105"/>
            <a:ext cx="3076363" cy="51173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36EE9762-B46A-4DE9-82DC-27A941C2152B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9762-B46A-4DE9-82DC-27A941C2152B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74AAB-346A-4C8D-8F54-9F8483EBFF0B}" type="slidenum">
              <a:rPr lang="hu-HU" smtClean="0"/>
              <a:pPr/>
              <a:t>3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74AAB-346A-4C8D-8F54-9F8483EBFF0B}" type="slidenum">
              <a:rPr lang="hu-HU" smtClean="0"/>
              <a:pPr/>
              <a:t>4</a:t>
            </a:fld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74AAB-346A-4C8D-8F54-9F8483EBFF0B}" type="slidenum">
              <a:rPr lang="hu-HU" smtClean="0"/>
              <a:pPr/>
              <a:t>5</a:t>
            </a:fld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9762-B46A-4DE9-82DC-27A941C2152B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9762-B46A-4DE9-82DC-27A941C2152B}" type="slidenum">
              <a:rPr lang="hu-HU" smtClean="0"/>
              <a:pPr/>
              <a:t>7</a:t>
            </a:fld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9762-B46A-4DE9-82DC-27A941C2152B}" type="slidenum">
              <a:rPr lang="hu-HU" smtClean="0"/>
              <a:pPr/>
              <a:t>8</a:t>
            </a:fld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E9762-B46A-4DE9-82DC-27A941C2152B}" type="slidenum">
              <a:rPr lang="hu-HU" smtClean="0"/>
              <a:pPr/>
              <a:t>11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C47D-C999-467E-9874-7C1C0F1AAB6D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9D547-529B-47EC-AB63-E96ABD7949CB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DF85-910F-4F98-8BD6-A5D5A4FA945D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EBFB4-FE51-4216-87BE-DE9017278C55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BA1FC-19CC-4649-958E-0A1D82FC9853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BB999-30AE-4B1A-B31D-57C2B63A5CA5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8309C-1939-4A15-B6B3-38D8A87CEBDC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F367B-152B-4236-BAFE-C90AC2049543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75129-5FD2-4E53-9B3B-3D5373E166E3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D09D-0DEE-4DB3-9EF4-ED392700832A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8B72-AAA3-4643-A4DC-F5E727C33B2D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1161C-3A21-413A-8619-BD8F501D7CC6}" type="datetime1">
              <a:rPr lang="hu-HU" smtClean="0"/>
              <a:pPr/>
              <a:t>2013.09.11.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3AB7A-96B4-47AE-9B50-6EBE2D3F560A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hu/url?sa=i&amp;rct=j&amp;q=rampini+wien&amp;source=images&amp;cd=&amp;cad=rja&amp;docid=-MLBJMgoCmj6pM&amp;tbnid=tTR_tANvHrXWWM:&amp;ved=0CAUQjRw&amp;url=http://members.chello.at/busse-wien/technik.htm&amp;ei=0DOKUfLCJO6z0QXgmoG4BQ&amp;bvm=bv.46226182,d.ZWU&amp;psig=AFQjCNEsyBpsa2YMHgV1Jcs9-cTlJVO9Fw&amp;ust=136809809015101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címlap.jpg"/>
          <p:cNvPicPr>
            <a:picLocks noChangeAspect="1"/>
          </p:cNvPicPr>
          <p:nvPr/>
        </p:nvPicPr>
        <p:blipFill>
          <a:blip r:embed="rId2" cstate="print"/>
          <a:srcRect l="5468" t="14645" r="5468" b="23483"/>
          <a:stretch>
            <a:fillRect/>
          </a:stretch>
        </p:blipFill>
        <p:spPr>
          <a:xfrm>
            <a:off x="1357290" y="3032948"/>
            <a:ext cx="7786710" cy="3825051"/>
          </a:xfrm>
          <a:prstGeom prst="rect">
            <a:avLst/>
          </a:prstGeom>
        </p:spPr>
      </p:pic>
      <p:sp>
        <p:nvSpPr>
          <p:cNvPr id="5" name="Alcím 2"/>
          <p:cNvSpPr txBox="1">
            <a:spLocks/>
          </p:cNvSpPr>
          <p:nvPr/>
        </p:nvSpPr>
        <p:spPr>
          <a:xfrm>
            <a:off x="285720" y="285728"/>
            <a:ext cx="6572264" cy="4214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-342900" algn="ctr">
              <a:defRPr/>
            </a:pPr>
            <a:r>
              <a:rPr lang="hu-H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A Budai Vár és környéke közlekedés </a:t>
            </a:r>
            <a:r>
              <a:rPr lang="hu-H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fejlesztése</a:t>
            </a:r>
          </a:p>
          <a:p>
            <a:pPr lvl="0" indent="-342900" algn="ctr">
              <a:defRPr/>
            </a:pPr>
            <a:endParaRPr lang="hu-H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hu-H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KÖZOP </a:t>
            </a:r>
            <a:r>
              <a:rPr lang="hu-H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5.5.0-09-11-0027</a:t>
            </a:r>
            <a:endParaRPr lang="hu-H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KTE Konferencia</a:t>
            </a:r>
            <a:endParaRPr lang="hu-H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hu-H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Balatonfenyves 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2013. 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szeptember 12-13.</a:t>
            </a:r>
          </a:p>
          <a:p>
            <a:pPr algn="ctr"/>
            <a:endParaRPr lang="hu-H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hu-H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Dobrocsi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Tamás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000108"/>
            <a:ext cx="4857752" cy="4572032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Új viszonylatok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Közvetlen kapcsolat a Budai Vár – Batthyány tér között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Palota bekapcsolása a közösségi közlekedési hálózatba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A Várszoknyán lévő jelenleg feltáratlan területek kiszolgálása</a:t>
            </a:r>
            <a:endParaRPr lang="hu-HU" sz="1600" dirty="0" smtClean="0"/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Meglévő viszonylatok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Közvetlen Deák Ferenc téri kapcsolat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Közvetlen Széll Kálmán téri kapcsolat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600" dirty="0" smtClean="0"/>
              <a:t>Közvetlen kapcsolat a Fény utcai piacra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2000" dirty="0" smtClean="0"/>
          </a:p>
        </p:txBody>
      </p:sp>
      <p:sp>
        <p:nvSpPr>
          <p:cNvPr id="1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2400" b="1" dirty="0" smtClean="0">
                <a:solidFill>
                  <a:srgbClr val="66FF66"/>
                </a:solidFill>
              </a:rPr>
              <a:t>Autóbusz hálózat fejlesztése</a:t>
            </a:r>
            <a:endParaRPr lang="hu-HU" sz="2400" b="1" dirty="0" smtClean="0">
              <a:solidFill>
                <a:srgbClr val="66FF6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0484" b="4145"/>
          <a:stretch>
            <a:fillRect/>
          </a:stretch>
        </p:blipFill>
        <p:spPr bwMode="auto">
          <a:xfrm rot="5400000">
            <a:off x="3679048" y="1393017"/>
            <a:ext cx="6858000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zabadkézi sokszög 10"/>
          <p:cNvSpPr/>
          <p:nvPr/>
        </p:nvSpPr>
        <p:spPr>
          <a:xfrm>
            <a:off x="6190938" y="2368446"/>
            <a:ext cx="2023672" cy="2041180"/>
          </a:xfrm>
          <a:custGeom>
            <a:avLst/>
            <a:gdLst>
              <a:gd name="connsiteX0" fmla="*/ 1918741 w 2023672"/>
              <a:gd name="connsiteY0" fmla="*/ 1918741 h 2041180"/>
              <a:gd name="connsiteX1" fmla="*/ 2023672 w 2023672"/>
              <a:gd name="connsiteY1" fmla="*/ 1738859 h 2041180"/>
              <a:gd name="connsiteX2" fmla="*/ 1993692 w 2023672"/>
              <a:gd name="connsiteY2" fmla="*/ 1633928 h 2041180"/>
              <a:gd name="connsiteX3" fmla="*/ 1738859 w 2023672"/>
              <a:gd name="connsiteY3" fmla="*/ 1514006 h 2041180"/>
              <a:gd name="connsiteX4" fmla="*/ 1603947 w 2023672"/>
              <a:gd name="connsiteY4" fmla="*/ 1349115 h 2041180"/>
              <a:gd name="connsiteX5" fmla="*/ 1528996 w 2023672"/>
              <a:gd name="connsiteY5" fmla="*/ 1259174 h 2041180"/>
              <a:gd name="connsiteX6" fmla="*/ 1469036 w 2023672"/>
              <a:gd name="connsiteY6" fmla="*/ 1049311 h 2041180"/>
              <a:gd name="connsiteX7" fmla="*/ 1484026 w 2023672"/>
              <a:gd name="connsiteY7" fmla="*/ 839449 h 2041180"/>
              <a:gd name="connsiteX8" fmla="*/ 1304144 w 2023672"/>
              <a:gd name="connsiteY8" fmla="*/ 524656 h 2041180"/>
              <a:gd name="connsiteX9" fmla="*/ 1244183 w 2023672"/>
              <a:gd name="connsiteY9" fmla="*/ 299803 h 2041180"/>
              <a:gd name="connsiteX10" fmla="*/ 1184223 w 2023672"/>
              <a:gd name="connsiteY10" fmla="*/ 149902 h 2041180"/>
              <a:gd name="connsiteX11" fmla="*/ 764498 w 2023672"/>
              <a:gd name="connsiteY11" fmla="*/ 0 h 2041180"/>
              <a:gd name="connsiteX12" fmla="*/ 554636 w 2023672"/>
              <a:gd name="connsiteY12" fmla="*/ 0 h 2041180"/>
              <a:gd name="connsiteX13" fmla="*/ 269823 w 2023672"/>
              <a:gd name="connsiteY13" fmla="*/ 59961 h 2041180"/>
              <a:gd name="connsiteX14" fmla="*/ 44970 w 2023672"/>
              <a:gd name="connsiteY14" fmla="*/ 224852 h 2041180"/>
              <a:gd name="connsiteX15" fmla="*/ 0 w 2023672"/>
              <a:gd name="connsiteY15" fmla="*/ 299803 h 2041180"/>
              <a:gd name="connsiteX16" fmla="*/ 239842 w 2023672"/>
              <a:gd name="connsiteY16" fmla="*/ 659567 h 2041180"/>
              <a:gd name="connsiteX17" fmla="*/ 554636 w 2023672"/>
              <a:gd name="connsiteY17" fmla="*/ 1049311 h 2041180"/>
              <a:gd name="connsiteX18" fmla="*/ 929390 w 2023672"/>
              <a:gd name="connsiteY18" fmla="*/ 1334124 h 2041180"/>
              <a:gd name="connsiteX19" fmla="*/ 1184223 w 2023672"/>
              <a:gd name="connsiteY19" fmla="*/ 1588957 h 2041180"/>
              <a:gd name="connsiteX20" fmla="*/ 1454046 w 2023672"/>
              <a:gd name="connsiteY20" fmla="*/ 1903751 h 2041180"/>
              <a:gd name="connsiteX21" fmla="*/ 1633928 w 2023672"/>
              <a:gd name="connsiteY21" fmla="*/ 1933731 h 2041180"/>
              <a:gd name="connsiteX22" fmla="*/ 1828800 w 2023672"/>
              <a:gd name="connsiteY22" fmla="*/ 2038662 h 2041180"/>
              <a:gd name="connsiteX23" fmla="*/ 1918741 w 2023672"/>
              <a:gd name="connsiteY23" fmla="*/ 1918741 h 2041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023672" h="2041180">
                <a:moveTo>
                  <a:pt x="1918741" y="1918741"/>
                </a:moveTo>
                <a:lnTo>
                  <a:pt x="2023672" y="1738859"/>
                </a:lnTo>
                <a:lnTo>
                  <a:pt x="1993692" y="1633928"/>
                </a:lnTo>
                <a:lnTo>
                  <a:pt x="1738859" y="1514006"/>
                </a:lnTo>
                <a:lnTo>
                  <a:pt x="1603947" y="1349115"/>
                </a:lnTo>
                <a:lnTo>
                  <a:pt x="1528996" y="1259174"/>
                </a:lnTo>
                <a:lnTo>
                  <a:pt x="1469036" y="1049311"/>
                </a:lnTo>
                <a:lnTo>
                  <a:pt x="1484026" y="839449"/>
                </a:lnTo>
                <a:lnTo>
                  <a:pt x="1304144" y="524656"/>
                </a:lnTo>
                <a:lnTo>
                  <a:pt x="1244183" y="299803"/>
                </a:lnTo>
                <a:lnTo>
                  <a:pt x="1184223" y="149902"/>
                </a:lnTo>
                <a:lnTo>
                  <a:pt x="764498" y="0"/>
                </a:lnTo>
                <a:lnTo>
                  <a:pt x="554636" y="0"/>
                </a:lnTo>
                <a:lnTo>
                  <a:pt x="269823" y="59961"/>
                </a:lnTo>
                <a:lnTo>
                  <a:pt x="44970" y="224852"/>
                </a:lnTo>
                <a:lnTo>
                  <a:pt x="0" y="299803"/>
                </a:lnTo>
                <a:lnTo>
                  <a:pt x="239842" y="659567"/>
                </a:lnTo>
                <a:lnTo>
                  <a:pt x="554636" y="1049311"/>
                </a:lnTo>
                <a:lnTo>
                  <a:pt x="929390" y="1334124"/>
                </a:lnTo>
                <a:lnTo>
                  <a:pt x="1184223" y="1588957"/>
                </a:lnTo>
                <a:lnTo>
                  <a:pt x="1454046" y="1903751"/>
                </a:lnTo>
                <a:lnTo>
                  <a:pt x="1633928" y="1933731"/>
                </a:lnTo>
                <a:cubicBezTo>
                  <a:pt x="1818126" y="2041180"/>
                  <a:pt x="1744393" y="2038662"/>
                  <a:pt x="1828800" y="2038662"/>
                </a:cubicBezTo>
                <a:lnTo>
                  <a:pt x="1918741" y="1918741"/>
                </a:ln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Ellipszis 15"/>
          <p:cNvSpPr/>
          <p:nvPr/>
        </p:nvSpPr>
        <p:spPr>
          <a:xfrm>
            <a:off x="8286776" y="1571612"/>
            <a:ext cx="500066" cy="500066"/>
          </a:xfrm>
          <a:prstGeom prst="ellipse">
            <a:avLst/>
          </a:prstGeom>
          <a:solidFill>
            <a:srgbClr val="66FF6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Szabadkézi sokszög 14"/>
          <p:cNvSpPr/>
          <p:nvPr/>
        </p:nvSpPr>
        <p:spPr>
          <a:xfrm>
            <a:off x="8049718" y="4152275"/>
            <a:ext cx="989351" cy="1494744"/>
          </a:xfrm>
          <a:custGeom>
            <a:avLst/>
            <a:gdLst>
              <a:gd name="connsiteX0" fmla="*/ 0 w 989351"/>
              <a:gd name="connsiteY0" fmla="*/ 254833 h 1494744"/>
              <a:gd name="connsiteX1" fmla="*/ 0 w 989351"/>
              <a:gd name="connsiteY1" fmla="*/ 389745 h 1494744"/>
              <a:gd name="connsiteX2" fmla="*/ 104931 w 989351"/>
              <a:gd name="connsiteY2" fmla="*/ 674558 h 1494744"/>
              <a:gd name="connsiteX3" fmla="*/ 224852 w 989351"/>
              <a:gd name="connsiteY3" fmla="*/ 854440 h 1494744"/>
              <a:gd name="connsiteX4" fmla="*/ 479685 w 989351"/>
              <a:gd name="connsiteY4" fmla="*/ 1109273 h 1494744"/>
              <a:gd name="connsiteX5" fmla="*/ 554636 w 989351"/>
              <a:gd name="connsiteY5" fmla="*/ 1289155 h 1494744"/>
              <a:gd name="connsiteX6" fmla="*/ 704538 w 989351"/>
              <a:gd name="connsiteY6" fmla="*/ 1484027 h 1494744"/>
              <a:gd name="connsiteX7" fmla="*/ 749508 w 989351"/>
              <a:gd name="connsiteY7" fmla="*/ 1469036 h 1494744"/>
              <a:gd name="connsiteX8" fmla="*/ 974361 w 989351"/>
              <a:gd name="connsiteY8" fmla="*/ 1274164 h 1494744"/>
              <a:gd name="connsiteX9" fmla="*/ 989351 w 989351"/>
              <a:gd name="connsiteY9" fmla="*/ 1154243 h 1494744"/>
              <a:gd name="connsiteX10" fmla="*/ 884420 w 989351"/>
              <a:gd name="connsiteY10" fmla="*/ 1019332 h 1494744"/>
              <a:gd name="connsiteX11" fmla="*/ 629587 w 989351"/>
              <a:gd name="connsiteY11" fmla="*/ 734518 h 1494744"/>
              <a:gd name="connsiteX12" fmla="*/ 389744 w 989351"/>
              <a:gd name="connsiteY12" fmla="*/ 239843 h 1494744"/>
              <a:gd name="connsiteX13" fmla="*/ 344774 w 989351"/>
              <a:gd name="connsiteY13" fmla="*/ 29981 h 1494744"/>
              <a:gd name="connsiteX14" fmla="*/ 194872 w 989351"/>
              <a:gd name="connsiteY14" fmla="*/ 0 h 1494744"/>
              <a:gd name="connsiteX15" fmla="*/ 0 w 989351"/>
              <a:gd name="connsiteY15" fmla="*/ 254833 h 149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89351" h="1494744">
                <a:moveTo>
                  <a:pt x="0" y="254833"/>
                </a:moveTo>
                <a:lnTo>
                  <a:pt x="0" y="389745"/>
                </a:lnTo>
                <a:lnTo>
                  <a:pt x="104931" y="674558"/>
                </a:lnTo>
                <a:lnTo>
                  <a:pt x="224852" y="854440"/>
                </a:lnTo>
                <a:lnTo>
                  <a:pt x="479685" y="1109273"/>
                </a:lnTo>
                <a:lnTo>
                  <a:pt x="554636" y="1289155"/>
                </a:lnTo>
                <a:cubicBezTo>
                  <a:pt x="604603" y="1354112"/>
                  <a:pt x="644319" y="1428440"/>
                  <a:pt x="704538" y="1484027"/>
                </a:cubicBezTo>
                <a:cubicBezTo>
                  <a:pt x="716149" y="1494744"/>
                  <a:pt x="749508" y="1469036"/>
                  <a:pt x="749508" y="1469036"/>
                </a:cubicBezTo>
                <a:lnTo>
                  <a:pt x="974361" y="1274164"/>
                </a:lnTo>
                <a:lnTo>
                  <a:pt x="989351" y="1154243"/>
                </a:lnTo>
                <a:lnTo>
                  <a:pt x="884420" y="1019332"/>
                </a:lnTo>
                <a:cubicBezTo>
                  <a:pt x="641358" y="730696"/>
                  <a:pt x="768693" y="734518"/>
                  <a:pt x="629587" y="734518"/>
                </a:cubicBezTo>
                <a:lnTo>
                  <a:pt x="389744" y="239843"/>
                </a:lnTo>
                <a:lnTo>
                  <a:pt x="344774" y="29981"/>
                </a:lnTo>
                <a:lnTo>
                  <a:pt x="194872" y="0"/>
                </a:lnTo>
                <a:lnTo>
                  <a:pt x="0" y="254833"/>
                </a:lnTo>
                <a:close/>
              </a:path>
            </a:pathLst>
          </a:custGeom>
          <a:solidFill>
            <a:srgbClr val="66FF6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abadkézi sokszög 16"/>
          <p:cNvSpPr/>
          <p:nvPr/>
        </p:nvSpPr>
        <p:spPr>
          <a:xfrm>
            <a:off x="5966085" y="1454046"/>
            <a:ext cx="2368585" cy="2206096"/>
          </a:xfrm>
          <a:custGeom>
            <a:avLst/>
            <a:gdLst>
              <a:gd name="connsiteX0" fmla="*/ 194872 w 2368585"/>
              <a:gd name="connsiteY0" fmla="*/ 14990 h 2206096"/>
              <a:gd name="connsiteX1" fmla="*/ 0 w 2368585"/>
              <a:gd name="connsiteY1" fmla="*/ 224852 h 2206096"/>
              <a:gd name="connsiteX2" fmla="*/ 359764 w 2368585"/>
              <a:gd name="connsiteY2" fmla="*/ 569626 h 2206096"/>
              <a:gd name="connsiteX3" fmla="*/ 749508 w 2368585"/>
              <a:gd name="connsiteY3" fmla="*/ 839449 h 2206096"/>
              <a:gd name="connsiteX4" fmla="*/ 1034322 w 2368585"/>
              <a:gd name="connsiteY4" fmla="*/ 869429 h 2206096"/>
              <a:gd name="connsiteX5" fmla="*/ 1409076 w 2368585"/>
              <a:gd name="connsiteY5" fmla="*/ 974361 h 2206096"/>
              <a:gd name="connsiteX6" fmla="*/ 1543987 w 2368585"/>
              <a:gd name="connsiteY6" fmla="*/ 1094282 h 2206096"/>
              <a:gd name="connsiteX7" fmla="*/ 1543987 w 2368585"/>
              <a:gd name="connsiteY7" fmla="*/ 1244184 h 2206096"/>
              <a:gd name="connsiteX8" fmla="*/ 1783830 w 2368585"/>
              <a:gd name="connsiteY8" fmla="*/ 1768839 h 2206096"/>
              <a:gd name="connsiteX9" fmla="*/ 1768840 w 2368585"/>
              <a:gd name="connsiteY9" fmla="*/ 2008682 h 2206096"/>
              <a:gd name="connsiteX10" fmla="*/ 2083633 w 2368585"/>
              <a:gd name="connsiteY10" fmla="*/ 2203554 h 2206096"/>
              <a:gd name="connsiteX11" fmla="*/ 2368446 w 2368585"/>
              <a:gd name="connsiteY11" fmla="*/ 2173574 h 2206096"/>
              <a:gd name="connsiteX12" fmla="*/ 2353456 w 2368585"/>
              <a:gd name="connsiteY12" fmla="*/ 1603947 h 2206096"/>
              <a:gd name="connsiteX13" fmla="*/ 2263515 w 2368585"/>
              <a:gd name="connsiteY13" fmla="*/ 1214203 h 2206096"/>
              <a:gd name="connsiteX14" fmla="*/ 2068643 w 2368585"/>
              <a:gd name="connsiteY14" fmla="*/ 839449 h 2206096"/>
              <a:gd name="connsiteX15" fmla="*/ 1723869 w 2368585"/>
              <a:gd name="connsiteY15" fmla="*/ 494675 h 2206096"/>
              <a:gd name="connsiteX16" fmla="*/ 1289154 w 2368585"/>
              <a:gd name="connsiteY16" fmla="*/ 299803 h 2206096"/>
              <a:gd name="connsiteX17" fmla="*/ 644577 w 2368585"/>
              <a:gd name="connsiteY17" fmla="*/ 149902 h 2206096"/>
              <a:gd name="connsiteX18" fmla="*/ 254833 w 2368585"/>
              <a:gd name="connsiteY18" fmla="*/ 0 h 2206096"/>
              <a:gd name="connsiteX19" fmla="*/ 194872 w 2368585"/>
              <a:gd name="connsiteY19" fmla="*/ 14990 h 220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68585" h="2206096">
                <a:moveTo>
                  <a:pt x="194872" y="14990"/>
                </a:moveTo>
                <a:lnTo>
                  <a:pt x="0" y="224852"/>
                </a:lnTo>
                <a:lnTo>
                  <a:pt x="359764" y="569626"/>
                </a:lnTo>
                <a:lnTo>
                  <a:pt x="749508" y="839449"/>
                </a:lnTo>
                <a:lnTo>
                  <a:pt x="1034322" y="869429"/>
                </a:lnTo>
                <a:lnTo>
                  <a:pt x="1409076" y="974361"/>
                </a:lnTo>
                <a:lnTo>
                  <a:pt x="1543987" y="1094282"/>
                </a:lnTo>
                <a:lnTo>
                  <a:pt x="1543987" y="1244184"/>
                </a:lnTo>
                <a:lnTo>
                  <a:pt x="1783830" y="1768839"/>
                </a:lnTo>
                <a:lnTo>
                  <a:pt x="1768840" y="2008682"/>
                </a:lnTo>
                <a:cubicBezTo>
                  <a:pt x="2102925" y="2206096"/>
                  <a:pt x="2226308" y="2203554"/>
                  <a:pt x="2083633" y="2203554"/>
                </a:cubicBezTo>
                <a:lnTo>
                  <a:pt x="2368446" y="2173574"/>
                </a:lnTo>
                <a:lnTo>
                  <a:pt x="2353456" y="1603947"/>
                </a:lnTo>
                <a:cubicBezTo>
                  <a:pt x="2277119" y="1222264"/>
                  <a:pt x="2368585" y="1319273"/>
                  <a:pt x="2263515" y="1214203"/>
                </a:cubicBezTo>
                <a:lnTo>
                  <a:pt x="2068643" y="839449"/>
                </a:lnTo>
                <a:lnTo>
                  <a:pt x="1723869" y="494675"/>
                </a:lnTo>
                <a:lnTo>
                  <a:pt x="1289154" y="299803"/>
                </a:lnTo>
                <a:lnTo>
                  <a:pt x="644577" y="149902"/>
                </a:lnTo>
                <a:lnTo>
                  <a:pt x="254833" y="0"/>
                </a:lnTo>
                <a:lnTo>
                  <a:pt x="194872" y="14990"/>
                </a:lnTo>
                <a:close/>
              </a:path>
            </a:pathLst>
          </a:custGeom>
          <a:solidFill>
            <a:srgbClr val="66FF66">
              <a:alpha val="5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2400" b="1" dirty="0" smtClean="0">
                <a:solidFill>
                  <a:srgbClr val="7030A0"/>
                </a:solidFill>
              </a:rPr>
              <a:t>Turistabuszok kezelése</a:t>
            </a:r>
            <a:endParaRPr lang="hu-HU" sz="2400" b="1" dirty="0">
              <a:solidFill>
                <a:srgbClr val="7030A0"/>
              </a:solidFill>
            </a:endParaRPr>
          </a:p>
        </p:txBody>
      </p:sp>
      <p:pic>
        <p:nvPicPr>
          <p:cNvPr id="3" name="Kép 2" descr="Vár_ortofoto_LR.jpg"/>
          <p:cNvPicPr>
            <a:picLocks noChangeAspect="1"/>
          </p:cNvPicPr>
          <p:nvPr/>
        </p:nvPicPr>
        <p:blipFill>
          <a:blip r:embed="rId3" cstate="print"/>
          <a:srcRect l="10959" t="31250" r="14404"/>
          <a:stretch>
            <a:fillRect/>
          </a:stretch>
        </p:blipFill>
        <p:spPr>
          <a:xfrm rot="16200000">
            <a:off x="186667" y="956286"/>
            <a:ext cx="5698834" cy="5786478"/>
          </a:xfrm>
          <a:prstGeom prst="rect">
            <a:avLst/>
          </a:prstGeom>
        </p:spPr>
      </p:pic>
      <p:sp>
        <p:nvSpPr>
          <p:cNvPr id="5" name="Ellipszis 4"/>
          <p:cNvSpPr/>
          <p:nvPr/>
        </p:nvSpPr>
        <p:spPr>
          <a:xfrm>
            <a:off x="5572133" y="1285860"/>
            <a:ext cx="428628" cy="428628"/>
          </a:xfrm>
          <a:prstGeom prst="ellipse">
            <a:avLst/>
          </a:prstGeom>
          <a:solidFill>
            <a:srgbClr val="66FF66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Téglalap 5"/>
          <p:cNvSpPr/>
          <p:nvPr/>
        </p:nvSpPr>
        <p:spPr>
          <a:xfrm rot="20322888">
            <a:off x="4576787" y="5230088"/>
            <a:ext cx="1000132" cy="214314"/>
          </a:xfrm>
          <a:prstGeom prst="rect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6143604" y="3642750"/>
            <a:ext cx="428628" cy="428628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6643702" y="3714188"/>
            <a:ext cx="1753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 smtClean="0"/>
              <a:t>Turistabusz terminál</a:t>
            </a:r>
            <a:endParaRPr lang="hu-HU" sz="1200" dirty="0"/>
          </a:p>
        </p:txBody>
      </p:sp>
      <p:sp>
        <p:nvSpPr>
          <p:cNvPr id="9" name="Ellipszis 8"/>
          <p:cNvSpPr/>
          <p:nvPr/>
        </p:nvSpPr>
        <p:spPr>
          <a:xfrm>
            <a:off x="4000497" y="1928802"/>
            <a:ext cx="285752" cy="285752"/>
          </a:xfrm>
          <a:prstGeom prst="ellipse">
            <a:avLst/>
          </a:prstGeom>
          <a:solidFill>
            <a:srgbClr val="FFFF00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3071803" y="2428868"/>
            <a:ext cx="285752" cy="285752"/>
          </a:xfrm>
          <a:prstGeom prst="ellipse">
            <a:avLst/>
          </a:prstGeom>
          <a:solidFill>
            <a:srgbClr val="FFFF00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>
            <a:off x="6135282" y="1928802"/>
            <a:ext cx="428628" cy="428628"/>
          </a:xfrm>
          <a:prstGeom prst="ellipse">
            <a:avLst/>
          </a:prstGeom>
          <a:solidFill>
            <a:srgbClr val="FFFF00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Szövegdoboz 12"/>
          <p:cNvSpPr txBox="1"/>
          <p:nvPr/>
        </p:nvSpPr>
        <p:spPr>
          <a:xfrm>
            <a:off x="6643702" y="1928802"/>
            <a:ext cx="2365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 smtClean="0"/>
              <a:t>Turistabusz le-, felszállóhely</a:t>
            </a:r>
          </a:p>
          <a:p>
            <a:r>
              <a:rPr lang="hu-HU" sz="1200" dirty="0" smtClean="0"/>
              <a:t>(</a:t>
            </a:r>
            <a:r>
              <a:rPr lang="hu-HU" sz="1200" dirty="0" err="1" smtClean="0"/>
              <a:t>max</a:t>
            </a:r>
            <a:r>
              <a:rPr lang="hu-HU" sz="1200" dirty="0" smtClean="0"/>
              <a:t>. 15 perc várakozás)</a:t>
            </a:r>
            <a:endParaRPr lang="hu-HU" sz="1200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6500826" y="1416594"/>
            <a:ext cx="1764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dirty="0" smtClean="0"/>
              <a:t>Jelmagyarázat:</a:t>
            </a:r>
            <a:endParaRPr lang="hu-HU" sz="1600" dirty="0"/>
          </a:p>
        </p:txBody>
      </p:sp>
      <p:sp>
        <p:nvSpPr>
          <p:cNvPr id="15" name="Szabadkézi sokszög 14"/>
          <p:cNvSpPr/>
          <p:nvPr/>
        </p:nvSpPr>
        <p:spPr>
          <a:xfrm>
            <a:off x="1379538" y="2743200"/>
            <a:ext cx="1939925" cy="1716882"/>
          </a:xfrm>
          <a:custGeom>
            <a:avLst/>
            <a:gdLst>
              <a:gd name="connsiteX0" fmla="*/ 1639887 w 1939925"/>
              <a:gd name="connsiteY0" fmla="*/ 0 h 1716882"/>
              <a:gd name="connsiteX1" fmla="*/ 1544637 w 1939925"/>
              <a:gd name="connsiteY1" fmla="*/ 47625 h 1716882"/>
              <a:gd name="connsiteX2" fmla="*/ 1363662 w 1939925"/>
              <a:gd name="connsiteY2" fmla="*/ 119063 h 1716882"/>
              <a:gd name="connsiteX3" fmla="*/ 1158875 w 1939925"/>
              <a:gd name="connsiteY3" fmla="*/ 233363 h 1716882"/>
              <a:gd name="connsiteX4" fmla="*/ 1044575 w 1939925"/>
              <a:gd name="connsiteY4" fmla="*/ 314325 h 1716882"/>
              <a:gd name="connsiteX5" fmla="*/ 949325 w 1939925"/>
              <a:gd name="connsiteY5" fmla="*/ 457200 h 1716882"/>
              <a:gd name="connsiteX6" fmla="*/ 839787 w 1939925"/>
              <a:gd name="connsiteY6" fmla="*/ 633413 h 1716882"/>
              <a:gd name="connsiteX7" fmla="*/ 715962 w 1939925"/>
              <a:gd name="connsiteY7" fmla="*/ 766763 h 1716882"/>
              <a:gd name="connsiteX8" fmla="*/ 592137 w 1939925"/>
              <a:gd name="connsiteY8" fmla="*/ 871538 h 1716882"/>
              <a:gd name="connsiteX9" fmla="*/ 444500 w 1939925"/>
              <a:gd name="connsiteY9" fmla="*/ 957263 h 1716882"/>
              <a:gd name="connsiteX10" fmla="*/ 358775 w 1939925"/>
              <a:gd name="connsiteY10" fmla="*/ 976313 h 1716882"/>
              <a:gd name="connsiteX11" fmla="*/ 177800 w 1939925"/>
              <a:gd name="connsiteY11" fmla="*/ 981075 h 1716882"/>
              <a:gd name="connsiteX12" fmla="*/ 44450 w 1939925"/>
              <a:gd name="connsiteY12" fmla="*/ 1014413 h 1716882"/>
              <a:gd name="connsiteX13" fmla="*/ 1587 w 1939925"/>
              <a:gd name="connsiteY13" fmla="*/ 1076325 h 1716882"/>
              <a:gd name="connsiteX14" fmla="*/ 53975 w 1939925"/>
              <a:gd name="connsiteY14" fmla="*/ 1104900 h 1716882"/>
              <a:gd name="connsiteX15" fmla="*/ 225425 w 1939925"/>
              <a:gd name="connsiteY15" fmla="*/ 1057275 h 1716882"/>
              <a:gd name="connsiteX16" fmla="*/ 349250 w 1939925"/>
              <a:gd name="connsiteY16" fmla="*/ 1019175 h 1716882"/>
              <a:gd name="connsiteX17" fmla="*/ 511175 w 1939925"/>
              <a:gd name="connsiteY17" fmla="*/ 1019175 h 1716882"/>
              <a:gd name="connsiteX18" fmla="*/ 625475 w 1939925"/>
              <a:gd name="connsiteY18" fmla="*/ 1052513 h 1716882"/>
              <a:gd name="connsiteX19" fmla="*/ 796925 w 1939925"/>
              <a:gd name="connsiteY19" fmla="*/ 1009650 h 1716882"/>
              <a:gd name="connsiteX20" fmla="*/ 915987 w 1939925"/>
              <a:gd name="connsiteY20" fmla="*/ 928688 h 1716882"/>
              <a:gd name="connsiteX21" fmla="*/ 1044575 w 1939925"/>
              <a:gd name="connsiteY21" fmla="*/ 804863 h 1716882"/>
              <a:gd name="connsiteX22" fmla="*/ 1154112 w 1939925"/>
              <a:gd name="connsiteY22" fmla="*/ 733425 h 1716882"/>
              <a:gd name="connsiteX23" fmla="*/ 1316037 w 1939925"/>
              <a:gd name="connsiteY23" fmla="*/ 752475 h 1716882"/>
              <a:gd name="connsiteX24" fmla="*/ 1454150 w 1939925"/>
              <a:gd name="connsiteY24" fmla="*/ 842963 h 1716882"/>
              <a:gd name="connsiteX25" fmla="*/ 1568450 w 1939925"/>
              <a:gd name="connsiteY25" fmla="*/ 942975 h 1716882"/>
              <a:gd name="connsiteX26" fmla="*/ 1558925 w 1939925"/>
              <a:gd name="connsiteY26" fmla="*/ 1071563 h 1716882"/>
              <a:gd name="connsiteX27" fmla="*/ 1473200 w 1939925"/>
              <a:gd name="connsiteY27" fmla="*/ 1243013 h 1716882"/>
              <a:gd name="connsiteX28" fmla="*/ 1387475 w 1939925"/>
              <a:gd name="connsiteY28" fmla="*/ 1409700 h 1716882"/>
              <a:gd name="connsiteX29" fmla="*/ 1320800 w 1939925"/>
              <a:gd name="connsiteY29" fmla="*/ 1524000 h 1716882"/>
              <a:gd name="connsiteX30" fmla="*/ 1258887 w 1939925"/>
              <a:gd name="connsiteY30" fmla="*/ 1614488 h 1716882"/>
              <a:gd name="connsiteX31" fmla="*/ 1220787 w 1939925"/>
              <a:gd name="connsiteY31" fmla="*/ 1676400 h 1716882"/>
              <a:gd name="connsiteX32" fmla="*/ 1249362 w 1939925"/>
              <a:gd name="connsiteY32" fmla="*/ 1709738 h 1716882"/>
              <a:gd name="connsiteX33" fmla="*/ 1325562 w 1939925"/>
              <a:gd name="connsiteY33" fmla="*/ 1633538 h 1716882"/>
              <a:gd name="connsiteX34" fmla="*/ 1458912 w 1939925"/>
              <a:gd name="connsiteY34" fmla="*/ 1485900 h 1716882"/>
              <a:gd name="connsiteX35" fmla="*/ 1544637 w 1939925"/>
              <a:gd name="connsiteY35" fmla="*/ 1395413 h 1716882"/>
              <a:gd name="connsiteX36" fmla="*/ 1639887 w 1939925"/>
              <a:gd name="connsiteY36" fmla="*/ 1338263 h 1716882"/>
              <a:gd name="connsiteX37" fmla="*/ 1725612 w 1939925"/>
              <a:gd name="connsiteY37" fmla="*/ 1281113 h 1716882"/>
              <a:gd name="connsiteX38" fmla="*/ 1873250 w 1939925"/>
              <a:gd name="connsiteY38" fmla="*/ 1171575 h 1716882"/>
              <a:gd name="connsiteX39" fmla="*/ 1939925 w 1939925"/>
              <a:gd name="connsiteY39" fmla="*/ 1114425 h 171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39925" h="1716882">
                <a:moveTo>
                  <a:pt x="1639887" y="0"/>
                </a:moveTo>
                <a:cubicBezTo>
                  <a:pt x="1615280" y="13890"/>
                  <a:pt x="1590674" y="27781"/>
                  <a:pt x="1544637" y="47625"/>
                </a:cubicBezTo>
                <a:cubicBezTo>
                  <a:pt x="1498600" y="67469"/>
                  <a:pt x="1427956" y="88107"/>
                  <a:pt x="1363662" y="119063"/>
                </a:cubicBezTo>
                <a:cubicBezTo>
                  <a:pt x="1299368" y="150019"/>
                  <a:pt x="1212056" y="200819"/>
                  <a:pt x="1158875" y="233363"/>
                </a:cubicBezTo>
                <a:cubicBezTo>
                  <a:pt x="1105694" y="265907"/>
                  <a:pt x="1079500" y="277019"/>
                  <a:pt x="1044575" y="314325"/>
                </a:cubicBezTo>
                <a:cubicBezTo>
                  <a:pt x="1009650" y="351631"/>
                  <a:pt x="983456" y="404019"/>
                  <a:pt x="949325" y="457200"/>
                </a:cubicBezTo>
                <a:cubicBezTo>
                  <a:pt x="915194" y="510381"/>
                  <a:pt x="878681" y="581819"/>
                  <a:pt x="839787" y="633413"/>
                </a:cubicBezTo>
                <a:cubicBezTo>
                  <a:pt x="800893" y="685007"/>
                  <a:pt x="757237" y="727076"/>
                  <a:pt x="715962" y="766763"/>
                </a:cubicBezTo>
                <a:cubicBezTo>
                  <a:pt x="674687" y="806450"/>
                  <a:pt x="637381" y="839788"/>
                  <a:pt x="592137" y="871538"/>
                </a:cubicBezTo>
                <a:cubicBezTo>
                  <a:pt x="546893" y="903288"/>
                  <a:pt x="483394" y="939801"/>
                  <a:pt x="444500" y="957263"/>
                </a:cubicBezTo>
                <a:cubicBezTo>
                  <a:pt x="405606" y="974725"/>
                  <a:pt x="403225" y="972344"/>
                  <a:pt x="358775" y="976313"/>
                </a:cubicBezTo>
                <a:cubicBezTo>
                  <a:pt x="314325" y="980282"/>
                  <a:pt x="230187" y="974725"/>
                  <a:pt x="177800" y="981075"/>
                </a:cubicBezTo>
                <a:cubicBezTo>
                  <a:pt x="125413" y="987425"/>
                  <a:pt x="73819" y="998538"/>
                  <a:pt x="44450" y="1014413"/>
                </a:cubicBezTo>
                <a:cubicBezTo>
                  <a:pt x="15081" y="1030288"/>
                  <a:pt x="0" y="1061244"/>
                  <a:pt x="1587" y="1076325"/>
                </a:cubicBezTo>
                <a:cubicBezTo>
                  <a:pt x="3174" y="1091406"/>
                  <a:pt x="16669" y="1108075"/>
                  <a:pt x="53975" y="1104900"/>
                </a:cubicBezTo>
                <a:cubicBezTo>
                  <a:pt x="91281" y="1101725"/>
                  <a:pt x="176213" y="1071563"/>
                  <a:pt x="225425" y="1057275"/>
                </a:cubicBezTo>
                <a:cubicBezTo>
                  <a:pt x="274638" y="1042988"/>
                  <a:pt x="301625" y="1025525"/>
                  <a:pt x="349250" y="1019175"/>
                </a:cubicBezTo>
                <a:cubicBezTo>
                  <a:pt x="396875" y="1012825"/>
                  <a:pt x="465138" y="1013619"/>
                  <a:pt x="511175" y="1019175"/>
                </a:cubicBezTo>
                <a:cubicBezTo>
                  <a:pt x="557213" y="1024731"/>
                  <a:pt x="577850" y="1054100"/>
                  <a:pt x="625475" y="1052513"/>
                </a:cubicBezTo>
                <a:cubicBezTo>
                  <a:pt x="673100" y="1050926"/>
                  <a:pt x="748506" y="1030287"/>
                  <a:pt x="796925" y="1009650"/>
                </a:cubicBezTo>
                <a:cubicBezTo>
                  <a:pt x="845344" y="989013"/>
                  <a:pt x="874712" y="962819"/>
                  <a:pt x="915987" y="928688"/>
                </a:cubicBezTo>
                <a:cubicBezTo>
                  <a:pt x="957262" y="894557"/>
                  <a:pt x="1004888" y="837407"/>
                  <a:pt x="1044575" y="804863"/>
                </a:cubicBezTo>
                <a:cubicBezTo>
                  <a:pt x="1084263" y="772319"/>
                  <a:pt x="1108869" y="742156"/>
                  <a:pt x="1154112" y="733425"/>
                </a:cubicBezTo>
                <a:cubicBezTo>
                  <a:pt x="1199355" y="724694"/>
                  <a:pt x="1266031" y="734219"/>
                  <a:pt x="1316037" y="752475"/>
                </a:cubicBezTo>
                <a:cubicBezTo>
                  <a:pt x="1366043" y="770731"/>
                  <a:pt x="1412081" y="811213"/>
                  <a:pt x="1454150" y="842963"/>
                </a:cubicBezTo>
                <a:cubicBezTo>
                  <a:pt x="1496219" y="874713"/>
                  <a:pt x="1550988" y="904875"/>
                  <a:pt x="1568450" y="942975"/>
                </a:cubicBezTo>
                <a:cubicBezTo>
                  <a:pt x="1585912" y="981075"/>
                  <a:pt x="1574800" y="1021557"/>
                  <a:pt x="1558925" y="1071563"/>
                </a:cubicBezTo>
                <a:cubicBezTo>
                  <a:pt x="1543050" y="1121569"/>
                  <a:pt x="1501775" y="1186657"/>
                  <a:pt x="1473200" y="1243013"/>
                </a:cubicBezTo>
                <a:cubicBezTo>
                  <a:pt x="1444625" y="1299369"/>
                  <a:pt x="1412875" y="1362869"/>
                  <a:pt x="1387475" y="1409700"/>
                </a:cubicBezTo>
                <a:cubicBezTo>
                  <a:pt x="1362075" y="1456531"/>
                  <a:pt x="1342231" y="1489869"/>
                  <a:pt x="1320800" y="1524000"/>
                </a:cubicBezTo>
                <a:cubicBezTo>
                  <a:pt x="1299369" y="1558131"/>
                  <a:pt x="1275556" y="1589088"/>
                  <a:pt x="1258887" y="1614488"/>
                </a:cubicBezTo>
                <a:cubicBezTo>
                  <a:pt x="1242218" y="1639888"/>
                  <a:pt x="1222375" y="1660525"/>
                  <a:pt x="1220787" y="1676400"/>
                </a:cubicBezTo>
                <a:cubicBezTo>
                  <a:pt x="1219200" y="1692275"/>
                  <a:pt x="1231900" y="1716882"/>
                  <a:pt x="1249362" y="1709738"/>
                </a:cubicBezTo>
                <a:cubicBezTo>
                  <a:pt x="1266824" y="1702594"/>
                  <a:pt x="1290637" y="1670844"/>
                  <a:pt x="1325562" y="1633538"/>
                </a:cubicBezTo>
                <a:cubicBezTo>
                  <a:pt x="1360487" y="1596232"/>
                  <a:pt x="1422400" y="1525587"/>
                  <a:pt x="1458912" y="1485900"/>
                </a:cubicBezTo>
                <a:cubicBezTo>
                  <a:pt x="1495424" y="1446213"/>
                  <a:pt x="1514475" y="1420019"/>
                  <a:pt x="1544637" y="1395413"/>
                </a:cubicBezTo>
                <a:cubicBezTo>
                  <a:pt x="1574800" y="1370807"/>
                  <a:pt x="1609725" y="1357313"/>
                  <a:pt x="1639887" y="1338263"/>
                </a:cubicBezTo>
                <a:cubicBezTo>
                  <a:pt x="1670050" y="1319213"/>
                  <a:pt x="1686718" y="1308894"/>
                  <a:pt x="1725612" y="1281113"/>
                </a:cubicBezTo>
                <a:cubicBezTo>
                  <a:pt x="1764506" y="1253332"/>
                  <a:pt x="1837531" y="1199356"/>
                  <a:pt x="1873250" y="1171575"/>
                </a:cubicBezTo>
                <a:cubicBezTo>
                  <a:pt x="1908969" y="1143794"/>
                  <a:pt x="1924447" y="1129109"/>
                  <a:pt x="1939925" y="1114425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Szabadkézi sokszög 15"/>
          <p:cNvSpPr/>
          <p:nvPr/>
        </p:nvSpPr>
        <p:spPr>
          <a:xfrm>
            <a:off x="409207" y="2300250"/>
            <a:ext cx="4216133" cy="3673830"/>
          </a:xfrm>
          <a:custGeom>
            <a:avLst/>
            <a:gdLst>
              <a:gd name="connsiteX0" fmla="*/ 4071353 w 4216133"/>
              <a:gd name="connsiteY0" fmla="*/ 84810 h 3673830"/>
              <a:gd name="connsiteX1" fmla="*/ 3865613 w 4216133"/>
              <a:gd name="connsiteY1" fmla="*/ 990 h 3673830"/>
              <a:gd name="connsiteX2" fmla="*/ 3553193 w 4216133"/>
              <a:gd name="connsiteY2" fmla="*/ 122910 h 3673830"/>
              <a:gd name="connsiteX3" fmla="*/ 3377933 w 4216133"/>
              <a:gd name="connsiteY3" fmla="*/ 183870 h 3673830"/>
              <a:gd name="connsiteX4" fmla="*/ 3202673 w 4216133"/>
              <a:gd name="connsiteY4" fmla="*/ 267690 h 3673830"/>
              <a:gd name="connsiteX5" fmla="*/ 3126473 w 4216133"/>
              <a:gd name="connsiteY5" fmla="*/ 374370 h 3673830"/>
              <a:gd name="connsiteX6" fmla="*/ 3027413 w 4216133"/>
              <a:gd name="connsiteY6" fmla="*/ 526770 h 3673830"/>
              <a:gd name="connsiteX7" fmla="*/ 3004553 w 4216133"/>
              <a:gd name="connsiteY7" fmla="*/ 542010 h 3673830"/>
              <a:gd name="connsiteX8" fmla="*/ 2836913 w 4216133"/>
              <a:gd name="connsiteY8" fmla="*/ 663930 h 3673830"/>
              <a:gd name="connsiteX9" fmla="*/ 2814053 w 4216133"/>
              <a:gd name="connsiteY9" fmla="*/ 671550 h 3673830"/>
              <a:gd name="connsiteX10" fmla="*/ 2798813 w 4216133"/>
              <a:gd name="connsiteY10" fmla="*/ 679170 h 3673830"/>
              <a:gd name="connsiteX11" fmla="*/ 2539733 w 4216133"/>
              <a:gd name="connsiteY11" fmla="*/ 778230 h 3673830"/>
              <a:gd name="connsiteX12" fmla="*/ 2516873 w 4216133"/>
              <a:gd name="connsiteY12" fmla="*/ 785850 h 3673830"/>
              <a:gd name="connsiteX13" fmla="*/ 2288273 w 4216133"/>
              <a:gd name="connsiteY13" fmla="*/ 823950 h 3673830"/>
              <a:gd name="connsiteX14" fmla="*/ 2166353 w 4216133"/>
              <a:gd name="connsiteY14" fmla="*/ 938250 h 3673830"/>
              <a:gd name="connsiteX15" fmla="*/ 2082533 w 4216133"/>
              <a:gd name="connsiteY15" fmla="*/ 1060170 h 3673830"/>
              <a:gd name="connsiteX16" fmla="*/ 1876793 w 4216133"/>
              <a:gd name="connsiteY16" fmla="*/ 1166850 h 3673830"/>
              <a:gd name="connsiteX17" fmla="*/ 1983473 w 4216133"/>
              <a:gd name="connsiteY17" fmla="*/ 1319250 h 3673830"/>
              <a:gd name="connsiteX18" fmla="*/ 1876793 w 4216133"/>
              <a:gd name="connsiteY18" fmla="*/ 1471650 h 3673830"/>
              <a:gd name="connsiteX19" fmla="*/ 1853933 w 4216133"/>
              <a:gd name="connsiteY19" fmla="*/ 1479270 h 3673830"/>
              <a:gd name="connsiteX20" fmla="*/ 1663433 w 4216133"/>
              <a:gd name="connsiteY20" fmla="*/ 1624050 h 3673830"/>
              <a:gd name="connsiteX21" fmla="*/ 1282433 w 4216133"/>
              <a:gd name="connsiteY21" fmla="*/ 1555470 h 3673830"/>
              <a:gd name="connsiteX22" fmla="*/ 855713 w 4216133"/>
              <a:gd name="connsiteY22" fmla="*/ 1669770 h 3673830"/>
              <a:gd name="connsiteX23" fmla="*/ 718553 w 4216133"/>
              <a:gd name="connsiteY23" fmla="*/ 1913610 h 3673830"/>
              <a:gd name="connsiteX24" fmla="*/ 535673 w 4216133"/>
              <a:gd name="connsiteY24" fmla="*/ 2035530 h 3673830"/>
              <a:gd name="connsiteX25" fmla="*/ 299453 w 4216133"/>
              <a:gd name="connsiteY25" fmla="*/ 2012670 h 3673830"/>
              <a:gd name="connsiteX26" fmla="*/ 169913 w 4216133"/>
              <a:gd name="connsiteY26" fmla="*/ 2119350 h 3673830"/>
              <a:gd name="connsiteX27" fmla="*/ 162293 w 4216133"/>
              <a:gd name="connsiteY27" fmla="*/ 2142210 h 3673830"/>
              <a:gd name="connsiteX28" fmla="*/ 78473 w 4216133"/>
              <a:gd name="connsiteY28" fmla="*/ 2355570 h 3673830"/>
              <a:gd name="connsiteX29" fmla="*/ 2273 w 4216133"/>
              <a:gd name="connsiteY29" fmla="*/ 2622270 h 3673830"/>
              <a:gd name="connsiteX30" fmla="*/ 9893 w 4216133"/>
              <a:gd name="connsiteY30" fmla="*/ 2919450 h 3673830"/>
              <a:gd name="connsiteX31" fmla="*/ 63233 w 4216133"/>
              <a:gd name="connsiteY31" fmla="*/ 3369030 h 3673830"/>
              <a:gd name="connsiteX32" fmla="*/ 208013 w 4216133"/>
              <a:gd name="connsiteY32" fmla="*/ 3628110 h 3673830"/>
              <a:gd name="connsiteX33" fmla="*/ 322313 w 4216133"/>
              <a:gd name="connsiteY33" fmla="*/ 3673830 h 3673830"/>
              <a:gd name="connsiteX34" fmla="*/ 436613 w 4216133"/>
              <a:gd name="connsiteY34" fmla="*/ 3650970 h 3673830"/>
              <a:gd name="connsiteX35" fmla="*/ 1000493 w 4216133"/>
              <a:gd name="connsiteY35" fmla="*/ 3231870 h 3673830"/>
              <a:gd name="connsiteX36" fmla="*/ 1274813 w 4216133"/>
              <a:gd name="connsiteY36" fmla="*/ 2942310 h 3673830"/>
              <a:gd name="connsiteX37" fmla="*/ 1511033 w 4216133"/>
              <a:gd name="connsiteY37" fmla="*/ 2736570 h 3673830"/>
              <a:gd name="connsiteX38" fmla="*/ 1770113 w 4216133"/>
              <a:gd name="connsiteY38" fmla="*/ 2378430 h 3673830"/>
              <a:gd name="connsiteX39" fmla="*/ 1998713 w 4216133"/>
              <a:gd name="connsiteY39" fmla="*/ 2142210 h 3673830"/>
              <a:gd name="connsiteX40" fmla="*/ 2219693 w 4216133"/>
              <a:gd name="connsiteY40" fmla="*/ 1966950 h 3673830"/>
              <a:gd name="connsiteX41" fmla="*/ 2448293 w 4216133"/>
              <a:gd name="connsiteY41" fmla="*/ 1555470 h 3673830"/>
              <a:gd name="connsiteX42" fmla="*/ 2615933 w 4216133"/>
              <a:gd name="connsiteY42" fmla="*/ 1563090 h 3673830"/>
              <a:gd name="connsiteX43" fmla="*/ 2707373 w 4216133"/>
              <a:gd name="connsiteY43" fmla="*/ 1494510 h 3673830"/>
              <a:gd name="connsiteX44" fmla="*/ 2707373 w 4216133"/>
              <a:gd name="connsiteY44" fmla="*/ 1486890 h 3673830"/>
              <a:gd name="connsiteX45" fmla="*/ 2722613 w 4216133"/>
              <a:gd name="connsiteY45" fmla="*/ 1433550 h 3673830"/>
              <a:gd name="connsiteX46" fmla="*/ 3057893 w 4216133"/>
              <a:gd name="connsiteY46" fmla="*/ 1212570 h 3673830"/>
              <a:gd name="connsiteX47" fmla="*/ 3263633 w 4216133"/>
              <a:gd name="connsiteY47" fmla="*/ 1128750 h 3673830"/>
              <a:gd name="connsiteX48" fmla="*/ 3377933 w 4216133"/>
              <a:gd name="connsiteY48" fmla="*/ 1075410 h 3673830"/>
              <a:gd name="connsiteX49" fmla="*/ 3720833 w 4216133"/>
              <a:gd name="connsiteY49" fmla="*/ 740130 h 3673830"/>
              <a:gd name="connsiteX50" fmla="*/ 3995153 w 4216133"/>
              <a:gd name="connsiteY50" fmla="*/ 442950 h 3673830"/>
              <a:gd name="connsiteX51" fmla="*/ 4185653 w 4216133"/>
              <a:gd name="connsiteY51" fmla="*/ 252450 h 3673830"/>
              <a:gd name="connsiteX52" fmla="*/ 4216133 w 4216133"/>
              <a:gd name="connsiteY52" fmla="*/ 138150 h 3673830"/>
              <a:gd name="connsiteX53" fmla="*/ 4071353 w 4216133"/>
              <a:gd name="connsiteY53" fmla="*/ 84810 h 3673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216133" h="3673830">
                <a:moveTo>
                  <a:pt x="4071353" y="84810"/>
                </a:moveTo>
                <a:cubicBezTo>
                  <a:pt x="3870894" y="0"/>
                  <a:pt x="3944940" y="990"/>
                  <a:pt x="3865613" y="990"/>
                </a:cubicBezTo>
                <a:lnTo>
                  <a:pt x="3553193" y="122910"/>
                </a:lnTo>
                <a:lnTo>
                  <a:pt x="3377933" y="183870"/>
                </a:lnTo>
                <a:lnTo>
                  <a:pt x="3202673" y="267690"/>
                </a:lnTo>
                <a:cubicBezTo>
                  <a:pt x="3124924" y="368763"/>
                  <a:pt x="3126473" y="325091"/>
                  <a:pt x="3126473" y="374370"/>
                </a:cubicBezTo>
                <a:cubicBezTo>
                  <a:pt x="3093453" y="425170"/>
                  <a:pt x="3063049" y="477770"/>
                  <a:pt x="3027413" y="526770"/>
                </a:cubicBezTo>
                <a:cubicBezTo>
                  <a:pt x="3022026" y="534176"/>
                  <a:pt x="3004553" y="542010"/>
                  <a:pt x="3004553" y="542010"/>
                </a:cubicBezTo>
                <a:cubicBezTo>
                  <a:pt x="2948673" y="582650"/>
                  <a:pt x="2894050" y="625077"/>
                  <a:pt x="2836913" y="663930"/>
                </a:cubicBezTo>
                <a:cubicBezTo>
                  <a:pt x="2830271" y="668447"/>
                  <a:pt x="2821511" y="668567"/>
                  <a:pt x="2814053" y="671550"/>
                </a:cubicBezTo>
                <a:cubicBezTo>
                  <a:pt x="2808780" y="673659"/>
                  <a:pt x="2803893" y="676630"/>
                  <a:pt x="2798813" y="679170"/>
                </a:cubicBezTo>
                <a:lnTo>
                  <a:pt x="2539733" y="778230"/>
                </a:lnTo>
                <a:cubicBezTo>
                  <a:pt x="2532221" y="781073"/>
                  <a:pt x="2516873" y="785850"/>
                  <a:pt x="2516873" y="785850"/>
                </a:cubicBezTo>
                <a:cubicBezTo>
                  <a:pt x="2290244" y="809294"/>
                  <a:pt x="2329011" y="742475"/>
                  <a:pt x="2288273" y="823950"/>
                </a:cubicBezTo>
                <a:lnTo>
                  <a:pt x="2166353" y="938250"/>
                </a:lnTo>
                <a:lnTo>
                  <a:pt x="2082533" y="1060170"/>
                </a:lnTo>
                <a:cubicBezTo>
                  <a:pt x="1872151" y="1153673"/>
                  <a:pt x="1876793" y="1076562"/>
                  <a:pt x="1876793" y="1166850"/>
                </a:cubicBezTo>
                <a:lnTo>
                  <a:pt x="1983473" y="1319250"/>
                </a:lnTo>
                <a:cubicBezTo>
                  <a:pt x="1947913" y="1370050"/>
                  <a:pt x="1915809" y="1423454"/>
                  <a:pt x="1876793" y="1471650"/>
                </a:cubicBezTo>
                <a:cubicBezTo>
                  <a:pt x="1871739" y="1477893"/>
                  <a:pt x="1853933" y="1479270"/>
                  <a:pt x="1853933" y="1479270"/>
                </a:cubicBezTo>
                <a:cubicBezTo>
                  <a:pt x="1669062" y="1625627"/>
                  <a:pt x="1748804" y="1624050"/>
                  <a:pt x="1663433" y="1624050"/>
                </a:cubicBezTo>
                <a:lnTo>
                  <a:pt x="1282433" y="1555470"/>
                </a:lnTo>
                <a:lnTo>
                  <a:pt x="855713" y="1669770"/>
                </a:lnTo>
                <a:cubicBezTo>
                  <a:pt x="714534" y="1897224"/>
                  <a:pt x="718553" y="1804054"/>
                  <a:pt x="718553" y="1913610"/>
                </a:cubicBezTo>
                <a:lnTo>
                  <a:pt x="535673" y="2035530"/>
                </a:lnTo>
                <a:lnTo>
                  <a:pt x="299453" y="2012670"/>
                </a:lnTo>
                <a:cubicBezTo>
                  <a:pt x="256273" y="2048230"/>
                  <a:pt x="210580" y="2080942"/>
                  <a:pt x="169913" y="2119350"/>
                </a:cubicBezTo>
                <a:cubicBezTo>
                  <a:pt x="164073" y="2124865"/>
                  <a:pt x="162293" y="2142210"/>
                  <a:pt x="162293" y="2142210"/>
                </a:cubicBezTo>
                <a:cubicBezTo>
                  <a:pt x="75404" y="2339685"/>
                  <a:pt x="78473" y="2263335"/>
                  <a:pt x="78473" y="2355570"/>
                </a:cubicBezTo>
                <a:cubicBezTo>
                  <a:pt x="0" y="2606683"/>
                  <a:pt x="2273" y="2514254"/>
                  <a:pt x="2273" y="2622270"/>
                </a:cubicBezTo>
                <a:lnTo>
                  <a:pt x="9893" y="2919450"/>
                </a:lnTo>
                <a:cubicBezTo>
                  <a:pt x="27975" y="3069274"/>
                  <a:pt x="63233" y="3218119"/>
                  <a:pt x="63233" y="3369030"/>
                </a:cubicBezTo>
                <a:lnTo>
                  <a:pt x="208013" y="3628110"/>
                </a:lnTo>
                <a:cubicBezTo>
                  <a:pt x="312374" y="3668249"/>
                  <a:pt x="275430" y="3650388"/>
                  <a:pt x="322313" y="3673830"/>
                </a:cubicBezTo>
                <a:lnTo>
                  <a:pt x="436613" y="3650970"/>
                </a:lnTo>
                <a:lnTo>
                  <a:pt x="1000493" y="3231870"/>
                </a:lnTo>
                <a:lnTo>
                  <a:pt x="1274813" y="2942310"/>
                </a:lnTo>
                <a:lnTo>
                  <a:pt x="1511033" y="2736570"/>
                </a:lnTo>
                <a:cubicBezTo>
                  <a:pt x="1596920" y="2616849"/>
                  <a:pt x="1665927" y="2482616"/>
                  <a:pt x="1770113" y="2378430"/>
                </a:cubicBezTo>
                <a:cubicBezTo>
                  <a:pt x="2000509" y="2148034"/>
                  <a:pt x="1998713" y="2257593"/>
                  <a:pt x="1998713" y="2142210"/>
                </a:cubicBezTo>
                <a:cubicBezTo>
                  <a:pt x="2210124" y="1977779"/>
                  <a:pt x="2143019" y="2043624"/>
                  <a:pt x="2219693" y="1966950"/>
                </a:cubicBezTo>
                <a:lnTo>
                  <a:pt x="2448293" y="1555470"/>
                </a:lnTo>
                <a:cubicBezTo>
                  <a:pt x="2595597" y="1563654"/>
                  <a:pt x="2539662" y="1563090"/>
                  <a:pt x="2615933" y="1563090"/>
                </a:cubicBezTo>
                <a:cubicBezTo>
                  <a:pt x="2686521" y="1524588"/>
                  <a:pt x="2694808" y="1544771"/>
                  <a:pt x="2707373" y="1494510"/>
                </a:cubicBezTo>
                <a:cubicBezTo>
                  <a:pt x="2707989" y="1492046"/>
                  <a:pt x="2707373" y="1489430"/>
                  <a:pt x="2707373" y="1486890"/>
                </a:cubicBezTo>
                <a:cubicBezTo>
                  <a:pt x="2715584" y="1437627"/>
                  <a:pt x="2704068" y="1452095"/>
                  <a:pt x="2722613" y="1433550"/>
                </a:cubicBezTo>
                <a:lnTo>
                  <a:pt x="3057893" y="1212570"/>
                </a:lnTo>
                <a:cubicBezTo>
                  <a:pt x="3259366" y="1135081"/>
                  <a:pt x="3205981" y="1186402"/>
                  <a:pt x="3263633" y="1128750"/>
                </a:cubicBezTo>
                <a:cubicBezTo>
                  <a:pt x="3373615" y="1081615"/>
                  <a:pt x="3342956" y="1110387"/>
                  <a:pt x="3377933" y="1075410"/>
                </a:cubicBezTo>
                <a:lnTo>
                  <a:pt x="3720833" y="740130"/>
                </a:lnTo>
                <a:lnTo>
                  <a:pt x="3995153" y="442950"/>
                </a:lnTo>
                <a:cubicBezTo>
                  <a:pt x="4189392" y="264251"/>
                  <a:pt x="4185653" y="353975"/>
                  <a:pt x="4185653" y="252450"/>
                </a:cubicBezTo>
                <a:lnTo>
                  <a:pt x="4216133" y="138150"/>
                </a:lnTo>
                <a:lnTo>
                  <a:pt x="4071353" y="84810"/>
                </a:lnTo>
                <a:close/>
              </a:path>
            </a:pathLst>
          </a:custGeom>
          <a:solidFill>
            <a:srgbClr val="FF0000">
              <a:alpha val="1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/>
          <p:cNvSpPr txBox="1"/>
          <p:nvPr/>
        </p:nvSpPr>
        <p:spPr>
          <a:xfrm>
            <a:off x="6677154" y="4214818"/>
            <a:ext cx="2484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 smtClean="0"/>
              <a:t>Turistabusz közlekedés tiltása</a:t>
            </a:r>
            <a:endParaRPr lang="hu-HU" sz="1200" dirty="0"/>
          </a:p>
        </p:txBody>
      </p:sp>
      <p:cxnSp>
        <p:nvCxnSpPr>
          <p:cNvPr id="19" name="Egyenes összekötő 18"/>
          <p:cNvCxnSpPr/>
          <p:nvPr/>
        </p:nvCxnSpPr>
        <p:spPr>
          <a:xfrm>
            <a:off x="6159440" y="4357694"/>
            <a:ext cx="428628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zis 10"/>
          <p:cNvSpPr/>
          <p:nvPr/>
        </p:nvSpPr>
        <p:spPr>
          <a:xfrm>
            <a:off x="3214679" y="3571876"/>
            <a:ext cx="285752" cy="285752"/>
          </a:xfrm>
          <a:prstGeom prst="ellipse">
            <a:avLst/>
          </a:prstGeom>
          <a:solidFill>
            <a:srgbClr val="FFFF00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" name="Ellipszis 17"/>
          <p:cNvSpPr/>
          <p:nvPr/>
        </p:nvSpPr>
        <p:spPr>
          <a:xfrm>
            <a:off x="4286248" y="2928934"/>
            <a:ext cx="285752" cy="285752"/>
          </a:xfrm>
          <a:prstGeom prst="ellipse">
            <a:avLst/>
          </a:prstGeom>
          <a:solidFill>
            <a:srgbClr val="66FF66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Ellipszis 19"/>
          <p:cNvSpPr/>
          <p:nvPr/>
        </p:nvSpPr>
        <p:spPr>
          <a:xfrm>
            <a:off x="1071536" y="3686178"/>
            <a:ext cx="285752" cy="285752"/>
          </a:xfrm>
          <a:prstGeom prst="ellipse">
            <a:avLst/>
          </a:prstGeom>
          <a:solidFill>
            <a:srgbClr val="FFFF00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1" name="Ellipszis 20"/>
          <p:cNvSpPr/>
          <p:nvPr/>
        </p:nvSpPr>
        <p:spPr>
          <a:xfrm>
            <a:off x="6135282" y="2500306"/>
            <a:ext cx="428628" cy="428628"/>
          </a:xfrm>
          <a:prstGeom prst="ellipse">
            <a:avLst/>
          </a:prstGeom>
          <a:solidFill>
            <a:srgbClr val="3333FF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2" name="Szövegdoboz 21"/>
          <p:cNvSpPr txBox="1"/>
          <p:nvPr/>
        </p:nvSpPr>
        <p:spPr>
          <a:xfrm>
            <a:off x="6643702" y="2500306"/>
            <a:ext cx="2002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 smtClean="0"/>
              <a:t>Turistabusz parkoló</a:t>
            </a:r>
          </a:p>
          <a:p>
            <a:r>
              <a:rPr lang="hu-HU" sz="1200" dirty="0" smtClean="0"/>
              <a:t>(</a:t>
            </a:r>
            <a:r>
              <a:rPr lang="hu-HU" sz="1200" dirty="0" err="1" smtClean="0"/>
              <a:t>max</a:t>
            </a:r>
            <a:r>
              <a:rPr lang="hu-HU" sz="1200" dirty="0" smtClean="0"/>
              <a:t>. 1 óra várakozás)</a:t>
            </a:r>
            <a:endParaRPr lang="hu-HU" sz="1200" dirty="0"/>
          </a:p>
        </p:txBody>
      </p:sp>
      <p:sp>
        <p:nvSpPr>
          <p:cNvPr id="23" name="Szövegdoboz 22"/>
          <p:cNvSpPr txBox="1"/>
          <p:nvPr/>
        </p:nvSpPr>
        <p:spPr>
          <a:xfrm>
            <a:off x="2500298" y="2285992"/>
            <a:ext cx="521297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2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24" name="Szövegdoboz 23"/>
          <p:cNvSpPr txBox="1"/>
          <p:nvPr/>
        </p:nvSpPr>
        <p:spPr>
          <a:xfrm>
            <a:off x="4214810" y="3286124"/>
            <a:ext cx="630301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15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25" name="Szövegdoboz 24"/>
          <p:cNvSpPr txBox="1"/>
          <p:nvPr/>
        </p:nvSpPr>
        <p:spPr>
          <a:xfrm>
            <a:off x="3428992" y="1643050"/>
            <a:ext cx="763351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3+</a:t>
            </a:r>
            <a:r>
              <a:rPr lang="hu-HU" sz="1200" b="1" dirty="0" err="1" smtClean="0">
                <a:solidFill>
                  <a:srgbClr val="FF0000"/>
                </a:solidFill>
              </a:rPr>
              <a:t>3</a:t>
            </a:r>
            <a:r>
              <a:rPr lang="hu-HU" sz="1200" b="1" dirty="0" smtClean="0">
                <a:solidFill>
                  <a:srgbClr val="FF0000"/>
                </a:solidFill>
              </a:rPr>
              <a:t>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26" name="Szövegdoboz 25"/>
          <p:cNvSpPr txBox="1"/>
          <p:nvPr/>
        </p:nvSpPr>
        <p:spPr>
          <a:xfrm>
            <a:off x="2714612" y="3214686"/>
            <a:ext cx="704039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5-8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27" name="Szövegdoboz 26"/>
          <p:cNvSpPr txBox="1"/>
          <p:nvPr/>
        </p:nvSpPr>
        <p:spPr>
          <a:xfrm>
            <a:off x="500034" y="3357562"/>
            <a:ext cx="521297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5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28" name="Téglalap 27"/>
          <p:cNvSpPr/>
          <p:nvPr/>
        </p:nvSpPr>
        <p:spPr>
          <a:xfrm rot="19084634">
            <a:off x="3495699" y="3461537"/>
            <a:ext cx="571504" cy="71438"/>
          </a:xfrm>
          <a:prstGeom prst="rect">
            <a:avLst/>
          </a:prstGeom>
          <a:solidFill>
            <a:srgbClr val="3333FF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9" name="Szövegdoboz 28"/>
          <p:cNvSpPr txBox="1"/>
          <p:nvPr/>
        </p:nvSpPr>
        <p:spPr>
          <a:xfrm>
            <a:off x="3714744" y="3643314"/>
            <a:ext cx="630301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20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30" name="Ellipszis 29"/>
          <p:cNvSpPr/>
          <p:nvPr/>
        </p:nvSpPr>
        <p:spPr>
          <a:xfrm>
            <a:off x="6135282" y="3071810"/>
            <a:ext cx="428628" cy="428628"/>
          </a:xfrm>
          <a:prstGeom prst="ellipse">
            <a:avLst/>
          </a:prstGeom>
          <a:solidFill>
            <a:srgbClr val="66FF66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1" name="Szövegdoboz 30"/>
          <p:cNvSpPr txBox="1"/>
          <p:nvPr/>
        </p:nvSpPr>
        <p:spPr>
          <a:xfrm>
            <a:off x="6643702" y="3071810"/>
            <a:ext cx="2002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 smtClean="0"/>
              <a:t>Turistabusz parkoló</a:t>
            </a:r>
          </a:p>
          <a:p>
            <a:r>
              <a:rPr lang="hu-HU" sz="1200" dirty="0" smtClean="0"/>
              <a:t>(</a:t>
            </a:r>
            <a:r>
              <a:rPr lang="hu-HU" sz="1200" dirty="0" err="1" smtClean="0"/>
              <a:t>max</a:t>
            </a:r>
            <a:r>
              <a:rPr lang="hu-HU" sz="1200" dirty="0" smtClean="0"/>
              <a:t>. 3 óra várakozás)</a:t>
            </a:r>
            <a:endParaRPr lang="hu-HU" sz="1200" dirty="0"/>
          </a:p>
        </p:txBody>
      </p:sp>
      <p:sp>
        <p:nvSpPr>
          <p:cNvPr id="32" name="Téglalap 31"/>
          <p:cNvSpPr/>
          <p:nvPr/>
        </p:nvSpPr>
        <p:spPr>
          <a:xfrm rot="18151293">
            <a:off x="5022791" y="2367544"/>
            <a:ext cx="571504" cy="71438"/>
          </a:xfrm>
          <a:prstGeom prst="rect">
            <a:avLst/>
          </a:prstGeom>
          <a:solidFill>
            <a:srgbClr val="66FF66">
              <a:alpha val="65000"/>
            </a:srgbClr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3" name="Szövegdoboz 32"/>
          <p:cNvSpPr txBox="1"/>
          <p:nvPr/>
        </p:nvSpPr>
        <p:spPr>
          <a:xfrm>
            <a:off x="4429124" y="4929198"/>
            <a:ext cx="630301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40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34" name="Szövegdoboz 33"/>
          <p:cNvSpPr txBox="1"/>
          <p:nvPr/>
        </p:nvSpPr>
        <p:spPr>
          <a:xfrm>
            <a:off x="4929190" y="1142984"/>
            <a:ext cx="630301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15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  <p:sp>
        <p:nvSpPr>
          <p:cNvPr id="35" name="Szövegdoboz 34"/>
          <p:cNvSpPr txBox="1"/>
          <p:nvPr/>
        </p:nvSpPr>
        <p:spPr>
          <a:xfrm>
            <a:off x="4714876" y="2000240"/>
            <a:ext cx="521297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200" b="1" dirty="0" smtClean="0">
                <a:solidFill>
                  <a:srgbClr val="FF0000"/>
                </a:solidFill>
              </a:rPr>
              <a:t>8 </a:t>
            </a:r>
            <a:r>
              <a:rPr lang="hu-HU" sz="1200" b="1" dirty="0" err="1" smtClean="0">
                <a:solidFill>
                  <a:srgbClr val="FF0000"/>
                </a:solidFill>
              </a:rPr>
              <a:t>fh</a:t>
            </a:r>
            <a:endParaRPr lang="hu-HU" sz="1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chemeClr val="accent5"/>
                </a:solidFill>
              </a:rPr>
              <a:t>Parkolás szabályozás</a:t>
            </a:r>
            <a:endParaRPr lang="hu-HU" b="1" dirty="0">
              <a:solidFill>
                <a:schemeClr val="accent5"/>
              </a:solidFill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414366" y="1071546"/>
            <a:ext cx="8229600" cy="44291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A várba való behajtások szigorúbb ellenőrzése,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A behajtási rendszer korszerűsítése,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Ütemezett parkolás szabályozás,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Ütemenként a megszűnő férőhelyek pótlására megfelelő mennyiségű mélygarázs kiépítése a Vár környezetében,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A parkolók és a Vár között igényvezérelt, buszos kiszolgálás megteremtése (max.5 perc várakozás+max.5 perc utazás),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Parkolás irányítási rendszer kiépítése,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800" dirty="0" smtClean="0"/>
              <a:t>A célforgalom számára a behajtás továbbra is biztosított,</a:t>
            </a:r>
            <a:br>
              <a:rPr lang="hu-HU" sz="1800" dirty="0" smtClean="0"/>
            </a:br>
            <a:r>
              <a:rPr lang="hu-HU" sz="1800" dirty="0" smtClean="0"/>
              <a:t>a gépjármű tárolás nem cél!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 descr="Vár_ortofoto_MR_szépia.jpg"/>
          <p:cNvPicPr>
            <a:picLocks noChangeAspect="1"/>
          </p:cNvPicPr>
          <p:nvPr/>
        </p:nvPicPr>
        <p:blipFill>
          <a:blip r:embed="rId2" cstate="print"/>
          <a:srcRect l="11341" t="21694" r="18997"/>
          <a:stretch>
            <a:fillRect/>
          </a:stretch>
        </p:blipFill>
        <p:spPr>
          <a:xfrm rot="16200000">
            <a:off x="1105596" y="-819877"/>
            <a:ext cx="6858000" cy="8497751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85720" y="-142900"/>
            <a:ext cx="392909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hu-HU" sz="2400" b="1" dirty="0" smtClean="0">
                <a:solidFill>
                  <a:schemeClr val="bg1"/>
                </a:solidFill>
              </a:rPr>
              <a:t>A parkoló garázsok lehetséges helyszínei</a:t>
            </a:r>
            <a:endParaRPr lang="hu-HU" sz="3600" b="1" dirty="0">
              <a:solidFill>
                <a:schemeClr val="bg1"/>
              </a:solidFill>
            </a:endParaRPr>
          </a:p>
        </p:txBody>
      </p:sp>
      <p:sp>
        <p:nvSpPr>
          <p:cNvPr id="5" name="Szabadkézi sokszög 4"/>
          <p:cNvSpPr/>
          <p:nvPr/>
        </p:nvSpPr>
        <p:spPr>
          <a:xfrm>
            <a:off x="6521255" y="733425"/>
            <a:ext cx="688975" cy="421113"/>
          </a:xfrm>
          <a:custGeom>
            <a:avLst/>
            <a:gdLst>
              <a:gd name="connsiteX0" fmla="*/ 0 w 688975"/>
              <a:gd name="connsiteY0" fmla="*/ 203200 h 421113"/>
              <a:gd name="connsiteX1" fmla="*/ 79375 w 688975"/>
              <a:gd name="connsiteY1" fmla="*/ 361950 h 421113"/>
              <a:gd name="connsiteX2" fmla="*/ 688975 w 688975"/>
              <a:gd name="connsiteY2" fmla="*/ 152400 h 421113"/>
              <a:gd name="connsiteX3" fmla="*/ 660400 w 688975"/>
              <a:gd name="connsiteY3" fmla="*/ 73025 h 421113"/>
              <a:gd name="connsiteX4" fmla="*/ 644525 w 688975"/>
              <a:gd name="connsiteY4" fmla="*/ 0 h 421113"/>
              <a:gd name="connsiteX5" fmla="*/ 0 w 688975"/>
              <a:gd name="connsiteY5" fmla="*/ 203200 h 42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8975" h="421113">
                <a:moveTo>
                  <a:pt x="0" y="203200"/>
                </a:moveTo>
                <a:cubicBezTo>
                  <a:pt x="26041" y="256323"/>
                  <a:pt x="79375" y="421113"/>
                  <a:pt x="79375" y="361950"/>
                </a:cubicBezTo>
                <a:lnTo>
                  <a:pt x="688975" y="152400"/>
                </a:lnTo>
                <a:lnTo>
                  <a:pt x="660400" y="73025"/>
                </a:lnTo>
                <a:lnTo>
                  <a:pt x="644525" y="0"/>
                </a:lnTo>
                <a:lnTo>
                  <a:pt x="0" y="203200"/>
                </a:lnTo>
                <a:close/>
              </a:path>
            </a:pathLst>
          </a:custGeom>
          <a:solidFill>
            <a:srgbClr val="66FF66"/>
          </a:solidFill>
          <a:ln w="63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Szabadkézi sokszög 6"/>
          <p:cNvSpPr/>
          <p:nvPr/>
        </p:nvSpPr>
        <p:spPr>
          <a:xfrm>
            <a:off x="5860855" y="2089150"/>
            <a:ext cx="514350" cy="555625"/>
          </a:xfrm>
          <a:custGeom>
            <a:avLst/>
            <a:gdLst>
              <a:gd name="connsiteX0" fmla="*/ 384175 w 514350"/>
              <a:gd name="connsiteY0" fmla="*/ 0 h 555625"/>
              <a:gd name="connsiteX1" fmla="*/ 514350 w 514350"/>
              <a:gd name="connsiteY1" fmla="*/ 139700 h 555625"/>
              <a:gd name="connsiteX2" fmla="*/ 123825 w 514350"/>
              <a:gd name="connsiteY2" fmla="*/ 555625 h 555625"/>
              <a:gd name="connsiteX3" fmla="*/ 0 w 514350"/>
              <a:gd name="connsiteY3" fmla="*/ 450850 h 555625"/>
              <a:gd name="connsiteX4" fmla="*/ 384175 w 514350"/>
              <a:gd name="connsiteY4" fmla="*/ 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55625">
                <a:moveTo>
                  <a:pt x="384175" y="0"/>
                </a:moveTo>
                <a:lnTo>
                  <a:pt x="514350" y="139700"/>
                </a:lnTo>
                <a:lnTo>
                  <a:pt x="123825" y="555625"/>
                </a:lnTo>
                <a:lnTo>
                  <a:pt x="0" y="450850"/>
                </a:lnTo>
                <a:lnTo>
                  <a:pt x="384175" y="0"/>
                </a:lnTo>
                <a:close/>
              </a:path>
            </a:pathLst>
          </a:custGeom>
          <a:solidFill>
            <a:srgbClr val="00B0F0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abadkézi sokszög 7"/>
          <p:cNvSpPr/>
          <p:nvPr/>
        </p:nvSpPr>
        <p:spPr>
          <a:xfrm>
            <a:off x="5384605" y="2571750"/>
            <a:ext cx="558800" cy="511175"/>
          </a:xfrm>
          <a:custGeom>
            <a:avLst/>
            <a:gdLst>
              <a:gd name="connsiteX0" fmla="*/ 457200 w 558800"/>
              <a:gd name="connsiteY0" fmla="*/ 0 h 511175"/>
              <a:gd name="connsiteX1" fmla="*/ 558800 w 558800"/>
              <a:gd name="connsiteY1" fmla="*/ 92075 h 511175"/>
              <a:gd name="connsiteX2" fmla="*/ 95250 w 558800"/>
              <a:gd name="connsiteY2" fmla="*/ 511175 h 511175"/>
              <a:gd name="connsiteX3" fmla="*/ 0 w 558800"/>
              <a:gd name="connsiteY3" fmla="*/ 400050 h 511175"/>
              <a:gd name="connsiteX4" fmla="*/ 396875 w 558800"/>
              <a:gd name="connsiteY4" fmla="*/ 95250 h 511175"/>
              <a:gd name="connsiteX5" fmla="*/ 457200 w 558800"/>
              <a:gd name="connsiteY5" fmla="*/ 0 h 51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800" h="511175">
                <a:moveTo>
                  <a:pt x="457200" y="0"/>
                </a:moveTo>
                <a:lnTo>
                  <a:pt x="558800" y="92075"/>
                </a:lnTo>
                <a:lnTo>
                  <a:pt x="95250" y="511175"/>
                </a:lnTo>
                <a:lnTo>
                  <a:pt x="0" y="400050"/>
                </a:lnTo>
                <a:lnTo>
                  <a:pt x="396875" y="95250"/>
                </a:lnTo>
                <a:lnTo>
                  <a:pt x="4572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63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abadkézi sokszög 10"/>
          <p:cNvSpPr/>
          <p:nvPr/>
        </p:nvSpPr>
        <p:spPr>
          <a:xfrm>
            <a:off x="2184205" y="5311775"/>
            <a:ext cx="920750" cy="704850"/>
          </a:xfrm>
          <a:custGeom>
            <a:avLst/>
            <a:gdLst>
              <a:gd name="connsiteX0" fmla="*/ 0 w 920750"/>
              <a:gd name="connsiteY0" fmla="*/ 628650 h 704850"/>
              <a:gd name="connsiteX1" fmla="*/ 53975 w 920750"/>
              <a:gd name="connsiteY1" fmla="*/ 704850 h 704850"/>
              <a:gd name="connsiteX2" fmla="*/ 327025 w 920750"/>
              <a:gd name="connsiteY2" fmla="*/ 495300 h 704850"/>
              <a:gd name="connsiteX3" fmla="*/ 577850 w 920750"/>
              <a:gd name="connsiteY3" fmla="*/ 317500 h 704850"/>
              <a:gd name="connsiteX4" fmla="*/ 714375 w 920750"/>
              <a:gd name="connsiteY4" fmla="*/ 215900 h 704850"/>
              <a:gd name="connsiteX5" fmla="*/ 920750 w 920750"/>
              <a:gd name="connsiteY5" fmla="*/ 69850 h 704850"/>
              <a:gd name="connsiteX6" fmla="*/ 860425 w 920750"/>
              <a:gd name="connsiteY6" fmla="*/ 0 h 704850"/>
              <a:gd name="connsiteX7" fmla="*/ 622300 w 920750"/>
              <a:gd name="connsiteY7" fmla="*/ 155575 h 704850"/>
              <a:gd name="connsiteX8" fmla="*/ 444500 w 920750"/>
              <a:gd name="connsiteY8" fmla="*/ 269875 h 704850"/>
              <a:gd name="connsiteX9" fmla="*/ 295275 w 920750"/>
              <a:gd name="connsiteY9" fmla="*/ 390525 h 704850"/>
              <a:gd name="connsiteX10" fmla="*/ 0 w 920750"/>
              <a:gd name="connsiteY10" fmla="*/ 6286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0750" h="704850">
                <a:moveTo>
                  <a:pt x="0" y="628650"/>
                </a:moveTo>
                <a:lnTo>
                  <a:pt x="53975" y="704850"/>
                </a:lnTo>
                <a:lnTo>
                  <a:pt x="327025" y="495300"/>
                </a:lnTo>
                <a:lnTo>
                  <a:pt x="577850" y="317500"/>
                </a:lnTo>
                <a:lnTo>
                  <a:pt x="714375" y="215900"/>
                </a:lnTo>
                <a:lnTo>
                  <a:pt x="920750" y="69850"/>
                </a:lnTo>
                <a:lnTo>
                  <a:pt x="860425" y="0"/>
                </a:lnTo>
                <a:lnTo>
                  <a:pt x="622300" y="155575"/>
                </a:lnTo>
                <a:lnTo>
                  <a:pt x="444500" y="269875"/>
                </a:lnTo>
                <a:lnTo>
                  <a:pt x="295275" y="390525"/>
                </a:lnTo>
                <a:lnTo>
                  <a:pt x="0" y="62865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63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/>
          <p:cNvSpPr txBox="1"/>
          <p:nvPr/>
        </p:nvSpPr>
        <p:spPr>
          <a:xfrm rot="20594818">
            <a:off x="5892260" y="425395"/>
            <a:ext cx="1774204" cy="36933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Várkert Bazár</a:t>
            </a:r>
            <a:endParaRPr lang="hu-H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zövegdoboz 18"/>
          <p:cNvSpPr txBox="1"/>
          <p:nvPr/>
        </p:nvSpPr>
        <p:spPr>
          <a:xfrm rot="19005001">
            <a:off x="4152784" y="2214273"/>
            <a:ext cx="2819939" cy="36933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Csikós udvar I-II ütem</a:t>
            </a:r>
            <a:endParaRPr lang="hu-H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Szövegdoboz 19"/>
          <p:cNvSpPr txBox="1"/>
          <p:nvPr/>
        </p:nvSpPr>
        <p:spPr>
          <a:xfrm rot="19245804">
            <a:off x="1849745" y="5715723"/>
            <a:ext cx="2086084" cy="36933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Lovas utca alatt</a:t>
            </a:r>
            <a:endParaRPr lang="hu-H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Szövegdoboz 20"/>
          <p:cNvSpPr txBox="1"/>
          <p:nvPr/>
        </p:nvSpPr>
        <p:spPr>
          <a:xfrm>
            <a:off x="1643042" y="2714620"/>
            <a:ext cx="2265364" cy="36933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Szabó Ilonka utca</a:t>
            </a:r>
            <a:endParaRPr lang="hu-H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Szövegdoboz 24"/>
          <p:cNvSpPr txBox="1"/>
          <p:nvPr/>
        </p:nvSpPr>
        <p:spPr>
          <a:xfrm>
            <a:off x="353788" y="78579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Összesen:</a:t>
            </a:r>
          </a:p>
          <a:p>
            <a:pPr>
              <a:lnSpc>
                <a:spcPct val="150000"/>
              </a:lnSpc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~1380 férőhely megépítése</a:t>
            </a:r>
          </a:p>
        </p:txBody>
      </p:sp>
      <p:sp>
        <p:nvSpPr>
          <p:cNvPr id="26" name="Szabadkézi sokszög 25"/>
          <p:cNvSpPr/>
          <p:nvPr/>
        </p:nvSpPr>
        <p:spPr>
          <a:xfrm>
            <a:off x="2428875" y="3186113"/>
            <a:ext cx="357188" cy="361447"/>
          </a:xfrm>
          <a:custGeom>
            <a:avLst/>
            <a:gdLst>
              <a:gd name="connsiteX0" fmla="*/ 228600 w 357188"/>
              <a:gd name="connsiteY0" fmla="*/ 0 h 361447"/>
              <a:gd name="connsiteX1" fmla="*/ 0 w 357188"/>
              <a:gd name="connsiteY1" fmla="*/ 57150 h 361447"/>
              <a:gd name="connsiteX2" fmla="*/ 71438 w 357188"/>
              <a:gd name="connsiteY2" fmla="*/ 285750 h 361447"/>
              <a:gd name="connsiteX3" fmla="*/ 242888 w 357188"/>
              <a:gd name="connsiteY3" fmla="*/ 357187 h 361447"/>
              <a:gd name="connsiteX4" fmla="*/ 357188 w 357188"/>
              <a:gd name="connsiteY4" fmla="*/ 285750 h 361447"/>
              <a:gd name="connsiteX5" fmla="*/ 228600 w 357188"/>
              <a:gd name="connsiteY5" fmla="*/ 0 h 36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88" h="361447">
                <a:moveTo>
                  <a:pt x="228600" y="0"/>
                </a:moveTo>
                <a:lnTo>
                  <a:pt x="0" y="57150"/>
                </a:lnTo>
                <a:lnTo>
                  <a:pt x="71438" y="285750"/>
                </a:lnTo>
                <a:cubicBezTo>
                  <a:pt x="222832" y="361447"/>
                  <a:pt x="161067" y="357187"/>
                  <a:pt x="242888" y="357187"/>
                </a:cubicBezTo>
                <a:lnTo>
                  <a:pt x="357188" y="285750"/>
                </a:lnTo>
                <a:lnTo>
                  <a:pt x="2286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63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7" name="Szövegdoboz 26"/>
          <p:cNvSpPr txBox="1"/>
          <p:nvPr/>
        </p:nvSpPr>
        <p:spPr>
          <a:xfrm>
            <a:off x="7072330" y="987966"/>
            <a:ext cx="925253" cy="338554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hu-HU" sz="1600" b="1" dirty="0" smtClean="0">
                <a:solidFill>
                  <a:schemeClr val="accent3">
                    <a:lumMod val="50000"/>
                  </a:schemeClr>
                </a:solidFill>
              </a:rPr>
              <a:t>297 </a:t>
            </a:r>
            <a:r>
              <a:rPr lang="hu-HU" sz="1600" b="1" dirty="0" err="1" smtClean="0">
                <a:solidFill>
                  <a:schemeClr val="accent3">
                    <a:lumMod val="50000"/>
                  </a:schemeClr>
                </a:solidFill>
              </a:rPr>
              <a:t>fh</a:t>
            </a:r>
            <a:endParaRPr lang="hu-HU" sz="16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0" name="Szövegdoboz 29"/>
          <p:cNvSpPr txBox="1"/>
          <p:nvPr/>
        </p:nvSpPr>
        <p:spPr>
          <a:xfrm>
            <a:off x="6429388" y="2357430"/>
            <a:ext cx="925253" cy="338554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600" b="1" dirty="0" smtClean="0">
                <a:solidFill>
                  <a:srgbClr val="FF0000"/>
                </a:solidFill>
              </a:rPr>
              <a:t>240 </a:t>
            </a:r>
            <a:r>
              <a:rPr lang="hu-HU" sz="1600" b="1" dirty="0" err="1" smtClean="0">
                <a:solidFill>
                  <a:srgbClr val="FF0000"/>
                </a:solidFill>
              </a:rPr>
              <a:t>fh</a:t>
            </a:r>
            <a:endParaRPr lang="hu-HU" sz="1600" b="1" dirty="0" smtClean="0">
              <a:solidFill>
                <a:srgbClr val="FF0000"/>
              </a:solidFill>
            </a:endParaRPr>
          </a:p>
        </p:txBody>
      </p:sp>
      <p:sp>
        <p:nvSpPr>
          <p:cNvPr id="31" name="Szövegdoboz 30"/>
          <p:cNvSpPr txBox="1"/>
          <p:nvPr/>
        </p:nvSpPr>
        <p:spPr>
          <a:xfrm>
            <a:off x="5857884" y="2857496"/>
            <a:ext cx="925253" cy="338554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600" b="1" dirty="0" smtClean="0">
                <a:solidFill>
                  <a:srgbClr val="FF0000"/>
                </a:solidFill>
              </a:rPr>
              <a:t>240 </a:t>
            </a:r>
            <a:r>
              <a:rPr lang="hu-HU" sz="1600" b="1" dirty="0" err="1" smtClean="0">
                <a:solidFill>
                  <a:srgbClr val="FF0000"/>
                </a:solidFill>
              </a:rPr>
              <a:t>fh</a:t>
            </a:r>
            <a:endParaRPr lang="hu-HU" sz="1600" b="1" dirty="0" smtClean="0">
              <a:solidFill>
                <a:srgbClr val="FF0000"/>
              </a:solidFill>
            </a:endParaRPr>
          </a:p>
        </p:txBody>
      </p:sp>
      <p:sp>
        <p:nvSpPr>
          <p:cNvPr id="32" name="Szövegdoboz 31"/>
          <p:cNvSpPr txBox="1"/>
          <p:nvPr/>
        </p:nvSpPr>
        <p:spPr>
          <a:xfrm>
            <a:off x="2857488" y="3214686"/>
            <a:ext cx="925253" cy="338554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600" b="1" dirty="0" smtClean="0">
                <a:solidFill>
                  <a:srgbClr val="FF0000"/>
                </a:solidFill>
              </a:rPr>
              <a:t>150 </a:t>
            </a:r>
            <a:r>
              <a:rPr lang="hu-HU" sz="1600" b="1" dirty="0" err="1" smtClean="0">
                <a:solidFill>
                  <a:srgbClr val="FF0000"/>
                </a:solidFill>
              </a:rPr>
              <a:t>fh</a:t>
            </a:r>
            <a:endParaRPr lang="hu-HU" sz="1600" b="1" dirty="0" smtClean="0">
              <a:solidFill>
                <a:srgbClr val="FF0000"/>
              </a:solidFill>
            </a:endParaRPr>
          </a:p>
        </p:txBody>
      </p:sp>
      <p:sp>
        <p:nvSpPr>
          <p:cNvPr id="34" name="Szövegdoboz 33"/>
          <p:cNvSpPr txBox="1"/>
          <p:nvPr/>
        </p:nvSpPr>
        <p:spPr>
          <a:xfrm>
            <a:off x="3143240" y="6000768"/>
            <a:ext cx="925253" cy="338554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hu-HU" sz="1600" b="1" dirty="0" smtClean="0">
                <a:solidFill>
                  <a:srgbClr val="FF0000"/>
                </a:solidFill>
              </a:rPr>
              <a:t>300 </a:t>
            </a:r>
            <a:r>
              <a:rPr lang="hu-HU" sz="1600" b="1" dirty="0" err="1" smtClean="0">
                <a:solidFill>
                  <a:srgbClr val="FF0000"/>
                </a:solidFill>
              </a:rPr>
              <a:t>fh</a:t>
            </a:r>
            <a:endParaRPr lang="hu-HU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 descr="Vár_ortofoto_MR_szépia.jpg"/>
          <p:cNvPicPr>
            <a:picLocks noChangeAspect="1"/>
          </p:cNvPicPr>
          <p:nvPr/>
        </p:nvPicPr>
        <p:blipFill>
          <a:blip r:embed="rId2" cstate="print"/>
          <a:srcRect l="11341" t="21694" r="18997"/>
          <a:stretch>
            <a:fillRect/>
          </a:stretch>
        </p:blipFill>
        <p:spPr>
          <a:xfrm rot="16200000">
            <a:off x="1143002" y="-1143000"/>
            <a:ext cx="6858000" cy="9144001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1406" y="-74851"/>
            <a:ext cx="4143404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hu-HU" sz="2000" b="1" dirty="0" smtClean="0">
                <a:solidFill>
                  <a:schemeClr val="bg1"/>
                </a:solidFill>
              </a:rPr>
              <a:t>A parkolás szabályozás ütemezése</a:t>
            </a:r>
            <a:endParaRPr lang="hu-HU" sz="3200" b="1" dirty="0">
              <a:solidFill>
                <a:schemeClr val="bg1"/>
              </a:solidFill>
            </a:endParaRPr>
          </a:p>
        </p:txBody>
      </p:sp>
      <p:sp>
        <p:nvSpPr>
          <p:cNvPr id="25" name="Szövegdoboz 24"/>
          <p:cNvSpPr txBox="1"/>
          <p:nvPr/>
        </p:nvSpPr>
        <p:spPr>
          <a:xfrm>
            <a:off x="71406" y="853843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Megszűnő férőhelyek összesen:</a:t>
            </a:r>
          </a:p>
          <a:p>
            <a:pPr>
              <a:lnSpc>
                <a:spcPct val="150000"/>
              </a:lnSpc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~1000 férőhely megszűnése</a:t>
            </a:r>
          </a:p>
        </p:txBody>
      </p:sp>
      <p:sp>
        <p:nvSpPr>
          <p:cNvPr id="24" name="Szabadkézi sokszög 23"/>
          <p:cNvSpPr/>
          <p:nvPr/>
        </p:nvSpPr>
        <p:spPr>
          <a:xfrm>
            <a:off x="4490566" y="1207008"/>
            <a:ext cx="2605178" cy="1874520"/>
          </a:xfrm>
          <a:custGeom>
            <a:avLst/>
            <a:gdLst>
              <a:gd name="connsiteX0" fmla="*/ 2413154 w 2605178"/>
              <a:gd name="connsiteY0" fmla="*/ 0 h 1874520"/>
              <a:gd name="connsiteX1" fmla="*/ 1919378 w 2605178"/>
              <a:gd name="connsiteY1" fmla="*/ 201168 h 1874520"/>
              <a:gd name="connsiteX2" fmla="*/ 1078130 w 2605178"/>
              <a:gd name="connsiteY2" fmla="*/ 868680 h 1874520"/>
              <a:gd name="connsiteX3" fmla="*/ 209450 w 2605178"/>
              <a:gd name="connsiteY3" fmla="*/ 1197864 h 1874520"/>
              <a:gd name="connsiteX4" fmla="*/ 81434 w 2605178"/>
              <a:gd name="connsiteY4" fmla="*/ 1481328 h 1874520"/>
              <a:gd name="connsiteX5" fmla="*/ 300890 w 2605178"/>
              <a:gd name="connsiteY5" fmla="*/ 1600200 h 1874520"/>
              <a:gd name="connsiteX6" fmla="*/ 483770 w 2605178"/>
              <a:gd name="connsiteY6" fmla="*/ 1728216 h 1874520"/>
              <a:gd name="connsiteX7" fmla="*/ 630074 w 2605178"/>
              <a:gd name="connsiteY7" fmla="*/ 1874520 h 1874520"/>
              <a:gd name="connsiteX8" fmla="*/ 995834 w 2605178"/>
              <a:gd name="connsiteY8" fmla="*/ 1755648 h 1874520"/>
              <a:gd name="connsiteX9" fmla="*/ 1462178 w 2605178"/>
              <a:gd name="connsiteY9" fmla="*/ 1389888 h 1874520"/>
              <a:gd name="connsiteX10" fmla="*/ 2138834 w 2605178"/>
              <a:gd name="connsiteY10" fmla="*/ 932688 h 1874520"/>
              <a:gd name="connsiteX11" fmla="*/ 2550314 w 2605178"/>
              <a:gd name="connsiteY11" fmla="*/ 640080 h 1874520"/>
              <a:gd name="connsiteX12" fmla="*/ 2605178 w 2605178"/>
              <a:gd name="connsiteY12" fmla="*/ 192024 h 1874520"/>
              <a:gd name="connsiteX13" fmla="*/ 2413154 w 2605178"/>
              <a:gd name="connsiteY13" fmla="*/ 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5178" h="1874520">
                <a:moveTo>
                  <a:pt x="2413154" y="0"/>
                </a:moveTo>
                <a:lnTo>
                  <a:pt x="1919378" y="201168"/>
                </a:lnTo>
                <a:lnTo>
                  <a:pt x="1078130" y="868680"/>
                </a:lnTo>
                <a:lnTo>
                  <a:pt x="209450" y="1197864"/>
                </a:lnTo>
                <a:cubicBezTo>
                  <a:pt x="70362" y="1476039"/>
                  <a:pt x="0" y="1399894"/>
                  <a:pt x="81434" y="1481328"/>
                </a:cubicBezTo>
                <a:lnTo>
                  <a:pt x="300890" y="1600200"/>
                </a:lnTo>
                <a:lnTo>
                  <a:pt x="483770" y="1728216"/>
                </a:lnTo>
                <a:lnTo>
                  <a:pt x="630074" y="1874520"/>
                </a:lnTo>
                <a:lnTo>
                  <a:pt x="995834" y="1755648"/>
                </a:lnTo>
                <a:lnTo>
                  <a:pt x="1462178" y="1389888"/>
                </a:lnTo>
                <a:lnTo>
                  <a:pt x="2138834" y="932688"/>
                </a:lnTo>
                <a:lnTo>
                  <a:pt x="2550314" y="640080"/>
                </a:lnTo>
                <a:lnTo>
                  <a:pt x="2605178" y="192024"/>
                </a:lnTo>
                <a:lnTo>
                  <a:pt x="2413154" y="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8" name="Szabadkézi sokszög 27"/>
          <p:cNvSpPr/>
          <p:nvPr/>
        </p:nvSpPr>
        <p:spPr>
          <a:xfrm>
            <a:off x="2523744" y="3592967"/>
            <a:ext cx="1316736" cy="649849"/>
          </a:xfrm>
          <a:custGeom>
            <a:avLst/>
            <a:gdLst>
              <a:gd name="connsiteX0" fmla="*/ 1115568 w 1316736"/>
              <a:gd name="connsiteY0" fmla="*/ 37201 h 649849"/>
              <a:gd name="connsiteX1" fmla="*/ 1170432 w 1316736"/>
              <a:gd name="connsiteY1" fmla="*/ 128641 h 649849"/>
              <a:gd name="connsiteX2" fmla="*/ 987552 w 1316736"/>
              <a:gd name="connsiteY2" fmla="*/ 220081 h 649849"/>
              <a:gd name="connsiteX3" fmla="*/ 1152144 w 1316736"/>
              <a:gd name="connsiteY3" fmla="*/ 412105 h 649849"/>
              <a:gd name="connsiteX4" fmla="*/ 1234440 w 1316736"/>
              <a:gd name="connsiteY4" fmla="*/ 357241 h 649849"/>
              <a:gd name="connsiteX5" fmla="*/ 1316736 w 1316736"/>
              <a:gd name="connsiteY5" fmla="*/ 457825 h 649849"/>
              <a:gd name="connsiteX6" fmla="*/ 1197864 w 1316736"/>
              <a:gd name="connsiteY6" fmla="*/ 604129 h 649849"/>
              <a:gd name="connsiteX7" fmla="*/ 1106424 w 1316736"/>
              <a:gd name="connsiteY7" fmla="*/ 549265 h 649849"/>
              <a:gd name="connsiteX8" fmla="*/ 1106424 w 1316736"/>
              <a:gd name="connsiteY8" fmla="*/ 476113 h 649849"/>
              <a:gd name="connsiteX9" fmla="*/ 932688 w 1316736"/>
              <a:gd name="connsiteY9" fmla="*/ 274945 h 649849"/>
              <a:gd name="connsiteX10" fmla="*/ 813816 w 1316736"/>
              <a:gd name="connsiteY10" fmla="*/ 448681 h 649849"/>
              <a:gd name="connsiteX11" fmla="*/ 640080 w 1316736"/>
              <a:gd name="connsiteY11" fmla="*/ 265801 h 649849"/>
              <a:gd name="connsiteX12" fmla="*/ 118872 w 1316736"/>
              <a:gd name="connsiteY12" fmla="*/ 649849 h 649849"/>
              <a:gd name="connsiteX13" fmla="*/ 0 w 1316736"/>
              <a:gd name="connsiteY13" fmla="*/ 439537 h 649849"/>
              <a:gd name="connsiteX14" fmla="*/ 548640 w 1316736"/>
              <a:gd name="connsiteY14" fmla="*/ 119497 h 649849"/>
              <a:gd name="connsiteX15" fmla="*/ 1124712 w 1316736"/>
              <a:gd name="connsiteY15" fmla="*/ 625 h 649849"/>
              <a:gd name="connsiteX16" fmla="*/ 1115568 w 1316736"/>
              <a:gd name="connsiteY16" fmla="*/ 37201 h 64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16736" h="649849">
                <a:moveTo>
                  <a:pt x="1115568" y="37201"/>
                </a:moveTo>
                <a:lnTo>
                  <a:pt x="1170432" y="128641"/>
                </a:lnTo>
                <a:lnTo>
                  <a:pt x="987552" y="220081"/>
                </a:lnTo>
                <a:lnTo>
                  <a:pt x="1152144" y="412105"/>
                </a:lnTo>
                <a:lnTo>
                  <a:pt x="1234440" y="357241"/>
                </a:lnTo>
                <a:lnTo>
                  <a:pt x="1316736" y="457825"/>
                </a:lnTo>
                <a:lnTo>
                  <a:pt x="1197864" y="604129"/>
                </a:lnTo>
                <a:lnTo>
                  <a:pt x="1106424" y="549265"/>
                </a:lnTo>
                <a:lnTo>
                  <a:pt x="1106424" y="476113"/>
                </a:lnTo>
                <a:lnTo>
                  <a:pt x="932688" y="274945"/>
                </a:lnTo>
                <a:lnTo>
                  <a:pt x="813816" y="448681"/>
                </a:lnTo>
                <a:lnTo>
                  <a:pt x="640080" y="265801"/>
                </a:lnTo>
                <a:lnTo>
                  <a:pt x="118872" y="649849"/>
                </a:lnTo>
                <a:lnTo>
                  <a:pt x="0" y="439537"/>
                </a:lnTo>
                <a:lnTo>
                  <a:pt x="548640" y="119497"/>
                </a:lnTo>
                <a:lnTo>
                  <a:pt x="1124712" y="625"/>
                </a:lnTo>
                <a:cubicBezTo>
                  <a:pt x="1127695" y="0"/>
                  <a:pt x="1118616" y="625"/>
                  <a:pt x="1115568" y="37201"/>
                </a:cubicBezTo>
                <a:close/>
              </a:path>
            </a:pathLst>
          </a:custGeom>
          <a:solidFill>
            <a:srgbClr val="FF0000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5" name="Szabadkézi sokszög 34"/>
          <p:cNvSpPr/>
          <p:nvPr/>
        </p:nvSpPr>
        <p:spPr>
          <a:xfrm>
            <a:off x="3643306" y="2786058"/>
            <a:ext cx="1517904" cy="950976"/>
          </a:xfrm>
          <a:custGeom>
            <a:avLst/>
            <a:gdLst>
              <a:gd name="connsiteX0" fmla="*/ 1097280 w 1517904"/>
              <a:gd name="connsiteY0" fmla="*/ 0 h 950976"/>
              <a:gd name="connsiteX1" fmla="*/ 722376 w 1517904"/>
              <a:gd name="connsiteY1" fmla="*/ 320040 h 950976"/>
              <a:gd name="connsiteX2" fmla="*/ 512064 w 1517904"/>
              <a:gd name="connsiteY2" fmla="*/ 557784 h 950976"/>
              <a:gd name="connsiteX3" fmla="*/ 0 w 1517904"/>
              <a:gd name="connsiteY3" fmla="*/ 813816 h 950976"/>
              <a:gd name="connsiteX4" fmla="*/ 45720 w 1517904"/>
              <a:gd name="connsiteY4" fmla="*/ 950976 h 950976"/>
              <a:gd name="connsiteX5" fmla="*/ 493776 w 1517904"/>
              <a:gd name="connsiteY5" fmla="*/ 740664 h 950976"/>
              <a:gd name="connsiteX6" fmla="*/ 530352 w 1517904"/>
              <a:gd name="connsiteY6" fmla="*/ 713232 h 950976"/>
              <a:gd name="connsiteX7" fmla="*/ 786384 w 1517904"/>
              <a:gd name="connsiteY7" fmla="*/ 457200 h 950976"/>
              <a:gd name="connsiteX8" fmla="*/ 950976 w 1517904"/>
              <a:gd name="connsiteY8" fmla="*/ 566928 h 950976"/>
              <a:gd name="connsiteX9" fmla="*/ 1106424 w 1517904"/>
              <a:gd name="connsiteY9" fmla="*/ 594360 h 950976"/>
              <a:gd name="connsiteX10" fmla="*/ 1252728 w 1517904"/>
              <a:gd name="connsiteY10" fmla="*/ 347472 h 950976"/>
              <a:gd name="connsiteX11" fmla="*/ 1517904 w 1517904"/>
              <a:gd name="connsiteY11" fmla="*/ 292608 h 950976"/>
              <a:gd name="connsiteX12" fmla="*/ 1271016 w 1517904"/>
              <a:gd name="connsiteY12" fmla="*/ 82296 h 950976"/>
              <a:gd name="connsiteX13" fmla="*/ 1097280 w 1517904"/>
              <a:gd name="connsiteY13" fmla="*/ 0 h 950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7904" h="950976">
                <a:moveTo>
                  <a:pt x="1097280" y="0"/>
                </a:moveTo>
                <a:lnTo>
                  <a:pt x="722376" y="320040"/>
                </a:lnTo>
                <a:lnTo>
                  <a:pt x="512064" y="557784"/>
                </a:lnTo>
                <a:lnTo>
                  <a:pt x="0" y="813816"/>
                </a:lnTo>
                <a:lnTo>
                  <a:pt x="45720" y="950976"/>
                </a:lnTo>
                <a:lnTo>
                  <a:pt x="493776" y="740664"/>
                </a:lnTo>
                <a:cubicBezTo>
                  <a:pt x="513689" y="731090"/>
                  <a:pt x="517793" y="725791"/>
                  <a:pt x="530352" y="713232"/>
                </a:cubicBezTo>
                <a:lnTo>
                  <a:pt x="786384" y="457200"/>
                </a:lnTo>
                <a:lnTo>
                  <a:pt x="950976" y="566928"/>
                </a:lnTo>
                <a:cubicBezTo>
                  <a:pt x="1100276" y="594922"/>
                  <a:pt x="1047662" y="594360"/>
                  <a:pt x="1106424" y="594360"/>
                </a:cubicBezTo>
                <a:cubicBezTo>
                  <a:pt x="1237246" y="342060"/>
                  <a:pt x="1141739" y="347472"/>
                  <a:pt x="1252728" y="347472"/>
                </a:cubicBezTo>
                <a:lnTo>
                  <a:pt x="1517904" y="292608"/>
                </a:lnTo>
                <a:lnTo>
                  <a:pt x="1271016" y="82296"/>
                </a:lnTo>
                <a:lnTo>
                  <a:pt x="1097280" y="0"/>
                </a:lnTo>
                <a:close/>
              </a:path>
            </a:pathLst>
          </a:custGeom>
          <a:solidFill>
            <a:srgbClr val="3333FF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Szabadkézi sokszög 35"/>
          <p:cNvSpPr/>
          <p:nvPr/>
        </p:nvSpPr>
        <p:spPr>
          <a:xfrm>
            <a:off x="1892808" y="4133088"/>
            <a:ext cx="758952" cy="685800"/>
          </a:xfrm>
          <a:custGeom>
            <a:avLst/>
            <a:gdLst>
              <a:gd name="connsiteX0" fmla="*/ 667512 w 758952"/>
              <a:gd name="connsiteY0" fmla="*/ 0 h 685800"/>
              <a:gd name="connsiteX1" fmla="*/ 0 w 758952"/>
              <a:gd name="connsiteY1" fmla="*/ 548640 h 685800"/>
              <a:gd name="connsiteX2" fmla="*/ 82296 w 758952"/>
              <a:gd name="connsiteY2" fmla="*/ 685800 h 685800"/>
              <a:gd name="connsiteX3" fmla="*/ 758952 w 758952"/>
              <a:gd name="connsiteY3" fmla="*/ 118872 h 685800"/>
              <a:gd name="connsiteX4" fmla="*/ 667512 w 758952"/>
              <a:gd name="connsiteY4" fmla="*/ 0 h 685800"/>
              <a:gd name="connsiteX0" fmla="*/ 667512 w 758952"/>
              <a:gd name="connsiteY0" fmla="*/ 0 h 685800"/>
              <a:gd name="connsiteX1" fmla="*/ 0 w 758952"/>
              <a:gd name="connsiteY1" fmla="*/ 548640 h 685800"/>
              <a:gd name="connsiteX2" fmla="*/ 82296 w 758952"/>
              <a:gd name="connsiteY2" fmla="*/ 685800 h 685800"/>
              <a:gd name="connsiteX3" fmla="*/ 758952 w 758952"/>
              <a:gd name="connsiteY3" fmla="*/ 118872 h 685800"/>
              <a:gd name="connsiteX4" fmla="*/ 667512 w 758952"/>
              <a:gd name="connsiteY4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952" h="685800">
                <a:moveTo>
                  <a:pt x="667512" y="0"/>
                </a:moveTo>
                <a:lnTo>
                  <a:pt x="0" y="548640"/>
                </a:lnTo>
                <a:lnTo>
                  <a:pt x="82296" y="685800"/>
                </a:lnTo>
                <a:lnTo>
                  <a:pt x="758952" y="118872"/>
                </a:lnTo>
                <a:lnTo>
                  <a:pt x="667512" y="0"/>
                </a:lnTo>
                <a:close/>
              </a:path>
            </a:pathLst>
          </a:custGeom>
          <a:solidFill>
            <a:srgbClr val="3333FF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7" name="Szabadkézi sokszög 36"/>
          <p:cNvSpPr/>
          <p:nvPr/>
        </p:nvSpPr>
        <p:spPr>
          <a:xfrm>
            <a:off x="1700784" y="3246120"/>
            <a:ext cx="3054096" cy="2496312"/>
          </a:xfrm>
          <a:custGeom>
            <a:avLst/>
            <a:gdLst>
              <a:gd name="connsiteX0" fmla="*/ 182880 w 3054096"/>
              <a:gd name="connsiteY0" fmla="*/ 1444752 h 2496312"/>
              <a:gd name="connsiteX1" fmla="*/ 0 w 3054096"/>
              <a:gd name="connsiteY1" fmla="*/ 1581912 h 2496312"/>
              <a:gd name="connsiteX2" fmla="*/ 173736 w 3054096"/>
              <a:gd name="connsiteY2" fmla="*/ 2130552 h 2496312"/>
              <a:gd name="connsiteX3" fmla="*/ 484632 w 3054096"/>
              <a:gd name="connsiteY3" fmla="*/ 2496312 h 2496312"/>
              <a:gd name="connsiteX4" fmla="*/ 1252728 w 3054096"/>
              <a:gd name="connsiteY4" fmla="*/ 1956816 h 2496312"/>
              <a:gd name="connsiteX5" fmla="*/ 2194560 w 3054096"/>
              <a:gd name="connsiteY5" fmla="*/ 1051560 h 2496312"/>
              <a:gd name="connsiteX6" fmla="*/ 2962656 w 3054096"/>
              <a:gd name="connsiteY6" fmla="*/ 338328 h 2496312"/>
              <a:gd name="connsiteX7" fmla="*/ 3054096 w 3054096"/>
              <a:gd name="connsiteY7" fmla="*/ 164592 h 2496312"/>
              <a:gd name="connsiteX8" fmla="*/ 2889504 w 3054096"/>
              <a:gd name="connsiteY8" fmla="*/ 109728 h 2496312"/>
              <a:gd name="connsiteX9" fmla="*/ 2706624 w 3054096"/>
              <a:gd name="connsiteY9" fmla="*/ 0 h 2496312"/>
              <a:gd name="connsiteX10" fmla="*/ 2459736 w 3054096"/>
              <a:gd name="connsiteY10" fmla="*/ 265176 h 2496312"/>
              <a:gd name="connsiteX11" fmla="*/ 2039112 w 3054096"/>
              <a:gd name="connsiteY11" fmla="*/ 484632 h 2496312"/>
              <a:gd name="connsiteX12" fmla="*/ 1847088 w 3054096"/>
              <a:gd name="connsiteY12" fmla="*/ 548640 h 2496312"/>
              <a:gd name="connsiteX13" fmla="*/ 1993392 w 3054096"/>
              <a:gd name="connsiteY13" fmla="*/ 768096 h 2496312"/>
              <a:gd name="connsiteX14" fmla="*/ 2057400 w 3054096"/>
              <a:gd name="connsiteY14" fmla="*/ 713232 h 2496312"/>
              <a:gd name="connsiteX15" fmla="*/ 2148840 w 3054096"/>
              <a:gd name="connsiteY15" fmla="*/ 804672 h 2496312"/>
              <a:gd name="connsiteX16" fmla="*/ 2029968 w 3054096"/>
              <a:gd name="connsiteY16" fmla="*/ 950976 h 2496312"/>
              <a:gd name="connsiteX17" fmla="*/ 1911096 w 3054096"/>
              <a:gd name="connsiteY17" fmla="*/ 886968 h 2496312"/>
              <a:gd name="connsiteX18" fmla="*/ 1929384 w 3054096"/>
              <a:gd name="connsiteY18" fmla="*/ 795528 h 2496312"/>
              <a:gd name="connsiteX19" fmla="*/ 1755648 w 3054096"/>
              <a:gd name="connsiteY19" fmla="*/ 621792 h 2496312"/>
              <a:gd name="connsiteX20" fmla="*/ 1636776 w 3054096"/>
              <a:gd name="connsiteY20" fmla="*/ 804672 h 2496312"/>
              <a:gd name="connsiteX21" fmla="*/ 1453896 w 3054096"/>
              <a:gd name="connsiteY21" fmla="*/ 603504 h 2496312"/>
              <a:gd name="connsiteX22" fmla="*/ 932688 w 3054096"/>
              <a:gd name="connsiteY22" fmla="*/ 1014984 h 2496312"/>
              <a:gd name="connsiteX23" fmla="*/ 292608 w 3054096"/>
              <a:gd name="connsiteY23" fmla="*/ 1581912 h 2496312"/>
              <a:gd name="connsiteX24" fmla="*/ 182880 w 3054096"/>
              <a:gd name="connsiteY24" fmla="*/ 1444752 h 2496312"/>
              <a:gd name="connsiteX0" fmla="*/ 182880 w 3054096"/>
              <a:gd name="connsiteY0" fmla="*/ 1444752 h 2496312"/>
              <a:gd name="connsiteX1" fmla="*/ 0 w 3054096"/>
              <a:gd name="connsiteY1" fmla="*/ 1581912 h 2496312"/>
              <a:gd name="connsiteX2" fmla="*/ 173736 w 3054096"/>
              <a:gd name="connsiteY2" fmla="*/ 2130552 h 2496312"/>
              <a:gd name="connsiteX3" fmla="*/ 484632 w 3054096"/>
              <a:gd name="connsiteY3" fmla="*/ 2496312 h 2496312"/>
              <a:gd name="connsiteX4" fmla="*/ 1252728 w 3054096"/>
              <a:gd name="connsiteY4" fmla="*/ 1956816 h 2496312"/>
              <a:gd name="connsiteX5" fmla="*/ 2194560 w 3054096"/>
              <a:gd name="connsiteY5" fmla="*/ 1051560 h 2496312"/>
              <a:gd name="connsiteX6" fmla="*/ 2962656 w 3054096"/>
              <a:gd name="connsiteY6" fmla="*/ 338328 h 2496312"/>
              <a:gd name="connsiteX7" fmla="*/ 3054096 w 3054096"/>
              <a:gd name="connsiteY7" fmla="*/ 164592 h 2496312"/>
              <a:gd name="connsiteX8" fmla="*/ 2889504 w 3054096"/>
              <a:gd name="connsiteY8" fmla="*/ 109728 h 2496312"/>
              <a:gd name="connsiteX9" fmla="*/ 2706624 w 3054096"/>
              <a:gd name="connsiteY9" fmla="*/ 0 h 2496312"/>
              <a:gd name="connsiteX10" fmla="*/ 2459736 w 3054096"/>
              <a:gd name="connsiteY10" fmla="*/ 265176 h 2496312"/>
              <a:gd name="connsiteX11" fmla="*/ 2039112 w 3054096"/>
              <a:gd name="connsiteY11" fmla="*/ 484632 h 2496312"/>
              <a:gd name="connsiteX12" fmla="*/ 1847088 w 3054096"/>
              <a:gd name="connsiteY12" fmla="*/ 548640 h 2496312"/>
              <a:gd name="connsiteX13" fmla="*/ 1993392 w 3054096"/>
              <a:gd name="connsiteY13" fmla="*/ 768096 h 2496312"/>
              <a:gd name="connsiteX14" fmla="*/ 2057400 w 3054096"/>
              <a:gd name="connsiteY14" fmla="*/ 713232 h 2496312"/>
              <a:gd name="connsiteX15" fmla="*/ 2148840 w 3054096"/>
              <a:gd name="connsiteY15" fmla="*/ 804672 h 2496312"/>
              <a:gd name="connsiteX16" fmla="*/ 2029968 w 3054096"/>
              <a:gd name="connsiteY16" fmla="*/ 950976 h 2496312"/>
              <a:gd name="connsiteX17" fmla="*/ 1911096 w 3054096"/>
              <a:gd name="connsiteY17" fmla="*/ 886968 h 2496312"/>
              <a:gd name="connsiteX18" fmla="*/ 1929384 w 3054096"/>
              <a:gd name="connsiteY18" fmla="*/ 795528 h 2496312"/>
              <a:gd name="connsiteX19" fmla="*/ 1755648 w 3054096"/>
              <a:gd name="connsiteY19" fmla="*/ 621792 h 2496312"/>
              <a:gd name="connsiteX20" fmla="*/ 1636776 w 3054096"/>
              <a:gd name="connsiteY20" fmla="*/ 804672 h 2496312"/>
              <a:gd name="connsiteX21" fmla="*/ 1453896 w 3054096"/>
              <a:gd name="connsiteY21" fmla="*/ 603504 h 2496312"/>
              <a:gd name="connsiteX22" fmla="*/ 932688 w 3054096"/>
              <a:gd name="connsiteY22" fmla="*/ 1014984 h 2496312"/>
              <a:gd name="connsiteX23" fmla="*/ 292608 w 3054096"/>
              <a:gd name="connsiteY23" fmla="*/ 1581912 h 2496312"/>
              <a:gd name="connsiteX24" fmla="*/ 182880 w 3054096"/>
              <a:gd name="connsiteY24" fmla="*/ 1444752 h 2496312"/>
              <a:gd name="connsiteX0" fmla="*/ 182880 w 3054096"/>
              <a:gd name="connsiteY0" fmla="*/ 1444752 h 2496312"/>
              <a:gd name="connsiteX1" fmla="*/ 0 w 3054096"/>
              <a:gd name="connsiteY1" fmla="*/ 1581912 h 2496312"/>
              <a:gd name="connsiteX2" fmla="*/ 173736 w 3054096"/>
              <a:gd name="connsiteY2" fmla="*/ 2130552 h 2496312"/>
              <a:gd name="connsiteX3" fmla="*/ 484632 w 3054096"/>
              <a:gd name="connsiteY3" fmla="*/ 2496312 h 2496312"/>
              <a:gd name="connsiteX4" fmla="*/ 1252728 w 3054096"/>
              <a:gd name="connsiteY4" fmla="*/ 1956816 h 2496312"/>
              <a:gd name="connsiteX5" fmla="*/ 2194560 w 3054096"/>
              <a:gd name="connsiteY5" fmla="*/ 1051560 h 2496312"/>
              <a:gd name="connsiteX6" fmla="*/ 2962656 w 3054096"/>
              <a:gd name="connsiteY6" fmla="*/ 338328 h 2496312"/>
              <a:gd name="connsiteX7" fmla="*/ 3054096 w 3054096"/>
              <a:gd name="connsiteY7" fmla="*/ 164592 h 2496312"/>
              <a:gd name="connsiteX8" fmla="*/ 2889504 w 3054096"/>
              <a:gd name="connsiteY8" fmla="*/ 109728 h 2496312"/>
              <a:gd name="connsiteX9" fmla="*/ 2706624 w 3054096"/>
              <a:gd name="connsiteY9" fmla="*/ 0 h 2496312"/>
              <a:gd name="connsiteX10" fmla="*/ 2459736 w 3054096"/>
              <a:gd name="connsiteY10" fmla="*/ 265176 h 2496312"/>
              <a:gd name="connsiteX11" fmla="*/ 2039112 w 3054096"/>
              <a:gd name="connsiteY11" fmla="*/ 484632 h 2496312"/>
              <a:gd name="connsiteX12" fmla="*/ 1847088 w 3054096"/>
              <a:gd name="connsiteY12" fmla="*/ 548640 h 2496312"/>
              <a:gd name="connsiteX13" fmla="*/ 1993392 w 3054096"/>
              <a:gd name="connsiteY13" fmla="*/ 768096 h 2496312"/>
              <a:gd name="connsiteX14" fmla="*/ 2057400 w 3054096"/>
              <a:gd name="connsiteY14" fmla="*/ 713232 h 2496312"/>
              <a:gd name="connsiteX15" fmla="*/ 2148840 w 3054096"/>
              <a:gd name="connsiteY15" fmla="*/ 804672 h 2496312"/>
              <a:gd name="connsiteX16" fmla="*/ 2029968 w 3054096"/>
              <a:gd name="connsiteY16" fmla="*/ 950976 h 2496312"/>
              <a:gd name="connsiteX17" fmla="*/ 1911096 w 3054096"/>
              <a:gd name="connsiteY17" fmla="*/ 886968 h 2496312"/>
              <a:gd name="connsiteX18" fmla="*/ 1929384 w 3054096"/>
              <a:gd name="connsiteY18" fmla="*/ 795528 h 2496312"/>
              <a:gd name="connsiteX19" fmla="*/ 1755648 w 3054096"/>
              <a:gd name="connsiteY19" fmla="*/ 621792 h 2496312"/>
              <a:gd name="connsiteX20" fmla="*/ 1636776 w 3054096"/>
              <a:gd name="connsiteY20" fmla="*/ 804672 h 2496312"/>
              <a:gd name="connsiteX21" fmla="*/ 1453896 w 3054096"/>
              <a:gd name="connsiteY21" fmla="*/ 603504 h 2496312"/>
              <a:gd name="connsiteX22" fmla="*/ 932688 w 3054096"/>
              <a:gd name="connsiteY22" fmla="*/ 1014984 h 2496312"/>
              <a:gd name="connsiteX23" fmla="*/ 292608 w 3054096"/>
              <a:gd name="connsiteY23" fmla="*/ 1581912 h 2496312"/>
              <a:gd name="connsiteX24" fmla="*/ 182880 w 3054096"/>
              <a:gd name="connsiteY24" fmla="*/ 1444752 h 2496312"/>
              <a:gd name="connsiteX0" fmla="*/ 182880 w 3054096"/>
              <a:gd name="connsiteY0" fmla="*/ 1444752 h 2496312"/>
              <a:gd name="connsiteX1" fmla="*/ 0 w 3054096"/>
              <a:gd name="connsiteY1" fmla="*/ 1581912 h 2496312"/>
              <a:gd name="connsiteX2" fmla="*/ 173736 w 3054096"/>
              <a:gd name="connsiteY2" fmla="*/ 2130552 h 2496312"/>
              <a:gd name="connsiteX3" fmla="*/ 484632 w 3054096"/>
              <a:gd name="connsiteY3" fmla="*/ 2496312 h 2496312"/>
              <a:gd name="connsiteX4" fmla="*/ 1252728 w 3054096"/>
              <a:gd name="connsiteY4" fmla="*/ 1956816 h 2496312"/>
              <a:gd name="connsiteX5" fmla="*/ 2194560 w 3054096"/>
              <a:gd name="connsiteY5" fmla="*/ 1051560 h 2496312"/>
              <a:gd name="connsiteX6" fmla="*/ 2962656 w 3054096"/>
              <a:gd name="connsiteY6" fmla="*/ 338328 h 2496312"/>
              <a:gd name="connsiteX7" fmla="*/ 3054096 w 3054096"/>
              <a:gd name="connsiteY7" fmla="*/ 164592 h 2496312"/>
              <a:gd name="connsiteX8" fmla="*/ 2889504 w 3054096"/>
              <a:gd name="connsiteY8" fmla="*/ 109728 h 2496312"/>
              <a:gd name="connsiteX9" fmla="*/ 2706624 w 3054096"/>
              <a:gd name="connsiteY9" fmla="*/ 0 h 2496312"/>
              <a:gd name="connsiteX10" fmla="*/ 2459736 w 3054096"/>
              <a:gd name="connsiteY10" fmla="*/ 265176 h 2496312"/>
              <a:gd name="connsiteX11" fmla="*/ 2039112 w 3054096"/>
              <a:gd name="connsiteY11" fmla="*/ 484632 h 2496312"/>
              <a:gd name="connsiteX12" fmla="*/ 1847088 w 3054096"/>
              <a:gd name="connsiteY12" fmla="*/ 548640 h 2496312"/>
              <a:gd name="connsiteX13" fmla="*/ 1993392 w 3054096"/>
              <a:gd name="connsiteY13" fmla="*/ 768096 h 2496312"/>
              <a:gd name="connsiteX14" fmla="*/ 2057400 w 3054096"/>
              <a:gd name="connsiteY14" fmla="*/ 713232 h 2496312"/>
              <a:gd name="connsiteX15" fmla="*/ 2148840 w 3054096"/>
              <a:gd name="connsiteY15" fmla="*/ 804672 h 2496312"/>
              <a:gd name="connsiteX16" fmla="*/ 2029968 w 3054096"/>
              <a:gd name="connsiteY16" fmla="*/ 950976 h 2496312"/>
              <a:gd name="connsiteX17" fmla="*/ 1911096 w 3054096"/>
              <a:gd name="connsiteY17" fmla="*/ 886968 h 2496312"/>
              <a:gd name="connsiteX18" fmla="*/ 1929384 w 3054096"/>
              <a:gd name="connsiteY18" fmla="*/ 795528 h 2496312"/>
              <a:gd name="connsiteX19" fmla="*/ 1755648 w 3054096"/>
              <a:gd name="connsiteY19" fmla="*/ 621792 h 2496312"/>
              <a:gd name="connsiteX20" fmla="*/ 1636776 w 3054096"/>
              <a:gd name="connsiteY20" fmla="*/ 804672 h 2496312"/>
              <a:gd name="connsiteX21" fmla="*/ 1453896 w 3054096"/>
              <a:gd name="connsiteY21" fmla="*/ 603504 h 2496312"/>
              <a:gd name="connsiteX22" fmla="*/ 932688 w 3054096"/>
              <a:gd name="connsiteY22" fmla="*/ 1014984 h 2496312"/>
              <a:gd name="connsiteX23" fmla="*/ 292576 w 3054096"/>
              <a:gd name="connsiteY23" fmla="*/ 1581912 h 2496312"/>
              <a:gd name="connsiteX24" fmla="*/ 182880 w 3054096"/>
              <a:gd name="connsiteY24" fmla="*/ 1444752 h 249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054096" h="2496312">
                <a:moveTo>
                  <a:pt x="182880" y="1444752"/>
                </a:moveTo>
                <a:lnTo>
                  <a:pt x="0" y="1581912"/>
                </a:lnTo>
                <a:lnTo>
                  <a:pt x="173736" y="2130552"/>
                </a:lnTo>
                <a:lnTo>
                  <a:pt x="484632" y="2496312"/>
                </a:lnTo>
                <a:lnTo>
                  <a:pt x="1252728" y="1956816"/>
                </a:lnTo>
                <a:lnTo>
                  <a:pt x="2194560" y="1051560"/>
                </a:lnTo>
                <a:lnTo>
                  <a:pt x="2962656" y="338328"/>
                </a:lnTo>
                <a:lnTo>
                  <a:pt x="3054096" y="164592"/>
                </a:lnTo>
                <a:lnTo>
                  <a:pt x="2889504" y="109728"/>
                </a:lnTo>
                <a:lnTo>
                  <a:pt x="2706624" y="0"/>
                </a:lnTo>
                <a:lnTo>
                  <a:pt x="2459736" y="265176"/>
                </a:lnTo>
                <a:lnTo>
                  <a:pt x="2039112" y="484632"/>
                </a:lnTo>
                <a:lnTo>
                  <a:pt x="1847088" y="548640"/>
                </a:lnTo>
                <a:lnTo>
                  <a:pt x="1993392" y="768096"/>
                </a:lnTo>
                <a:lnTo>
                  <a:pt x="2057400" y="713232"/>
                </a:lnTo>
                <a:lnTo>
                  <a:pt x="2148840" y="804672"/>
                </a:lnTo>
                <a:lnTo>
                  <a:pt x="2029968" y="950976"/>
                </a:lnTo>
                <a:lnTo>
                  <a:pt x="1911096" y="886968"/>
                </a:lnTo>
                <a:lnTo>
                  <a:pt x="1929384" y="795528"/>
                </a:lnTo>
                <a:lnTo>
                  <a:pt x="1755648" y="621792"/>
                </a:lnTo>
                <a:lnTo>
                  <a:pt x="1636776" y="804672"/>
                </a:lnTo>
                <a:cubicBezTo>
                  <a:pt x="1461048" y="601197"/>
                  <a:pt x="1551642" y="603504"/>
                  <a:pt x="1453896" y="603504"/>
                </a:cubicBezTo>
                <a:lnTo>
                  <a:pt x="932688" y="1014984"/>
                </a:lnTo>
                <a:lnTo>
                  <a:pt x="292576" y="1581912"/>
                </a:lnTo>
                <a:lnTo>
                  <a:pt x="182880" y="1444752"/>
                </a:lnTo>
                <a:close/>
              </a:path>
            </a:pathLst>
          </a:custGeom>
          <a:solidFill>
            <a:srgbClr val="66FF66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2" name="Téglalap 41"/>
          <p:cNvSpPr/>
          <p:nvPr/>
        </p:nvSpPr>
        <p:spPr>
          <a:xfrm>
            <a:off x="6500826" y="5715016"/>
            <a:ext cx="2500298" cy="114298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8" name="Téglalap 37"/>
          <p:cNvSpPr/>
          <p:nvPr/>
        </p:nvSpPr>
        <p:spPr>
          <a:xfrm>
            <a:off x="7786710" y="6000768"/>
            <a:ext cx="393703" cy="71438"/>
          </a:xfrm>
          <a:prstGeom prst="rect">
            <a:avLst/>
          </a:prstGeom>
          <a:solidFill>
            <a:srgbClr val="FF0000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9" name="Téglalap 38"/>
          <p:cNvSpPr/>
          <p:nvPr/>
        </p:nvSpPr>
        <p:spPr>
          <a:xfrm>
            <a:off x="7786710" y="6286520"/>
            <a:ext cx="393703" cy="71438"/>
          </a:xfrm>
          <a:prstGeom prst="rect">
            <a:avLst/>
          </a:prstGeom>
          <a:solidFill>
            <a:srgbClr val="3333FF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Téglalap 39"/>
          <p:cNvSpPr/>
          <p:nvPr/>
        </p:nvSpPr>
        <p:spPr>
          <a:xfrm>
            <a:off x="7786710" y="6572272"/>
            <a:ext cx="393703" cy="71438"/>
          </a:xfrm>
          <a:prstGeom prst="rect">
            <a:avLst/>
          </a:prstGeom>
          <a:solidFill>
            <a:srgbClr val="66FF66">
              <a:alpha val="50000"/>
            </a:srgb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1" name="Szövegdoboz 40"/>
          <p:cNvSpPr txBox="1"/>
          <p:nvPr/>
        </p:nvSpPr>
        <p:spPr>
          <a:xfrm>
            <a:off x="6786578" y="5857892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AutoNum type="romanUcPeriod"/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Ütem</a:t>
            </a:r>
          </a:p>
          <a:p>
            <a:pPr marL="285750" indent="-285750">
              <a:lnSpc>
                <a:spcPct val="150000"/>
              </a:lnSpc>
              <a:buAutoNum type="romanUcPeriod"/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Ütem</a:t>
            </a:r>
          </a:p>
          <a:p>
            <a:pPr marL="285750" indent="-285750">
              <a:lnSpc>
                <a:spcPct val="150000"/>
              </a:lnSpc>
              <a:buAutoNum type="romanUcPeriod"/>
            </a:pPr>
            <a:r>
              <a:rPr lang="hu-H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Ütem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rgbClr val="FF0000"/>
                </a:solidFill>
              </a:rPr>
              <a:t>A Várkert Bazár felújítása</a:t>
            </a:r>
            <a:endParaRPr lang="hu-HU" b="1" dirty="0">
              <a:solidFill>
                <a:srgbClr val="FF0000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142985"/>
            <a:ext cx="8229600" cy="44291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Északi és Déli paloták rekonstrukciója,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Északi és Déli bazársor felújítása,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err="1" smtClean="0"/>
              <a:t>Gloriette</a:t>
            </a:r>
            <a:r>
              <a:rPr lang="hu-HU" sz="1800" dirty="0" smtClean="0"/>
              <a:t> és rámpamű korszerűsítése,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Mélygarázs és </a:t>
            </a:r>
            <a:r>
              <a:rPr lang="hu-HU" sz="1800" dirty="0" err="1" smtClean="0"/>
              <a:t>multifunkciós</a:t>
            </a:r>
            <a:r>
              <a:rPr lang="hu-HU" sz="1800" dirty="0" smtClean="0"/>
              <a:t> központ építése,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Királyi kertek </a:t>
            </a:r>
            <a:r>
              <a:rPr lang="hu-HU" sz="1800" dirty="0" err="1" smtClean="0"/>
              <a:t>revitalizációja</a:t>
            </a:r>
            <a:r>
              <a:rPr lang="hu-HU" sz="1800" dirty="0" smtClean="0"/>
              <a:t>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Északi lépcsőpavilon felújítása,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Új mozgólépcső építése a vízhordó lépcső mellett,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Új lift létesítése és a gyalogos sétány továbbépítése a várfalon,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hu-HU" sz="1800" dirty="0" smtClean="0"/>
              <a:t>Lánchíd utca és kapcsolódó úthálózatának átépítése.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Makett_várbazár+.jpg"/>
          <p:cNvPicPr>
            <a:picLocks noChangeAspect="1"/>
          </p:cNvPicPr>
          <p:nvPr/>
        </p:nvPicPr>
        <p:blipFill>
          <a:blip r:embed="rId2" cstate="print"/>
          <a:srcRect l="174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Szabadkézi sokszög 10"/>
          <p:cNvSpPr/>
          <p:nvPr/>
        </p:nvSpPr>
        <p:spPr>
          <a:xfrm>
            <a:off x="78828" y="2286000"/>
            <a:ext cx="4950662" cy="1119352"/>
          </a:xfrm>
          <a:custGeom>
            <a:avLst/>
            <a:gdLst>
              <a:gd name="connsiteX0" fmla="*/ 220717 w 4950662"/>
              <a:gd name="connsiteY0" fmla="*/ 1119352 h 1119352"/>
              <a:gd name="connsiteX1" fmla="*/ 283779 w 4950662"/>
              <a:gd name="connsiteY1" fmla="*/ 457200 h 1119352"/>
              <a:gd name="connsiteX2" fmla="*/ 346841 w 4950662"/>
              <a:gd name="connsiteY2" fmla="*/ 409903 h 1119352"/>
              <a:gd name="connsiteX3" fmla="*/ 662151 w 4950662"/>
              <a:gd name="connsiteY3" fmla="*/ 394138 h 1119352"/>
              <a:gd name="connsiteX4" fmla="*/ 1150882 w 4950662"/>
              <a:gd name="connsiteY4" fmla="*/ 441434 h 1119352"/>
              <a:gd name="connsiteX5" fmla="*/ 1466193 w 4950662"/>
              <a:gd name="connsiteY5" fmla="*/ 441434 h 1119352"/>
              <a:gd name="connsiteX6" fmla="*/ 1860331 w 4950662"/>
              <a:gd name="connsiteY6" fmla="*/ 472966 h 1119352"/>
              <a:gd name="connsiteX7" fmla="*/ 2254469 w 4950662"/>
              <a:gd name="connsiteY7" fmla="*/ 488731 h 1119352"/>
              <a:gd name="connsiteX8" fmla="*/ 2427889 w 4950662"/>
              <a:gd name="connsiteY8" fmla="*/ 536028 h 1119352"/>
              <a:gd name="connsiteX9" fmla="*/ 2522482 w 4950662"/>
              <a:gd name="connsiteY9" fmla="*/ 756745 h 1119352"/>
              <a:gd name="connsiteX10" fmla="*/ 2680138 w 4950662"/>
              <a:gd name="connsiteY10" fmla="*/ 898634 h 1119352"/>
              <a:gd name="connsiteX11" fmla="*/ 3594538 w 4950662"/>
              <a:gd name="connsiteY11" fmla="*/ 740979 h 1119352"/>
              <a:gd name="connsiteX12" fmla="*/ 4225158 w 4950662"/>
              <a:gd name="connsiteY12" fmla="*/ 630621 h 1119352"/>
              <a:gd name="connsiteX13" fmla="*/ 4761186 w 4950662"/>
              <a:gd name="connsiteY13" fmla="*/ 520262 h 1119352"/>
              <a:gd name="connsiteX14" fmla="*/ 4887310 w 4950662"/>
              <a:gd name="connsiteY14" fmla="*/ 504497 h 1119352"/>
              <a:gd name="connsiteX15" fmla="*/ 4619296 w 4950662"/>
              <a:gd name="connsiteY15" fmla="*/ 0 h 1119352"/>
              <a:gd name="connsiteX16" fmla="*/ 3515710 w 4950662"/>
              <a:gd name="connsiteY16" fmla="*/ 110359 h 1119352"/>
              <a:gd name="connsiteX17" fmla="*/ 2412124 w 4950662"/>
              <a:gd name="connsiteY17" fmla="*/ 283779 h 1119352"/>
              <a:gd name="connsiteX18" fmla="*/ 2207172 w 4950662"/>
              <a:gd name="connsiteY18" fmla="*/ 331076 h 1119352"/>
              <a:gd name="connsiteX19" fmla="*/ 1450427 w 4950662"/>
              <a:gd name="connsiteY19" fmla="*/ 315310 h 1119352"/>
              <a:gd name="connsiteX20" fmla="*/ 709448 w 4950662"/>
              <a:gd name="connsiteY20" fmla="*/ 268014 h 1119352"/>
              <a:gd name="connsiteX21" fmla="*/ 204951 w 4950662"/>
              <a:gd name="connsiteY21" fmla="*/ 283779 h 1119352"/>
              <a:gd name="connsiteX22" fmla="*/ 220717 w 4950662"/>
              <a:gd name="connsiteY22" fmla="*/ 283779 h 1119352"/>
              <a:gd name="connsiteX23" fmla="*/ 157655 w 4950662"/>
              <a:gd name="connsiteY23" fmla="*/ 362607 h 1119352"/>
              <a:gd name="connsiteX24" fmla="*/ 110358 w 4950662"/>
              <a:gd name="connsiteY24" fmla="*/ 551793 h 1119352"/>
              <a:gd name="connsiteX25" fmla="*/ 31531 w 4950662"/>
              <a:gd name="connsiteY25" fmla="*/ 1008993 h 1119352"/>
              <a:gd name="connsiteX26" fmla="*/ 0 w 4950662"/>
              <a:gd name="connsiteY26" fmla="*/ 1119352 h 1119352"/>
              <a:gd name="connsiteX27" fmla="*/ 220717 w 4950662"/>
              <a:gd name="connsiteY27" fmla="*/ 1119352 h 111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50662" h="1119352">
                <a:moveTo>
                  <a:pt x="220717" y="1119352"/>
                </a:moveTo>
                <a:lnTo>
                  <a:pt x="283779" y="457200"/>
                </a:lnTo>
                <a:lnTo>
                  <a:pt x="346841" y="409903"/>
                </a:lnTo>
                <a:lnTo>
                  <a:pt x="662151" y="394138"/>
                </a:lnTo>
                <a:lnTo>
                  <a:pt x="1150882" y="441434"/>
                </a:lnTo>
                <a:lnTo>
                  <a:pt x="1466193" y="441434"/>
                </a:lnTo>
                <a:cubicBezTo>
                  <a:pt x="1849802" y="473402"/>
                  <a:pt x="1718004" y="472966"/>
                  <a:pt x="1860331" y="472966"/>
                </a:cubicBezTo>
                <a:lnTo>
                  <a:pt x="2254469" y="488731"/>
                </a:lnTo>
                <a:cubicBezTo>
                  <a:pt x="2448753" y="537303"/>
                  <a:pt x="2508658" y="536028"/>
                  <a:pt x="2427889" y="536028"/>
                </a:cubicBezTo>
                <a:cubicBezTo>
                  <a:pt x="2493838" y="766851"/>
                  <a:pt x="2414435" y="756745"/>
                  <a:pt x="2522482" y="756745"/>
                </a:cubicBezTo>
                <a:lnTo>
                  <a:pt x="2680138" y="898634"/>
                </a:lnTo>
                <a:lnTo>
                  <a:pt x="3594538" y="740979"/>
                </a:lnTo>
                <a:lnTo>
                  <a:pt x="4225158" y="630621"/>
                </a:lnTo>
                <a:lnTo>
                  <a:pt x="4761186" y="520262"/>
                </a:lnTo>
                <a:cubicBezTo>
                  <a:pt x="4908298" y="503917"/>
                  <a:pt x="4950662" y="504497"/>
                  <a:pt x="4887310" y="504497"/>
                </a:cubicBezTo>
                <a:lnTo>
                  <a:pt x="4619296" y="0"/>
                </a:lnTo>
                <a:lnTo>
                  <a:pt x="3515710" y="110359"/>
                </a:lnTo>
                <a:lnTo>
                  <a:pt x="2412124" y="283779"/>
                </a:lnTo>
                <a:lnTo>
                  <a:pt x="2207172" y="331076"/>
                </a:lnTo>
                <a:lnTo>
                  <a:pt x="1450427" y="315310"/>
                </a:lnTo>
                <a:lnTo>
                  <a:pt x="709448" y="268014"/>
                </a:lnTo>
                <a:lnTo>
                  <a:pt x="204951" y="283779"/>
                </a:lnTo>
                <a:cubicBezTo>
                  <a:pt x="199698" y="283948"/>
                  <a:pt x="215462" y="283779"/>
                  <a:pt x="220717" y="283779"/>
                </a:cubicBezTo>
                <a:lnTo>
                  <a:pt x="157655" y="362607"/>
                </a:lnTo>
                <a:lnTo>
                  <a:pt x="110358" y="551793"/>
                </a:lnTo>
                <a:lnTo>
                  <a:pt x="31531" y="1008993"/>
                </a:lnTo>
                <a:lnTo>
                  <a:pt x="0" y="1119352"/>
                </a:lnTo>
                <a:lnTo>
                  <a:pt x="220717" y="111935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8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Szövegdoboz 9"/>
          <p:cNvSpPr txBox="1"/>
          <p:nvPr/>
        </p:nvSpPr>
        <p:spPr>
          <a:xfrm rot="21097259">
            <a:off x="2515007" y="2537889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Mélygarázs</a:t>
            </a:r>
            <a:endParaRPr lang="hu-HU" b="1" dirty="0" smtClean="0"/>
          </a:p>
        </p:txBody>
      </p:sp>
      <p:sp>
        <p:nvSpPr>
          <p:cNvPr id="15" name="Szabadkézi sokszög 14"/>
          <p:cNvSpPr/>
          <p:nvPr/>
        </p:nvSpPr>
        <p:spPr>
          <a:xfrm>
            <a:off x="-78828" y="1970690"/>
            <a:ext cx="9222828" cy="4477407"/>
          </a:xfrm>
          <a:custGeom>
            <a:avLst/>
            <a:gdLst>
              <a:gd name="connsiteX0" fmla="*/ 8765628 w 9222828"/>
              <a:gd name="connsiteY0" fmla="*/ 0 h 4477407"/>
              <a:gd name="connsiteX1" fmla="*/ 8229600 w 9222828"/>
              <a:gd name="connsiteY1" fmla="*/ 94593 h 4477407"/>
              <a:gd name="connsiteX2" fmla="*/ 7851228 w 9222828"/>
              <a:gd name="connsiteY2" fmla="*/ 157655 h 4477407"/>
              <a:gd name="connsiteX3" fmla="*/ 6794938 w 9222828"/>
              <a:gd name="connsiteY3" fmla="*/ 740979 h 4477407"/>
              <a:gd name="connsiteX4" fmla="*/ 6085490 w 9222828"/>
              <a:gd name="connsiteY4" fmla="*/ 1056289 h 4477407"/>
              <a:gd name="connsiteX5" fmla="*/ 5549462 w 9222828"/>
              <a:gd name="connsiteY5" fmla="*/ 1245476 h 4477407"/>
              <a:gd name="connsiteX6" fmla="*/ 4051738 w 9222828"/>
              <a:gd name="connsiteY6" fmla="*/ 1545020 h 4477407"/>
              <a:gd name="connsiteX7" fmla="*/ 2585545 w 9222828"/>
              <a:gd name="connsiteY7" fmla="*/ 1860331 h 4477407"/>
              <a:gd name="connsiteX8" fmla="*/ 1008994 w 9222828"/>
              <a:gd name="connsiteY8" fmla="*/ 1671144 h 4477407"/>
              <a:gd name="connsiteX9" fmla="*/ 31531 w 9222828"/>
              <a:gd name="connsiteY9" fmla="*/ 1403131 h 4477407"/>
              <a:gd name="connsiteX10" fmla="*/ 0 w 9222828"/>
              <a:gd name="connsiteY10" fmla="*/ 2995448 h 4477407"/>
              <a:gd name="connsiteX11" fmla="*/ 1466194 w 9222828"/>
              <a:gd name="connsiteY11" fmla="*/ 2475186 h 4477407"/>
              <a:gd name="connsiteX12" fmla="*/ 1844566 w 9222828"/>
              <a:gd name="connsiteY12" fmla="*/ 3011213 h 4477407"/>
              <a:gd name="connsiteX13" fmla="*/ 378373 w 9222828"/>
              <a:gd name="connsiteY13" fmla="*/ 3673365 h 4477407"/>
              <a:gd name="connsiteX14" fmla="*/ 63062 w 9222828"/>
              <a:gd name="connsiteY14" fmla="*/ 3815255 h 4477407"/>
              <a:gd name="connsiteX15" fmla="*/ 78828 w 9222828"/>
              <a:gd name="connsiteY15" fmla="*/ 4477407 h 4477407"/>
              <a:gd name="connsiteX16" fmla="*/ 3720662 w 9222828"/>
              <a:gd name="connsiteY16" fmla="*/ 2569779 h 4477407"/>
              <a:gd name="connsiteX17" fmla="*/ 5044966 w 9222828"/>
              <a:gd name="connsiteY17" fmla="*/ 1907627 h 4477407"/>
              <a:gd name="connsiteX18" fmla="*/ 5801711 w 9222828"/>
              <a:gd name="connsiteY18" fmla="*/ 1623848 h 4477407"/>
              <a:gd name="connsiteX19" fmla="*/ 7851228 w 9222828"/>
              <a:gd name="connsiteY19" fmla="*/ 1056289 h 4477407"/>
              <a:gd name="connsiteX20" fmla="*/ 9080938 w 9222828"/>
              <a:gd name="connsiteY20" fmla="*/ 725213 h 4477407"/>
              <a:gd name="connsiteX21" fmla="*/ 9222828 w 9222828"/>
              <a:gd name="connsiteY21" fmla="*/ 630620 h 4477407"/>
              <a:gd name="connsiteX22" fmla="*/ 9175531 w 9222828"/>
              <a:gd name="connsiteY22" fmla="*/ 252248 h 4477407"/>
              <a:gd name="connsiteX23" fmla="*/ 8765628 w 9222828"/>
              <a:gd name="connsiteY23" fmla="*/ 0 h 4477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222828" h="4477407">
                <a:moveTo>
                  <a:pt x="8765628" y="0"/>
                </a:moveTo>
                <a:lnTo>
                  <a:pt x="8229600" y="94593"/>
                </a:lnTo>
                <a:lnTo>
                  <a:pt x="7851228" y="157655"/>
                </a:lnTo>
                <a:lnTo>
                  <a:pt x="6794938" y="740979"/>
                </a:lnTo>
                <a:lnTo>
                  <a:pt x="6085490" y="1056289"/>
                </a:lnTo>
                <a:lnTo>
                  <a:pt x="5549462" y="1245476"/>
                </a:lnTo>
                <a:lnTo>
                  <a:pt x="4051738" y="1545020"/>
                </a:lnTo>
                <a:lnTo>
                  <a:pt x="2585545" y="1860331"/>
                </a:lnTo>
                <a:lnTo>
                  <a:pt x="1008994" y="1671144"/>
                </a:lnTo>
                <a:lnTo>
                  <a:pt x="31531" y="1403131"/>
                </a:lnTo>
                <a:lnTo>
                  <a:pt x="0" y="2995448"/>
                </a:lnTo>
                <a:lnTo>
                  <a:pt x="1466194" y="2475186"/>
                </a:lnTo>
                <a:lnTo>
                  <a:pt x="1844566" y="3011213"/>
                </a:lnTo>
                <a:lnTo>
                  <a:pt x="378373" y="3673365"/>
                </a:lnTo>
                <a:lnTo>
                  <a:pt x="63062" y="3815255"/>
                </a:lnTo>
                <a:lnTo>
                  <a:pt x="78828" y="4477407"/>
                </a:lnTo>
                <a:lnTo>
                  <a:pt x="3720662" y="2569779"/>
                </a:lnTo>
                <a:lnTo>
                  <a:pt x="5044966" y="1907627"/>
                </a:lnTo>
                <a:lnTo>
                  <a:pt x="5801711" y="1623848"/>
                </a:lnTo>
                <a:lnTo>
                  <a:pt x="7851228" y="1056289"/>
                </a:lnTo>
                <a:lnTo>
                  <a:pt x="9080938" y="725213"/>
                </a:lnTo>
                <a:lnTo>
                  <a:pt x="9222828" y="630620"/>
                </a:lnTo>
                <a:lnTo>
                  <a:pt x="9175531" y="252248"/>
                </a:lnTo>
                <a:lnTo>
                  <a:pt x="8765628" y="0"/>
                </a:lnTo>
                <a:close/>
              </a:path>
            </a:pathLst>
          </a:custGeom>
          <a:solidFill>
            <a:srgbClr val="00CC00">
              <a:alpha val="74902"/>
            </a:srgb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Szövegdoboz 15"/>
          <p:cNvSpPr txBox="1"/>
          <p:nvPr/>
        </p:nvSpPr>
        <p:spPr>
          <a:xfrm rot="20447589">
            <a:off x="2872372" y="3469077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Lánchíd utca átépítése</a:t>
            </a:r>
          </a:p>
        </p:txBody>
      </p:sp>
      <p:sp>
        <p:nvSpPr>
          <p:cNvPr id="19" name="Szabadkézi sokszög 18"/>
          <p:cNvSpPr/>
          <p:nvPr/>
        </p:nvSpPr>
        <p:spPr>
          <a:xfrm>
            <a:off x="2773180" y="4586990"/>
            <a:ext cx="2578309" cy="2248525"/>
          </a:xfrm>
          <a:custGeom>
            <a:avLst/>
            <a:gdLst>
              <a:gd name="connsiteX0" fmla="*/ 74951 w 2578309"/>
              <a:gd name="connsiteY0" fmla="*/ 389744 h 2248525"/>
              <a:gd name="connsiteX1" fmla="*/ 449705 w 2578309"/>
              <a:gd name="connsiteY1" fmla="*/ 959371 h 2248525"/>
              <a:gd name="connsiteX2" fmla="*/ 374754 w 2578309"/>
              <a:gd name="connsiteY2" fmla="*/ 1184223 h 2248525"/>
              <a:gd name="connsiteX3" fmla="*/ 404735 w 2578309"/>
              <a:gd name="connsiteY3" fmla="*/ 1334125 h 2248525"/>
              <a:gd name="connsiteX4" fmla="*/ 0 w 2578309"/>
              <a:gd name="connsiteY4" fmla="*/ 1588958 h 2248525"/>
              <a:gd name="connsiteX5" fmla="*/ 494676 w 2578309"/>
              <a:gd name="connsiteY5" fmla="*/ 2248525 h 2248525"/>
              <a:gd name="connsiteX6" fmla="*/ 2578309 w 2578309"/>
              <a:gd name="connsiteY6" fmla="*/ 809469 h 2248525"/>
              <a:gd name="connsiteX7" fmla="*/ 2173574 w 2578309"/>
              <a:gd name="connsiteY7" fmla="*/ 329784 h 2248525"/>
              <a:gd name="connsiteX8" fmla="*/ 1588958 w 2578309"/>
              <a:gd name="connsiteY8" fmla="*/ 674558 h 2248525"/>
              <a:gd name="connsiteX9" fmla="*/ 1469036 w 2578309"/>
              <a:gd name="connsiteY9" fmla="*/ 524656 h 2248525"/>
              <a:gd name="connsiteX10" fmla="*/ 1199213 w 2578309"/>
              <a:gd name="connsiteY10" fmla="*/ 464695 h 2248525"/>
              <a:gd name="connsiteX11" fmla="*/ 824459 w 2578309"/>
              <a:gd name="connsiteY11" fmla="*/ 0 h 2248525"/>
              <a:gd name="connsiteX12" fmla="*/ 74951 w 2578309"/>
              <a:gd name="connsiteY12" fmla="*/ 389744 h 2248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309" h="2248525">
                <a:moveTo>
                  <a:pt x="74951" y="389744"/>
                </a:moveTo>
                <a:lnTo>
                  <a:pt x="449705" y="959371"/>
                </a:lnTo>
                <a:lnTo>
                  <a:pt x="374754" y="1184223"/>
                </a:lnTo>
                <a:lnTo>
                  <a:pt x="404735" y="1334125"/>
                </a:lnTo>
                <a:lnTo>
                  <a:pt x="0" y="1588958"/>
                </a:lnTo>
                <a:lnTo>
                  <a:pt x="494676" y="2248525"/>
                </a:lnTo>
                <a:lnTo>
                  <a:pt x="2578309" y="809469"/>
                </a:lnTo>
                <a:lnTo>
                  <a:pt x="2173574" y="329784"/>
                </a:lnTo>
                <a:lnTo>
                  <a:pt x="1588958" y="674558"/>
                </a:lnTo>
                <a:lnTo>
                  <a:pt x="1469036" y="524656"/>
                </a:lnTo>
                <a:lnTo>
                  <a:pt x="1199213" y="464695"/>
                </a:lnTo>
                <a:lnTo>
                  <a:pt x="824459" y="0"/>
                </a:lnTo>
                <a:lnTo>
                  <a:pt x="74951" y="389744"/>
                </a:lnTo>
                <a:close/>
              </a:path>
            </a:pathLst>
          </a:custGeom>
          <a:solidFill>
            <a:srgbClr val="FFC000">
              <a:alpha val="65000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Szövegdoboz 19"/>
          <p:cNvSpPr txBox="1"/>
          <p:nvPr/>
        </p:nvSpPr>
        <p:spPr>
          <a:xfrm rot="19570157">
            <a:off x="2963203" y="5622110"/>
            <a:ext cx="225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Kikötő építése</a:t>
            </a:r>
            <a:endParaRPr lang="hu-HU" b="1" dirty="0" smtClean="0"/>
          </a:p>
        </p:txBody>
      </p:sp>
      <p:sp>
        <p:nvSpPr>
          <p:cNvPr id="21" name="Lefelé nyíl 20"/>
          <p:cNvSpPr/>
          <p:nvPr/>
        </p:nvSpPr>
        <p:spPr>
          <a:xfrm rot="9038445">
            <a:off x="4918948" y="1503029"/>
            <a:ext cx="381350" cy="150019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2" name="Szövegdoboz 21"/>
          <p:cNvSpPr txBox="1"/>
          <p:nvPr/>
        </p:nvSpPr>
        <p:spPr>
          <a:xfrm rot="21046697">
            <a:off x="2444686" y="1882816"/>
            <a:ext cx="2130529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Mozgólépcső</a:t>
            </a:r>
            <a:endParaRPr lang="hu-HU" b="1" dirty="0" smtClean="0"/>
          </a:p>
        </p:txBody>
      </p:sp>
      <p:sp>
        <p:nvSpPr>
          <p:cNvPr id="23" name="Balra-jobbra nyíl 22"/>
          <p:cNvSpPr/>
          <p:nvPr/>
        </p:nvSpPr>
        <p:spPr>
          <a:xfrm rot="20950185">
            <a:off x="4919870" y="1040859"/>
            <a:ext cx="1214446" cy="214314"/>
          </a:xfrm>
          <a:prstGeom prst="leftRightArrow">
            <a:avLst/>
          </a:prstGeom>
          <a:solidFill>
            <a:srgbClr val="FFC000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4" name="Szövegdoboz 23"/>
          <p:cNvSpPr txBox="1"/>
          <p:nvPr/>
        </p:nvSpPr>
        <p:spPr>
          <a:xfrm rot="21046697">
            <a:off x="4798769" y="412246"/>
            <a:ext cx="265231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Gyalogos sétány</a:t>
            </a:r>
            <a:endParaRPr lang="hu-HU" b="1" dirty="0" smtClean="0"/>
          </a:p>
        </p:txBody>
      </p:sp>
      <p:sp>
        <p:nvSpPr>
          <p:cNvPr id="25" name="Balra-jobbra nyíl 24"/>
          <p:cNvSpPr/>
          <p:nvPr/>
        </p:nvSpPr>
        <p:spPr>
          <a:xfrm rot="17272329">
            <a:off x="4264983" y="1288412"/>
            <a:ext cx="755131" cy="204995"/>
          </a:xfrm>
          <a:prstGeom prst="leftRightArrow">
            <a:avLst/>
          </a:prstGeom>
          <a:solidFill>
            <a:srgbClr val="FF0000"/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6" name="Szövegdoboz 25"/>
          <p:cNvSpPr txBox="1"/>
          <p:nvPr/>
        </p:nvSpPr>
        <p:spPr>
          <a:xfrm rot="21046697">
            <a:off x="3237141" y="1157581"/>
            <a:ext cx="110351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/>
              <a:t>Lift</a:t>
            </a:r>
            <a:endParaRPr lang="hu-H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15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Csoportba foglalás 7"/>
          <p:cNvGrpSpPr/>
          <p:nvPr/>
        </p:nvGrpSpPr>
        <p:grpSpPr>
          <a:xfrm>
            <a:off x="0" y="794479"/>
            <a:ext cx="9144000" cy="6063545"/>
            <a:chOff x="0" y="794479"/>
            <a:chExt cx="9144000" cy="6063545"/>
          </a:xfrm>
        </p:grpSpPr>
        <p:pic>
          <p:nvPicPr>
            <p:cNvPr id="7172" name="Picture 4" descr="http://kep.index.hu/1/0/276/2769/27693/2769367_be647cbe16f7764176a78e73b826fa54_wm.jpg"/>
            <p:cNvPicPr>
              <a:picLocks noChangeAspect="1" noChangeArrowheads="1"/>
            </p:cNvPicPr>
            <p:nvPr/>
          </p:nvPicPr>
          <p:blipFill>
            <a:blip r:embed="rId2"/>
            <a:srcRect l="16406" t="22543" r="6531" b="5868"/>
            <a:stretch>
              <a:fillRect/>
            </a:stretch>
          </p:blipFill>
          <p:spPr bwMode="auto">
            <a:xfrm>
              <a:off x="0" y="925209"/>
              <a:ext cx="9144000" cy="5932815"/>
            </a:xfrm>
            <a:prstGeom prst="rect">
              <a:avLst/>
            </a:prstGeom>
            <a:noFill/>
          </p:spPr>
        </p:pic>
        <p:sp>
          <p:nvSpPr>
            <p:cNvPr id="7" name="Szabadkézi sokszög 6"/>
            <p:cNvSpPr/>
            <p:nvPr/>
          </p:nvSpPr>
          <p:spPr>
            <a:xfrm>
              <a:off x="2143593" y="794479"/>
              <a:ext cx="6100997" cy="5546360"/>
            </a:xfrm>
            <a:custGeom>
              <a:avLst/>
              <a:gdLst>
                <a:gd name="connsiteX0" fmla="*/ 0 w 6100997"/>
                <a:gd name="connsiteY0" fmla="*/ 44970 h 5546360"/>
                <a:gd name="connsiteX1" fmla="*/ 44971 w 6100997"/>
                <a:gd name="connsiteY1" fmla="*/ 554636 h 5546360"/>
                <a:gd name="connsiteX2" fmla="*/ 419725 w 6100997"/>
                <a:gd name="connsiteY2" fmla="*/ 554636 h 5546360"/>
                <a:gd name="connsiteX3" fmla="*/ 644577 w 6100997"/>
                <a:gd name="connsiteY3" fmla="*/ 914400 h 5546360"/>
                <a:gd name="connsiteX4" fmla="*/ 764499 w 6100997"/>
                <a:gd name="connsiteY4" fmla="*/ 1528996 h 5546360"/>
                <a:gd name="connsiteX5" fmla="*/ 779489 w 6100997"/>
                <a:gd name="connsiteY5" fmla="*/ 2503357 h 5546360"/>
                <a:gd name="connsiteX6" fmla="*/ 1019332 w 6100997"/>
                <a:gd name="connsiteY6" fmla="*/ 2518347 h 5546360"/>
                <a:gd name="connsiteX7" fmla="*/ 1064302 w 6100997"/>
                <a:gd name="connsiteY7" fmla="*/ 3357796 h 5546360"/>
                <a:gd name="connsiteX8" fmla="*/ 1409076 w 6100997"/>
                <a:gd name="connsiteY8" fmla="*/ 3417757 h 5546360"/>
                <a:gd name="connsiteX9" fmla="*/ 4212237 w 6100997"/>
                <a:gd name="connsiteY9" fmla="*/ 4661941 h 5546360"/>
                <a:gd name="connsiteX10" fmla="*/ 4646951 w 6100997"/>
                <a:gd name="connsiteY10" fmla="*/ 4601980 h 5546360"/>
                <a:gd name="connsiteX11" fmla="*/ 5111646 w 6100997"/>
                <a:gd name="connsiteY11" fmla="*/ 4512039 h 5546360"/>
                <a:gd name="connsiteX12" fmla="*/ 5261548 w 6100997"/>
                <a:gd name="connsiteY12" fmla="*/ 4601980 h 5546360"/>
                <a:gd name="connsiteX13" fmla="*/ 5426440 w 6100997"/>
                <a:gd name="connsiteY13" fmla="*/ 4452078 h 5546360"/>
                <a:gd name="connsiteX14" fmla="*/ 5561351 w 6100997"/>
                <a:gd name="connsiteY14" fmla="*/ 4691921 h 5546360"/>
                <a:gd name="connsiteX15" fmla="*/ 5546361 w 6100997"/>
                <a:gd name="connsiteY15" fmla="*/ 5546360 h 5546360"/>
                <a:gd name="connsiteX16" fmla="*/ 6100997 w 6100997"/>
                <a:gd name="connsiteY16" fmla="*/ 5486400 h 5546360"/>
                <a:gd name="connsiteX17" fmla="*/ 6100997 w 6100997"/>
                <a:gd name="connsiteY17" fmla="*/ 0 h 5546360"/>
                <a:gd name="connsiteX18" fmla="*/ 0 w 6100997"/>
                <a:gd name="connsiteY18" fmla="*/ 44970 h 554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00997" h="5546360">
                  <a:moveTo>
                    <a:pt x="0" y="44970"/>
                  </a:moveTo>
                  <a:lnTo>
                    <a:pt x="44971" y="554636"/>
                  </a:lnTo>
                  <a:lnTo>
                    <a:pt x="419725" y="554636"/>
                  </a:lnTo>
                  <a:lnTo>
                    <a:pt x="644577" y="914400"/>
                  </a:lnTo>
                  <a:lnTo>
                    <a:pt x="764499" y="1528996"/>
                  </a:lnTo>
                  <a:lnTo>
                    <a:pt x="779489" y="2503357"/>
                  </a:lnTo>
                  <a:lnTo>
                    <a:pt x="1019332" y="2518347"/>
                  </a:lnTo>
                  <a:lnTo>
                    <a:pt x="1064302" y="3357796"/>
                  </a:lnTo>
                  <a:lnTo>
                    <a:pt x="1409076" y="3417757"/>
                  </a:lnTo>
                  <a:lnTo>
                    <a:pt x="4212237" y="4661941"/>
                  </a:lnTo>
                  <a:cubicBezTo>
                    <a:pt x="4636907" y="4601273"/>
                    <a:pt x="4490633" y="4601980"/>
                    <a:pt x="4646951" y="4601980"/>
                  </a:cubicBezTo>
                  <a:lnTo>
                    <a:pt x="5111646" y="4512039"/>
                  </a:lnTo>
                  <a:lnTo>
                    <a:pt x="5261548" y="4601980"/>
                  </a:lnTo>
                  <a:lnTo>
                    <a:pt x="5426440" y="4452078"/>
                  </a:lnTo>
                  <a:lnTo>
                    <a:pt x="5561351" y="4691921"/>
                  </a:lnTo>
                  <a:lnTo>
                    <a:pt x="5546361" y="5546360"/>
                  </a:lnTo>
                  <a:lnTo>
                    <a:pt x="6100997" y="5486400"/>
                  </a:lnTo>
                  <a:lnTo>
                    <a:pt x="6100997" y="0"/>
                  </a:lnTo>
                  <a:lnTo>
                    <a:pt x="0" y="4497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</p:grp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57176" y="71438"/>
            <a:ext cx="6943716" cy="8572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Közlekedési létesítmények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églalap 9"/>
          <p:cNvSpPr/>
          <p:nvPr/>
        </p:nvSpPr>
        <p:spPr>
          <a:xfrm>
            <a:off x="4286248" y="6357934"/>
            <a:ext cx="2071702" cy="500066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dirty="0" smtClean="0">
                <a:solidFill>
                  <a:schemeClr val="tx1"/>
                </a:solidFill>
              </a:rPr>
              <a:t>Parkoló</a:t>
            </a: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6215074" y="357187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Mozgólépcső</a:t>
            </a:r>
            <a:endParaRPr lang="hu-HU" dirty="0"/>
          </a:p>
        </p:txBody>
      </p:sp>
      <p:cxnSp>
        <p:nvCxnSpPr>
          <p:cNvPr id="13" name="Egyenes összekötő nyíllal 12"/>
          <p:cNvCxnSpPr>
            <a:stCxn id="11" idx="2"/>
          </p:cNvCxnSpPr>
          <p:nvPr/>
        </p:nvCxnSpPr>
        <p:spPr>
          <a:xfrm rot="5400000">
            <a:off x="5417467" y="3524370"/>
            <a:ext cx="1345182" cy="217885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zövegdoboz 14"/>
          <p:cNvSpPr txBox="1"/>
          <p:nvPr/>
        </p:nvSpPr>
        <p:spPr>
          <a:xfrm>
            <a:off x="2928926" y="171448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Lift</a:t>
            </a:r>
            <a:endParaRPr lang="hu-HU" dirty="0"/>
          </a:p>
        </p:txBody>
      </p:sp>
      <p:cxnSp>
        <p:nvCxnSpPr>
          <p:cNvPr id="16" name="Egyenes összekötő nyíllal 15"/>
          <p:cNvCxnSpPr>
            <a:stCxn id="15" idx="2"/>
          </p:cNvCxnSpPr>
          <p:nvPr/>
        </p:nvCxnSpPr>
        <p:spPr>
          <a:xfrm rot="5400000">
            <a:off x="1631253" y="2024172"/>
            <a:ext cx="2202439" cy="232173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3143240" y="300037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Felső várfal</a:t>
            </a:r>
            <a:endParaRPr lang="hu-HU" dirty="0"/>
          </a:p>
        </p:txBody>
      </p:sp>
      <p:sp>
        <p:nvSpPr>
          <p:cNvPr id="20" name="Szövegdoboz 19"/>
          <p:cNvSpPr txBox="1"/>
          <p:nvPr/>
        </p:nvSpPr>
        <p:spPr>
          <a:xfrm>
            <a:off x="7715272" y="5845750"/>
            <a:ext cx="135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Utcaszint</a:t>
            </a:r>
            <a:endParaRPr lang="hu-HU" dirty="0"/>
          </a:p>
        </p:txBody>
      </p:sp>
      <p:sp>
        <p:nvSpPr>
          <p:cNvPr id="21" name="Szövegdoboz 20"/>
          <p:cNvSpPr txBox="1"/>
          <p:nvPr/>
        </p:nvSpPr>
        <p:spPr>
          <a:xfrm>
            <a:off x="4000496" y="407194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Keleti Felvezető út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Látványtervek Várkert Bazár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196" name="Picture 4" descr="http://www.nemzetimuemlek.hu/images/uploads/images/Forster/Vilagorokseg/varke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8095"/>
            <a:ext cx="9144000" cy="6089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helyitema.hu/pictures/article_images/40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2039" y="1"/>
            <a:ext cx="4581993" cy="6872990"/>
          </a:xfrm>
          <a:prstGeom prst="rect">
            <a:avLst/>
          </a:prstGeom>
          <a:noFill/>
        </p:spPr>
      </p:pic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214282" y="0"/>
            <a:ext cx="8015318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Mozgólépcső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600" b="1" dirty="0" smtClean="0">
                <a:solidFill>
                  <a:schemeClr val="bg1">
                    <a:lumMod val="50000"/>
                  </a:schemeClr>
                </a:solidFill>
              </a:rPr>
              <a:t>Előzmények</a:t>
            </a:r>
            <a:endParaRPr lang="hu-HU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142844" y="928670"/>
            <a:ext cx="8858312" cy="4500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 novemberben Kormányhatározat a Várkert bazár felújításáról és a Budai Várnegyed közlekedésének fejlesztéséről,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 december </a:t>
            </a:r>
            <a:r>
              <a:rPr kumimoji="0" lang="hu-H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KözOP</a:t>
            </a: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pályázat benyújtása, elfogadása,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február a Támogatási Szerződés megkötése (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3,06 </a:t>
            </a:r>
            <a:r>
              <a:rPr kumimoji="0" lang="hu-HU" sz="1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mrd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Ft</a:t>
            </a: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márciusban elkészült a Részletes Megvalósíthatósági tanulmány – megalapozta a 2014 év végéig megvalósításra kerülő projekt elemek támogatási szerződését,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augusztus Kormány döntés a projekt tartalmának bővítéséről, ún. „</a:t>
            </a:r>
            <a:r>
              <a:rPr kumimoji="0" lang="hu-H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bridge</a:t>
            </a: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projektként” történő megvalósításáról,</a:t>
            </a:r>
          </a:p>
          <a:p>
            <a:pPr marL="342900" lvl="0" indent="-342900">
              <a:lnSpc>
                <a:spcPct val="150000"/>
              </a:lnSpc>
              <a:spcAft>
                <a:spcPts val="900"/>
              </a:spcAft>
              <a:buFont typeface="Wingdings" pitchFamily="2" charset="2"/>
              <a:buChar char="v"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szeptember Támogatási Szerződés módosítása (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6,4 </a:t>
            </a:r>
            <a:r>
              <a:rPr kumimoji="0" lang="hu-HU" sz="1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mrd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Ft </a:t>
            </a:r>
            <a:r>
              <a:rPr kumimoji="0" lang="hu-HU" sz="12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2014-ig megépülő </a:t>
            </a:r>
            <a:r>
              <a:rPr lang="hu-HU" sz="1200" dirty="0" smtClean="0"/>
              <a:t>elemek), </a:t>
            </a:r>
            <a:endParaRPr kumimoji="0" lang="hu-HU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december Kormány döntés további források biztosításáról,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2013 február Támogatási Szerződés módosítása (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9,2 </a:t>
            </a:r>
            <a:r>
              <a:rPr kumimoji="0" lang="hu-HU" sz="1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mrd</a:t>
            </a:r>
            <a:r>
              <a:rPr kumimoji="0" lang="hu-HU" sz="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Ft </a:t>
            </a:r>
            <a:r>
              <a:rPr kumimoji="0" lang="hu-HU" sz="12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 kivitelezés többlet + Lánchíd</a:t>
            </a:r>
            <a:r>
              <a:rPr kumimoji="0" lang="hu-HU" sz="120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utca</a:t>
            </a: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hu-H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2013 áprilistól újabb, átfogó Részletes Megvalósíthatósági tanulmány – a 2020-ig tartó időszakban megvalósításra kerülő fejlesztésekről,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Öntőház Udvar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Kép 4" descr="Öntőház udva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097809"/>
            <a:ext cx="9144000" cy="5775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err="1" smtClean="0">
                <a:solidFill>
                  <a:schemeClr val="bg2">
                    <a:lumMod val="50000"/>
                  </a:schemeClr>
                </a:solidFill>
              </a:rPr>
              <a:t>Multifunkciós</a:t>
            </a: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 központ előtér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Kép 2" descr="MF terem bejára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928670"/>
            <a:ext cx="9144000" cy="450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err="1" smtClean="0">
                <a:solidFill>
                  <a:schemeClr val="bg2">
                    <a:lumMod val="50000"/>
                  </a:schemeClr>
                </a:solidFill>
              </a:rPr>
              <a:t>Multifunkciós</a:t>
            </a: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 központ előtér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Kép 4" descr="Előcsarnok.jpg"/>
          <p:cNvPicPr>
            <a:picLocks noChangeAspect="1"/>
          </p:cNvPicPr>
          <p:nvPr/>
        </p:nvPicPr>
        <p:blipFill>
          <a:blip r:embed="rId2" cstate="print"/>
          <a:srcRect l="5468" t="13540" r="5468" b="23484"/>
          <a:stretch>
            <a:fillRect/>
          </a:stretch>
        </p:blipFill>
        <p:spPr>
          <a:xfrm>
            <a:off x="0" y="821529"/>
            <a:ext cx="9144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286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Királyi kertek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Kép 3" descr="Keleti terasz.jpg"/>
          <p:cNvPicPr>
            <a:picLocks noChangeAspect="1"/>
          </p:cNvPicPr>
          <p:nvPr/>
        </p:nvPicPr>
        <p:blipFill>
          <a:blip r:embed="rId2" cstate="print"/>
          <a:srcRect l="5391" t="4591" r="6328" b="14755"/>
          <a:stretch>
            <a:fillRect/>
          </a:stretch>
        </p:blipFill>
        <p:spPr>
          <a:xfrm>
            <a:off x="0" y="980794"/>
            <a:ext cx="9144000" cy="5907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Lánchíd utca átépítése</a:t>
            </a:r>
            <a:endParaRPr lang="hu-H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44" y="1000108"/>
            <a:ext cx="8229600" cy="44291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Forgalomcsillapított kialakítás, a szakasz végén rámpás felhajtók,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Járdaszintre emelt díszburkolat,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Kétoldalt irányhelyes kerékpársáv kiépítése,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A Várkert Bazár felőli oldalon a járdafelületek növelése,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A Várkert Bazár alatti mélygarázshoz új csomópont kiépítése,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Döbrentei utca forgalomcsillapítása,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Új </a:t>
            </a:r>
            <a:r>
              <a:rPr lang="hu-HU" sz="1400" dirty="0" err="1" smtClean="0"/>
              <a:t>villamosmegállóhely</a:t>
            </a:r>
            <a:r>
              <a:rPr lang="hu-HU" sz="1400" dirty="0" smtClean="0"/>
              <a:t> kiépítése a Várkert Bazár előtt,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Várkert Bazár melletti lépcsők átépítése,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hu-HU" sz="1400" dirty="0" smtClean="0"/>
              <a:t>Új kikötő építése a Várkert Bazár előtt,</a:t>
            </a:r>
          </a:p>
        </p:txBody>
      </p:sp>
      <p:pic>
        <p:nvPicPr>
          <p:cNvPr id="4" name="Kép 3" descr="2013-03-20 12.46.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3929065"/>
            <a:ext cx="2143140" cy="2857519"/>
          </a:xfrm>
          <a:prstGeom prst="rect">
            <a:avLst/>
          </a:prstGeom>
        </p:spPr>
      </p:pic>
      <p:pic>
        <p:nvPicPr>
          <p:cNvPr id="5" name="Kép 4" descr="2013-03-20 12.46.19.jpg"/>
          <p:cNvPicPr>
            <a:picLocks noChangeAspect="1"/>
          </p:cNvPicPr>
          <p:nvPr/>
        </p:nvPicPr>
        <p:blipFill>
          <a:blip r:embed="rId3" cstate="print"/>
          <a:srcRect t="16517" b="34703"/>
          <a:stretch>
            <a:fillRect/>
          </a:stretch>
        </p:blipFill>
        <p:spPr>
          <a:xfrm>
            <a:off x="2285984" y="5479793"/>
            <a:ext cx="3571900" cy="1306793"/>
          </a:xfrm>
          <a:prstGeom prst="rect">
            <a:avLst/>
          </a:prstGeom>
        </p:spPr>
      </p:pic>
      <p:pic>
        <p:nvPicPr>
          <p:cNvPr id="6" name="Kép 5" descr="lánchíd utc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96028" y="857232"/>
            <a:ext cx="2133690" cy="3001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7176" y="71438"/>
            <a:ext cx="6943716" cy="8572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Látványtervek Lánchíd utca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Kép 2" descr="ybl_cam_0000.jpg"/>
          <p:cNvPicPr>
            <a:picLocks noChangeAspect="1"/>
          </p:cNvPicPr>
          <p:nvPr/>
        </p:nvPicPr>
        <p:blipFill>
          <a:blip r:embed="rId2" cstate="print"/>
          <a:srcRect b="3515"/>
          <a:stretch>
            <a:fillRect/>
          </a:stretch>
        </p:blipFill>
        <p:spPr>
          <a:xfrm>
            <a:off x="0" y="976314"/>
            <a:ext cx="9144000" cy="588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7176" y="71438"/>
            <a:ext cx="6943716" cy="85723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l">
              <a:defRPr/>
            </a:pPr>
            <a:r>
              <a:rPr lang="hu-HU" sz="2400" b="1" dirty="0" smtClean="0">
                <a:solidFill>
                  <a:schemeClr val="bg2">
                    <a:lumMod val="50000"/>
                  </a:schemeClr>
                </a:solidFill>
              </a:rPr>
              <a:t>Látványtervek Lánchíd utca</a:t>
            </a:r>
            <a:endParaRPr lang="hu-H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Kép 3" descr="ybl_cam_000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881066"/>
            <a:ext cx="9144000" cy="5976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0" y="428604"/>
            <a:ext cx="6858016" cy="785794"/>
          </a:xfrm>
        </p:spPr>
        <p:txBody>
          <a:bodyPr>
            <a:noAutofit/>
          </a:bodyPr>
          <a:lstStyle/>
          <a:p>
            <a:r>
              <a:rPr lang="hu-H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Köszönöm </a:t>
            </a:r>
            <a:r>
              <a:rPr lang="hu-H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figyelmüket!</a:t>
            </a:r>
            <a:endParaRPr lang="hu-H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Create Value\Downloads\qrcod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643446"/>
            <a:ext cx="1142984" cy="114298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9523" r="4762"/>
          <a:stretch>
            <a:fillRect/>
          </a:stretch>
        </p:blipFill>
        <p:spPr bwMode="auto">
          <a:xfrm>
            <a:off x="0" y="1575124"/>
            <a:ext cx="6786610" cy="527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chemeClr val="bg1">
                    <a:lumMod val="50000"/>
                  </a:schemeClr>
                </a:solidFill>
              </a:rPr>
              <a:t>A projekt főbb adatai</a:t>
            </a:r>
            <a:endParaRPr lang="hu-HU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/>
        </p:nvGraphicFramePr>
        <p:xfrm>
          <a:off x="500034" y="1285860"/>
          <a:ext cx="8215370" cy="4143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6346"/>
                <a:gridCol w="3429024"/>
              </a:tblGrid>
              <a:tr h="5049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100" dirty="0" smtClean="0"/>
                        <a:t>Kapcsolódó operatív program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Közlekedési Operatív Program (</a:t>
                      </a:r>
                      <a:r>
                        <a:rPr lang="hu-HU" sz="1100" dirty="0" err="1" smtClean="0"/>
                        <a:t>KözOP</a:t>
                      </a:r>
                      <a:r>
                        <a:rPr lang="hu-HU" sz="1100" dirty="0" smtClean="0"/>
                        <a:t>)</a:t>
                      </a:r>
                      <a:endParaRPr lang="hu-HU" sz="1100" dirty="0"/>
                    </a:p>
                  </a:txBody>
                  <a:tcPr anchor="ctr"/>
                </a:tc>
              </a:tr>
              <a:tr h="581045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Kedvezményezett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Budapest I. kerület Budavári Önkormányzat</a:t>
                      </a:r>
                    </a:p>
                    <a:p>
                      <a:pPr algn="ctr"/>
                      <a:r>
                        <a:rPr lang="hu-HU" sz="1100" dirty="0" smtClean="0"/>
                        <a:t>(BKK Budapesti Közlekedési Központ Zrt.)</a:t>
                      </a:r>
                      <a:endParaRPr lang="hu-HU" sz="1100" dirty="0"/>
                    </a:p>
                  </a:txBody>
                  <a:tcPr anchor="ctr"/>
                </a:tc>
              </a:tr>
              <a:tr h="581045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Támogatás jelenlegi összege (bruttó)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9 225 215 896 Ft</a:t>
                      </a:r>
                    </a:p>
                    <a:p>
                      <a:pPr algn="ctr"/>
                      <a:r>
                        <a:rPr lang="hu-HU" sz="1100" dirty="0" smtClean="0"/>
                        <a:t>(30 750 000 €)</a:t>
                      </a:r>
                      <a:endParaRPr lang="hu-HU" sz="1100" dirty="0"/>
                    </a:p>
                  </a:txBody>
                  <a:tcPr anchor="ctr"/>
                </a:tc>
              </a:tr>
              <a:tr h="504956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Támogatási arány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100%</a:t>
                      </a:r>
                      <a:endParaRPr lang="hu-HU" sz="1100" dirty="0"/>
                    </a:p>
                  </a:txBody>
                  <a:tcPr anchor="ctr"/>
                </a:tc>
              </a:tr>
              <a:tr h="809313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Projekt megvalósítás időszaka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2011.11.30. – 2015.02.28.</a:t>
                      </a:r>
                    </a:p>
                    <a:p>
                      <a:pPr algn="ctr"/>
                      <a:r>
                        <a:rPr lang="hu-HU" sz="1100" dirty="0" smtClean="0"/>
                        <a:t>(II. ütem: 2014 – 2020 EU elszámolási időszak)</a:t>
                      </a:r>
                      <a:endParaRPr lang="hu-HU" sz="1100" dirty="0"/>
                    </a:p>
                  </a:txBody>
                  <a:tcPr anchor="ctr"/>
                </a:tc>
              </a:tr>
              <a:tr h="581045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További projekt elemek költsége (bruttó)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16 000 </a:t>
                      </a:r>
                      <a:r>
                        <a:rPr lang="hu-HU" sz="1100" dirty="0" err="1" smtClean="0"/>
                        <a:t>000</a:t>
                      </a:r>
                      <a:r>
                        <a:rPr lang="hu-HU" sz="1100" dirty="0" smtClean="0"/>
                        <a:t> </a:t>
                      </a:r>
                      <a:r>
                        <a:rPr lang="hu-HU" sz="1100" dirty="0" err="1" smtClean="0"/>
                        <a:t>000</a:t>
                      </a:r>
                      <a:r>
                        <a:rPr lang="hu-HU" sz="1100" dirty="0" smtClean="0"/>
                        <a:t> Ft</a:t>
                      </a:r>
                    </a:p>
                    <a:p>
                      <a:pPr algn="ctr"/>
                      <a:r>
                        <a:rPr lang="hu-HU" sz="1100" dirty="0" smtClean="0"/>
                        <a:t>(53 330 000 €)</a:t>
                      </a:r>
                      <a:endParaRPr lang="hu-HU" sz="1100" dirty="0"/>
                    </a:p>
                  </a:txBody>
                  <a:tcPr anchor="ctr"/>
                </a:tc>
              </a:tr>
              <a:tr h="581045">
                <a:tc>
                  <a:txBody>
                    <a:bodyPr/>
                    <a:lstStyle/>
                    <a:p>
                      <a:r>
                        <a:rPr lang="hu-HU" sz="1100" dirty="0" smtClean="0"/>
                        <a:t>Teljes projekt költség (2020-ig)</a:t>
                      </a:r>
                      <a:endParaRPr lang="hu-H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100" dirty="0" smtClean="0"/>
                        <a:t>~25 000 </a:t>
                      </a:r>
                      <a:r>
                        <a:rPr lang="hu-HU" sz="1100" dirty="0" err="1" smtClean="0"/>
                        <a:t>000</a:t>
                      </a:r>
                      <a:r>
                        <a:rPr lang="hu-HU" sz="1100" dirty="0" smtClean="0"/>
                        <a:t> </a:t>
                      </a:r>
                      <a:r>
                        <a:rPr lang="hu-HU" sz="1100" dirty="0" err="1" smtClean="0"/>
                        <a:t>000</a:t>
                      </a:r>
                      <a:r>
                        <a:rPr lang="hu-HU" sz="1100" dirty="0" smtClean="0"/>
                        <a:t> Ft</a:t>
                      </a:r>
                    </a:p>
                    <a:p>
                      <a:pPr algn="ctr"/>
                      <a:r>
                        <a:rPr lang="hu-HU" sz="1100" dirty="0" smtClean="0"/>
                        <a:t>(~85 000 </a:t>
                      </a:r>
                      <a:r>
                        <a:rPr lang="hu-HU" sz="1100" dirty="0" err="1" smtClean="0"/>
                        <a:t>000</a:t>
                      </a:r>
                      <a:r>
                        <a:rPr lang="hu-HU" sz="1100" dirty="0" smtClean="0"/>
                        <a:t> €)</a:t>
                      </a:r>
                      <a:endParaRPr lang="hu-HU" sz="11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chemeClr val="bg1">
                    <a:lumMod val="50000"/>
                  </a:schemeClr>
                </a:solidFill>
              </a:rPr>
              <a:t>A projekt célja</a:t>
            </a:r>
            <a:endParaRPr lang="hu-HU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142876" y="1076310"/>
            <a:ext cx="8786842" cy="457203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hu-HU" sz="2000" b="1" dirty="0" smtClean="0"/>
              <a:t>A Budai vár közlekedési kapcsolatainak környezetbarát fejlesztése, a vár elérhetőségének javítása</a:t>
            </a:r>
          </a:p>
          <a:p>
            <a:pPr marL="0" indent="0">
              <a:spcBef>
                <a:spcPts val="0"/>
              </a:spcBef>
              <a:buNone/>
            </a:pPr>
            <a:endParaRPr lang="hu-HU" sz="1600" b="1" dirty="0" smtClean="0"/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b="1" i="1" dirty="0" smtClean="0"/>
              <a:t>Esélyegyenlőség </a:t>
            </a:r>
            <a:r>
              <a:rPr lang="hu-HU" sz="1600" dirty="0" smtClean="0"/>
              <a:t>és akadálymentes feljutás biztosítása a Várba minden irányból,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külső </a:t>
            </a:r>
            <a:r>
              <a:rPr lang="hu-HU" sz="1600" b="1" i="1" dirty="0" smtClean="0"/>
              <a:t>közlekedési kapcsolatok fejlesztése</a:t>
            </a:r>
            <a:r>
              <a:rPr lang="hu-HU" sz="1600" dirty="0" smtClean="0"/>
              <a:t>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</a:t>
            </a:r>
            <a:r>
              <a:rPr lang="hu-HU" sz="1600" b="1" i="1" dirty="0" smtClean="0"/>
              <a:t>közösségi közlekedés szolgáltatási színvonalának emelése</a:t>
            </a:r>
            <a:r>
              <a:rPr lang="hu-HU" sz="1600" dirty="0" smtClean="0"/>
              <a:t>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b="1" i="1" dirty="0" smtClean="0"/>
              <a:t>Új, korszerű autóbuszok </a:t>
            </a:r>
            <a:r>
              <a:rPr lang="hu-HU" sz="1600" dirty="0" smtClean="0"/>
              <a:t>üzembe állítása,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védett övezetből a </a:t>
            </a:r>
            <a:r>
              <a:rPr lang="hu-HU" sz="1600" b="1" i="1" dirty="0" smtClean="0"/>
              <a:t>turistabuszok kitiltása</a:t>
            </a:r>
            <a:r>
              <a:rPr lang="hu-HU" sz="1600" dirty="0" smtClean="0"/>
              <a:t>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turistabuszok forgalmának „kezelése”,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Az ügyintéző forgalom számára alternatívák biztosítása,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</a:t>
            </a:r>
            <a:r>
              <a:rPr lang="hu-HU" sz="1600" b="1" i="1" dirty="0" smtClean="0"/>
              <a:t>személygépkocsik forgalmának csökkentése</a:t>
            </a:r>
            <a:r>
              <a:rPr lang="hu-HU" sz="1600" dirty="0" smtClean="0"/>
              <a:t>, parkoló autóktól mentes környezet kialakítása,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hu-HU" sz="1600" dirty="0" smtClean="0"/>
              <a:t>A gépjármű tárolás számára a várfalon kívül, garázsok építése.</a:t>
            </a:r>
          </a:p>
          <a:p>
            <a:endParaRPr lang="hu-HU" sz="1600" dirty="0" smtClean="0"/>
          </a:p>
          <a:p>
            <a:endParaRPr lang="hu-HU" sz="1600" dirty="0" smtClean="0"/>
          </a:p>
          <a:p>
            <a:pPr lvl="1">
              <a:buFont typeface="Courier New" pitchFamily="49" charset="0"/>
              <a:buChar char="o"/>
            </a:pPr>
            <a:endParaRPr lang="hu-HU" sz="1600" dirty="0" smtClean="0"/>
          </a:p>
          <a:p>
            <a:endParaRPr lang="hu-H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6" y="928670"/>
            <a:ext cx="8786842" cy="457203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Budai fonódó villamos hálózat megvalósítása,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BKV buszok által járt útvonalakon burkolat felújítás,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A burkolatcserével érintett útvonalakon a járda felújítása,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Szentháromság tér – Hess András tér – Szentháromság utca átépítése,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Széll Kálmán tér </a:t>
            </a:r>
            <a:r>
              <a:rPr lang="hu-HU" sz="2000" dirty="0" smtClean="0"/>
              <a:t>átépítése,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BUBI rendszer kiépítése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2000" dirty="0" smtClean="0"/>
              <a:t>Budapesti kerékpáros hálózat fejlesztése</a:t>
            </a:r>
            <a:endParaRPr lang="hu-HU" sz="2000" dirty="0" smtClean="0"/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2400" b="1" dirty="0" smtClean="0">
                <a:solidFill>
                  <a:schemeClr val="bg1">
                    <a:lumMod val="50000"/>
                  </a:schemeClr>
                </a:solidFill>
              </a:rPr>
              <a:t>Kapcsolódó közlekedés fejlesztések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zis 3"/>
          <p:cNvSpPr/>
          <p:nvPr/>
        </p:nvSpPr>
        <p:spPr>
          <a:xfrm>
            <a:off x="571472" y="3143248"/>
            <a:ext cx="642942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 descr="Vár_ortofoto_LR.jpg"/>
          <p:cNvPicPr>
            <a:picLocks noChangeAspect="1"/>
          </p:cNvPicPr>
          <p:nvPr/>
        </p:nvPicPr>
        <p:blipFill>
          <a:blip r:embed="rId3" cstate="print"/>
          <a:srcRect l="18996" t="31250" r="20145" b="8333"/>
          <a:stretch>
            <a:fillRect/>
          </a:stretch>
        </p:blipFill>
        <p:spPr>
          <a:xfrm rot="5400000" flipH="1" flipV="1">
            <a:off x="339269" y="803683"/>
            <a:ext cx="5679379" cy="6215106"/>
          </a:xfrm>
          <a:prstGeom prst="rect">
            <a:avLst/>
          </a:prstGeom>
        </p:spPr>
      </p:pic>
      <p:sp>
        <p:nvSpPr>
          <p:cNvPr id="10" name="Ellipszis 9"/>
          <p:cNvSpPr/>
          <p:nvPr/>
        </p:nvSpPr>
        <p:spPr>
          <a:xfrm>
            <a:off x="4643439" y="1428736"/>
            <a:ext cx="857256" cy="85725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övegdoboz 10"/>
          <p:cNvSpPr txBox="1"/>
          <p:nvPr/>
        </p:nvSpPr>
        <p:spPr>
          <a:xfrm>
            <a:off x="2071671" y="1142984"/>
            <a:ext cx="2500330" cy="1046440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Mélygarázs,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Turistabusz fogadópont,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Liftek,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Mozgólépcső,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Kikötői kapcsolat</a:t>
            </a:r>
            <a:endParaRPr lang="hu-HU" sz="1200" b="1" dirty="0"/>
          </a:p>
        </p:txBody>
      </p:sp>
      <p:sp>
        <p:nvSpPr>
          <p:cNvPr id="14" name="Ellipszis 13"/>
          <p:cNvSpPr/>
          <p:nvPr/>
        </p:nvSpPr>
        <p:spPr>
          <a:xfrm>
            <a:off x="3500431" y="2500306"/>
            <a:ext cx="571504" cy="571504"/>
          </a:xfrm>
          <a:prstGeom prst="ellipse">
            <a:avLst/>
          </a:prstGeom>
          <a:solidFill>
            <a:srgbClr val="92D05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Szövegdoboz 14"/>
          <p:cNvSpPr txBox="1"/>
          <p:nvPr/>
        </p:nvSpPr>
        <p:spPr>
          <a:xfrm>
            <a:off x="928663" y="2500306"/>
            <a:ext cx="2428892" cy="461665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Sikló,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Turistabusz fogadópont,</a:t>
            </a:r>
          </a:p>
        </p:txBody>
      </p:sp>
      <p:sp>
        <p:nvSpPr>
          <p:cNvPr id="16" name="Ellipszis 15"/>
          <p:cNvSpPr/>
          <p:nvPr/>
        </p:nvSpPr>
        <p:spPr>
          <a:xfrm>
            <a:off x="4000497" y="3286124"/>
            <a:ext cx="500066" cy="50006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/>
          <p:cNvSpPr txBox="1"/>
          <p:nvPr/>
        </p:nvSpPr>
        <p:spPr>
          <a:xfrm>
            <a:off x="3786182" y="3929066"/>
            <a:ext cx="2428892" cy="461665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Turistabusz fogadópont,</a:t>
            </a:r>
          </a:p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Liftek,</a:t>
            </a:r>
            <a:endParaRPr lang="hu-HU" sz="1200" b="1" dirty="0"/>
          </a:p>
        </p:txBody>
      </p:sp>
      <p:sp>
        <p:nvSpPr>
          <p:cNvPr id="18" name="Ellipszis 17"/>
          <p:cNvSpPr/>
          <p:nvPr/>
        </p:nvSpPr>
        <p:spPr>
          <a:xfrm>
            <a:off x="2285985" y="4714884"/>
            <a:ext cx="500066" cy="50006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Ellipszis 18"/>
          <p:cNvSpPr/>
          <p:nvPr/>
        </p:nvSpPr>
        <p:spPr>
          <a:xfrm>
            <a:off x="1214415" y="5715016"/>
            <a:ext cx="500066" cy="50006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Ellipszis 19"/>
          <p:cNvSpPr/>
          <p:nvPr/>
        </p:nvSpPr>
        <p:spPr>
          <a:xfrm>
            <a:off x="214283" y="5786454"/>
            <a:ext cx="500066" cy="50006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2" name="Szövegdoboz 21"/>
          <p:cNvSpPr txBox="1"/>
          <p:nvPr/>
        </p:nvSpPr>
        <p:spPr>
          <a:xfrm>
            <a:off x="2857489" y="5000636"/>
            <a:ext cx="714380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</a:t>
            </a:r>
            <a:endParaRPr lang="hu-HU" sz="1200" b="1" dirty="0"/>
          </a:p>
        </p:txBody>
      </p:sp>
      <p:sp>
        <p:nvSpPr>
          <p:cNvPr id="23" name="Szövegdoboz 22"/>
          <p:cNvSpPr txBox="1"/>
          <p:nvPr/>
        </p:nvSpPr>
        <p:spPr>
          <a:xfrm>
            <a:off x="1785919" y="5929330"/>
            <a:ext cx="714380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</a:t>
            </a:r>
            <a:endParaRPr lang="hu-HU" sz="1200" b="1" dirty="0"/>
          </a:p>
        </p:txBody>
      </p:sp>
      <p:sp>
        <p:nvSpPr>
          <p:cNvPr id="24" name="Szövegdoboz 23"/>
          <p:cNvSpPr txBox="1"/>
          <p:nvPr/>
        </p:nvSpPr>
        <p:spPr>
          <a:xfrm>
            <a:off x="142845" y="5429264"/>
            <a:ext cx="714380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</a:t>
            </a:r>
            <a:endParaRPr lang="hu-HU" sz="1200" b="1" dirty="0"/>
          </a:p>
        </p:txBody>
      </p:sp>
      <p:sp>
        <p:nvSpPr>
          <p:cNvPr id="21" name="Ellipszis 20"/>
          <p:cNvSpPr/>
          <p:nvPr/>
        </p:nvSpPr>
        <p:spPr>
          <a:xfrm>
            <a:off x="1000101" y="4000504"/>
            <a:ext cx="500066" cy="500066"/>
          </a:xfrm>
          <a:prstGeom prst="ellipse">
            <a:avLst/>
          </a:prstGeom>
          <a:solidFill>
            <a:srgbClr val="7030A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övegdoboz 24"/>
          <p:cNvSpPr txBox="1"/>
          <p:nvPr/>
        </p:nvSpPr>
        <p:spPr>
          <a:xfrm>
            <a:off x="285721" y="3857628"/>
            <a:ext cx="642942" cy="285752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</a:t>
            </a:r>
            <a:endParaRPr lang="hu-HU" sz="1200" b="1" dirty="0"/>
          </a:p>
        </p:txBody>
      </p:sp>
      <p:sp>
        <p:nvSpPr>
          <p:cNvPr id="26" name="Ellipszis 25"/>
          <p:cNvSpPr/>
          <p:nvPr/>
        </p:nvSpPr>
        <p:spPr>
          <a:xfrm>
            <a:off x="6858016" y="1785926"/>
            <a:ext cx="285752" cy="285752"/>
          </a:xfrm>
          <a:prstGeom prst="ellipse">
            <a:avLst/>
          </a:prstGeom>
          <a:solidFill>
            <a:srgbClr val="92D05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7" name="Szövegdoboz 26"/>
          <p:cNvSpPr txBox="1"/>
          <p:nvPr/>
        </p:nvSpPr>
        <p:spPr>
          <a:xfrm>
            <a:off x="6786578" y="1357298"/>
            <a:ext cx="195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Jelmagyarázat:</a:t>
            </a:r>
            <a:endParaRPr lang="hu-HU" dirty="0"/>
          </a:p>
        </p:txBody>
      </p:sp>
      <p:sp>
        <p:nvSpPr>
          <p:cNvPr id="28" name="Szövegdoboz 27"/>
          <p:cNvSpPr txBox="1"/>
          <p:nvPr/>
        </p:nvSpPr>
        <p:spPr>
          <a:xfrm>
            <a:off x="7198208" y="1809676"/>
            <a:ext cx="14830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Meglévő kapcsolat</a:t>
            </a:r>
            <a:endParaRPr lang="hu-HU" sz="1100" dirty="0"/>
          </a:p>
        </p:txBody>
      </p:sp>
      <p:sp>
        <p:nvSpPr>
          <p:cNvPr id="29" name="Ellipszis 28"/>
          <p:cNvSpPr/>
          <p:nvPr/>
        </p:nvSpPr>
        <p:spPr>
          <a:xfrm>
            <a:off x="6869923" y="2631119"/>
            <a:ext cx="285752" cy="285752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0" name="Szövegdoboz 29"/>
          <p:cNvSpPr txBox="1"/>
          <p:nvPr/>
        </p:nvSpPr>
        <p:spPr>
          <a:xfrm>
            <a:off x="7210115" y="2654869"/>
            <a:ext cx="7120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I. ütem</a:t>
            </a:r>
            <a:endParaRPr lang="hu-HU" sz="1100" dirty="0"/>
          </a:p>
        </p:txBody>
      </p:sp>
      <p:sp>
        <p:nvSpPr>
          <p:cNvPr id="31" name="Ellipszis 30"/>
          <p:cNvSpPr/>
          <p:nvPr/>
        </p:nvSpPr>
        <p:spPr>
          <a:xfrm>
            <a:off x="6869891" y="3000372"/>
            <a:ext cx="285752" cy="285752"/>
          </a:xfrm>
          <a:prstGeom prst="ellipse">
            <a:avLst/>
          </a:prstGeom>
          <a:solidFill>
            <a:srgbClr val="7030A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2" name="Szövegdoboz 31"/>
          <p:cNvSpPr txBox="1"/>
          <p:nvPr/>
        </p:nvSpPr>
        <p:spPr>
          <a:xfrm>
            <a:off x="7210083" y="3024122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II. ütem</a:t>
            </a:r>
            <a:endParaRPr lang="hu-HU" sz="1100" dirty="0"/>
          </a:p>
        </p:txBody>
      </p:sp>
      <p:sp>
        <p:nvSpPr>
          <p:cNvPr id="33" name="Szövegdoboz 32"/>
          <p:cNvSpPr txBox="1"/>
          <p:nvPr/>
        </p:nvSpPr>
        <p:spPr>
          <a:xfrm>
            <a:off x="6946554" y="2238696"/>
            <a:ext cx="15648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Tervezett fejlesztés</a:t>
            </a:r>
            <a:endParaRPr lang="hu-HU" sz="1100" dirty="0"/>
          </a:p>
        </p:txBody>
      </p:sp>
      <p:sp>
        <p:nvSpPr>
          <p:cNvPr id="35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rgbClr val="FFC000"/>
                </a:solidFill>
              </a:rPr>
              <a:t>Gyalogos közlekedés</a:t>
            </a:r>
            <a:endParaRPr lang="hu-HU" b="1" dirty="0">
              <a:solidFill>
                <a:srgbClr val="FFC000"/>
              </a:solidFill>
            </a:endParaRPr>
          </a:p>
        </p:txBody>
      </p:sp>
      <p:sp>
        <p:nvSpPr>
          <p:cNvPr id="34" name="Ellipszis 33"/>
          <p:cNvSpPr/>
          <p:nvPr/>
        </p:nvSpPr>
        <p:spPr>
          <a:xfrm>
            <a:off x="4929190" y="2285992"/>
            <a:ext cx="500066" cy="500066"/>
          </a:xfrm>
          <a:prstGeom prst="ellipse">
            <a:avLst/>
          </a:prstGeom>
          <a:solidFill>
            <a:srgbClr val="FF0000">
              <a:alpha val="3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Szövegdoboz 35"/>
          <p:cNvSpPr txBox="1"/>
          <p:nvPr/>
        </p:nvSpPr>
        <p:spPr>
          <a:xfrm>
            <a:off x="5500694" y="2571744"/>
            <a:ext cx="714380" cy="276999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u-HU" sz="1200" b="1" dirty="0" smtClean="0"/>
              <a:t> Lift</a:t>
            </a:r>
            <a:endParaRPr lang="hu-HU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2800" b="1" dirty="0" smtClean="0">
                <a:solidFill>
                  <a:srgbClr val="FFC000"/>
                </a:solidFill>
              </a:rPr>
              <a:t>Gyalogos </a:t>
            </a:r>
            <a:r>
              <a:rPr lang="hu-HU" sz="2800" b="1" dirty="0" smtClean="0">
                <a:solidFill>
                  <a:srgbClr val="FFC000"/>
                </a:solidFill>
              </a:rPr>
              <a:t>Információs </a:t>
            </a:r>
            <a:r>
              <a:rPr lang="hu-HU" sz="2800" b="1" dirty="0" smtClean="0">
                <a:solidFill>
                  <a:srgbClr val="FFC000"/>
                </a:solidFill>
              </a:rPr>
              <a:t>Rendszer</a:t>
            </a:r>
            <a:endParaRPr lang="hu-HU" sz="4000" b="1" dirty="0">
              <a:solidFill>
                <a:srgbClr val="FFC000"/>
              </a:solidFill>
            </a:endParaRPr>
          </a:p>
        </p:txBody>
      </p:sp>
      <p:sp>
        <p:nvSpPr>
          <p:cNvPr id="34" name="Tartalom helye 2"/>
          <p:cNvSpPr>
            <a:spLocks noGrp="1"/>
          </p:cNvSpPr>
          <p:nvPr>
            <p:ph idx="1"/>
          </p:nvPr>
        </p:nvSpPr>
        <p:spPr>
          <a:xfrm>
            <a:off x="142876" y="1076310"/>
            <a:ext cx="8786842" cy="457203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Hagyományos „táblás” jelzésrendszer a legfontosabb információkról (közintézmények, parkolók, liftek, stb.),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Korszerű internet alapú tájékoztató rendszer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sz="1600" dirty="0" smtClean="0"/>
              <a:t>Gyalogos és kerékpáros navigáció a vár területén,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sz="1600" dirty="0" smtClean="0"/>
              <a:t>Tematikus információs tartalom,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hu-HU" sz="1600" dirty="0" smtClean="0"/>
              <a:t>Közérdekű közlekedési információk (menetrendek, közösségi közlekedési eljutások, parkolás, liftek, mozgólépcső, hajózás, stb.)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err="1" smtClean="0"/>
              <a:t>Wifi</a:t>
            </a:r>
            <a:r>
              <a:rPr lang="hu-HU" sz="1800" dirty="0" smtClean="0"/>
              <a:t> hálózat kiépítése az információ szolgáltatás biztosítására,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err="1" smtClean="0"/>
              <a:t>Okostelefonos</a:t>
            </a:r>
            <a:r>
              <a:rPr lang="hu-HU" sz="1800" dirty="0" smtClean="0"/>
              <a:t> </a:t>
            </a:r>
            <a:r>
              <a:rPr lang="hu-HU" sz="1800" dirty="0" smtClean="0"/>
              <a:t>alkalmazás</a:t>
            </a:r>
          </a:p>
          <a:p>
            <a:pPr marL="742950" lvl="2" indent="-342900">
              <a:spcBef>
                <a:spcPts val="0"/>
              </a:spcBef>
              <a:spcAft>
                <a:spcPts val="1200"/>
              </a:spcAft>
            </a:pPr>
            <a:r>
              <a:rPr lang="hu-HU" sz="1600" dirty="0" err="1" smtClean="0"/>
              <a:t>Android</a:t>
            </a:r>
            <a:r>
              <a:rPr lang="hu-HU" sz="1600" dirty="0" smtClean="0"/>
              <a:t>, </a:t>
            </a:r>
            <a:r>
              <a:rPr lang="hu-HU" sz="1600" dirty="0" err="1" smtClean="0"/>
              <a:t>Iphone</a:t>
            </a:r>
            <a:r>
              <a:rPr lang="hu-HU" sz="1600" dirty="0" smtClean="0"/>
              <a:t>, Windows Mobile platform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err="1" smtClean="0"/>
              <a:t>WEB-es</a:t>
            </a:r>
            <a:r>
              <a:rPr lang="hu-HU" sz="1800" dirty="0" smtClean="0"/>
              <a:t> </a:t>
            </a:r>
            <a:r>
              <a:rPr lang="hu-HU" sz="1800" dirty="0" smtClean="0"/>
              <a:t>felület (adminisztráció, felhasználói felület),</a:t>
            </a:r>
            <a:endParaRPr lang="hu-HU" sz="1800" dirty="0" smtClean="0"/>
          </a:p>
          <a:p>
            <a:pPr marL="342900" lvl="1" indent="-34290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hu-H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Kép 26" descr="kerékpáros211.jpg"/>
          <p:cNvPicPr>
            <a:picLocks noChangeAspect="1"/>
          </p:cNvPicPr>
          <p:nvPr/>
        </p:nvPicPr>
        <p:blipFill>
          <a:blip r:embed="rId3" cstate="print"/>
          <a:srcRect l="4315" t="13541" r="5788" b="18519"/>
          <a:stretch>
            <a:fillRect/>
          </a:stretch>
        </p:blipFill>
        <p:spPr>
          <a:xfrm rot="16200000">
            <a:off x="376208" y="888979"/>
            <a:ext cx="5643604" cy="6034131"/>
          </a:xfrm>
          <a:prstGeom prst="rect">
            <a:avLst/>
          </a:prstGeom>
        </p:spPr>
      </p:pic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3200" b="1" dirty="0" smtClean="0">
                <a:solidFill>
                  <a:schemeClr val="accent3"/>
                </a:solidFill>
              </a:rPr>
              <a:t>Kerékpáros közlekedés</a:t>
            </a:r>
            <a:endParaRPr lang="hu-HU" b="1" dirty="0">
              <a:solidFill>
                <a:schemeClr val="accent3"/>
              </a:solidFill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6643702" y="1357298"/>
            <a:ext cx="195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Jelmagyarázat:</a:t>
            </a:r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7055332" y="1809676"/>
            <a:ext cx="15888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Meglévő kerékpárút</a:t>
            </a:r>
            <a:endParaRPr lang="hu-HU" sz="11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7067239" y="2143116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Kerékpáros útvonal</a:t>
            </a:r>
            <a:endParaRPr lang="hu-HU" sz="11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7067207" y="2512369"/>
            <a:ext cx="19591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Korlátozott kerékpározás</a:t>
            </a:r>
            <a:endParaRPr lang="hu-HU" sz="1100" dirty="0"/>
          </a:p>
        </p:txBody>
      </p:sp>
      <p:cxnSp>
        <p:nvCxnSpPr>
          <p:cNvPr id="16" name="Egyenes összekötő 15"/>
          <p:cNvCxnSpPr/>
          <p:nvPr/>
        </p:nvCxnSpPr>
        <p:spPr>
          <a:xfrm>
            <a:off x="6786578" y="1928802"/>
            <a:ext cx="214314" cy="1588"/>
          </a:xfrm>
          <a:prstGeom prst="line">
            <a:avLst/>
          </a:prstGeom>
          <a:ln w="38100">
            <a:solidFill>
              <a:srgbClr val="66FF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16"/>
          <p:cNvCxnSpPr/>
          <p:nvPr/>
        </p:nvCxnSpPr>
        <p:spPr>
          <a:xfrm>
            <a:off x="6786578" y="2285992"/>
            <a:ext cx="214314" cy="1588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gyenes összekötő 17"/>
          <p:cNvCxnSpPr/>
          <p:nvPr/>
        </p:nvCxnSpPr>
        <p:spPr>
          <a:xfrm>
            <a:off x="6786578" y="2643182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églalap 18"/>
          <p:cNvSpPr/>
          <p:nvPr/>
        </p:nvSpPr>
        <p:spPr>
          <a:xfrm>
            <a:off x="6819916" y="3596018"/>
            <a:ext cx="142876" cy="142876"/>
          </a:xfrm>
          <a:prstGeom prst="rect">
            <a:avLst/>
          </a:prstGeom>
          <a:noFill/>
          <a:ln w="127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Szövegdoboz 19"/>
          <p:cNvSpPr txBox="1"/>
          <p:nvPr/>
        </p:nvSpPr>
        <p:spPr>
          <a:xfrm>
            <a:off x="7047022" y="3524580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Liftek</a:t>
            </a:r>
            <a:endParaRPr lang="hu-HU" sz="1100" dirty="0"/>
          </a:p>
        </p:txBody>
      </p:sp>
      <p:sp>
        <p:nvSpPr>
          <p:cNvPr id="21" name="Téglalap 20"/>
          <p:cNvSpPr/>
          <p:nvPr/>
        </p:nvSpPr>
        <p:spPr>
          <a:xfrm>
            <a:off x="6786578" y="3953208"/>
            <a:ext cx="285752" cy="14287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2" name="Szövegdoboz 21"/>
          <p:cNvSpPr txBox="1"/>
          <p:nvPr/>
        </p:nvSpPr>
        <p:spPr>
          <a:xfrm>
            <a:off x="7072330" y="3881770"/>
            <a:ext cx="13708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Kerékpár tárolók</a:t>
            </a:r>
            <a:endParaRPr lang="hu-HU" sz="1100" dirty="0"/>
          </a:p>
        </p:txBody>
      </p:sp>
      <p:cxnSp>
        <p:nvCxnSpPr>
          <p:cNvPr id="28" name="Egyenes összekötő 27"/>
          <p:cNvCxnSpPr/>
          <p:nvPr/>
        </p:nvCxnSpPr>
        <p:spPr>
          <a:xfrm rot="8100000" flipH="1">
            <a:off x="6819916" y="3667456"/>
            <a:ext cx="142876" cy="1588"/>
          </a:xfrm>
          <a:prstGeom prst="line">
            <a:avLst/>
          </a:prstGeom>
          <a:ln w="31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rot="2700000" flipH="1">
            <a:off x="6819916" y="3667456"/>
            <a:ext cx="142876" cy="1588"/>
          </a:xfrm>
          <a:prstGeom prst="line">
            <a:avLst/>
          </a:prstGeom>
          <a:ln w="31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zabadkézi sokszög 30"/>
          <p:cNvSpPr/>
          <p:nvPr/>
        </p:nvSpPr>
        <p:spPr>
          <a:xfrm>
            <a:off x="4857750" y="3556000"/>
            <a:ext cx="1092200" cy="3194050"/>
          </a:xfrm>
          <a:custGeom>
            <a:avLst/>
            <a:gdLst>
              <a:gd name="connsiteX0" fmla="*/ 190500 w 1092200"/>
              <a:gd name="connsiteY0" fmla="*/ 0 h 3194050"/>
              <a:gd name="connsiteX1" fmla="*/ 177800 w 1092200"/>
              <a:gd name="connsiteY1" fmla="*/ 114300 h 3194050"/>
              <a:gd name="connsiteX2" fmla="*/ 57150 w 1092200"/>
              <a:gd name="connsiteY2" fmla="*/ 209550 h 3194050"/>
              <a:gd name="connsiteX3" fmla="*/ 6350 w 1092200"/>
              <a:gd name="connsiteY3" fmla="*/ 304800 h 3194050"/>
              <a:gd name="connsiteX4" fmla="*/ 95250 w 1092200"/>
              <a:gd name="connsiteY4" fmla="*/ 673100 h 3194050"/>
              <a:gd name="connsiteX5" fmla="*/ 127000 w 1092200"/>
              <a:gd name="connsiteY5" fmla="*/ 838200 h 3194050"/>
              <a:gd name="connsiteX6" fmla="*/ 95250 w 1092200"/>
              <a:gd name="connsiteY6" fmla="*/ 990600 h 3194050"/>
              <a:gd name="connsiteX7" fmla="*/ 184150 w 1092200"/>
              <a:gd name="connsiteY7" fmla="*/ 1155700 h 3194050"/>
              <a:gd name="connsiteX8" fmla="*/ 260350 w 1092200"/>
              <a:gd name="connsiteY8" fmla="*/ 1270000 h 3194050"/>
              <a:gd name="connsiteX9" fmla="*/ 349250 w 1092200"/>
              <a:gd name="connsiteY9" fmla="*/ 1517650 h 3194050"/>
              <a:gd name="connsiteX10" fmla="*/ 457200 w 1092200"/>
              <a:gd name="connsiteY10" fmla="*/ 1708150 h 3194050"/>
              <a:gd name="connsiteX11" fmla="*/ 603250 w 1092200"/>
              <a:gd name="connsiteY11" fmla="*/ 1936750 h 3194050"/>
              <a:gd name="connsiteX12" fmla="*/ 742950 w 1092200"/>
              <a:gd name="connsiteY12" fmla="*/ 2159000 h 3194050"/>
              <a:gd name="connsiteX13" fmla="*/ 800100 w 1092200"/>
              <a:gd name="connsiteY13" fmla="*/ 2298700 h 3194050"/>
              <a:gd name="connsiteX14" fmla="*/ 920750 w 1092200"/>
              <a:gd name="connsiteY14" fmla="*/ 2616200 h 3194050"/>
              <a:gd name="connsiteX15" fmla="*/ 1047750 w 1092200"/>
              <a:gd name="connsiteY15" fmla="*/ 2952750 h 3194050"/>
              <a:gd name="connsiteX16" fmla="*/ 1092200 w 1092200"/>
              <a:gd name="connsiteY16" fmla="*/ 3194050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92200" h="3194050">
                <a:moveTo>
                  <a:pt x="190500" y="0"/>
                </a:moveTo>
                <a:cubicBezTo>
                  <a:pt x="195262" y="39687"/>
                  <a:pt x="200025" y="79375"/>
                  <a:pt x="177800" y="114300"/>
                </a:cubicBezTo>
                <a:cubicBezTo>
                  <a:pt x="155575" y="149225"/>
                  <a:pt x="85725" y="177800"/>
                  <a:pt x="57150" y="209550"/>
                </a:cubicBezTo>
                <a:cubicBezTo>
                  <a:pt x="28575" y="241300"/>
                  <a:pt x="0" y="227542"/>
                  <a:pt x="6350" y="304800"/>
                </a:cubicBezTo>
                <a:cubicBezTo>
                  <a:pt x="12700" y="382058"/>
                  <a:pt x="75142" y="584200"/>
                  <a:pt x="95250" y="673100"/>
                </a:cubicBezTo>
                <a:cubicBezTo>
                  <a:pt x="115358" y="762000"/>
                  <a:pt x="127000" y="785283"/>
                  <a:pt x="127000" y="838200"/>
                </a:cubicBezTo>
                <a:cubicBezTo>
                  <a:pt x="127000" y="891117"/>
                  <a:pt x="85725" y="937683"/>
                  <a:pt x="95250" y="990600"/>
                </a:cubicBezTo>
                <a:cubicBezTo>
                  <a:pt x="104775" y="1043517"/>
                  <a:pt x="156633" y="1109133"/>
                  <a:pt x="184150" y="1155700"/>
                </a:cubicBezTo>
                <a:cubicBezTo>
                  <a:pt x="211667" y="1202267"/>
                  <a:pt x="232833" y="1209675"/>
                  <a:pt x="260350" y="1270000"/>
                </a:cubicBezTo>
                <a:cubicBezTo>
                  <a:pt x="287867" y="1330325"/>
                  <a:pt x="316442" y="1444625"/>
                  <a:pt x="349250" y="1517650"/>
                </a:cubicBezTo>
                <a:cubicBezTo>
                  <a:pt x="382058" y="1590675"/>
                  <a:pt x="414867" y="1638300"/>
                  <a:pt x="457200" y="1708150"/>
                </a:cubicBezTo>
                <a:cubicBezTo>
                  <a:pt x="499533" y="1778000"/>
                  <a:pt x="555625" y="1861608"/>
                  <a:pt x="603250" y="1936750"/>
                </a:cubicBezTo>
                <a:cubicBezTo>
                  <a:pt x="650875" y="2011892"/>
                  <a:pt x="710142" y="2098675"/>
                  <a:pt x="742950" y="2159000"/>
                </a:cubicBezTo>
                <a:cubicBezTo>
                  <a:pt x="775758" y="2219325"/>
                  <a:pt x="770467" y="2222500"/>
                  <a:pt x="800100" y="2298700"/>
                </a:cubicBezTo>
                <a:cubicBezTo>
                  <a:pt x="829733" y="2374900"/>
                  <a:pt x="920750" y="2616200"/>
                  <a:pt x="920750" y="2616200"/>
                </a:cubicBezTo>
                <a:cubicBezTo>
                  <a:pt x="962025" y="2725208"/>
                  <a:pt x="1019175" y="2856442"/>
                  <a:pt x="1047750" y="2952750"/>
                </a:cubicBezTo>
                <a:cubicBezTo>
                  <a:pt x="1076325" y="3049058"/>
                  <a:pt x="1084262" y="3121554"/>
                  <a:pt x="1092200" y="3194050"/>
                </a:cubicBezTo>
              </a:path>
            </a:pathLst>
          </a:cu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4" name="Szabadkézi sokszög 23"/>
          <p:cNvSpPr/>
          <p:nvPr/>
        </p:nvSpPr>
        <p:spPr>
          <a:xfrm>
            <a:off x="3410744" y="2540794"/>
            <a:ext cx="1551781" cy="2073275"/>
          </a:xfrm>
          <a:custGeom>
            <a:avLst/>
            <a:gdLst>
              <a:gd name="connsiteX0" fmla="*/ 1551781 w 1551781"/>
              <a:gd name="connsiteY0" fmla="*/ 2035969 h 2073275"/>
              <a:gd name="connsiteX1" fmla="*/ 1456531 w 1551781"/>
              <a:gd name="connsiteY1" fmla="*/ 2069306 h 2073275"/>
              <a:gd name="connsiteX2" fmla="*/ 1366044 w 1551781"/>
              <a:gd name="connsiteY2" fmla="*/ 2012156 h 2073275"/>
              <a:gd name="connsiteX3" fmla="*/ 1261269 w 1551781"/>
              <a:gd name="connsiteY3" fmla="*/ 1750219 h 2073275"/>
              <a:gd name="connsiteX4" fmla="*/ 1175544 w 1551781"/>
              <a:gd name="connsiteY4" fmla="*/ 1583531 h 2073275"/>
              <a:gd name="connsiteX5" fmla="*/ 1066006 w 1551781"/>
              <a:gd name="connsiteY5" fmla="*/ 1373981 h 2073275"/>
              <a:gd name="connsiteX6" fmla="*/ 975519 w 1551781"/>
              <a:gd name="connsiteY6" fmla="*/ 1302544 h 2073275"/>
              <a:gd name="connsiteX7" fmla="*/ 765969 w 1551781"/>
              <a:gd name="connsiteY7" fmla="*/ 1150144 h 2073275"/>
              <a:gd name="connsiteX8" fmla="*/ 594519 w 1551781"/>
              <a:gd name="connsiteY8" fmla="*/ 1021556 h 2073275"/>
              <a:gd name="connsiteX9" fmla="*/ 456406 w 1551781"/>
              <a:gd name="connsiteY9" fmla="*/ 926306 h 2073275"/>
              <a:gd name="connsiteX10" fmla="*/ 289719 w 1551781"/>
              <a:gd name="connsiteY10" fmla="*/ 759619 h 2073275"/>
              <a:gd name="connsiteX11" fmla="*/ 208756 w 1551781"/>
              <a:gd name="connsiteY11" fmla="*/ 626269 h 2073275"/>
              <a:gd name="connsiteX12" fmla="*/ 165894 w 1551781"/>
              <a:gd name="connsiteY12" fmla="*/ 421481 h 2073275"/>
              <a:gd name="connsiteX13" fmla="*/ 146844 w 1551781"/>
              <a:gd name="connsiteY13" fmla="*/ 192881 h 2073275"/>
              <a:gd name="connsiteX14" fmla="*/ 132556 w 1551781"/>
              <a:gd name="connsiteY14" fmla="*/ 45244 h 2073275"/>
              <a:gd name="connsiteX15" fmla="*/ 65881 w 1551781"/>
              <a:gd name="connsiteY15" fmla="*/ 2381 h 2073275"/>
              <a:gd name="connsiteX16" fmla="*/ 3969 w 1551781"/>
              <a:gd name="connsiteY16" fmla="*/ 59531 h 2073275"/>
              <a:gd name="connsiteX17" fmla="*/ 42069 w 1551781"/>
              <a:gd name="connsiteY17" fmla="*/ 188119 h 2073275"/>
              <a:gd name="connsiteX18" fmla="*/ 108744 w 1551781"/>
              <a:gd name="connsiteY18" fmla="*/ 311944 h 2073275"/>
              <a:gd name="connsiteX19" fmla="*/ 113506 w 1551781"/>
              <a:gd name="connsiteY19" fmla="*/ 526256 h 2073275"/>
              <a:gd name="connsiteX20" fmla="*/ 89694 w 1551781"/>
              <a:gd name="connsiteY20" fmla="*/ 678656 h 2073275"/>
              <a:gd name="connsiteX21" fmla="*/ 84931 w 1551781"/>
              <a:gd name="connsiteY21" fmla="*/ 869156 h 2073275"/>
              <a:gd name="connsiteX22" fmla="*/ 142081 w 1551781"/>
              <a:gd name="connsiteY22" fmla="*/ 1031081 h 2073275"/>
              <a:gd name="connsiteX23" fmla="*/ 237331 w 1551781"/>
              <a:gd name="connsiteY23" fmla="*/ 1150144 h 2073275"/>
              <a:gd name="connsiteX24" fmla="*/ 342106 w 1551781"/>
              <a:gd name="connsiteY24" fmla="*/ 1264444 h 2073275"/>
              <a:gd name="connsiteX25" fmla="*/ 461169 w 1551781"/>
              <a:gd name="connsiteY25" fmla="*/ 1412081 h 2073275"/>
              <a:gd name="connsiteX26" fmla="*/ 484981 w 1551781"/>
              <a:gd name="connsiteY26" fmla="*/ 1564481 h 2073275"/>
              <a:gd name="connsiteX27" fmla="*/ 451644 w 1551781"/>
              <a:gd name="connsiteY27" fmla="*/ 1674019 h 2073275"/>
              <a:gd name="connsiteX28" fmla="*/ 404019 w 1551781"/>
              <a:gd name="connsiteY28" fmla="*/ 1740694 h 2073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551781" h="2073275">
                <a:moveTo>
                  <a:pt x="1551781" y="2035969"/>
                </a:moveTo>
                <a:cubicBezTo>
                  <a:pt x="1519634" y="2054622"/>
                  <a:pt x="1487487" y="2073275"/>
                  <a:pt x="1456531" y="2069306"/>
                </a:cubicBezTo>
                <a:cubicBezTo>
                  <a:pt x="1425575" y="2065337"/>
                  <a:pt x="1398588" y="2065337"/>
                  <a:pt x="1366044" y="2012156"/>
                </a:cubicBezTo>
                <a:cubicBezTo>
                  <a:pt x="1333500" y="1958975"/>
                  <a:pt x="1293019" y="1821656"/>
                  <a:pt x="1261269" y="1750219"/>
                </a:cubicBezTo>
                <a:cubicBezTo>
                  <a:pt x="1229519" y="1678782"/>
                  <a:pt x="1208088" y="1646237"/>
                  <a:pt x="1175544" y="1583531"/>
                </a:cubicBezTo>
                <a:cubicBezTo>
                  <a:pt x="1143000" y="1520825"/>
                  <a:pt x="1099343" y="1420812"/>
                  <a:pt x="1066006" y="1373981"/>
                </a:cubicBezTo>
                <a:cubicBezTo>
                  <a:pt x="1032669" y="1327150"/>
                  <a:pt x="1025525" y="1339850"/>
                  <a:pt x="975519" y="1302544"/>
                </a:cubicBezTo>
                <a:cubicBezTo>
                  <a:pt x="925513" y="1265238"/>
                  <a:pt x="829469" y="1196975"/>
                  <a:pt x="765969" y="1150144"/>
                </a:cubicBezTo>
                <a:cubicBezTo>
                  <a:pt x="702469" y="1103313"/>
                  <a:pt x="646113" y="1058862"/>
                  <a:pt x="594519" y="1021556"/>
                </a:cubicBezTo>
                <a:cubicBezTo>
                  <a:pt x="542925" y="984250"/>
                  <a:pt x="507206" y="969962"/>
                  <a:pt x="456406" y="926306"/>
                </a:cubicBezTo>
                <a:cubicBezTo>
                  <a:pt x="405606" y="882650"/>
                  <a:pt x="330994" y="809625"/>
                  <a:pt x="289719" y="759619"/>
                </a:cubicBezTo>
                <a:cubicBezTo>
                  <a:pt x="248444" y="709613"/>
                  <a:pt x="229393" y="682625"/>
                  <a:pt x="208756" y="626269"/>
                </a:cubicBezTo>
                <a:cubicBezTo>
                  <a:pt x="188119" y="569913"/>
                  <a:pt x="176213" y="493712"/>
                  <a:pt x="165894" y="421481"/>
                </a:cubicBezTo>
                <a:cubicBezTo>
                  <a:pt x="155575" y="349250"/>
                  <a:pt x="152400" y="255587"/>
                  <a:pt x="146844" y="192881"/>
                </a:cubicBezTo>
                <a:cubicBezTo>
                  <a:pt x="141288" y="130175"/>
                  <a:pt x="146050" y="76994"/>
                  <a:pt x="132556" y="45244"/>
                </a:cubicBezTo>
                <a:cubicBezTo>
                  <a:pt x="119062" y="13494"/>
                  <a:pt x="87312" y="0"/>
                  <a:pt x="65881" y="2381"/>
                </a:cubicBezTo>
                <a:cubicBezTo>
                  <a:pt x="44450" y="4762"/>
                  <a:pt x="7938" y="28575"/>
                  <a:pt x="3969" y="59531"/>
                </a:cubicBezTo>
                <a:cubicBezTo>
                  <a:pt x="0" y="90487"/>
                  <a:pt x="24607" y="146050"/>
                  <a:pt x="42069" y="188119"/>
                </a:cubicBezTo>
                <a:cubicBezTo>
                  <a:pt x="59532" y="230188"/>
                  <a:pt x="96838" y="255588"/>
                  <a:pt x="108744" y="311944"/>
                </a:cubicBezTo>
                <a:cubicBezTo>
                  <a:pt x="120650" y="368300"/>
                  <a:pt x="116681" y="465137"/>
                  <a:pt x="113506" y="526256"/>
                </a:cubicBezTo>
                <a:cubicBezTo>
                  <a:pt x="110331" y="587375"/>
                  <a:pt x="94457" y="621506"/>
                  <a:pt x="89694" y="678656"/>
                </a:cubicBezTo>
                <a:cubicBezTo>
                  <a:pt x="84932" y="735806"/>
                  <a:pt x="76200" y="810419"/>
                  <a:pt x="84931" y="869156"/>
                </a:cubicBezTo>
                <a:cubicBezTo>
                  <a:pt x="93662" y="927894"/>
                  <a:pt x="116681" y="984250"/>
                  <a:pt x="142081" y="1031081"/>
                </a:cubicBezTo>
                <a:cubicBezTo>
                  <a:pt x="167481" y="1077912"/>
                  <a:pt x="203994" y="1111250"/>
                  <a:pt x="237331" y="1150144"/>
                </a:cubicBezTo>
                <a:cubicBezTo>
                  <a:pt x="270668" y="1189038"/>
                  <a:pt x="304800" y="1220788"/>
                  <a:pt x="342106" y="1264444"/>
                </a:cubicBezTo>
                <a:cubicBezTo>
                  <a:pt x="379412" y="1308100"/>
                  <a:pt x="437356" y="1362075"/>
                  <a:pt x="461169" y="1412081"/>
                </a:cubicBezTo>
                <a:cubicBezTo>
                  <a:pt x="484982" y="1462087"/>
                  <a:pt x="486568" y="1520825"/>
                  <a:pt x="484981" y="1564481"/>
                </a:cubicBezTo>
                <a:cubicBezTo>
                  <a:pt x="483394" y="1608137"/>
                  <a:pt x="465138" y="1644650"/>
                  <a:pt x="451644" y="1674019"/>
                </a:cubicBezTo>
                <a:cubicBezTo>
                  <a:pt x="438150" y="1703388"/>
                  <a:pt x="421084" y="1722041"/>
                  <a:pt x="404019" y="1740694"/>
                </a:cubicBez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5" name="Szabadkézi sokszög 24"/>
          <p:cNvSpPr/>
          <p:nvPr/>
        </p:nvSpPr>
        <p:spPr>
          <a:xfrm>
            <a:off x="2062163" y="4056063"/>
            <a:ext cx="1709737" cy="500062"/>
          </a:xfrm>
          <a:custGeom>
            <a:avLst/>
            <a:gdLst>
              <a:gd name="connsiteX0" fmla="*/ 0 w 1709737"/>
              <a:gd name="connsiteY0" fmla="*/ 168275 h 500062"/>
              <a:gd name="connsiteX1" fmla="*/ 95250 w 1709737"/>
              <a:gd name="connsiteY1" fmla="*/ 68262 h 500062"/>
              <a:gd name="connsiteX2" fmla="*/ 176212 w 1709737"/>
              <a:gd name="connsiteY2" fmla="*/ 6350 h 500062"/>
              <a:gd name="connsiteX3" fmla="*/ 366712 w 1709737"/>
              <a:gd name="connsiteY3" fmla="*/ 73025 h 500062"/>
              <a:gd name="connsiteX4" fmla="*/ 523875 w 1709737"/>
              <a:gd name="connsiteY4" fmla="*/ 153987 h 500062"/>
              <a:gd name="connsiteX5" fmla="*/ 638175 w 1709737"/>
              <a:gd name="connsiteY5" fmla="*/ 206375 h 500062"/>
              <a:gd name="connsiteX6" fmla="*/ 733425 w 1709737"/>
              <a:gd name="connsiteY6" fmla="*/ 268287 h 500062"/>
              <a:gd name="connsiteX7" fmla="*/ 866775 w 1709737"/>
              <a:gd name="connsiteY7" fmla="*/ 368300 h 500062"/>
              <a:gd name="connsiteX8" fmla="*/ 938212 w 1709737"/>
              <a:gd name="connsiteY8" fmla="*/ 463550 h 500062"/>
              <a:gd name="connsiteX9" fmla="*/ 971550 w 1709737"/>
              <a:gd name="connsiteY9" fmla="*/ 496887 h 500062"/>
              <a:gd name="connsiteX10" fmla="*/ 1009650 w 1709737"/>
              <a:gd name="connsiteY10" fmla="*/ 482600 h 500062"/>
              <a:gd name="connsiteX11" fmla="*/ 1004887 w 1709737"/>
              <a:gd name="connsiteY11" fmla="*/ 406400 h 500062"/>
              <a:gd name="connsiteX12" fmla="*/ 904875 w 1709737"/>
              <a:gd name="connsiteY12" fmla="*/ 311150 h 500062"/>
              <a:gd name="connsiteX13" fmla="*/ 752475 w 1709737"/>
              <a:gd name="connsiteY13" fmla="*/ 173037 h 500062"/>
              <a:gd name="connsiteX14" fmla="*/ 647700 w 1709737"/>
              <a:gd name="connsiteY14" fmla="*/ 82550 h 500062"/>
              <a:gd name="connsiteX15" fmla="*/ 614362 w 1709737"/>
              <a:gd name="connsiteY15" fmla="*/ 39687 h 500062"/>
              <a:gd name="connsiteX16" fmla="*/ 638175 w 1709737"/>
              <a:gd name="connsiteY16" fmla="*/ 1587 h 500062"/>
              <a:gd name="connsiteX17" fmla="*/ 704850 w 1709737"/>
              <a:gd name="connsiteY17" fmla="*/ 30162 h 500062"/>
              <a:gd name="connsiteX18" fmla="*/ 771525 w 1709737"/>
              <a:gd name="connsiteY18" fmla="*/ 106362 h 500062"/>
              <a:gd name="connsiteX19" fmla="*/ 919162 w 1709737"/>
              <a:gd name="connsiteY19" fmla="*/ 206375 h 500062"/>
              <a:gd name="connsiteX20" fmla="*/ 1119187 w 1709737"/>
              <a:gd name="connsiteY20" fmla="*/ 311150 h 500062"/>
              <a:gd name="connsiteX21" fmla="*/ 1333500 w 1709737"/>
              <a:gd name="connsiteY21" fmla="*/ 425450 h 500062"/>
              <a:gd name="connsiteX22" fmla="*/ 1457325 w 1709737"/>
              <a:gd name="connsiteY22" fmla="*/ 454025 h 500062"/>
              <a:gd name="connsiteX23" fmla="*/ 1585912 w 1709737"/>
              <a:gd name="connsiteY23" fmla="*/ 444500 h 500062"/>
              <a:gd name="connsiteX24" fmla="*/ 1685925 w 1709737"/>
              <a:gd name="connsiteY24" fmla="*/ 377825 h 500062"/>
              <a:gd name="connsiteX25" fmla="*/ 1709737 w 1709737"/>
              <a:gd name="connsiteY25" fmla="*/ 334962 h 50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09737" h="500062">
                <a:moveTo>
                  <a:pt x="0" y="168275"/>
                </a:moveTo>
                <a:cubicBezTo>
                  <a:pt x="32940" y="131762"/>
                  <a:pt x="65881" y="95250"/>
                  <a:pt x="95250" y="68262"/>
                </a:cubicBezTo>
                <a:cubicBezTo>
                  <a:pt x="124619" y="41274"/>
                  <a:pt x="130968" y="5556"/>
                  <a:pt x="176212" y="6350"/>
                </a:cubicBezTo>
                <a:cubicBezTo>
                  <a:pt x="221456" y="7144"/>
                  <a:pt x="308768" y="48419"/>
                  <a:pt x="366712" y="73025"/>
                </a:cubicBezTo>
                <a:cubicBezTo>
                  <a:pt x="424656" y="97631"/>
                  <a:pt x="478631" y="131762"/>
                  <a:pt x="523875" y="153987"/>
                </a:cubicBezTo>
                <a:cubicBezTo>
                  <a:pt x="569119" y="176212"/>
                  <a:pt x="603250" y="187325"/>
                  <a:pt x="638175" y="206375"/>
                </a:cubicBezTo>
                <a:cubicBezTo>
                  <a:pt x="673100" y="225425"/>
                  <a:pt x="695325" y="241300"/>
                  <a:pt x="733425" y="268287"/>
                </a:cubicBezTo>
                <a:cubicBezTo>
                  <a:pt x="771525" y="295274"/>
                  <a:pt x="832644" y="335756"/>
                  <a:pt x="866775" y="368300"/>
                </a:cubicBezTo>
                <a:cubicBezTo>
                  <a:pt x="900906" y="400844"/>
                  <a:pt x="920749" y="442119"/>
                  <a:pt x="938212" y="463550"/>
                </a:cubicBezTo>
                <a:cubicBezTo>
                  <a:pt x="955675" y="484981"/>
                  <a:pt x="959644" y="493712"/>
                  <a:pt x="971550" y="496887"/>
                </a:cubicBezTo>
                <a:cubicBezTo>
                  <a:pt x="983456" y="500062"/>
                  <a:pt x="1004094" y="497681"/>
                  <a:pt x="1009650" y="482600"/>
                </a:cubicBezTo>
                <a:cubicBezTo>
                  <a:pt x="1015206" y="467519"/>
                  <a:pt x="1022349" y="434975"/>
                  <a:pt x="1004887" y="406400"/>
                </a:cubicBezTo>
                <a:cubicBezTo>
                  <a:pt x="987425" y="377825"/>
                  <a:pt x="946944" y="350044"/>
                  <a:pt x="904875" y="311150"/>
                </a:cubicBezTo>
                <a:cubicBezTo>
                  <a:pt x="862806" y="272256"/>
                  <a:pt x="795337" y="211137"/>
                  <a:pt x="752475" y="173037"/>
                </a:cubicBezTo>
                <a:cubicBezTo>
                  <a:pt x="709613" y="134937"/>
                  <a:pt x="670719" y="104775"/>
                  <a:pt x="647700" y="82550"/>
                </a:cubicBezTo>
                <a:cubicBezTo>
                  <a:pt x="624681" y="60325"/>
                  <a:pt x="615949" y="53181"/>
                  <a:pt x="614362" y="39687"/>
                </a:cubicBezTo>
                <a:cubicBezTo>
                  <a:pt x="612775" y="26193"/>
                  <a:pt x="623094" y="3174"/>
                  <a:pt x="638175" y="1587"/>
                </a:cubicBezTo>
                <a:cubicBezTo>
                  <a:pt x="653256" y="0"/>
                  <a:pt x="682625" y="12700"/>
                  <a:pt x="704850" y="30162"/>
                </a:cubicBezTo>
                <a:cubicBezTo>
                  <a:pt x="727075" y="47624"/>
                  <a:pt x="735806" y="76993"/>
                  <a:pt x="771525" y="106362"/>
                </a:cubicBezTo>
                <a:cubicBezTo>
                  <a:pt x="807244" y="135731"/>
                  <a:pt x="861218" y="172244"/>
                  <a:pt x="919162" y="206375"/>
                </a:cubicBezTo>
                <a:cubicBezTo>
                  <a:pt x="977106" y="240506"/>
                  <a:pt x="1119187" y="311150"/>
                  <a:pt x="1119187" y="311150"/>
                </a:cubicBezTo>
                <a:cubicBezTo>
                  <a:pt x="1188243" y="347662"/>
                  <a:pt x="1277144" y="401638"/>
                  <a:pt x="1333500" y="425450"/>
                </a:cubicBezTo>
                <a:cubicBezTo>
                  <a:pt x="1389856" y="449262"/>
                  <a:pt x="1415256" y="450850"/>
                  <a:pt x="1457325" y="454025"/>
                </a:cubicBezTo>
                <a:cubicBezTo>
                  <a:pt x="1499394" y="457200"/>
                  <a:pt x="1547812" y="457200"/>
                  <a:pt x="1585912" y="444500"/>
                </a:cubicBezTo>
                <a:cubicBezTo>
                  <a:pt x="1624012" y="431800"/>
                  <a:pt x="1665288" y="396081"/>
                  <a:pt x="1685925" y="377825"/>
                </a:cubicBezTo>
                <a:cubicBezTo>
                  <a:pt x="1706562" y="359569"/>
                  <a:pt x="1708149" y="347265"/>
                  <a:pt x="1709737" y="334962"/>
                </a:cubicBez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9" name="Szövegdoboz 28"/>
          <p:cNvSpPr txBox="1"/>
          <p:nvPr/>
        </p:nvSpPr>
        <p:spPr>
          <a:xfrm>
            <a:off x="7090406" y="3143248"/>
            <a:ext cx="10534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Új kapcsolat</a:t>
            </a:r>
            <a:endParaRPr lang="hu-HU" sz="1100" dirty="0"/>
          </a:p>
        </p:txBody>
      </p:sp>
      <p:cxnSp>
        <p:nvCxnSpPr>
          <p:cNvPr id="33" name="Egyenes összekötő 32"/>
          <p:cNvCxnSpPr/>
          <p:nvPr/>
        </p:nvCxnSpPr>
        <p:spPr>
          <a:xfrm>
            <a:off x="6791793" y="3274061"/>
            <a:ext cx="214314" cy="1588"/>
          </a:xfrm>
          <a:prstGeom prst="line">
            <a:avLst/>
          </a:pr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zabadkézi sokszög 34"/>
          <p:cNvSpPr/>
          <p:nvPr/>
        </p:nvSpPr>
        <p:spPr>
          <a:xfrm>
            <a:off x="4548188" y="4691063"/>
            <a:ext cx="885031" cy="1890712"/>
          </a:xfrm>
          <a:custGeom>
            <a:avLst/>
            <a:gdLst>
              <a:gd name="connsiteX0" fmla="*/ 476250 w 885031"/>
              <a:gd name="connsiteY0" fmla="*/ 0 h 1890712"/>
              <a:gd name="connsiteX1" fmla="*/ 400050 w 885031"/>
              <a:gd name="connsiteY1" fmla="*/ 23812 h 1890712"/>
              <a:gd name="connsiteX2" fmla="*/ 328612 w 885031"/>
              <a:gd name="connsiteY2" fmla="*/ 61912 h 1890712"/>
              <a:gd name="connsiteX3" fmla="*/ 338137 w 885031"/>
              <a:gd name="connsiteY3" fmla="*/ 161925 h 1890712"/>
              <a:gd name="connsiteX4" fmla="*/ 414337 w 885031"/>
              <a:gd name="connsiteY4" fmla="*/ 314325 h 1890712"/>
              <a:gd name="connsiteX5" fmla="*/ 504825 w 885031"/>
              <a:gd name="connsiteY5" fmla="*/ 514350 h 1890712"/>
              <a:gd name="connsiteX6" fmla="*/ 571500 w 885031"/>
              <a:gd name="connsiteY6" fmla="*/ 609600 h 1890712"/>
              <a:gd name="connsiteX7" fmla="*/ 657225 w 885031"/>
              <a:gd name="connsiteY7" fmla="*/ 733425 h 1890712"/>
              <a:gd name="connsiteX8" fmla="*/ 671512 w 885031"/>
              <a:gd name="connsiteY8" fmla="*/ 904875 h 1890712"/>
              <a:gd name="connsiteX9" fmla="*/ 709612 w 885031"/>
              <a:gd name="connsiteY9" fmla="*/ 1009650 h 1890712"/>
              <a:gd name="connsiteX10" fmla="*/ 752475 w 885031"/>
              <a:gd name="connsiteY10" fmla="*/ 1119187 h 1890712"/>
              <a:gd name="connsiteX11" fmla="*/ 800100 w 885031"/>
              <a:gd name="connsiteY11" fmla="*/ 1228725 h 1890712"/>
              <a:gd name="connsiteX12" fmla="*/ 857250 w 885031"/>
              <a:gd name="connsiteY12" fmla="*/ 1357312 h 1890712"/>
              <a:gd name="connsiteX13" fmla="*/ 881062 w 885031"/>
              <a:gd name="connsiteY13" fmla="*/ 1457325 h 1890712"/>
              <a:gd name="connsiteX14" fmla="*/ 881062 w 885031"/>
              <a:gd name="connsiteY14" fmla="*/ 1638300 h 1890712"/>
              <a:gd name="connsiteX15" fmla="*/ 857250 w 885031"/>
              <a:gd name="connsiteY15" fmla="*/ 1785937 h 1890712"/>
              <a:gd name="connsiteX16" fmla="*/ 809625 w 885031"/>
              <a:gd name="connsiteY16" fmla="*/ 1876425 h 1890712"/>
              <a:gd name="connsiteX17" fmla="*/ 752475 w 885031"/>
              <a:gd name="connsiteY17" fmla="*/ 1871662 h 1890712"/>
              <a:gd name="connsiteX18" fmla="*/ 738187 w 885031"/>
              <a:gd name="connsiteY18" fmla="*/ 1833562 h 1890712"/>
              <a:gd name="connsiteX19" fmla="*/ 762000 w 885031"/>
              <a:gd name="connsiteY19" fmla="*/ 1766887 h 1890712"/>
              <a:gd name="connsiteX20" fmla="*/ 833437 w 885031"/>
              <a:gd name="connsiteY20" fmla="*/ 1719262 h 1890712"/>
              <a:gd name="connsiteX21" fmla="*/ 847725 w 885031"/>
              <a:gd name="connsiteY21" fmla="*/ 1524000 h 1890712"/>
              <a:gd name="connsiteX22" fmla="*/ 785812 w 885031"/>
              <a:gd name="connsiteY22" fmla="*/ 1414462 h 1890712"/>
              <a:gd name="connsiteX23" fmla="*/ 733425 w 885031"/>
              <a:gd name="connsiteY23" fmla="*/ 1328737 h 1890712"/>
              <a:gd name="connsiteX24" fmla="*/ 666750 w 885031"/>
              <a:gd name="connsiteY24" fmla="*/ 1152525 h 1890712"/>
              <a:gd name="connsiteX25" fmla="*/ 609600 w 885031"/>
              <a:gd name="connsiteY25" fmla="*/ 1004887 h 1890712"/>
              <a:gd name="connsiteX26" fmla="*/ 542925 w 885031"/>
              <a:gd name="connsiteY26" fmla="*/ 847725 h 1890712"/>
              <a:gd name="connsiteX27" fmla="*/ 495300 w 885031"/>
              <a:gd name="connsiteY27" fmla="*/ 766762 h 1890712"/>
              <a:gd name="connsiteX28" fmla="*/ 395287 w 885031"/>
              <a:gd name="connsiteY28" fmla="*/ 652462 h 1890712"/>
              <a:gd name="connsiteX29" fmla="*/ 271462 w 885031"/>
              <a:gd name="connsiteY29" fmla="*/ 690562 h 1890712"/>
              <a:gd name="connsiteX30" fmla="*/ 204787 w 885031"/>
              <a:gd name="connsiteY30" fmla="*/ 766762 h 1890712"/>
              <a:gd name="connsiteX31" fmla="*/ 66675 w 885031"/>
              <a:gd name="connsiteY31" fmla="*/ 866775 h 1890712"/>
              <a:gd name="connsiteX32" fmla="*/ 0 w 885031"/>
              <a:gd name="connsiteY32" fmla="*/ 914400 h 189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85031" h="1890712">
                <a:moveTo>
                  <a:pt x="476250" y="0"/>
                </a:moveTo>
                <a:cubicBezTo>
                  <a:pt x="450453" y="6746"/>
                  <a:pt x="424656" y="13493"/>
                  <a:pt x="400050" y="23812"/>
                </a:cubicBezTo>
                <a:cubicBezTo>
                  <a:pt x="375444" y="34131"/>
                  <a:pt x="338931" y="38893"/>
                  <a:pt x="328612" y="61912"/>
                </a:cubicBezTo>
                <a:cubicBezTo>
                  <a:pt x="318293" y="84931"/>
                  <a:pt x="323850" y="119856"/>
                  <a:pt x="338137" y="161925"/>
                </a:cubicBezTo>
                <a:cubicBezTo>
                  <a:pt x="352424" y="203994"/>
                  <a:pt x="386556" y="255588"/>
                  <a:pt x="414337" y="314325"/>
                </a:cubicBezTo>
                <a:cubicBezTo>
                  <a:pt x="442118" y="373062"/>
                  <a:pt x="478631" y="465138"/>
                  <a:pt x="504825" y="514350"/>
                </a:cubicBezTo>
                <a:cubicBezTo>
                  <a:pt x="531019" y="563562"/>
                  <a:pt x="571500" y="609600"/>
                  <a:pt x="571500" y="609600"/>
                </a:cubicBezTo>
                <a:cubicBezTo>
                  <a:pt x="596900" y="646112"/>
                  <a:pt x="640556" y="684213"/>
                  <a:pt x="657225" y="733425"/>
                </a:cubicBezTo>
                <a:cubicBezTo>
                  <a:pt x="673894" y="782637"/>
                  <a:pt x="662781" y="858838"/>
                  <a:pt x="671512" y="904875"/>
                </a:cubicBezTo>
                <a:cubicBezTo>
                  <a:pt x="680243" y="950912"/>
                  <a:pt x="696118" y="973931"/>
                  <a:pt x="709612" y="1009650"/>
                </a:cubicBezTo>
                <a:cubicBezTo>
                  <a:pt x="723106" y="1045369"/>
                  <a:pt x="737394" y="1082675"/>
                  <a:pt x="752475" y="1119187"/>
                </a:cubicBezTo>
                <a:cubicBezTo>
                  <a:pt x="767556" y="1155700"/>
                  <a:pt x="782638" y="1189038"/>
                  <a:pt x="800100" y="1228725"/>
                </a:cubicBezTo>
                <a:cubicBezTo>
                  <a:pt x="817563" y="1268413"/>
                  <a:pt x="843756" y="1319212"/>
                  <a:pt x="857250" y="1357312"/>
                </a:cubicBezTo>
                <a:cubicBezTo>
                  <a:pt x="870744" y="1395412"/>
                  <a:pt x="877093" y="1410494"/>
                  <a:pt x="881062" y="1457325"/>
                </a:cubicBezTo>
                <a:cubicBezTo>
                  <a:pt x="885031" y="1504156"/>
                  <a:pt x="885031" y="1583531"/>
                  <a:pt x="881062" y="1638300"/>
                </a:cubicBezTo>
                <a:cubicBezTo>
                  <a:pt x="877093" y="1693069"/>
                  <a:pt x="869156" y="1746250"/>
                  <a:pt x="857250" y="1785937"/>
                </a:cubicBezTo>
                <a:cubicBezTo>
                  <a:pt x="845344" y="1825624"/>
                  <a:pt x="827087" y="1862138"/>
                  <a:pt x="809625" y="1876425"/>
                </a:cubicBezTo>
                <a:cubicBezTo>
                  <a:pt x="792163" y="1890712"/>
                  <a:pt x="764381" y="1878806"/>
                  <a:pt x="752475" y="1871662"/>
                </a:cubicBezTo>
                <a:cubicBezTo>
                  <a:pt x="740569" y="1864518"/>
                  <a:pt x="736600" y="1851024"/>
                  <a:pt x="738187" y="1833562"/>
                </a:cubicBezTo>
                <a:cubicBezTo>
                  <a:pt x="739774" y="1816100"/>
                  <a:pt x="746125" y="1785937"/>
                  <a:pt x="762000" y="1766887"/>
                </a:cubicBezTo>
                <a:cubicBezTo>
                  <a:pt x="777875" y="1747837"/>
                  <a:pt x="819150" y="1759743"/>
                  <a:pt x="833437" y="1719262"/>
                </a:cubicBezTo>
                <a:cubicBezTo>
                  <a:pt x="847724" y="1678781"/>
                  <a:pt x="855663" y="1574800"/>
                  <a:pt x="847725" y="1524000"/>
                </a:cubicBezTo>
                <a:cubicBezTo>
                  <a:pt x="839787" y="1473200"/>
                  <a:pt x="804862" y="1447006"/>
                  <a:pt x="785812" y="1414462"/>
                </a:cubicBezTo>
                <a:cubicBezTo>
                  <a:pt x="766762" y="1381918"/>
                  <a:pt x="753269" y="1372393"/>
                  <a:pt x="733425" y="1328737"/>
                </a:cubicBezTo>
                <a:cubicBezTo>
                  <a:pt x="713581" y="1285081"/>
                  <a:pt x="687388" y="1206500"/>
                  <a:pt x="666750" y="1152525"/>
                </a:cubicBezTo>
                <a:cubicBezTo>
                  <a:pt x="646113" y="1098550"/>
                  <a:pt x="630237" y="1055687"/>
                  <a:pt x="609600" y="1004887"/>
                </a:cubicBezTo>
                <a:cubicBezTo>
                  <a:pt x="588963" y="954087"/>
                  <a:pt x="561975" y="887413"/>
                  <a:pt x="542925" y="847725"/>
                </a:cubicBezTo>
                <a:cubicBezTo>
                  <a:pt x="523875" y="808037"/>
                  <a:pt x="519906" y="799306"/>
                  <a:pt x="495300" y="766762"/>
                </a:cubicBezTo>
                <a:cubicBezTo>
                  <a:pt x="470694" y="734218"/>
                  <a:pt x="432593" y="665162"/>
                  <a:pt x="395287" y="652462"/>
                </a:cubicBezTo>
                <a:cubicBezTo>
                  <a:pt x="357981" y="639762"/>
                  <a:pt x="303212" y="671512"/>
                  <a:pt x="271462" y="690562"/>
                </a:cubicBezTo>
                <a:cubicBezTo>
                  <a:pt x="239712" y="709612"/>
                  <a:pt x="238918" y="737393"/>
                  <a:pt x="204787" y="766762"/>
                </a:cubicBezTo>
                <a:cubicBezTo>
                  <a:pt x="170656" y="796131"/>
                  <a:pt x="66675" y="866775"/>
                  <a:pt x="66675" y="866775"/>
                </a:cubicBezTo>
                <a:lnTo>
                  <a:pt x="0" y="914400"/>
                </a:ln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6" name="Szövegdoboz 35"/>
          <p:cNvSpPr txBox="1"/>
          <p:nvPr/>
        </p:nvSpPr>
        <p:spPr>
          <a:xfrm>
            <a:off x="5500694" y="4482472"/>
            <a:ext cx="714381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800" dirty="0" smtClean="0">
                <a:solidFill>
                  <a:srgbClr val="FF00FF"/>
                </a:solidFill>
              </a:rPr>
              <a:t>Hiányzó kapcsolat kiépítése</a:t>
            </a:r>
            <a:endParaRPr lang="hu-HU" sz="800" dirty="0">
              <a:solidFill>
                <a:srgbClr val="FF00FF"/>
              </a:solidFill>
            </a:endParaRPr>
          </a:p>
        </p:txBody>
      </p:sp>
      <p:sp>
        <p:nvSpPr>
          <p:cNvPr id="37" name="Szövegdoboz 36"/>
          <p:cNvSpPr txBox="1"/>
          <p:nvPr/>
        </p:nvSpPr>
        <p:spPr>
          <a:xfrm>
            <a:off x="7079950" y="2801298"/>
            <a:ext cx="1162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100" dirty="0" smtClean="0"/>
              <a:t>Új nyomvonal</a:t>
            </a:r>
            <a:endParaRPr lang="hu-HU" sz="1100" dirty="0"/>
          </a:p>
        </p:txBody>
      </p:sp>
      <p:cxnSp>
        <p:nvCxnSpPr>
          <p:cNvPr id="38" name="Egyenes összekötő 37"/>
          <p:cNvCxnSpPr/>
          <p:nvPr/>
        </p:nvCxnSpPr>
        <p:spPr>
          <a:xfrm>
            <a:off x="6799321" y="2932111"/>
            <a:ext cx="214314" cy="1588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000108"/>
            <a:ext cx="8229600" cy="4572032"/>
          </a:xfrm>
        </p:spPr>
        <p:txBody>
          <a:bodyPr>
            <a:normAutofit fontScale="92500" lnSpcReduction="10000"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„Zéró” vagy alacsony emissziós jármű,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Kis zaj és rezgés terhelés,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Alacsonypadlós kialakítás,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endParaRPr lang="hu-HU" sz="1800" dirty="0" smtClean="0"/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Kisebb tengelyterhelés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16 db EURO 6 – dízel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hu-HU" sz="1800" dirty="0" smtClean="0"/>
              <a:t>7 + 17 db </a:t>
            </a:r>
            <a:r>
              <a:rPr lang="hu-HU" sz="1800" dirty="0" smtClean="0"/>
              <a:t>„Zéró” emissziós elektromos</a:t>
            </a:r>
          </a:p>
        </p:txBody>
      </p:sp>
      <p:pic>
        <p:nvPicPr>
          <p:cNvPr id="5" name="Kép 25" descr="DSC09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36" y="2151082"/>
            <a:ext cx="2143140" cy="160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rc_mi" descr="http://members.chello.at/busse-wien/ebus.JP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t="14430"/>
          <a:stretch>
            <a:fillRect/>
          </a:stretch>
        </p:blipFill>
        <p:spPr bwMode="auto">
          <a:xfrm>
            <a:off x="5786446" y="3571876"/>
            <a:ext cx="3357554" cy="220894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hu-HU" sz="2400" b="1" dirty="0" smtClean="0">
                <a:solidFill>
                  <a:srgbClr val="66FF66"/>
                </a:solidFill>
              </a:rPr>
              <a:t>Autóbuszok cseréje I</a:t>
            </a:r>
            <a:r>
              <a:rPr lang="hu-HU" sz="2400" b="1" dirty="0" smtClean="0">
                <a:solidFill>
                  <a:srgbClr val="66FF66"/>
                </a:solidFill>
              </a:rPr>
              <a:t>.-II. </a:t>
            </a:r>
            <a:r>
              <a:rPr lang="hu-HU" sz="2400" b="1" dirty="0" smtClean="0">
                <a:solidFill>
                  <a:srgbClr val="66FF66"/>
                </a:solidFill>
              </a:rPr>
              <a:t>ütem (</a:t>
            </a:r>
            <a:r>
              <a:rPr lang="hu-HU" sz="2400" b="1" dirty="0" smtClean="0">
                <a:solidFill>
                  <a:srgbClr val="66FF66"/>
                </a:solidFill>
              </a:rPr>
              <a:t>2014-19)</a:t>
            </a:r>
            <a:endParaRPr lang="hu-HU" sz="2400" b="1" dirty="0" smtClean="0">
              <a:solidFill>
                <a:srgbClr val="66FF66"/>
              </a:solidFill>
            </a:endParaRPr>
          </a:p>
        </p:txBody>
      </p:sp>
      <p:pic>
        <p:nvPicPr>
          <p:cNvPr id="19458" name="Picture 2" descr="http://www.raba.hu/jarmu/jarmu.raba.hu/keptar/jarmu/termekek/S91_-_Midibus/Midibus_07.jpg"/>
          <p:cNvPicPr>
            <a:picLocks noChangeAspect="1" noChangeArrowheads="1"/>
          </p:cNvPicPr>
          <p:nvPr/>
        </p:nvPicPr>
        <p:blipFill>
          <a:blip r:embed="rId5" cstate="print"/>
          <a:srcRect l="5755" t="24566" r="26276" b="20746"/>
          <a:stretch>
            <a:fillRect/>
          </a:stretch>
        </p:blipFill>
        <p:spPr bwMode="auto">
          <a:xfrm>
            <a:off x="5829290" y="1071546"/>
            <a:ext cx="3314710" cy="2000264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71732" y="2812312"/>
            <a:ext cx="2451704" cy="1643074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13" name="Jobbra nyíl 12"/>
          <p:cNvSpPr/>
          <p:nvPr/>
        </p:nvSpPr>
        <p:spPr>
          <a:xfrm rot="1650324">
            <a:off x="4380073" y="3728219"/>
            <a:ext cx="1484136" cy="769552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+ 17 </a:t>
            </a:r>
            <a:r>
              <a:rPr lang="hu-H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</a:t>
            </a:r>
            <a:endParaRPr lang="hu-H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Jobbra nyíl 8"/>
          <p:cNvSpPr/>
          <p:nvPr/>
        </p:nvSpPr>
        <p:spPr>
          <a:xfrm rot="19853951">
            <a:off x="4378324" y="2165072"/>
            <a:ext cx="1462165" cy="75816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db</a:t>
            </a:r>
            <a:endParaRPr lang="hu-H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éni 1. sém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5479</TotalTime>
  <Words>985</Words>
  <Application>Microsoft Office PowerPoint</Application>
  <PresentationFormat>Diavetítés a képernyőre (4:3 oldalarány)</PresentationFormat>
  <Paragraphs>221</Paragraphs>
  <Slides>27</Slides>
  <Notes>8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27</vt:i4>
      </vt:variant>
    </vt:vector>
  </HeadingPairs>
  <TitlesOfParts>
    <vt:vector size="28" baseType="lpstr">
      <vt:lpstr>Office-téma</vt:lpstr>
      <vt:lpstr>1. dia</vt:lpstr>
      <vt:lpstr>Előzmények</vt:lpstr>
      <vt:lpstr>A projekt főbb adatai</vt:lpstr>
      <vt:lpstr>A projekt célja</vt:lpstr>
      <vt:lpstr>Kapcsolódó közlekedés fejlesztések</vt:lpstr>
      <vt:lpstr>Gyalogos közlekedés</vt:lpstr>
      <vt:lpstr>Gyalogos Információs Rendszer</vt:lpstr>
      <vt:lpstr>Kerékpáros közlekedés</vt:lpstr>
      <vt:lpstr>Autóbuszok cseréje I.-II. ütem (2014-19)</vt:lpstr>
      <vt:lpstr>Autóbusz hálózat fejlesztése</vt:lpstr>
      <vt:lpstr>Turistabuszok kezelése</vt:lpstr>
      <vt:lpstr>Parkolás szabályozás</vt:lpstr>
      <vt:lpstr>A parkoló garázsok lehetséges helyszínei</vt:lpstr>
      <vt:lpstr>A parkolás szabályozás ütemezése</vt:lpstr>
      <vt:lpstr>A Várkert Bazár felújítása</vt:lpstr>
      <vt:lpstr>16. dia</vt:lpstr>
      <vt:lpstr>Közlekedési létesítmények</vt:lpstr>
      <vt:lpstr>Látványtervek Várkert Bazár</vt:lpstr>
      <vt:lpstr>Mozgólépcső</vt:lpstr>
      <vt:lpstr>Öntőház Udvar</vt:lpstr>
      <vt:lpstr>Multifunkciós központ előtér</vt:lpstr>
      <vt:lpstr>Multifunkciós központ előtér</vt:lpstr>
      <vt:lpstr>Királyi kertek</vt:lpstr>
      <vt:lpstr>A Lánchíd utca átépítése</vt:lpstr>
      <vt:lpstr>Látványtervek Lánchíd utca</vt:lpstr>
      <vt:lpstr>Látványtervek Lánchíd utca</vt:lpstr>
      <vt:lpstr>27.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Budapest I. kerület Budavári Önkormányzat Polgármesteri Hivatal részére megvalósíthatósági tanulmány és vizsgálati dokumentáció készítése (SG-665.)</dc:title>
  <dc:creator>Create Value</dc:creator>
  <cp:lastModifiedBy>Create Value</cp:lastModifiedBy>
  <cp:revision>350</cp:revision>
  <dcterms:created xsi:type="dcterms:W3CDTF">2012-01-10T08:20:42Z</dcterms:created>
  <dcterms:modified xsi:type="dcterms:W3CDTF">2013-09-11T21:26:29Z</dcterms:modified>
</cp:coreProperties>
</file>