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672" r:id="rId2"/>
    <p:sldMasterId id="2147483684" r:id="rId3"/>
  </p:sldMasterIdLst>
  <p:notesMasterIdLst>
    <p:notesMasterId r:id="rId36"/>
  </p:notesMasterIdLst>
  <p:sldIdLst>
    <p:sldId id="256" r:id="rId4"/>
    <p:sldId id="392" r:id="rId5"/>
    <p:sldId id="410" r:id="rId6"/>
    <p:sldId id="414" r:id="rId7"/>
    <p:sldId id="394" r:id="rId8"/>
    <p:sldId id="412" r:id="rId9"/>
    <p:sldId id="413" r:id="rId10"/>
    <p:sldId id="371" r:id="rId11"/>
    <p:sldId id="347" r:id="rId12"/>
    <p:sldId id="384" r:id="rId13"/>
    <p:sldId id="377" r:id="rId14"/>
    <p:sldId id="364" r:id="rId15"/>
    <p:sldId id="378" r:id="rId16"/>
    <p:sldId id="379" r:id="rId17"/>
    <p:sldId id="415" r:id="rId18"/>
    <p:sldId id="370" r:id="rId19"/>
    <p:sldId id="386" r:id="rId20"/>
    <p:sldId id="387" r:id="rId21"/>
    <p:sldId id="408" r:id="rId22"/>
    <p:sldId id="409" r:id="rId23"/>
    <p:sldId id="383" r:id="rId24"/>
    <p:sldId id="397" r:id="rId25"/>
    <p:sldId id="382" r:id="rId26"/>
    <p:sldId id="390" r:id="rId27"/>
    <p:sldId id="389" r:id="rId28"/>
    <p:sldId id="407" r:id="rId29"/>
    <p:sldId id="373" r:id="rId30"/>
    <p:sldId id="416" r:id="rId31"/>
    <p:sldId id="419" r:id="rId32"/>
    <p:sldId id="420" r:id="rId33"/>
    <p:sldId id="421" r:id="rId34"/>
    <p:sldId id="422" r:id="rId35"/>
  </p:sldIdLst>
  <p:sldSz cx="9144000" cy="6858000" type="screen4x3"/>
  <p:notesSz cx="6858000" cy="9144000"/>
  <p:defaultTextStyle>
    <a:defPPr>
      <a:defRPr lang="hu-HU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9" autoAdjust="0"/>
    <p:restoredTop sz="94668" autoAdjust="0"/>
  </p:normalViewPr>
  <p:slideViewPr>
    <p:cSldViewPr snapToGrid="0" snapToObjects="1">
      <p:cViewPr>
        <p:scale>
          <a:sx n="70" d="100"/>
          <a:sy n="70" d="100"/>
        </p:scale>
        <p:origin x="-1164" y="-8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tomaschekta\Documents\VJT_port&#225;l%20darabsz&#225;mok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hu-H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hu-HU" dirty="0"/>
              <a:t>VJT portálszerkezetek száma a hazai </a:t>
            </a:r>
            <a:r>
              <a:rPr lang="hu-HU" dirty="0" smtClean="0"/>
              <a:t>úthálózaton</a:t>
            </a:r>
          </a:p>
          <a:p>
            <a:pPr>
              <a:defRPr/>
            </a:pPr>
            <a:r>
              <a:rPr lang="hu-HU" dirty="0" smtClean="0"/>
              <a:t>(2000-2015</a:t>
            </a:r>
            <a:r>
              <a:rPr lang="hu-HU" dirty="0"/>
              <a:t>)</a:t>
            </a: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1"/>
          <c:order val="0"/>
          <c:tx>
            <c:v>Magyar Közút Nzrt.</c:v>
          </c:tx>
          <c:invertIfNegative val="0"/>
          <c:cat>
            <c:strRef>
              <c:f>'Adatsor 2000-2015'!$B$27:$O$27</c:f>
              <c:strCache>
                <c:ptCount val="14"/>
                <c:pt idx="0">
                  <c:v>2000</c:v>
                </c:pt>
                <c:pt idx="1">
                  <c:v>2002</c:v>
                </c:pt>
                <c:pt idx="2">
                  <c:v>2004</c:v>
                </c:pt>
                <c:pt idx="3">
                  <c:v>2005</c:v>
                </c:pt>
                <c:pt idx="4">
                  <c:v>2006</c:v>
                </c:pt>
                <c:pt idx="5">
                  <c:v>2007</c:v>
                </c:pt>
                <c:pt idx="6">
                  <c:v>2008</c:v>
                </c:pt>
                <c:pt idx="7">
                  <c:v>2009</c:v>
                </c:pt>
                <c:pt idx="8">
                  <c:v>2010</c:v>
                </c:pt>
                <c:pt idx="9">
                  <c:v>2011</c:v>
                </c:pt>
                <c:pt idx="10">
                  <c:v>2012</c:v>
                </c:pt>
                <c:pt idx="11">
                  <c:v>2013</c:v>
                </c:pt>
                <c:pt idx="12">
                  <c:v>2014*</c:v>
                </c:pt>
                <c:pt idx="13">
                  <c:v>2015*</c:v>
                </c:pt>
              </c:strCache>
            </c:strRef>
          </c:cat>
          <c:val>
            <c:numRef>
              <c:f>'Adatsor 2000-2015'!$B$58:$O$58</c:f>
              <c:numCache>
                <c:formatCode>General</c:formatCode>
                <c:ptCount val="14"/>
                <c:pt idx="0">
                  <c:v>14</c:v>
                </c:pt>
                <c:pt idx="1">
                  <c:v>14</c:v>
                </c:pt>
                <c:pt idx="2">
                  <c:v>14</c:v>
                </c:pt>
                <c:pt idx="3">
                  <c:v>14</c:v>
                </c:pt>
                <c:pt idx="4">
                  <c:v>53</c:v>
                </c:pt>
                <c:pt idx="5">
                  <c:v>69</c:v>
                </c:pt>
                <c:pt idx="6">
                  <c:v>138</c:v>
                </c:pt>
                <c:pt idx="7">
                  <c:v>152</c:v>
                </c:pt>
                <c:pt idx="8">
                  <c:v>160</c:v>
                </c:pt>
                <c:pt idx="9">
                  <c:v>160</c:v>
                </c:pt>
                <c:pt idx="10">
                  <c:v>163</c:v>
                </c:pt>
                <c:pt idx="11">
                  <c:v>162</c:v>
                </c:pt>
                <c:pt idx="12">
                  <c:v>233</c:v>
                </c:pt>
                <c:pt idx="13">
                  <c:v>274</c:v>
                </c:pt>
              </c:numCache>
            </c:numRef>
          </c:val>
        </c:ser>
        <c:ser>
          <c:idx val="0"/>
          <c:order val="1"/>
          <c:tx>
            <c:v>Koncessziós társaságok</c:v>
          </c:tx>
          <c:invertIfNegative val="0"/>
          <c:cat>
            <c:strRef>
              <c:f>'Adatsor 2000-2015'!$B$27:$O$27</c:f>
              <c:strCache>
                <c:ptCount val="14"/>
                <c:pt idx="0">
                  <c:v>2000</c:v>
                </c:pt>
                <c:pt idx="1">
                  <c:v>2002</c:v>
                </c:pt>
                <c:pt idx="2">
                  <c:v>2004</c:v>
                </c:pt>
                <c:pt idx="3">
                  <c:v>2005</c:v>
                </c:pt>
                <c:pt idx="4">
                  <c:v>2006</c:v>
                </c:pt>
                <c:pt idx="5">
                  <c:v>2007</c:v>
                </c:pt>
                <c:pt idx="6">
                  <c:v>2008</c:v>
                </c:pt>
                <c:pt idx="7">
                  <c:v>2009</c:v>
                </c:pt>
                <c:pt idx="8">
                  <c:v>2010</c:v>
                </c:pt>
                <c:pt idx="9">
                  <c:v>2011</c:v>
                </c:pt>
                <c:pt idx="10">
                  <c:v>2012</c:v>
                </c:pt>
                <c:pt idx="11">
                  <c:v>2013</c:v>
                </c:pt>
                <c:pt idx="12">
                  <c:v>2014*</c:v>
                </c:pt>
                <c:pt idx="13">
                  <c:v>2015*</c:v>
                </c:pt>
              </c:strCache>
            </c:strRef>
          </c:cat>
          <c:val>
            <c:numRef>
              <c:f>'Adatsor 2000-2015'!$B$56:$O$56</c:f>
              <c:numCache>
                <c:formatCode>General</c:formatCode>
                <c:ptCount val="1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4</c:v>
                </c:pt>
                <c:pt idx="6">
                  <c:v>4</c:v>
                </c:pt>
                <c:pt idx="7">
                  <c:v>4</c:v>
                </c:pt>
                <c:pt idx="8">
                  <c:v>8</c:v>
                </c:pt>
                <c:pt idx="9">
                  <c:v>15</c:v>
                </c:pt>
                <c:pt idx="10">
                  <c:v>15</c:v>
                </c:pt>
                <c:pt idx="11">
                  <c:v>15</c:v>
                </c:pt>
                <c:pt idx="12">
                  <c:v>19</c:v>
                </c:pt>
                <c:pt idx="13">
                  <c:v>19</c:v>
                </c:pt>
              </c:numCache>
            </c:numRef>
          </c:val>
        </c:ser>
        <c:ser>
          <c:idx val="2"/>
          <c:order val="2"/>
          <c:tx>
            <c:v>Főváros</c:v>
          </c:tx>
          <c:invertIfNegative val="0"/>
          <c:cat>
            <c:strRef>
              <c:f>'Adatsor 2000-2015'!$B$27:$O$27</c:f>
              <c:strCache>
                <c:ptCount val="14"/>
                <c:pt idx="0">
                  <c:v>2000</c:v>
                </c:pt>
                <c:pt idx="1">
                  <c:v>2002</c:v>
                </c:pt>
                <c:pt idx="2">
                  <c:v>2004</c:v>
                </c:pt>
                <c:pt idx="3">
                  <c:v>2005</c:v>
                </c:pt>
                <c:pt idx="4">
                  <c:v>2006</c:v>
                </c:pt>
                <c:pt idx="5">
                  <c:v>2007</c:v>
                </c:pt>
                <c:pt idx="6">
                  <c:v>2008</c:v>
                </c:pt>
                <c:pt idx="7">
                  <c:v>2009</c:v>
                </c:pt>
                <c:pt idx="8">
                  <c:v>2010</c:v>
                </c:pt>
                <c:pt idx="9">
                  <c:v>2011</c:v>
                </c:pt>
                <c:pt idx="10">
                  <c:v>2012</c:v>
                </c:pt>
                <c:pt idx="11">
                  <c:v>2013</c:v>
                </c:pt>
                <c:pt idx="12">
                  <c:v>2014*</c:v>
                </c:pt>
                <c:pt idx="13">
                  <c:v>2015*</c:v>
                </c:pt>
              </c:strCache>
            </c:strRef>
          </c:cat>
          <c:val>
            <c:numRef>
              <c:f>'Adatsor 2000-2015'!$B$57:$O$57</c:f>
              <c:numCache>
                <c:formatCode>General</c:formatCode>
                <c:ptCount val="1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1</c:v>
                </c:pt>
                <c:pt idx="11">
                  <c:v>2</c:v>
                </c:pt>
                <c:pt idx="12">
                  <c:v>4</c:v>
                </c:pt>
                <c:pt idx="13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82157568"/>
        <c:axId val="82159104"/>
        <c:axId val="0"/>
      </c:bar3DChart>
      <c:catAx>
        <c:axId val="821575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82159104"/>
        <c:crosses val="autoZero"/>
        <c:auto val="1"/>
        <c:lblAlgn val="ctr"/>
        <c:lblOffset val="100"/>
        <c:noMultiLvlLbl val="0"/>
      </c:catAx>
      <c:valAx>
        <c:axId val="8215910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82157568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4A433E0-6B13-4FF1-8D07-A6CBA488DA0C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hu-HU"/>
        </a:p>
      </dgm:t>
    </dgm:pt>
    <dgm:pt modelId="{D88C832A-1123-4200-B2E6-A0B69D1975AA}">
      <dgm:prSet phldrT="[Szöveg]"/>
      <dgm:spPr>
        <a:solidFill>
          <a:srgbClr val="0070C0"/>
        </a:solidFill>
        <a:ln>
          <a:noFill/>
        </a:ln>
      </dgm:spPr>
      <dgm:t>
        <a:bodyPr/>
        <a:lstStyle/>
        <a:p>
          <a:r>
            <a:rPr lang="hu-HU" dirty="0" smtClean="0"/>
            <a:t>Forgalombiztonság növelése</a:t>
          </a:r>
          <a:endParaRPr lang="hu-HU" dirty="0"/>
        </a:p>
      </dgm:t>
    </dgm:pt>
    <dgm:pt modelId="{BDEE72A7-1B21-4B53-91E7-8CF1D8CCE08F}" type="parTrans" cxnId="{C2302496-F5B3-4F64-847D-35BB09119893}">
      <dgm:prSet/>
      <dgm:spPr/>
      <dgm:t>
        <a:bodyPr/>
        <a:lstStyle/>
        <a:p>
          <a:endParaRPr lang="hu-HU"/>
        </a:p>
      </dgm:t>
    </dgm:pt>
    <dgm:pt modelId="{BC762B52-6AE7-49FD-9557-090AA0025297}" type="sibTrans" cxnId="{C2302496-F5B3-4F64-847D-35BB09119893}">
      <dgm:prSet/>
      <dgm:spPr/>
      <dgm:t>
        <a:bodyPr/>
        <a:lstStyle/>
        <a:p>
          <a:endParaRPr lang="hu-HU"/>
        </a:p>
      </dgm:t>
    </dgm:pt>
    <dgm:pt modelId="{5C86291A-4AB2-48D1-8275-B2F0B872FA3F}">
      <dgm:prSet phldrT="[Szöveg]"/>
      <dgm:spPr>
        <a:solidFill>
          <a:srgbClr val="0070C0"/>
        </a:solidFill>
      </dgm:spPr>
      <dgm:t>
        <a:bodyPr/>
        <a:lstStyle/>
        <a:p>
          <a:r>
            <a:rPr lang="hu-HU" dirty="0" smtClean="0"/>
            <a:t>Járulékos hátrányok mérséklése</a:t>
          </a:r>
          <a:endParaRPr lang="hu-HU" dirty="0"/>
        </a:p>
      </dgm:t>
    </dgm:pt>
    <dgm:pt modelId="{C9A6DAF3-3AE7-40C3-B05E-8C72B003A933}" type="parTrans" cxnId="{B0EA4047-71E5-41EA-BDCD-D18594AEB71E}">
      <dgm:prSet/>
      <dgm:spPr/>
      <dgm:t>
        <a:bodyPr/>
        <a:lstStyle/>
        <a:p>
          <a:endParaRPr lang="hu-HU"/>
        </a:p>
      </dgm:t>
    </dgm:pt>
    <dgm:pt modelId="{D8932D4C-2315-45D1-A03E-E78C53900F39}" type="sibTrans" cxnId="{B0EA4047-71E5-41EA-BDCD-D18594AEB71E}">
      <dgm:prSet/>
      <dgm:spPr/>
      <dgm:t>
        <a:bodyPr/>
        <a:lstStyle/>
        <a:p>
          <a:endParaRPr lang="hu-HU"/>
        </a:p>
      </dgm:t>
    </dgm:pt>
    <dgm:pt modelId="{1CE7CD10-EED4-4B30-BD03-6D8037B6D1C1}">
      <dgm:prSet phldrT="[Szöveg]"/>
      <dgm:spPr/>
      <dgm:t>
        <a:bodyPr/>
        <a:lstStyle/>
        <a:p>
          <a:r>
            <a:rPr lang="hu-HU" dirty="0" smtClean="0"/>
            <a:t>Utazási/parkolóhely kereséséi idők csökkentésével</a:t>
          </a:r>
          <a:endParaRPr lang="hu-HU" dirty="0"/>
        </a:p>
      </dgm:t>
    </dgm:pt>
    <dgm:pt modelId="{9165D95A-615C-4005-B5F9-C8297038BCC7}" type="parTrans" cxnId="{95E5AC73-DA03-4661-B70C-9E6E80C700DF}">
      <dgm:prSet/>
      <dgm:spPr/>
      <dgm:t>
        <a:bodyPr/>
        <a:lstStyle/>
        <a:p>
          <a:endParaRPr lang="hu-HU"/>
        </a:p>
      </dgm:t>
    </dgm:pt>
    <dgm:pt modelId="{AC97AF37-FDCE-436F-8E1E-D31C621921BC}" type="sibTrans" cxnId="{95E5AC73-DA03-4661-B70C-9E6E80C700DF}">
      <dgm:prSet/>
      <dgm:spPr/>
      <dgm:t>
        <a:bodyPr/>
        <a:lstStyle/>
        <a:p>
          <a:endParaRPr lang="hu-HU"/>
        </a:p>
      </dgm:t>
    </dgm:pt>
    <dgm:pt modelId="{49779C57-4581-47B8-8585-90D10FDAC9C9}">
      <dgm:prSet phldrT="[Szöveg]"/>
      <dgm:spPr/>
      <dgm:t>
        <a:bodyPr/>
        <a:lstStyle/>
        <a:p>
          <a:r>
            <a:rPr lang="hu-HU" dirty="0" smtClean="0"/>
            <a:t>Káros anyag kibocsátás csökkentésével</a:t>
          </a:r>
          <a:endParaRPr lang="hu-HU" dirty="0"/>
        </a:p>
      </dgm:t>
    </dgm:pt>
    <dgm:pt modelId="{C7BA8EB7-7867-4F3F-A2A4-02DA4C341707}" type="parTrans" cxnId="{639FFF87-5409-48B7-A652-08B82C85C0A5}">
      <dgm:prSet/>
      <dgm:spPr/>
      <dgm:t>
        <a:bodyPr/>
        <a:lstStyle/>
        <a:p>
          <a:endParaRPr lang="hu-HU"/>
        </a:p>
      </dgm:t>
    </dgm:pt>
    <dgm:pt modelId="{89B24094-DF8C-41B1-9173-D3B4D31738DE}" type="sibTrans" cxnId="{639FFF87-5409-48B7-A652-08B82C85C0A5}">
      <dgm:prSet/>
      <dgm:spPr/>
      <dgm:t>
        <a:bodyPr/>
        <a:lstStyle/>
        <a:p>
          <a:endParaRPr lang="hu-HU"/>
        </a:p>
      </dgm:t>
    </dgm:pt>
    <dgm:pt modelId="{2FD3F08F-A4BD-4988-B2FB-FD43722A6A21}">
      <dgm:prSet phldrT="[Szöveg]"/>
      <dgm:spPr>
        <a:solidFill>
          <a:srgbClr val="0070C0"/>
        </a:solidFill>
      </dgm:spPr>
      <dgm:t>
        <a:bodyPr/>
        <a:lstStyle/>
        <a:p>
          <a:r>
            <a:rPr lang="hu-HU" dirty="0" smtClean="0"/>
            <a:t>Hálózati optimum</a:t>
          </a:r>
          <a:endParaRPr lang="hu-HU" dirty="0"/>
        </a:p>
      </dgm:t>
    </dgm:pt>
    <dgm:pt modelId="{390B1827-AB11-48D2-BAC7-41C383A2FADE}" type="parTrans" cxnId="{0CD85797-651F-4295-A68E-E60AD64183B9}">
      <dgm:prSet/>
      <dgm:spPr/>
      <dgm:t>
        <a:bodyPr/>
        <a:lstStyle/>
        <a:p>
          <a:endParaRPr lang="hu-HU"/>
        </a:p>
      </dgm:t>
    </dgm:pt>
    <dgm:pt modelId="{BC938685-107A-4781-83B9-8E3FA5471248}" type="sibTrans" cxnId="{0CD85797-651F-4295-A68E-E60AD64183B9}">
      <dgm:prSet/>
      <dgm:spPr/>
      <dgm:t>
        <a:bodyPr/>
        <a:lstStyle/>
        <a:p>
          <a:endParaRPr lang="hu-HU"/>
        </a:p>
      </dgm:t>
    </dgm:pt>
    <dgm:pt modelId="{DF3FD7D5-36C5-4488-94D6-A74A9FEF105B}">
      <dgm:prSet phldrT="[Szöveg]"/>
      <dgm:spPr/>
      <dgm:t>
        <a:bodyPr/>
        <a:lstStyle/>
        <a:p>
          <a:r>
            <a:rPr lang="hu-HU" dirty="0" smtClean="0"/>
            <a:t>Adott útszakasz teher-mentesítésével (</a:t>
          </a:r>
          <a:r>
            <a:rPr lang="hu-HU" dirty="0" err="1" smtClean="0"/>
            <a:t>alter-natív</a:t>
          </a:r>
          <a:r>
            <a:rPr lang="hu-HU" dirty="0" smtClean="0"/>
            <a:t> útvonal ajánlás)</a:t>
          </a:r>
          <a:endParaRPr lang="hu-HU" dirty="0"/>
        </a:p>
      </dgm:t>
    </dgm:pt>
    <dgm:pt modelId="{42732688-CF43-46C8-97BF-BCFDEE169EDF}" type="parTrans" cxnId="{561BED4D-5535-4326-8978-86DEEE5D6AA1}">
      <dgm:prSet/>
      <dgm:spPr/>
      <dgm:t>
        <a:bodyPr/>
        <a:lstStyle/>
        <a:p>
          <a:endParaRPr lang="hu-HU"/>
        </a:p>
      </dgm:t>
    </dgm:pt>
    <dgm:pt modelId="{CB7A0F11-DB68-490E-9C33-E7DB2FFD5205}" type="sibTrans" cxnId="{561BED4D-5535-4326-8978-86DEEE5D6AA1}">
      <dgm:prSet/>
      <dgm:spPr/>
      <dgm:t>
        <a:bodyPr/>
        <a:lstStyle/>
        <a:p>
          <a:endParaRPr lang="hu-HU"/>
        </a:p>
      </dgm:t>
    </dgm:pt>
    <dgm:pt modelId="{AA01EDE7-4AFA-4E12-9021-9BFFB9660F78}">
      <dgm:prSet phldrT="[Szöveg]"/>
      <dgm:spPr/>
      <dgm:t>
        <a:bodyPr/>
        <a:lstStyle/>
        <a:p>
          <a:r>
            <a:rPr lang="hu-HU" dirty="0" smtClean="0"/>
            <a:t>A forgalomlefolyás javításával, többlet kapacitás biztosításával (lényeges építési be-avatkozás nélkül)</a:t>
          </a:r>
          <a:endParaRPr lang="hu-HU" dirty="0"/>
        </a:p>
      </dgm:t>
    </dgm:pt>
    <dgm:pt modelId="{38EAE3A4-FB90-4EEA-95A7-4454CFA5C7E6}" type="parTrans" cxnId="{2FF9A1E3-B5AB-4D1A-874C-0515E48E0F93}">
      <dgm:prSet/>
      <dgm:spPr/>
      <dgm:t>
        <a:bodyPr/>
        <a:lstStyle/>
        <a:p>
          <a:endParaRPr lang="hu-HU"/>
        </a:p>
      </dgm:t>
    </dgm:pt>
    <dgm:pt modelId="{3E6C78F8-0207-40FD-9C5C-5311EE191B53}" type="sibTrans" cxnId="{2FF9A1E3-B5AB-4D1A-874C-0515E48E0F93}">
      <dgm:prSet/>
      <dgm:spPr/>
      <dgm:t>
        <a:bodyPr/>
        <a:lstStyle/>
        <a:p>
          <a:endParaRPr lang="hu-HU"/>
        </a:p>
      </dgm:t>
    </dgm:pt>
    <dgm:pt modelId="{0636925A-9E0E-4D26-92DA-C05D1A939849}">
      <dgm:prSet phldrT="[Szöveg]"/>
      <dgm:spPr/>
      <dgm:t>
        <a:bodyPr/>
        <a:lstStyle/>
        <a:p>
          <a:r>
            <a:rPr lang="hu-HU" dirty="0" smtClean="0"/>
            <a:t>Zajterhelés csökkentésével</a:t>
          </a:r>
          <a:endParaRPr lang="hu-HU" dirty="0"/>
        </a:p>
      </dgm:t>
    </dgm:pt>
    <dgm:pt modelId="{69D3466C-5052-4DE6-9BE6-29C0939C164C}" type="parTrans" cxnId="{23299B50-32FC-47F6-9DB5-0D14C6B1123A}">
      <dgm:prSet/>
      <dgm:spPr/>
      <dgm:t>
        <a:bodyPr/>
        <a:lstStyle/>
        <a:p>
          <a:endParaRPr lang="hu-HU"/>
        </a:p>
      </dgm:t>
    </dgm:pt>
    <dgm:pt modelId="{2A77B66E-C31D-42B6-BEB2-CA4F51B0EED2}" type="sibTrans" cxnId="{23299B50-32FC-47F6-9DB5-0D14C6B1123A}">
      <dgm:prSet/>
      <dgm:spPr/>
      <dgm:t>
        <a:bodyPr/>
        <a:lstStyle/>
        <a:p>
          <a:endParaRPr lang="hu-HU"/>
        </a:p>
      </dgm:t>
    </dgm:pt>
    <dgm:pt modelId="{CCC57F8E-FB22-4CBC-B487-9454F7068CB4}">
      <dgm:prSet phldrT="[Szöveg]"/>
      <dgm:spPr/>
      <dgm:t>
        <a:bodyPr/>
        <a:lstStyle/>
        <a:p>
          <a:r>
            <a:rPr lang="hu-HU" dirty="0" smtClean="0"/>
            <a:t>Baleseti költségek csökkentésével</a:t>
          </a:r>
          <a:endParaRPr lang="hu-HU" dirty="0"/>
        </a:p>
      </dgm:t>
    </dgm:pt>
    <dgm:pt modelId="{4E102E61-40A1-4462-81A6-119AA23A309B}" type="parTrans" cxnId="{62C1CC59-8B22-4800-9867-A2A7339ED8CA}">
      <dgm:prSet/>
      <dgm:spPr/>
      <dgm:t>
        <a:bodyPr/>
        <a:lstStyle/>
        <a:p>
          <a:endParaRPr lang="hu-HU"/>
        </a:p>
      </dgm:t>
    </dgm:pt>
    <dgm:pt modelId="{94DC9693-F31D-4802-8A2C-AFC92F1D2A31}" type="sibTrans" cxnId="{62C1CC59-8B22-4800-9867-A2A7339ED8CA}">
      <dgm:prSet/>
      <dgm:spPr/>
      <dgm:t>
        <a:bodyPr/>
        <a:lstStyle/>
        <a:p>
          <a:endParaRPr lang="hu-HU"/>
        </a:p>
      </dgm:t>
    </dgm:pt>
    <dgm:pt modelId="{5D32D8E8-6630-42E0-839F-35D9F456D992}">
      <dgm:prSet phldrT="[Szöveg]"/>
      <dgm:spPr/>
      <dgm:t>
        <a:bodyPr/>
        <a:lstStyle/>
        <a:p>
          <a:r>
            <a:rPr lang="hu-HU" dirty="0" smtClean="0"/>
            <a:t>A rendelkezésre álló közlekedési/parkolási felület forgalmi igények szerinti felosztásával</a:t>
          </a:r>
          <a:endParaRPr lang="hu-HU" dirty="0"/>
        </a:p>
      </dgm:t>
    </dgm:pt>
    <dgm:pt modelId="{502BCF2C-4145-4E20-88ED-7E502108DDCA}" type="parTrans" cxnId="{AC8677CF-876F-42B8-8C2B-6667CD2ABFEF}">
      <dgm:prSet/>
      <dgm:spPr/>
      <dgm:t>
        <a:bodyPr/>
        <a:lstStyle/>
        <a:p>
          <a:endParaRPr lang="hu-HU"/>
        </a:p>
      </dgm:t>
    </dgm:pt>
    <dgm:pt modelId="{B1660CFE-AACF-4576-AEFC-24A50AC34A5A}" type="sibTrans" cxnId="{AC8677CF-876F-42B8-8C2B-6667CD2ABFEF}">
      <dgm:prSet/>
      <dgm:spPr/>
      <dgm:t>
        <a:bodyPr/>
        <a:lstStyle/>
        <a:p>
          <a:endParaRPr lang="hu-HU"/>
        </a:p>
      </dgm:t>
    </dgm:pt>
    <dgm:pt modelId="{C7952567-6B02-4606-9089-07409F377A77}">
      <dgm:prSet phldrT="[Szöveg]"/>
      <dgm:spPr/>
      <dgm:t>
        <a:bodyPr/>
        <a:lstStyle/>
        <a:p>
          <a:endParaRPr lang="hu-HU" dirty="0"/>
        </a:p>
      </dgm:t>
    </dgm:pt>
    <dgm:pt modelId="{6660773C-27F1-40FF-9171-1FB3F59CD5B4}" type="sibTrans" cxnId="{9FA53A9D-9742-44E3-8F04-3BF02212B8CA}">
      <dgm:prSet/>
      <dgm:spPr/>
      <dgm:t>
        <a:bodyPr/>
        <a:lstStyle/>
        <a:p>
          <a:endParaRPr lang="hu-HU"/>
        </a:p>
      </dgm:t>
    </dgm:pt>
    <dgm:pt modelId="{27D4E91F-78F8-470D-9D8B-9E8F435DB219}" type="parTrans" cxnId="{9FA53A9D-9742-44E3-8F04-3BF02212B8CA}">
      <dgm:prSet/>
      <dgm:spPr/>
      <dgm:t>
        <a:bodyPr/>
        <a:lstStyle/>
        <a:p>
          <a:endParaRPr lang="hu-HU"/>
        </a:p>
      </dgm:t>
    </dgm:pt>
    <dgm:pt modelId="{31E5DBFC-C51E-461E-B9B8-E5824F4E4EFC}">
      <dgm:prSet phldrT="[Szöveg]"/>
      <dgm:spPr/>
      <dgm:t>
        <a:bodyPr/>
        <a:lstStyle/>
        <a:p>
          <a:r>
            <a:rPr lang="hu-HU" dirty="0" smtClean="0"/>
            <a:t>Balesetek esetén a másodlagos balesetek megelőzésével</a:t>
          </a:r>
          <a:endParaRPr lang="hu-HU" dirty="0"/>
        </a:p>
      </dgm:t>
    </dgm:pt>
    <dgm:pt modelId="{EFCCA837-E567-4086-8423-C604B7D40D92}" type="sibTrans" cxnId="{7AEE3A83-BAA9-4705-8828-AECEF91D7DA7}">
      <dgm:prSet/>
      <dgm:spPr/>
      <dgm:t>
        <a:bodyPr/>
        <a:lstStyle/>
        <a:p>
          <a:endParaRPr lang="hu-HU"/>
        </a:p>
      </dgm:t>
    </dgm:pt>
    <dgm:pt modelId="{5B7C3870-3B97-49CC-B7A5-0E83A9BB05A3}" type="parTrans" cxnId="{7AEE3A83-BAA9-4705-8828-AECEF91D7DA7}">
      <dgm:prSet/>
      <dgm:spPr/>
      <dgm:t>
        <a:bodyPr/>
        <a:lstStyle/>
        <a:p>
          <a:endParaRPr lang="hu-HU"/>
        </a:p>
      </dgm:t>
    </dgm:pt>
    <dgm:pt modelId="{190A922A-6E53-4EBE-80BB-DE6223DD2D0F}">
      <dgm:prSet phldrT="[Szöveg]"/>
      <dgm:spPr/>
      <dgm:t>
        <a:bodyPr/>
        <a:lstStyle/>
        <a:p>
          <a:r>
            <a:rPr lang="hu-HU" dirty="0" smtClean="0"/>
            <a:t>Veszélyes időjárási körülmények esetén, azok előrejelzésével</a:t>
          </a:r>
          <a:endParaRPr lang="hu-HU" dirty="0"/>
        </a:p>
      </dgm:t>
    </dgm:pt>
    <dgm:pt modelId="{4E28C04D-889D-4E5A-A97F-CCF551A4B784}" type="sibTrans" cxnId="{FE962505-A234-40FF-A995-519499D5EF72}">
      <dgm:prSet/>
      <dgm:spPr/>
      <dgm:t>
        <a:bodyPr/>
        <a:lstStyle/>
        <a:p>
          <a:endParaRPr lang="hu-HU"/>
        </a:p>
      </dgm:t>
    </dgm:pt>
    <dgm:pt modelId="{F8DFA0D1-FC35-4F8E-832A-DA3F6EB8A694}" type="parTrans" cxnId="{FE962505-A234-40FF-A995-519499D5EF72}">
      <dgm:prSet/>
      <dgm:spPr/>
      <dgm:t>
        <a:bodyPr/>
        <a:lstStyle/>
        <a:p>
          <a:endParaRPr lang="hu-HU"/>
        </a:p>
      </dgm:t>
    </dgm:pt>
    <dgm:pt modelId="{DB443BF0-DCEC-4149-86D8-0FB99319DA28}">
      <dgm:prSet phldrT="[Szöveg]"/>
      <dgm:spPr/>
      <dgm:t>
        <a:bodyPr/>
        <a:lstStyle/>
        <a:p>
          <a:r>
            <a:rPr lang="hu-HU" dirty="0" smtClean="0"/>
            <a:t>Nagy forgalmi terhelés esetén a torlódások jelzésével/változtatható sebességkorlátozások bevezetésével</a:t>
          </a:r>
          <a:endParaRPr lang="hu-HU" dirty="0"/>
        </a:p>
      </dgm:t>
    </dgm:pt>
    <dgm:pt modelId="{3170D7FF-1F38-44D6-8492-1F36197C9CE0}" type="sibTrans" cxnId="{60B5D4D6-9D22-49C2-A28B-BBF8BD7758C4}">
      <dgm:prSet/>
      <dgm:spPr/>
      <dgm:t>
        <a:bodyPr/>
        <a:lstStyle/>
        <a:p>
          <a:endParaRPr lang="hu-HU"/>
        </a:p>
      </dgm:t>
    </dgm:pt>
    <dgm:pt modelId="{FF07A889-2B51-49A5-AA60-AAD7D58D68C1}" type="parTrans" cxnId="{60B5D4D6-9D22-49C2-A28B-BBF8BD7758C4}">
      <dgm:prSet/>
      <dgm:spPr/>
      <dgm:t>
        <a:bodyPr/>
        <a:lstStyle/>
        <a:p>
          <a:endParaRPr lang="hu-HU"/>
        </a:p>
      </dgm:t>
    </dgm:pt>
    <dgm:pt modelId="{64B79573-9680-482C-9C47-2BFA9E190652}" type="pres">
      <dgm:prSet presAssocID="{14A433E0-6B13-4FF1-8D07-A6CBA488DA0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hu-HU"/>
        </a:p>
      </dgm:t>
    </dgm:pt>
    <dgm:pt modelId="{08C0314C-5D83-46E7-95A7-DF75782B8834}" type="pres">
      <dgm:prSet presAssocID="{D88C832A-1123-4200-B2E6-A0B69D1975AA}" presName="composite" presStyleCnt="0"/>
      <dgm:spPr/>
    </dgm:pt>
    <dgm:pt modelId="{C9A4C12D-5D4F-4E5C-ACA7-BC0B58A0EF11}" type="pres">
      <dgm:prSet presAssocID="{D88C832A-1123-4200-B2E6-A0B69D1975AA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D8A4F054-B9A6-4244-99CC-B522E28700C5}" type="pres">
      <dgm:prSet presAssocID="{D88C832A-1123-4200-B2E6-A0B69D1975AA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F3E62A16-19ED-4269-AA04-89BACFD2954A}" type="pres">
      <dgm:prSet presAssocID="{BC762B52-6AE7-49FD-9557-090AA0025297}" presName="space" presStyleCnt="0"/>
      <dgm:spPr/>
    </dgm:pt>
    <dgm:pt modelId="{BEA61EC6-E15E-421B-8928-7B3D491E3F8E}" type="pres">
      <dgm:prSet presAssocID="{5C86291A-4AB2-48D1-8275-B2F0B872FA3F}" presName="composite" presStyleCnt="0"/>
      <dgm:spPr/>
    </dgm:pt>
    <dgm:pt modelId="{628A39E7-13E1-4806-9635-DC324A419290}" type="pres">
      <dgm:prSet presAssocID="{5C86291A-4AB2-48D1-8275-B2F0B872FA3F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324A5FB1-70D4-44D5-8821-C64DA8AD6BB6}" type="pres">
      <dgm:prSet presAssocID="{5C86291A-4AB2-48D1-8275-B2F0B872FA3F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CF1031AD-27D9-4A79-9D8B-FD828FF926F2}" type="pres">
      <dgm:prSet presAssocID="{D8932D4C-2315-45D1-A03E-E78C53900F39}" presName="space" presStyleCnt="0"/>
      <dgm:spPr/>
    </dgm:pt>
    <dgm:pt modelId="{A3187581-F93B-47A6-A46D-98159FABE5CF}" type="pres">
      <dgm:prSet presAssocID="{2FD3F08F-A4BD-4988-B2FB-FD43722A6A21}" presName="composite" presStyleCnt="0"/>
      <dgm:spPr/>
    </dgm:pt>
    <dgm:pt modelId="{E3B5EE19-19ED-43F7-8360-A7538AFA7C8A}" type="pres">
      <dgm:prSet presAssocID="{2FD3F08F-A4BD-4988-B2FB-FD43722A6A21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hu-HU"/>
        </a:p>
      </dgm:t>
    </dgm:pt>
    <dgm:pt modelId="{AD01B147-24EE-48F3-A528-37805F4789BA}" type="pres">
      <dgm:prSet presAssocID="{2FD3F08F-A4BD-4988-B2FB-FD43722A6A21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hu-HU"/>
        </a:p>
      </dgm:t>
    </dgm:pt>
  </dgm:ptLst>
  <dgm:cxnLst>
    <dgm:cxn modelId="{60B5D4D6-9D22-49C2-A28B-BBF8BD7758C4}" srcId="{D88C832A-1123-4200-B2E6-A0B69D1975AA}" destId="{DB443BF0-DCEC-4149-86D8-0FB99319DA28}" srcOrd="0" destOrd="0" parTransId="{FF07A889-2B51-49A5-AA60-AAD7D58D68C1}" sibTransId="{3170D7FF-1F38-44D6-8492-1F36197C9CE0}"/>
    <dgm:cxn modelId="{FE962505-A234-40FF-A995-519499D5EF72}" srcId="{D88C832A-1123-4200-B2E6-A0B69D1975AA}" destId="{190A922A-6E53-4EBE-80BB-DE6223DD2D0F}" srcOrd="1" destOrd="0" parTransId="{F8DFA0D1-FC35-4F8E-832A-DA3F6EB8A694}" sibTransId="{4E28C04D-889D-4E5A-A97F-CCF551A4B784}"/>
    <dgm:cxn modelId="{77034182-C9C5-4B39-9ABD-DC35E41914C0}" type="presOf" srcId="{1CE7CD10-EED4-4B30-BD03-6D8037B6D1C1}" destId="{324A5FB1-70D4-44D5-8821-C64DA8AD6BB6}" srcOrd="0" destOrd="0" presId="urn:microsoft.com/office/officeart/2005/8/layout/hList1"/>
    <dgm:cxn modelId="{C2302496-F5B3-4F64-847D-35BB09119893}" srcId="{14A433E0-6B13-4FF1-8D07-A6CBA488DA0C}" destId="{D88C832A-1123-4200-B2E6-A0B69D1975AA}" srcOrd="0" destOrd="0" parTransId="{BDEE72A7-1B21-4B53-91E7-8CF1D8CCE08F}" sibTransId="{BC762B52-6AE7-49FD-9557-090AA0025297}"/>
    <dgm:cxn modelId="{C29D2B73-9365-48E8-8D18-E1FDB2DEF9D7}" type="presOf" srcId="{5D32D8E8-6630-42E0-839F-35D9F456D992}" destId="{AD01B147-24EE-48F3-A528-37805F4789BA}" srcOrd="0" destOrd="2" presId="urn:microsoft.com/office/officeart/2005/8/layout/hList1"/>
    <dgm:cxn modelId="{2FF9A1E3-B5AB-4D1A-874C-0515E48E0F93}" srcId="{2FD3F08F-A4BD-4988-B2FB-FD43722A6A21}" destId="{AA01EDE7-4AFA-4E12-9021-9BFFB9660F78}" srcOrd="1" destOrd="0" parTransId="{38EAE3A4-FB90-4EEA-95A7-4454CFA5C7E6}" sibTransId="{3E6C78F8-0207-40FD-9C5C-5311EE191B53}"/>
    <dgm:cxn modelId="{BF3052B1-15D8-4A24-A24D-E1FC1C88051F}" type="presOf" srcId="{31E5DBFC-C51E-461E-B9B8-E5824F4E4EFC}" destId="{D8A4F054-B9A6-4244-99CC-B522E28700C5}" srcOrd="0" destOrd="2" presId="urn:microsoft.com/office/officeart/2005/8/layout/hList1"/>
    <dgm:cxn modelId="{95E5AC73-DA03-4661-B70C-9E6E80C700DF}" srcId="{5C86291A-4AB2-48D1-8275-B2F0B872FA3F}" destId="{1CE7CD10-EED4-4B30-BD03-6D8037B6D1C1}" srcOrd="0" destOrd="0" parTransId="{9165D95A-615C-4005-B5F9-C8297038BCC7}" sibTransId="{AC97AF37-FDCE-436F-8E1E-D31C621921BC}"/>
    <dgm:cxn modelId="{561BED4D-5535-4326-8978-86DEEE5D6AA1}" srcId="{2FD3F08F-A4BD-4988-B2FB-FD43722A6A21}" destId="{DF3FD7D5-36C5-4488-94D6-A74A9FEF105B}" srcOrd="0" destOrd="0" parTransId="{42732688-CF43-46C8-97BF-BCFDEE169EDF}" sibTransId="{CB7A0F11-DB68-490E-9C33-E7DB2FFD5205}"/>
    <dgm:cxn modelId="{C07CDCF5-DBCA-4746-B1B9-876E2D2BF623}" type="presOf" srcId="{AA01EDE7-4AFA-4E12-9021-9BFFB9660F78}" destId="{AD01B147-24EE-48F3-A528-37805F4789BA}" srcOrd="0" destOrd="1" presId="urn:microsoft.com/office/officeart/2005/8/layout/hList1"/>
    <dgm:cxn modelId="{62C1CC59-8B22-4800-9867-A2A7339ED8CA}" srcId="{5C86291A-4AB2-48D1-8275-B2F0B872FA3F}" destId="{CCC57F8E-FB22-4CBC-B487-9454F7068CB4}" srcOrd="3" destOrd="0" parTransId="{4E102E61-40A1-4462-81A6-119AA23A309B}" sibTransId="{94DC9693-F31D-4802-8A2C-AFC92F1D2A31}"/>
    <dgm:cxn modelId="{0CD85797-651F-4295-A68E-E60AD64183B9}" srcId="{14A433E0-6B13-4FF1-8D07-A6CBA488DA0C}" destId="{2FD3F08F-A4BD-4988-B2FB-FD43722A6A21}" srcOrd="2" destOrd="0" parTransId="{390B1827-AB11-48D2-BAC7-41C383A2FADE}" sibTransId="{BC938685-107A-4781-83B9-8E3FA5471248}"/>
    <dgm:cxn modelId="{17C573F3-3745-41E8-8BD1-26EBCCE7EFB3}" type="presOf" srcId="{DB443BF0-DCEC-4149-86D8-0FB99319DA28}" destId="{D8A4F054-B9A6-4244-99CC-B522E28700C5}" srcOrd="0" destOrd="0" presId="urn:microsoft.com/office/officeart/2005/8/layout/hList1"/>
    <dgm:cxn modelId="{D7A401B2-FA86-41C9-9800-89EEE3F1CA9B}" type="presOf" srcId="{49779C57-4581-47B8-8585-90D10FDAC9C9}" destId="{324A5FB1-70D4-44D5-8821-C64DA8AD6BB6}" srcOrd="0" destOrd="1" presId="urn:microsoft.com/office/officeart/2005/8/layout/hList1"/>
    <dgm:cxn modelId="{58AFE8E1-41B0-4049-AF80-2B68F4984A4F}" type="presOf" srcId="{C7952567-6B02-4606-9089-07409F377A77}" destId="{D8A4F054-B9A6-4244-99CC-B522E28700C5}" srcOrd="0" destOrd="3" presId="urn:microsoft.com/office/officeart/2005/8/layout/hList1"/>
    <dgm:cxn modelId="{479F55A6-E4BD-4958-A0E9-7A233A9AD6DE}" type="presOf" srcId="{D88C832A-1123-4200-B2E6-A0B69D1975AA}" destId="{C9A4C12D-5D4F-4E5C-ACA7-BC0B58A0EF11}" srcOrd="0" destOrd="0" presId="urn:microsoft.com/office/officeart/2005/8/layout/hList1"/>
    <dgm:cxn modelId="{814D502D-41E5-4244-8950-CF116E050D52}" type="presOf" srcId="{5C86291A-4AB2-48D1-8275-B2F0B872FA3F}" destId="{628A39E7-13E1-4806-9635-DC324A419290}" srcOrd="0" destOrd="0" presId="urn:microsoft.com/office/officeart/2005/8/layout/hList1"/>
    <dgm:cxn modelId="{639FFF87-5409-48B7-A652-08B82C85C0A5}" srcId="{5C86291A-4AB2-48D1-8275-B2F0B872FA3F}" destId="{49779C57-4581-47B8-8585-90D10FDAC9C9}" srcOrd="1" destOrd="0" parTransId="{C7BA8EB7-7867-4F3F-A2A4-02DA4C341707}" sibTransId="{89B24094-DF8C-41B1-9173-D3B4D31738DE}"/>
    <dgm:cxn modelId="{B0EA4047-71E5-41EA-BDCD-D18594AEB71E}" srcId="{14A433E0-6B13-4FF1-8D07-A6CBA488DA0C}" destId="{5C86291A-4AB2-48D1-8275-B2F0B872FA3F}" srcOrd="1" destOrd="0" parTransId="{C9A6DAF3-3AE7-40C3-B05E-8C72B003A933}" sibTransId="{D8932D4C-2315-45D1-A03E-E78C53900F39}"/>
    <dgm:cxn modelId="{9FA53A9D-9742-44E3-8F04-3BF02212B8CA}" srcId="{D88C832A-1123-4200-B2E6-A0B69D1975AA}" destId="{C7952567-6B02-4606-9089-07409F377A77}" srcOrd="3" destOrd="0" parTransId="{27D4E91F-78F8-470D-9D8B-9E8F435DB219}" sibTransId="{6660773C-27F1-40FF-9171-1FB3F59CD5B4}"/>
    <dgm:cxn modelId="{5911BDED-4239-409F-A2BF-F282EF1DABCD}" type="presOf" srcId="{2FD3F08F-A4BD-4988-B2FB-FD43722A6A21}" destId="{E3B5EE19-19ED-43F7-8360-A7538AFA7C8A}" srcOrd="0" destOrd="0" presId="urn:microsoft.com/office/officeart/2005/8/layout/hList1"/>
    <dgm:cxn modelId="{AC8677CF-876F-42B8-8C2B-6667CD2ABFEF}" srcId="{2FD3F08F-A4BD-4988-B2FB-FD43722A6A21}" destId="{5D32D8E8-6630-42E0-839F-35D9F456D992}" srcOrd="2" destOrd="0" parTransId="{502BCF2C-4145-4E20-88ED-7E502108DDCA}" sibTransId="{B1660CFE-AACF-4576-AEFC-24A50AC34A5A}"/>
    <dgm:cxn modelId="{97D06407-F5F1-4F0D-977C-CA72518AA7B5}" type="presOf" srcId="{DF3FD7D5-36C5-4488-94D6-A74A9FEF105B}" destId="{AD01B147-24EE-48F3-A528-37805F4789BA}" srcOrd="0" destOrd="0" presId="urn:microsoft.com/office/officeart/2005/8/layout/hList1"/>
    <dgm:cxn modelId="{7AEE3A83-BAA9-4705-8828-AECEF91D7DA7}" srcId="{D88C832A-1123-4200-B2E6-A0B69D1975AA}" destId="{31E5DBFC-C51E-461E-B9B8-E5824F4E4EFC}" srcOrd="2" destOrd="0" parTransId="{5B7C3870-3B97-49CC-B7A5-0E83A9BB05A3}" sibTransId="{EFCCA837-E567-4086-8423-C604B7D40D92}"/>
    <dgm:cxn modelId="{FA6DF1E9-E6B8-4EEF-A13E-42E23540DA6F}" type="presOf" srcId="{14A433E0-6B13-4FF1-8D07-A6CBA488DA0C}" destId="{64B79573-9680-482C-9C47-2BFA9E190652}" srcOrd="0" destOrd="0" presId="urn:microsoft.com/office/officeart/2005/8/layout/hList1"/>
    <dgm:cxn modelId="{06B05875-1D1D-4E0C-8976-271EE0F87E53}" type="presOf" srcId="{0636925A-9E0E-4D26-92DA-C05D1A939849}" destId="{324A5FB1-70D4-44D5-8821-C64DA8AD6BB6}" srcOrd="0" destOrd="2" presId="urn:microsoft.com/office/officeart/2005/8/layout/hList1"/>
    <dgm:cxn modelId="{7367EC1E-D682-4EC8-8A14-A46B8C7AE7AB}" type="presOf" srcId="{CCC57F8E-FB22-4CBC-B487-9454F7068CB4}" destId="{324A5FB1-70D4-44D5-8821-C64DA8AD6BB6}" srcOrd="0" destOrd="3" presId="urn:microsoft.com/office/officeart/2005/8/layout/hList1"/>
    <dgm:cxn modelId="{05708BD4-C291-4704-964C-8172C53E5115}" type="presOf" srcId="{190A922A-6E53-4EBE-80BB-DE6223DD2D0F}" destId="{D8A4F054-B9A6-4244-99CC-B522E28700C5}" srcOrd="0" destOrd="1" presId="urn:microsoft.com/office/officeart/2005/8/layout/hList1"/>
    <dgm:cxn modelId="{23299B50-32FC-47F6-9DB5-0D14C6B1123A}" srcId="{5C86291A-4AB2-48D1-8275-B2F0B872FA3F}" destId="{0636925A-9E0E-4D26-92DA-C05D1A939849}" srcOrd="2" destOrd="0" parTransId="{69D3466C-5052-4DE6-9BE6-29C0939C164C}" sibTransId="{2A77B66E-C31D-42B6-BEB2-CA4F51B0EED2}"/>
    <dgm:cxn modelId="{8ACDCF15-1F06-4FA2-9919-6A5284538034}" type="presParOf" srcId="{64B79573-9680-482C-9C47-2BFA9E190652}" destId="{08C0314C-5D83-46E7-95A7-DF75782B8834}" srcOrd="0" destOrd="0" presId="urn:microsoft.com/office/officeart/2005/8/layout/hList1"/>
    <dgm:cxn modelId="{B9C0D442-BB6D-4A4F-914D-B6C2422BCCDA}" type="presParOf" srcId="{08C0314C-5D83-46E7-95A7-DF75782B8834}" destId="{C9A4C12D-5D4F-4E5C-ACA7-BC0B58A0EF11}" srcOrd="0" destOrd="0" presId="urn:microsoft.com/office/officeart/2005/8/layout/hList1"/>
    <dgm:cxn modelId="{65EF0FA8-7B31-4958-BA4F-166FD480195A}" type="presParOf" srcId="{08C0314C-5D83-46E7-95A7-DF75782B8834}" destId="{D8A4F054-B9A6-4244-99CC-B522E28700C5}" srcOrd="1" destOrd="0" presId="urn:microsoft.com/office/officeart/2005/8/layout/hList1"/>
    <dgm:cxn modelId="{1D9B5CC4-E279-49A6-9853-B038B85807B1}" type="presParOf" srcId="{64B79573-9680-482C-9C47-2BFA9E190652}" destId="{F3E62A16-19ED-4269-AA04-89BACFD2954A}" srcOrd="1" destOrd="0" presId="urn:microsoft.com/office/officeart/2005/8/layout/hList1"/>
    <dgm:cxn modelId="{604EC6B5-91CE-4690-B1B1-F1054FB8CADC}" type="presParOf" srcId="{64B79573-9680-482C-9C47-2BFA9E190652}" destId="{BEA61EC6-E15E-421B-8928-7B3D491E3F8E}" srcOrd="2" destOrd="0" presId="urn:microsoft.com/office/officeart/2005/8/layout/hList1"/>
    <dgm:cxn modelId="{2E372CD4-C180-4A05-BA85-D2D1AED1287C}" type="presParOf" srcId="{BEA61EC6-E15E-421B-8928-7B3D491E3F8E}" destId="{628A39E7-13E1-4806-9635-DC324A419290}" srcOrd="0" destOrd="0" presId="urn:microsoft.com/office/officeart/2005/8/layout/hList1"/>
    <dgm:cxn modelId="{1C4D81B1-191F-4D88-9DB7-AB0B2AC13EFE}" type="presParOf" srcId="{BEA61EC6-E15E-421B-8928-7B3D491E3F8E}" destId="{324A5FB1-70D4-44D5-8821-C64DA8AD6BB6}" srcOrd="1" destOrd="0" presId="urn:microsoft.com/office/officeart/2005/8/layout/hList1"/>
    <dgm:cxn modelId="{61BC37CC-0F16-47B2-B19F-64DFAECD0ED0}" type="presParOf" srcId="{64B79573-9680-482C-9C47-2BFA9E190652}" destId="{CF1031AD-27D9-4A79-9D8B-FD828FF926F2}" srcOrd="3" destOrd="0" presId="urn:microsoft.com/office/officeart/2005/8/layout/hList1"/>
    <dgm:cxn modelId="{B2AF7C75-DE67-4C9B-8020-C3C031EAF523}" type="presParOf" srcId="{64B79573-9680-482C-9C47-2BFA9E190652}" destId="{A3187581-F93B-47A6-A46D-98159FABE5CF}" srcOrd="4" destOrd="0" presId="urn:microsoft.com/office/officeart/2005/8/layout/hList1"/>
    <dgm:cxn modelId="{C528D071-4805-404F-AE8F-3B3A5179BCE5}" type="presParOf" srcId="{A3187581-F93B-47A6-A46D-98159FABE5CF}" destId="{E3B5EE19-19ED-43F7-8360-A7538AFA7C8A}" srcOrd="0" destOrd="0" presId="urn:microsoft.com/office/officeart/2005/8/layout/hList1"/>
    <dgm:cxn modelId="{BC1617AD-5927-4830-814C-7FDD7F6CCA4C}" type="presParOf" srcId="{A3187581-F93B-47A6-A46D-98159FABE5CF}" destId="{AD01B147-24EE-48F3-A528-37805F4789BA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A4C12D-5D4F-4E5C-ACA7-BC0B58A0EF11}">
      <dsp:nvSpPr>
        <dsp:cNvPr id="0" name=""/>
        <dsp:cNvSpPr/>
      </dsp:nvSpPr>
      <dsp:spPr>
        <a:xfrm>
          <a:off x="2714" y="280004"/>
          <a:ext cx="2646759" cy="596306"/>
        </a:xfrm>
        <a:prstGeom prst="rect">
          <a:avLst/>
        </a:prstGeom>
        <a:solidFill>
          <a:srgbClr val="0070C0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69088" rIns="120904" bIns="69088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u-HU" sz="1700" kern="1200" dirty="0" smtClean="0"/>
            <a:t>Forgalombiztonság növelése</a:t>
          </a:r>
          <a:endParaRPr lang="hu-HU" sz="1700" kern="1200" dirty="0"/>
        </a:p>
      </dsp:txBody>
      <dsp:txXfrm>
        <a:off x="2714" y="280004"/>
        <a:ext cx="2646759" cy="596306"/>
      </dsp:txXfrm>
    </dsp:sp>
    <dsp:sp modelId="{D8A4F054-B9A6-4244-99CC-B522E28700C5}">
      <dsp:nvSpPr>
        <dsp:cNvPr id="0" name=""/>
        <dsp:cNvSpPr/>
      </dsp:nvSpPr>
      <dsp:spPr>
        <a:xfrm>
          <a:off x="2714" y="876311"/>
          <a:ext cx="2646759" cy="3272383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0678" tIns="90678" rIns="120904" bIns="136017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u-HU" sz="1700" kern="1200" dirty="0" smtClean="0"/>
            <a:t>Nagy forgalmi terhelés esetén a torlódások jelzésével/változtatható sebességkorlátozások bevezetésével</a:t>
          </a:r>
          <a:endParaRPr lang="hu-HU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u-HU" sz="1700" kern="1200" dirty="0" smtClean="0"/>
            <a:t>Veszélyes időjárási körülmények esetén, azok előrejelzésével</a:t>
          </a:r>
          <a:endParaRPr lang="hu-HU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u-HU" sz="1700" kern="1200" dirty="0" smtClean="0"/>
            <a:t>Balesetek esetén a másodlagos balesetek megelőzésével</a:t>
          </a:r>
          <a:endParaRPr lang="hu-HU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hu-HU" sz="1700" kern="1200" dirty="0"/>
        </a:p>
      </dsp:txBody>
      <dsp:txXfrm>
        <a:off x="2714" y="876311"/>
        <a:ext cx="2646759" cy="3272383"/>
      </dsp:txXfrm>
    </dsp:sp>
    <dsp:sp modelId="{628A39E7-13E1-4806-9635-DC324A419290}">
      <dsp:nvSpPr>
        <dsp:cNvPr id="0" name=""/>
        <dsp:cNvSpPr/>
      </dsp:nvSpPr>
      <dsp:spPr>
        <a:xfrm>
          <a:off x="3020020" y="280004"/>
          <a:ext cx="2646759" cy="596306"/>
        </a:xfrm>
        <a:prstGeom prst="rect">
          <a:avLst/>
        </a:prstGeom>
        <a:solidFill>
          <a:srgbClr val="0070C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69088" rIns="120904" bIns="69088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u-HU" sz="1700" kern="1200" dirty="0" smtClean="0"/>
            <a:t>Járulékos hátrányok mérséklése</a:t>
          </a:r>
          <a:endParaRPr lang="hu-HU" sz="1700" kern="1200" dirty="0"/>
        </a:p>
      </dsp:txBody>
      <dsp:txXfrm>
        <a:off x="3020020" y="280004"/>
        <a:ext cx="2646759" cy="596306"/>
      </dsp:txXfrm>
    </dsp:sp>
    <dsp:sp modelId="{324A5FB1-70D4-44D5-8821-C64DA8AD6BB6}">
      <dsp:nvSpPr>
        <dsp:cNvPr id="0" name=""/>
        <dsp:cNvSpPr/>
      </dsp:nvSpPr>
      <dsp:spPr>
        <a:xfrm>
          <a:off x="3020020" y="876311"/>
          <a:ext cx="2646759" cy="3272383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0678" tIns="90678" rIns="120904" bIns="136017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u-HU" sz="1700" kern="1200" dirty="0" smtClean="0"/>
            <a:t>Utazási/parkolóhely kereséséi idők csökkentésével</a:t>
          </a:r>
          <a:endParaRPr lang="hu-HU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u-HU" sz="1700" kern="1200" dirty="0" smtClean="0"/>
            <a:t>Káros anyag kibocsátás csökkentésével</a:t>
          </a:r>
          <a:endParaRPr lang="hu-HU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u-HU" sz="1700" kern="1200" dirty="0" smtClean="0"/>
            <a:t>Zajterhelés csökkentésével</a:t>
          </a:r>
          <a:endParaRPr lang="hu-HU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u-HU" sz="1700" kern="1200" dirty="0" smtClean="0"/>
            <a:t>Baleseti költségek csökkentésével</a:t>
          </a:r>
          <a:endParaRPr lang="hu-HU" sz="1700" kern="1200" dirty="0"/>
        </a:p>
      </dsp:txBody>
      <dsp:txXfrm>
        <a:off x="3020020" y="876311"/>
        <a:ext cx="2646759" cy="3272383"/>
      </dsp:txXfrm>
    </dsp:sp>
    <dsp:sp modelId="{E3B5EE19-19ED-43F7-8360-A7538AFA7C8A}">
      <dsp:nvSpPr>
        <dsp:cNvPr id="0" name=""/>
        <dsp:cNvSpPr/>
      </dsp:nvSpPr>
      <dsp:spPr>
        <a:xfrm>
          <a:off x="6037326" y="280004"/>
          <a:ext cx="2646759" cy="596306"/>
        </a:xfrm>
        <a:prstGeom prst="rect">
          <a:avLst/>
        </a:prstGeom>
        <a:solidFill>
          <a:srgbClr val="0070C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69088" rIns="120904" bIns="69088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u-HU" sz="1700" kern="1200" dirty="0" smtClean="0"/>
            <a:t>Hálózati optimum</a:t>
          </a:r>
          <a:endParaRPr lang="hu-HU" sz="1700" kern="1200" dirty="0"/>
        </a:p>
      </dsp:txBody>
      <dsp:txXfrm>
        <a:off x="6037326" y="280004"/>
        <a:ext cx="2646759" cy="596306"/>
      </dsp:txXfrm>
    </dsp:sp>
    <dsp:sp modelId="{AD01B147-24EE-48F3-A528-37805F4789BA}">
      <dsp:nvSpPr>
        <dsp:cNvPr id="0" name=""/>
        <dsp:cNvSpPr/>
      </dsp:nvSpPr>
      <dsp:spPr>
        <a:xfrm>
          <a:off x="6037326" y="876311"/>
          <a:ext cx="2646759" cy="3272383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0678" tIns="90678" rIns="120904" bIns="136017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u-HU" sz="1700" kern="1200" dirty="0" smtClean="0"/>
            <a:t>Adott útszakasz teher-mentesítésével (</a:t>
          </a:r>
          <a:r>
            <a:rPr lang="hu-HU" sz="1700" kern="1200" dirty="0" err="1" smtClean="0"/>
            <a:t>alter-natív</a:t>
          </a:r>
          <a:r>
            <a:rPr lang="hu-HU" sz="1700" kern="1200" dirty="0" smtClean="0"/>
            <a:t> útvonal ajánlás)</a:t>
          </a:r>
          <a:endParaRPr lang="hu-HU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u-HU" sz="1700" kern="1200" dirty="0" smtClean="0"/>
            <a:t>A forgalomlefolyás javításával, többlet kapacitás biztosításával (lényeges építési be-avatkozás nélkül)</a:t>
          </a:r>
          <a:endParaRPr lang="hu-HU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u-HU" sz="1700" kern="1200" dirty="0" smtClean="0"/>
            <a:t>A rendelkezésre álló közlekedési/parkolási felület forgalmi igények szerinti felosztásával</a:t>
          </a:r>
          <a:endParaRPr lang="hu-HU" sz="1700" kern="1200" dirty="0"/>
        </a:p>
      </dsp:txBody>
      <dsp:txXfrm>
        <a:off x="6037326" y="876311"/>
        <a:ext cx="2646759" cy="327238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BA426A-BA66-4365-A6C7-D4374F0D1EF6}" type="datetimeFigureOut">
              <a:rPr lang="hu-HU" smtClean="0"/>
              <a:pPr/>
              <a:t>2014.09.23.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7778DE-4552-4F69-8BB8-B12FF141D1EF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586490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7778DE-4552-4F69-8BB8-B12FF141D1EF}" type="slidenum">
              <a:rPr lang="hu-HU" smtClean="0"/>
              <a:pPr/>
              <a:t>21</a:t>
            </a:fld>
            <a:endParaRPr lang="hu-H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hu-HU" dirty="0" err="1" smtClean="0"/>
              <a:t>Or</a:t>
            </a:r>
            <a:r>
              <a:rPr lang="hu-HU" dirty="0" smtClean="0"/>
              <a:t> </a:t>
            </a:r>
            <a:r>
              <a:rPr lang="hu-HU" dirty="0" err="1" smtClean="0"/>
              <a:t>via</a:t>
            </a:r>
            <a:r>
              <a:rPr lang="hu-HU" baseline="0" dirty="0" smtClean="0"/>
              <a:t> web and </a:t>
            </a:r>
            <a:r>
              <a:rPr lang="hu-HU" baseline="0" dirty="0" err="1" smtClean="0"/>
              <a:t>electronic</a:t>
            </a:r>
            <a:r>
              <a:rPr lang="hu-HU" baseline="0" dirty="0" smtClean="0"/>
              <a:t> </a:t>
            </a:r>
            <a:r>
              <a:rPr lang="hu-HU" baseline="0" smtClean="0"/>
              <a:t>devices</a:t>
            </a:r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8C9D76-0A19-4A79-B43E-0323FC165498}" type="slidenum">
              <a:rPr lang="hu-HU" smtClean="0"/>
              <a:pPr/>
              <a:t>23</a:t>
            </a:fld>
            <a:endParaRPr lang="hu-H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1C0E69A-86A8-4977-A305-28C28F41CCF5}" type="slidenum">
              <a:rPr lang="hu-HU"/>
              <a:pPr/>
              <a:t>25</a:t>
            </a:fld>
            <a:endParaRPr lang="hu-HU"/>
          </a:p>
        </p:txBody>
      </p:sp>
      <p:sp>
        <p:nvSpPr>
          <p:cNvPr id="187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7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1C0E69A-86A8-4977-A305-28C28F41CCF5}" type="slidenum">
              <a:rPr lang="hu-HU"/>
              <a:pPr/>
              <a:t>26</a:t>
            </a:fld>
            <a:endParaRPr lang="hu-HU"/>
          </a:p>
        </p:txBody>
      </p:sp>
      <p:sp>
        <p:nvSpPr>
          <p:cNvPr id="187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7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9FEBC8-306B-4C73-AF9D-16F7D5EB7E3A}" type="slidenum">
              <a:rPr lang="hu-HU" smtClean="0"/>
              <a:t>32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183245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hu-HU" smtClean="0"/>
              <a:t>Alcím mintájának szerkesztése</a:t>
            </a:r>
            <a:endParaRPr lang="hu-H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72FBF37-C35F-41FD-9E68-165F6A7618DD}" type="datetimeFigureOut">
              <a:rPr lang="hu-HU" smtClean="0"/>
              <a:pPr/>
              <a:t>2014.09.23.</a:t>
            </a:fld>
            <a:endParaRPr lang="hu-H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hu-H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AEBA395-0BB2-4142-B87F-A7981F40DF64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954522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72FBF37-C35F-41FD-9E68-165F6A7618DD}" type="datetimeFigureOut">
              <a:rPr lang="hu-HU" smtClean="0"/>
              <a:pPr/>
              <a:t>2014.09.23.</a:t>
            </a:fld>
            <a:endParaRPr lang="hu-H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hu-H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AEBA395-0BB2-4142-B87F-A7981F40DF64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1294781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72FBF37-C35F-41FD-9E68-165F6A7618DD}" type="datetimeFigureOut">
              <a:rPr lang="hu-HU" smtClean="0"/>
              <a:pPr/>
              <a:t>2014.09.23.</a:t>
            </a:fld>
            <a:endParaRPr lang="hu-H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hu-H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AEBA395-0BB2-4142-B87F-A7981F40DF64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914532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l">
              <a:defRPr sz="2400">
                <a:latin typeface="Verdana"/>
                <a:cs typeface="Verdana"/>
              </a:defRPr>
            </a:lvl1pPr>
          </a:lstStyle>
          <a:p>
            <a:r>
              <a:rPr lang="hu-HU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09624" y="1600200"/>
            <a:ext cx="7877175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dirty="0" smtClean="0"/>
              <a:t>Click to edit Master text styles</a:t>
            </a:r>
          </a:p>
          <a:p>
            <a:pPr lvl="1"/>
            <a:r>
              <a:rPr lang="hu-HU" dirty="0" smtClean="0"/>
              <a:t>Second level</a:t>
            </a:r>
          </a:p>
          <a:p>
            <a:pPr lvl="2"/>
            <a:r>
              <a:rPr lang="hu-HU" dirty="0" smtClean="0"/>
              <a:t>Third level</a:t>
            </a:r>
          </a:p>
          <a:p>
            <a:pPr lvl="3"/>
            <a:r>
              <a:rPr lang="hu-HU" dirty="0" smtClean="0"/>
              <a:t>Fourth level</a:t>
            </a:r>
          </a:p>
          <a:p>
            <a:pPr lvl="4"/>
            <a:r>
              <a:rPr lang="hu-HU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59749E-9B4E-4483-89F9-A970512758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58737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hu-HU" smtClean="0"/>
              <a:t>Alcím mintájának szerkesztése</a:t>
            </a:r>
            <a:endParaRPr lang="hu-H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72FBF37-C35F-41FD-9E68-165F6A7618DD}" type="datetimeFigureOut">
              <a:rPr lang="hu-HU" smtClean="0"/>
              <a:pPr/>
              <a:t>2014.09.23.</a:t>
            </a:fld>
            <a:endParaRPr lang="hu-H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hu-H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AEBA395-0BB2-4142-B87F-A7981F40DF64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954522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72FBF37-C35F-41FD-9E68-165F6A7618DD}" type="datetimeFigureOut">
              <a:rPr lang="hu-HU" smtClean="0"/>
              <a:pPr/>
              <a:t>2014.09.23.</a:t>
            </a:fld>
            <a:endParaRPr lang="hu-H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hu-H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AEBA395-0BB2-4142-B87F-A7981F40DF64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0242510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72FBF37-C35F-41FD-9E68-165F6A7618DD}" type="datetimeFigureOut">
              <a:rPr lang="hu-HU" smtClean="0"/>
              <a:pPr/>
              <a:t>2014.09.23.</a:t>
            </a:fld>
            <a:endParaRPr lang="hu-H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hu-H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AEBA395-0BB2-4142-B87F-A7981F40DF64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152541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72FBF37-C35F-41FD-9E68-165F6A7618DD}" type="datetimeFigureOut">
              <a:rPr lang="hu-HU" smtClean="0"/>
              <a:pPr/>
              <a:t>2014.09.23.</a:t>
            </a:fld>
            <a:endParaRPr lang="hu-H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hu-H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AEBA395-0BB2-4142-B87F-A7981F40DF64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1028813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72FBF37-C35F-41FD-9E68-165F6A7618DD}" type="datetimeFigureOut">
              <a:rPr lang="hu-HU" smtClean="0"/>
              <a:pPr/>
              <a:t>2014.09.23.</a:t>
            </a:fld>
            <a:endParaRPr lang="hu-H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hu-H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AEBA395-0BB2-4142-B87F-A7981F40DF64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5670925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72FBF37-C35F-41FD-9E68-165F6A7618DD}" type="datetimeFigureOut">
              <a:rPr lang="hu-HU" smtClean="0"/>
              <a:pPr/>
              <a:t>2014.09.23.</a:t>
            </a:fld>
            <a:endParaRPr lang="hu-H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hu-H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AEBA395-0BB2-4142-B87F-A7981F40DF64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2905828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72FBF37-C35F-41FD-9E68-165F6A7618DD}" type="datetimeFigureOut">
              <a:rPr lang="hu-HU" smtClean="0"/>
              <a:pPr/>
              <a:t>2014.09.23.</a:t>
            </a:fld>
            <a:endParaRPr lang="hu-H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hu-H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AEBA395-0BB2-4142-B87F-A7981F40DF64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1129255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72FBF37-C35F-41FD-9E68-165F6A7618DD}" type="datetimeFigureOut">
              <a:rPr lang="hu-HU" smtClean="0"/>
              <a:pPr/>
              <a:t>2014.09.23.</a:t>
            </a:fld>
            <a:endParaRPr lang="hu-H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hu-H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AEBA395-0BB2-4142-B87F-A7981F40DF64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0242510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72FBF37-C35F-41FD-9E68-165F6A7618DD}" type="datetimeFigureOut">
              <a:rPr lang="hu-HU" smtClean="0"/>
              <a:pPr/>
              <a:t>2014.09.23.</a:t>
            </a:fld>
            <a:endParaRPr lang="hu-H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hu-H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AEBA395-0BB2-4142-B87F-A7981F40DF64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03720522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hu-HU" noProof="0" smtClean="0"/>
              <a:t>Kép beszúrásához kattintson az ikonra</a:t>
            </a:r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72FBF37-C35F-41FD-9E68-165F6A7618DD}" type="datetimeFigureOut">
              <a:rPr lang="hu-HU" smtClean="0"/>
              <a:pPr/>
              <a:t>2014.09.23.</a:t>
            </a:fld>
            <a:endParaRPr lang="hu-H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hu-H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AEBA395-0BB2-4142-B87F-A7981F40DF64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47741785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72FBF37-C35F-41FD-9E68-165F6A7618DD}" type="datetimeFigureOut">
              <a:rPr lang="hu-HU" smtClean="0"/>
              <a:pPr/>
              <a:t>2014.09.23.</a:t>
            </a:fld>
            <a:endParaRPr lang="hu-H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hu-H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AEBA395-0BB2-4142-B87F-A7981F40DF64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12947810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72FBF37-C35F-41FD-9E68-165F6A7618DD}" type="datetimeFigureOut">
              <a:rPr lang="hu-HU" smtClean="0"/>
              <a:pPr/>
              <a:t>2014.09.23.</a:t>
            </a:fld>
            <a:endParaRPr lang="hu-H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hu-H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AEBA395-0BB2-4142-B87F-A7981F40DF64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9145324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 smtClean="0"/>
              <a:t>Alcím mintájának szerkesztése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774B5-C3E9-4234-8910-DE5FD8BFF3C7}" type="datetimeFigureOut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2014.09.23.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C5A26-2742-4F3A-A03B-CFD8D2CDF020}" type="slidenum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852332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774B5-C3E9-4234-8910-DE5FD8BFF3C7}" type="datetimeFigureOut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2014.09.23.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C5A26-2742-4F3A-A03B-CFD8D2CDF020}" type="slidenum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523607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774B5-C3E9-4234-8910-DE5FD8BFF3C7}" type="datetimeFigureOut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2014.09.23.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C5A26-2742-4F3A-A03B-CFD8D2CDF020}" type="slidenum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896351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774B5-C3E9-4234-8910-DE5FD8BFF3C7}" type="datetimeFigureOut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2014.09.23.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C5A26-2742-4F3A-A03B-CFD8D2CDF020}" type="slidenum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661183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7" name="Dátum hely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774B5-C3E9-4234-8910-DE5FD8BFF3C7}" type="datetimeFigureOut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2014.09.23.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Élőláb hely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Dia számának hely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C5A26-2742-4F3A-A03B-CFD8D2CDF020}" type="slidenum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335313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774B5-C3E9-4234-8910-DE5FD8BFF3C7}" type="datetimeFigureOut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2014.09.23.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C5A26-2742-4F3A-A03B-CFD8D2CDF020}" type="slidenum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24661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72FBF37-C35F-41FD-9E68-165F6A7618DD}" type="datetimeFigureOut">
              <a:rPr lang="hu-HU" smtClean="0"/>
              <a:pPr/>
              <a:t>2014.09.23.</a:t>
            </a:fld>
            <a:endParaRPr lang="hu-H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hu-H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AEBA395-0BB2-4142-B87F-A7981F40DF64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1525416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774B5-C3E9-4234-8910-DE5FD8BFF3C7}" type="datetimeFigureOut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2014.09.23.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Élőláb hely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C5A26-2742-4F3A-A03B-CFD8D2CDF020}" type="slidenum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620598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774B5-C3E9-4234-8910-DE5FD8BFF3C7}" type="datetimeFigureOut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2014.09.23.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C5A26-2742-4F3A-A03B-CFD8D2CDF020}" type="slidenum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704550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774B5-C3E9-4234-8910-DE5FD8BFF3C7}" type="datetimeFigureOut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2014.09.23.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C5A26-2742-4F3A-A03B-CFD8D2CDF020}" type="slidenum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181348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774B5-C3E9-4234-8910-DE5FD8BFF3C7}" type="datetimeFigureOut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2014.09.23.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C5A26-2742-4F3A-A03B-CFD8D2CDF020}" type="slidenum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297207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774B5-C3E9-4234-8910-DE5FD8BFF3C7}" type="datetimeFigureOut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2014.09.23.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C5A26-2742-4F3A-A03B-CFD8D2CDF020}" type="slidenum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2956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72FBF37-C35F-41FD-9E68-165F6A7618DD}" type="datetimeFigureOut">
              <a:rPr lang="hu-HU" smtClean="0"/>
              <a:pPr/>
              <a:t>2014.09.23.</a:t>
            </a:fld>
            <a:endParaRPr lang="hu-H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hu-H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AEBA395-0BB2-4142-B87F-A7981F40DF64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102881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72FBF37-C35F-41FD-9E68-165F6A7618DD}" type="datetimeFigureOut">
              <a:rPr lang="hu-HU" smtClean="0"/>
              <a:pPr/>
              <a:t>2014.09.23.</a:t>
            </a:fld>
            <a:endParaRPr lang="hu-H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hu-H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AEBA395-0BB2-4142-B87F-A7981F40DF64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5670925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72FBF37-C35F-41FD-9E68-165F6A7618DD}" type="datetimeFigureOut">
              <a:rPr lang="hu-HU" smtClean="0"/>
              <a:pPr/>
              <a:t>2014.09.23.</a:t>
            </a:fld>
            <a:endParaRPr lang="hu-H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hu-H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AEBA395-0BB2-4142-B87F-A7981F40DF64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290582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72FBF37-C35F-41FD-9E68-165F6A7618DD}" type="datetimeFigureOut">
              <a:rPr lang="hu-HU" smtClean="0"/>
              <a:pPr/>
              <a:t>2014.09.23.</a:t>
            </a:fld>
            <a:endParaRPr lang="hu-H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hu-H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AEBA395-0BB2-4142-B87F-A7981F40DF64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1129255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72FBF37-C35F-41FD-9E68-165F6A7618DD}" type="datetimeFigureOut">
              <a:rPr lang="hu-HU" smtClean="0"/>
              <a:pPr/>
              <a:t>2014.09.23.</a:t>
            </a:fld>
            <a:endParaRPr lang="hu-H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hu-H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AEBA395-0BB2-4142-B87F-A7981F40DF64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0372052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hu-HU" noProof="0" smtClean="0"/>
              <a:t>Kép beszúrásához kattintson az ikonra</a:t>
            </a:r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72FBF37-C35F-41FD-9E68-165F6A7618DD}" type="datetimeFigureOut">
              <a:rPr lang="hu-HU" smtClean="0"/>
              <a:pPr/>
              <a:t>2014.09.23.</a:t>
            </a:fld>
            <a:endParaRPr lang="hu-H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hu-H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AEBA395-0BB2-4142-B87F-A7981F40DF64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4774178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hu-HU" smtClean="0"/>
              <a:t>Mintacím szerkesztése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fld id="{D72FBF37-C35F-41FD-9E68-165F6A7618DD}" type="datetimeFigureOut">
              <a:rPr lang="hu-HU" smtClean="0"/>
              <a:pPr/>
              <a:t>2014.09.23.</a:t>
            </a:fld>
            <a:endParaRPr lang="hu-H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endParaRPr lang="hu-H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fld id="{8AEBA395-0BB2-4142-B87F-A7981F40DF64}" type="slidenum">
              <a:rPr lang="hu-HU" smtClean="0"/>
              <a:pPr/>
              <a:t>‹#›</a:t>
            </a:fld>
            <a:endParaRPr lang="hu-HU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-12700"/>
            <a:ext cx="9156700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51637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96" r:id="rId1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hu-HU" smtClean="0"/>
              <a:t>Mintacím szerkesztése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fld id="{D72FBF37-C35F-41FD-9E68-165F6A7618DD}" type="datetimeFigureOut">
              <a:rPr lang="hu-HU" smtClean="0"/>
              <a:pPr/>
              <a:t>2014.09.23.</a:t>
            </a:fld>
            <a:endParaRPr lang="hu-H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endParaRPr lang="hu-H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fld id="{8AEBA395-0BB2-4142-B87F-A7981F40DF64}" type="slidenum">
              <a:rPr lang="hu-HU" smtClean="0"/>
              <a:pPr/>
              <a:t>‹#›</a:t>
            </a:fld>
            <a:endParaRPr lang="hu-HU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-12700"/>
            <a:ext cx="9156700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51637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0D7774B5-C3E9-4234-8910-DE5FD8BFF3C7}" type="datetimeFigureOut">
              <a:rPr lang="hu-HU" smtClean="0">
                <a:solidFill>
                  <a:prstClr val="black">
                    <a:tint val="75000"/>
                  </a:prstClr>
                </a:solidFill>
              </a:rPr>
              <a:pPr defTabSz="914400"/>
              <a:t>2014.09.23.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F70C5A26-2742-4F3A-A03B-CFD8D2CDF020}" type="slidenum">
              <a:rPr lang="hu-HU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1438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13" Type="http://schemas.openxmlformats.org/officeDocument/2006/relationships/image" Target="../media/image22.png"/><Relationship Id="rId3" Type="http://schemas.openxmlformats.org/officeDocument/2006/relationships/image" Target="../media/image14.jpeg"/><Relationship Id="rId7" Type="http://schemas.openxmlformats.org/officeDocument/2006/relationships/image" Target="../media/image18.wmf"/><Relationship Id="rId12" Type="http://schemas.openxmlformats.org/officeDocument/2006/relationships/image" Target="../media/image13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7.wmf"/><Relationship Id="rId11" Type="http://schemas.openxmlformats.org/officeDocument/2006/relationships/oleObject" Target="../embeddings/oleObject1.bin"/><Relationship Id="rId5" Type="http://schemas.openxmlformats.org/officeDocument/2006/relationships/image" Target="../media/image16.wmf"/><Relationship Id="rId10" Type="http://schemas.openxmlformats.org/officeDocument/2006/relationships/image" Target="../media/image21.png"/><Relationship Id="rId4" Type="http://schemas.openxmlformats.org/officeDocument/2006/relationships/image" Target="../media/image15.wmf"/><Relationship Id="rId9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wmf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w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41.jpeg"/><Relationship Id="rId7" Type="http://schemas.openxmlformats.org/officeDocument/2006/relationships/image" Target="../media/image4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11" Type="http://schemas.openxmlformats.org/officeDocument/2006/relationships/image" Target="../media/image48.jpeg"/><Relationship Id="rId5" Type="http://schemas.openxmlformats.org/officeDocument/2006/relationships/image" Target="../media/image43.jpeg"/><Relationship Id="rId10" Type="http://schemas.openxmlformats.org/officeDocument/2006/relationships/image" Target="../media/image47.jpeg"/><Relationship Id="rId4" Type="http://schemas.openxmlformats.org/officeDocument/2006/relationships/image" Target="../media/image42.jpeg"/><Relationship Id="rId9" Type="http://schemas.openxmlformats.org/officeDocument/2006/relationships/image" Target="../media/image4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51.jpeg"/><Relationship Id="rId7" Type="http://schemas.openxmlformats.org/officeDocument/2006/relationships/image" Target="../media/image5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png"/><Relationship Id="rId5" Type="http://schemas.openxmlformats.org/officeDocument/2006/relationships/image" Target="../media/image53.jpeg"/><Relationship Id="rId4" Type="http://schemas.openxmlformats.org/officeDocument/2006/relationships/image" Target="../media/image5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u-HU" dirty="0" smtClean="0"/>
              <a:t> </a:t>
            </a:r>
            <a:endParaRPr lang="hu-HU" dirty="0"/>
          </a:p>
        </p:txBody>
      </p:sp>
      <p:sp>
        <p:nvSpPr>
          <p:cNvPr id="7" name="TextBox 6"/>
          <p:cNvSpPr txBox="1"/>
          <p:nvPr/>
        </p:nvSpPr>
        <p:spPr>
          <a:xfrm>
            <a:off x="0" y="1969234"/>
            <a:ext cx="91440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Forgalomtechnikai és ITS fejlesztések helyzete az országos közúthálózaton </a:t>
            </a:r>
          </a:p>
          <a:p>
            <a:pPr algn="ctr"/>
            <a:endParaRPr lang="hu-HU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Arial"/>
              <a:cs typeface="Arial"/>
            </a:endParaRPr>
          </a:p>
          <a:p>
            <a:pPr algn="ctr"/>
            <a:r>
              <a:rPr lang="hu-HU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Útügyi Napok 2014. Győr</a:t>
            </a:r>
            <a:endParaRPr lang="hu-HU" sz="240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4" name="Subtitle 2"/>
          <p:cNvSpPr>
            <a:spLocks noGrp="1"/>
          </p:cNvSpPr>
          <p:nvPr>
            <p:ph type="subTitle" idx="1"/>
          </p:nvPr>
        </p:nvSpPr>
        <p:spPr>
          <a:xfrm>
            <a:off x="3525388" y="5450575"/>
            <a:ext cx="5304713" cy="1047750"/>
          </a:xfrm>
        </p:spPr>
        <p:txBody>
          <a:bodyPr/>
          <a:lstStyle/>
          <a:p>
            <a:pPr eaLnBrk="1" hangingPunct="1"/>
            <a:r>
              <a:rPr lang="hu-HU" altLang="hu-HU" sz="2400" dirty="0" smtClean="0">
                <a:solidFill>
                  <a:srgbClr val="898989"/>
                </a:solidFill>
                <a:latin typeface="Verdana" pitchFamily="34" charset="0"/>
                <a:ea typeface="ＭＳ Ｐゴシック" pitchFamily="34" charset="-128"/>
                <a:cs typeface="Verdana" pitchFamily="34" charset="0"/>
              </a:rPr>
              <a:t>Nagy Zoltán</a:t>
            </a:r>
          </a:p>
          <a:p>
            <a:pPr eaLnBrk="1" hangingPunct="1"/>
            <a:r>
              <a:rPr lang="hu-HU" altLang="hu-HU" sz="2400" dirty="0" smtClean="0">
                <a:solidFill>
                  <a:srgbClr val="898989"/>
                </a:solidFill>
                <a:latin typeface="Verdana" pitchFamily="34" charset="0"/>
                <a:ea typeface="ＭＳ Ｐゴシック" pitchFamily="34" charset="-128"/>
                <a:cs typeface="Verdana" pitchFamily="34" charset="0"/>
              </a:rPr>
              <a:t>Magyar Közút NZRT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0" y="913606"/>
            <a:ext cx="9144000" cy="10080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hu-HU" sz="28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2010/40/EU – ITS Direktíva</a:t>
            </a:r>
          </a:p>
        </p:txBody>
      </p:sp>
      <p:pic>
        <p:nvPicPr>
          <p:cNvPr id="48130" name="Picture 2" descr="http://www.proeurope.org/content/delta2/EU%20Fla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6556" y="1044681"/>
            <a:ext cx="1123950" cy="749394"/>
          </a:xfrm>
          <a:prstGeom prst="rect">
            <a:avLst/>
          </a:prstGeom>
          <a:noFill/>
        </p:spPr>
      </p:pic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155" y="2173525"/>
            <a:ext cx="8808445" cy="4044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0" y="750626"/>
            <a:ext cx="9144000" cy="120100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hu-HU" sz="31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Kitörési lehetőség: CONNECT/EASYWAY projektek</a:t>
            </a:r>
            <a:endParaRPr lang="hu-HU" sz="31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9" name="Picture 6" descr="CONNECT"/>
          <p:cNvPicPr>
            <a:picLocks noChangeAspect="1" noChangeArrowheads="1"/>
          </p:cNvPicPr>
          <p:nvPr/>
        </p:nvPicPr>
        <p:blipFill>
          <a:blip r:embed="rId3"/>
          <a:srcRect t="14798" r="19740"/>
          <a:stretch>
            <a:fillRect/>
          </a:stretch>
        </p:blipFill>
        <p:spPr bwMode="auto">
          <a:xfrm>
            <a:off x="0" y="2216907"/>
            <a:ext cx="3724295" cy="4035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8"/>
          <p:cNvPicPr preferRelativeResize="0"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0487" y="2255983"/>
            <a:ext cx="366713" cy="2301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1" name="Picture 9"/>
          <p:cNvPicPr preferRelativeResize="0"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0487" y="2556020"/>
            <a:ext cx="366713" cy="2301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4" name="Picture 10"/>
          <p:cNvPicPr preferRelativeResize="0"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0487" y="2857645"/>
            <a:ext cx="366713" cy="2301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5" name="Picture 11"/>
          <p:cNvPicPr preferRelativeResize="0">
            <a:picLocks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90487" y="3157683"/>
            <a:ext cx="366713" cy="2301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6" name="Picture 12" descr="FL00046_[1]"/>
          <p:cNvPicPr preferRelativeResize="0">
            <a:picLocks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90487" y="3459308"/>
            <a:ext cx="366713" cy="2301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7" name="Picture 13"/>
          <p:cNvPicPr preferRelativeResize="0">
            <a:picLocks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90487" y="3759345"/>
            <a:ext cx="366713" cy="2301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8" name="Picture 14"/>
          <p:cNvPicPr preferRelativeResize="0">
            <a:picLocks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90487" y="4059383"/>
            <a:ext cx="366713" cy="2301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graphicFrame>
        <p:nvGraphicFramePr>
          <p:cNvPr id="19" name="Object 15"/>
          <p:cNvGraphicFramePr>
            <a:graphicFrameLocks/>
          </p:cNvGraphicFramePr>
          <p:nvPr/>
        </p:nvGraphicFramePr>
        <p:xfrm>
          <a:off x="90487" y="4361008"/>
          <a:ext cx="366713" cy="230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2" name="Bild" r:id="rId11" imgW="1795272" imgH="893064" progId="Word.Picture.8">
                  <p:embed/>
                </p:oleObj>
              </mc:Choice>
              <mc:Fallback>
                <p:oleObj name="Bild" r:id="rId11" imgW="1795272" imgH="893064" progId="Word.Picture.8">
                  <p:embed/>
                  <p:pic>
                    <p:nvPicPr>
                      <p:cNvPr id="0" name="Object 15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487" y="4361008"/>
                        <a:ext cx="366713" cy="230187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angle 3"/>
          <p:cNvSpPr txBox="1">
            <a:spLocks noChangeArrowheads="1"/>
          </p:cNvSpPr>
          <p:nvPr/>
        </p:nvSpPr>
        <p:spPr bwMode="auto">
          <a:xfrm>
            <a:off x="3724295" y="2255983"/>
            <a:ext cx="5486400" cy="3995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hu-HU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Forgalombiztonság növelése</a:t>
            </a:r>
            <a:endParaRPr kumimoji="0" lang="en-GB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hu-HU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ITS infrastruktúra beruházások ösztönzése</a:t>
            </a:r>
            <a:endParaRPr kumimoji="0" lang="en-GB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hu-HU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 forgalomlefolyás javítása</a:t>
            </a:r>
            <a:endParaRPr kumimoji="0" lang="en-GB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hu-HU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Harmonizáció</a:t>
            </a:r>
            <a:r>
              <a:rPr kumimoji="0" lang="hu-HU" sz="28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(ITS rendszerfelépítés)</a:t>
            </a:r>
            <a:endParaRPr kumimoji="0" lang="en-GB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hu-HU" sz="2800" kern="0" dirty="0" err="1" smtClean="0"/>
              <a:t>Interoperábilis</a:t>
            </a:r>
            <a:r>
              <a:rPr lang="hu-HU" sz="2800" kern="0" dirty="0" smtClean="0"/>
              <a:t> elektronikus </a:t>
            </a:r>
            <a:r>
              <a:rPr lang="hu-HU" sz="2800" kern="0" dirty="0" err="1" smtClean="0"/>
              <a:t>útdíjszedési</a:t>
            </a:r>
            <a:r>
              <a:rPr lang="hu-HU" sz="2800" kern="0" dirty="0" smtClean="0"/>
              <a:t> rendszerek</a:t>
            </a:r>
            <a:endParaRPr kumimoji="0" lang="en-GB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1" name="Picture 4"/>
          <p:cNvPicPr>
            <a:picLocks noChangeAspect="1" noChangeArrowheads="1"/>
          </p:cNvPicPr>
          <p:nvPr/>
        </p:nvPicPr>
        <p:blipFill>
          <a:blip r:embed="rId13" cstate="screen"/>
          <a:srcRect/>
          <a:stretch>
            <a:fillRect/>
          </a:stretch>
        </p:blipFill>
        <p:spPr bwMode="auto">
          <a:xfrm>
            <a:off x="2639427" y="2234867"/>
            <a:ext cx="930322" cy="622778"/>
          </a:xfrm>
          <a:prstGeom prst="rect">
            <a:avLst/>
          </a:prstGeom>
          <a:noFill/>
          <a:ln w="25400">
            <a:solidFill>
              <a:srgbClr val="333399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32284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0" y="846161"/>
            <a:ext cx="9144000" cy="10080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hu-HU" sz="31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 CONNECT/EASYWAY </a:t>
            </a:r>
            <a:r>
              <a:rPr lang="hu-HU" sz="31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munkaprogram </a:t>
            </a:r>
            <a:r>
              <a:rPr lang="hu-HU" sz="31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célkitűzései</a:t>
            </a:r>
            <a:endParaRPr lang="hu-HU" sz="31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0" y="2074460"/>
            <a:ext cx="9127719" cy="4612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hu-HU" sz="2800" b="1" dirty="0"/>
              <a:t>Egységes </a:t>
            </a:r>
            <a:r>
              <a:rPr lang="hu-HU" sz="2800" b="1" dirty="0" smtClean="0"/>
              <a:t>vezérlő rendszer </a:t>
            </a:r>
            <a:r>
              <a:rPr lang="hu-HU" sz="2800" dirty="0" smtClean="0"/>
              <a:t>(moduláris</a:t>
            </a:r>
            <a:r>
              <a:rPr lang="hu-HU" sz="2800" dirty="0"/>
              <a:t>, szabványos és nyílt protokollokat </a:t>
            </a:r>
            <a:r>
              <a:rPr lang="hu-HU" sz="2800" dirty="0" smtClean="0"/>
              <a:t>alkalmazó)</a:t>
            </a:r>
            <a:endParaRPr lang="hu-HU" sz="2800" dirty="0"/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hu-HU" sz="2800" dirty="0" smtClean="0"/>
              <a:t>A </a:t>
            </a:r>
            <a:r>
              <a:rPr lang="hu-HU" sz="2800" dirty="0"/>
              <a:t>beavatkozási igényeknek és lehetőségeknek </a:t>
            </a:r>
            <a:r>
              <a:rPr lang="hu-HU" sz="2800" b="1" dirty="0"/>
              <a:t>megfelelő terepi berendezések és szabályozási módok</a:t>
            </a:r>
            <a:r>
              <a:rPr lang="hu-HU" sz="2800" dirty="0"/>
              <a:t> (hálózati-, vonali-, pontszerű szabályozás</a:t>
            </a:r>
            <a:r>
              <a:rPr lang="hu-HU" sz="2800" dirty="0" smtClean="0"/>
              <a:t>) </a:t>
            </a:r>
            <a:r>
              <a:rPr lang="hu-HU" sz="2800" b="1" dirty="0" smtClean="0"/>
              <a:t>megvalósítása, hiányok felszámolása</a:t>
            </a:r>
            <a:endParaRPr lang="hu-HU" sz="2800" b="1" dirty="0"/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hu-HU" sz="2800" b="1" dirty="0"/>
              <a:t>Automatizált érzékelők </a:t>
            </a:r>
            <a:r>
              <a:rPr lang="hu-HU" sz="2800" dirty="0"/>
              <a:t>(</a:t>
            </a:r>
            <a:r>
              <a:rPr lang="hu-HU" sz="2800" dirty="0" err="1"/>
              <a:t>Automatic</a:t>
            </a:r>
            <a:r>
              <a:rPr lang="hu-HU" sz="2800" dirty="0"/>
              <a:t> </a:t>
            </a:r>
            <a:r>
              <a:rPr lang="hu-HU" sz="2800" dirty="0" err="1"/>
              <a:t>Incident</a:t>
            </a:r>
            <a:r>
              <a:rPr lang="hu-HU" sz="2800" dirty="0"/>
              <a:t> </a:t>
            </a:r>
            <a:r>
              <a:rPr lang="hu-HU" sz="2800" dirty="0" err="1"/>
              <a:t>Detection</a:t>
            </a:r>
            <a:r>
              <a:rPr lang="hu-HU" sz="2800" dirty="0" smtClean="0"/>
              <a:t>)</a:t>
            </a:r>
            <a:endParaRPr lang="hu-HU" sz="2800" dirty="0"/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hu-HU" sz="2800" dirty="0"/>
              <a:t>Nagy sávszélességű, összefüggő üzemi </a:t>
            </a:r>
            <a:r>
              <a:rPr lang="hu-HU" sz="2800" b="1" dirty="0"/>
              <a:t>hírközlő optikai </a:t>
            </a:r>
            <a:r>
              <a:rPr lang="hu-HU" sz="2800" b="1" dirty="0" smtClean="0"/>
              <a:t>gerinchálózat</a:t>
            </a:r>
            <a:endParaRPr lang="hu-HU" sz="2800" dirty="0"/>
          </a:p>
        </p:txBody>
      </p:sp>
    </p:spTree>
    <p:extLst>
      <p:ext uri="{BB962C8B-B14F-4D97-AF65-F5344CB8AC3E}">
        <p14:creationId xmlns:p14="http://schemas.microsoft.com/office/powerpoint/2010/main" val="3984333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0" y="723331"/>
            <a:ext cx="9144000" cy="10080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hu-HU" sz="31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Eredmények: Forgalomirányító Rendszer (FIR)</a:t>
            </a:r>
            <a:endParaRPr lang="hu-HU" sz="31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7" name="Téglalap 6"/>
          <p:cNvSpPr/>
          <p:nvPr/>
        </p:nvSpPr>
        <p:spPr>
          <a:xfrm>
            <a:off x="0" y="1731394"/>
            <a:ext cx="91440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32000" indent="432000">
              <a:buFont typeface="Arial" pitchFamily="34" charset="0"/>
              <a:buChar char="•"/>
            </a:pPr>
            <a:r>
              <a:rPr lang="hu-HU" sz="2800" dirty="0" smtClean="0"/>
              <a:t>Minden mért információ (on-line) megjelenítése 			egyetlen kezelői felületen</a:t>
            </a:r>
          </a:p>
          <a:p>
            <a:pPr marL="432000" indent="432000">
              <a:buFont typeface="Arial" pitchFamily="34" charset="0"/>
              <a:buChar char="•"/>
            </a:pPr>
            <a:r>
              <a:rPr lang="hu-HU" sz="2800" dirty="0" smtClean="0"/>
              <a:t>Riasztások a mért adatok alapján</a:t>
            </a:r>
          </a:p>
          <a:p>
            <a:pPr marL="432000" indent="432000">
              <a:buFont typeface="Arial" pitchFamily="34" charset="0"/>
              <a:buChar char="•"/>
            </a:pPr>
            <a:r>
              <a:rPr lang="hu-HU" sz="2800" dirty="0" smtClean="0"/>
              <a:t>Egységes, típus-független megjelenés és vezérlés</a:t>
            </a:r>
          </a:p>
          <a:p>
            <a:pPr marL="432000" indent="432000">
              <a:buFont typeface="Arial" pitchFamily="34" charset="0"/>
              <a:buChar char="•"/>
            </a:pPr>
            <a:r>
              <a:rPr lang="hu-HU" sz="2800" dirty="0" smtClean="0"/>
              <a:t>Segélykérő rendszerek hívásátvétele</a:t>
            </a:r>
          </a:p>
          <a:p>
            <a:pPr marL="432000" indent="432000">
              <a:buFont typeface="Arial" pitchFamily="34" charset="0"/>
              <a:buChar char="•"/>
            </a:pPr>
            <a:r>
              <a:rPr lang="hu-HU" sz="2800" dirty="0" smtClean="0"/>
              <a:t>Archiválás</a:t>
            </a:r>
          </a:p>
          <a:p>
            <a:pPr marL="432000" indent="432000">
              <a:buFont typeface="Arial" pitchFamily="34" charset="0"/>
              <a:buChar char="•"/>
            </a:pPr>
            <a:r>
              <a:rPr lang="hu-HU" sz="2800" dirty="0" smtClean="0"/>
              <a:t>Stratégiatár, adaptív funkció</a:t>
            </a:r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49858" y="4839937"/>
            <a:ext cx="3246084" cy="201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29841" y="4839938"/>
            <a:ext cx="3314159" cy="201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984333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-1" y="888115"/>
            <a:ext cx="9144000" cy="10080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hu-HU" sz="31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Eredmények: új alkalmazások/kísérleti rendszerek</a:t>
            </a:r>
            <a:endParaRPr lang="hu-HU" sz="31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7" name="Téglalap 6"/>
          <p:cNvSpPr/>
          <p:nvPr/>
        </p:nvSpPr>
        <p:spPr>
          <a:xfrm>
            <a:off x="16282" y="2182355"/>
            <a:ext cx="6925431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32000" indent="432000">
              <a:buFont typeface="Arial" pitchFamily="34" charset="0"/>
              <a:buChar char="•"/>
            </a:pPr>
            <a:r>
              <a:rPr lang="hu-HU" sz="2800" dirty="0" err="1" smtClean="0"/>
              <a:t>Webkamera</a:t>
            </a:r>
            <a:r>
              <a:rPr lang="hu-HU" sz="2800" dirty="0" smtClean="0"/>
              <a:t> szolgáltatás elindítása</a:t>
            </a:r>
          </a:p>
          <a:p>
            <a:pPr marL="432000" indent="432000">
              <a:buFont typeface="Arial" pitchFamily="34" charset="0"/>
              <a:buChar char="•"/>
            </a:pPr>
            <a:r>
              <a:rPr lang="hu-HU" sz="2800" dirty="0" smtClean="0"/>
              <a:t>Kamerás eseményérzékelés</a:t>
            </a:r>
          </a:p>
          <a:p>
            <a:pPr marL="432000" indent="432000">
              <a:buFont typeface="Arial" pitchFamily="34" charset="0"/>
              <a:buChar char="•"/>
            </a:pPr>
            <a:r>
              <a:rPr lang="hu-HU" sz="2800" dirty="0" smtClean="0"/>
              <a:t>Várható eljutási idők kijelzése</a:t>
            </a:r>
          </a:p>
          <a:p>
            <a:pPr marL="432000" indent="432000">
              <a:buFont typeface="Arial" pitchFamily="34" charset="0"/>
              <a:buChar char="•"/>
            </a:pPr>
            <a:r>
              <a:rPr lang="hu-HU" sz="2800" dirty="0" smtClean="0"/>
              <a:t>Tehergépjármű parkolás irányítási 			rendszer (M1)</a:t>
            </a:r>
          </a:p>
        </p:txBody>
      </p:sp>
      <p:pic>
        <p:nvPicPr>
          <p:cNvPr id="10" name="Kép 5" descr="DSC00534.JPG"/>
          <p:cNvPicPr>
            <a:picLocks noChangeAspect="1"/>
          </p:cNvPicPr>
          <p:nvPr/>
        </p:nvPicPr>
        <p:blipFill>
          <a:blip r:embed="rId2" cstate="screen"/>
          <a:srcRect l="10539"/>
          <a:stretch>
            <a:fillRect/>
          </a:stretch>
        </p:blipFill>
        <p:spPr bwMode="auto">
          <a:xfrm>
            <a:off x="6941713" y="2240924"/>
            <a:ext cx="2202286" cy="218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Kép 7" descr="P1000748.JP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376336" y="4983850"/>
            <a:ext cx="2198881" cy="1649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Kép 6" descr="P1000722.JPG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6282" y="4983850"/>
            <a:ext cx="2198884" cy="1649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5453277" y="4983852"/>
            <a:ext cx="2182302" cy="1649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4" descr="D:\ÁAK RT\I2\Előadás video\P1060940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7802960" y="4983852"/>
            <a:ext cx="1236869" cy="164915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84333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472531"/>
            <a:ext cx="8229600" cy="1143000"/>
          </a:xfrm>
        </p:spPr>
        <p:txBody>
          <a:bodyPr/>
          <a:lstStyle/>
          <a:p>
            <a:r>
              <a:rPr lang="hu-HU" dirty="0" smtClean="0"/>
              <a:t>Mit tud </a:t>
            </a:r>
            <a:r>
              <a:rPr lang="hu-HU" dirty="0" smtClean="0"/>
              <a:t>átadni </a:t>
            </a:r>
            <a:r>
              <a:rPr lang="hu-HU" dirty="0" smtClean="0"/>
              <a:t>a kamera?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 sz="2400" dirty="0"/>
              <a:t>Jármű </a:t>
            </a:r>
            <a:r>
              <a:rPr lang="hu-HU" sz="2400" dirty="0" smtClean="0"/>
              <a:t>megáll/jármű </a:t>
            </a:r>
            <a:r>
              <a:rPr lang="hu-HU" sz="2400" dirty="0"/>
              <a:t>elindul</a:t>
            </a:r>
          </a:p>
          <a:p>
            <a:pPr lvl="0"/>
            <a:r>
              <a:rPr lang="hu-HU" sz="2400" dirty="0"/>
              <a:t>Alacsony </a:t>
            </a:r>
            <a:r>
              <a:rPr lang="hu-HU" sz="2400" dirty="0" smtClean="0"/>
              <a:t>átlagsebesség/</a:t>
            </a:r>
            <a:r>
              <a:rPr lang="hu-HU" sz="2400" dirty="0" err="1" smtClean="0"/>
              <a:t>átlagsebesség</a:t>
            </a:r>
            <a:r>
              <a:rPr lang="hu-HU" sz="2400" dirty="0" smtClean="0"/>
              <a:t> visszaállt</a:t>
            </a:r>
            <a:endParaRPr lang="hu-HU" sz="2400" dirty="0"/>
          </a:p>
          <a:p>
            <a:pPr lvl="0"/>
            <a:r>
              <a:rPr lang="hu-HU" sz="2400" dirty="0"/>
              <a:t>Jármű forgalommal szemben közlekedik (csak autópálya)</a:t>
            </a:r>
          </a:p>
          <a:p>
            <a:pPr lvl="0"/>
            <a:r>
              <a:rPr lang="hu-HU" sz="2400" dirty="0"/>
              <a:t>Forgalmi dugó </a:t>
            </a:r>
            <a:r>
              <a:rPr lang="hu-HU" sz="2400" dirty="0" smtClean="0"/>
              <a:t>detektálva/forgalmi </a:t>
            </a:r>
            <a:r>
              <a:rPr lang="hu-HU" sz="2400" dirty="0"/>
              <a:t>dugó detektálás vége</a:t>
            </a:r>
          </a:p>
          <a:p>
            <a:pPr lvl="0"/>
            <a:r>
              <a:rPr lang="hu-HU" sz="2400" dirty="0"/>
              <a:t>Jármű a leállósávban </a:t>
            </a:r>
            <a:r>
              <a:rPr lang="hu-HU" sz="2400" dirty="0" smtClean="0"/>
              <a:t>detektálva/jármű </a:t>
            </a:r>
            <a:r>
              <a:rPr lang="hu-HU" sz="2400" dirty="0"/>
              <a:t>a leállósávban detektálás befejeződött (csak autópálya)</a:t>
            </a:r>
          </a:p>
          <a:p>
            <a:pPr lvl="0"/>
            <a:r>
              <a:rPr lang="hu-HU" sz="2400" dirty="0"/>
              <a:t>Tiltott irányú forgalom a leállósávban/ </a:t>
            </a:r>
            <a:r>
              <a:rPr lang="hu-HU" sz="2400" dirty="0" smtClean="0"/>
              <a:t>tiltott </a:t>
            </a:r>
            <a:r>
              <a:rPr lang="hu-HU" sz="2400" dirty="0"/>
              <a:t>irányú forgalom a leállósávban detektálása befejeződött (csak autópálya)</a:t>
            </a:r>
          </a:p>
          <a:p>
            <a:pPr lvl="0"/>
            <a:r>
              <a:rPr lang="hu-HU" sz="2400" dirty="0"/>
              <a:t>Elhagyott tárgy/ </a:t>
            </a:r>
            <a:r>
              <a:rPr lang="hu-HU" sz="2400" dirty="0" smtClean="0"/>
              <a:t>elhagyott </a:t>
            </a:r>
            <a:r>
              <a:rPr lang="hu-HU" sz="2400" dirty="0"/>
              <a:t>tárgy detektálása befejeződött</a:t>
            </a:r>
          </a:p>
        </p:txBody>
      </p:sp>
    </p:spTree>
    <p:extLst>
      <p:ext uri="{BB962C8B-B14F-4D97-AF65-F5344CB8AC3E}">
        <p14:creationId xmlns:p14="http://schemas.microsoft.com/office/powerpoint/2010/main" val="6907326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45866" y="724342"/>
            <a:ext cx="9144000" cy="10080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hu-HU" sz="31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Eredmények: Infrastruktúra bővítés </a:t>
            </a:r>
          </a:p>
          <a:p>
            <a:pPr lvl="0" algn="ctr">
              <a:spcBef>
                <a:spcPct val="0"/>
              </a:spcBef>
              <a:defRPr/>
            </a:pPr>
            <a:r>
              <a:rPr lang="hu-HU" sz="31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(EU támogatással)</a:t>
            </a:r>
            <a:endParaRPr lang="hu-HU" sz="31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3074" name="Picture 2" descr="P1160098"/>
          <p:cNvPicPr>
            <a:picLocks noChangeAspect="1" noChangeArrowheads="1"/>
          </p:cNvPicPr>
          <p:nvPr/>
        </p:nvPicPr>
        <p:blipFill>
          <a:blip r:embed="rId2"/>
          <a:srcRect t="20024" b="15471"/>
          <a:stretch>
            <a:fillRect/>
          </a:stretch>
        </p:blipFill>
        <p:spPr bwMode="auto">
          <a:xfrm>
            <a:off x="822930" y="4590001"/>
            <a:ext cx="4165980" cy="20266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Kép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3241" y="4590001"/>
            <a:ext cx="2789561" cy="2026693"/>
          </a:xfrm>
          <a:prstGeom prst="rect">
            <a:avLst/>
          </a:prstGeom>
        </p:spPr>
      </p:pic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2930" y="1896178"/>
            <a:ext cx="7589873" cy="2393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32284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559" y="1532253"/>
            <a:ext cx="8443255" cy="5207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" descr="http://erjhazabiztonsagban.hu/img/uszt_logo_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26317" y="6214824"/>
            <a:ext cx="2094586" cy="524758"/>
          </a:xfrm>
          <a:prstGeom prst="rect">
            <a:avLst/>
          </a:prstGeom>
          <a:noFill/>
        </p:spPr>
      </p:pic>
      <p:sp>
        <p:nvSpPr>
          <p:cNvPr id="9" name="Szövegdoboz 8"/>
          <p:cNvSpPr txBox="1"/>
          <p:nvPr/>
        </p:nvSpPr>
        <p:spPr>
          <a:xfrm>
            <a:off x="0" y="819397"/>
            <a:ext cx="892090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3200" b="1" dirty="0" err="1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KöZOP</a:t>
            </a:r>
            <a:r>
              <a:rPr lang="hu-HU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- Célzottan közlekedésbiztonságot javító fejlesztések (2009-2015)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 descr="C:\Users\tomaschekta\Pictures\KÖZOP\utánfutó\P121008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29337" y="4663794"/>
            <a:ext cx="3690289" cy="2075788"/>
          </a:xfrm>
          <a:prstGeom prst="rect">
            <a:avLst/>
          </a:prstGeom>
          <a:noFill/>
        </p:spPr>
      </p:pic>
      <p:pic>
        <p:nvPicPr>
          <p:cNvPr id="8" name="Picture 1" descr="http://erjhazabiztonsagban.hu/img/uszt_logo_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26317" y="6214824"/>
            <a:ext cx="2094586" cy="524758"/>
          </a:xfrm>
          <a:prstGeom prst="rect">
            <a:avLst/>
          </a:prstGeom>
          <a:noFill/>
        </p:spPr>
      </p:pic>
      <p:sp>
        <p:nvSpPr>
          <p:cNvPr id="9" name="Szövegdoboz 8"/>
          <p:cNvSpPr txBox="1"/>
          <p:nvPr/>
        </p:nvSpPr>
        <p:spPr>
          <a:xfrm>
            <a:off x="0" y="819397"/>
            <a:ext cx="892090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3200" b="1" dirty="0" err="1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KöZOP</a:t>
            </a:r>
            <a:r>
              <a:rPr lang="hu-HU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- Célzottan közlekedésbiztonságot javító fejlesztések (2009-2015)</a:t>
            </a:r>
          </a:p>
        </p:txBody>
      </p:sp>
      <p:pic>
        <p:nvPicPr>
          <p:cNvPr id="5" name="Kép 4" descr="IMG_20140519_14554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2718" y="1896615"/>
            <a:ext cx="3157268" cy="4209691"/>
          </a:xfrm>
          <a:prstGeom prst="rect">
            <a:avLst/>
          </a:prstGeom>
        </p:spPr>
      </p:pic>
      <p:pic>
        <p:nvPicPr>
          <p:cNvPr id="71683" name="Picture 3" descr="C:\Users\tomaschekta\Pictures\KÖZOP\utánfutó\P1210055.JPG"/>
          <p:cNvPicPr>
            <a:picLocks noChangeAspect="1" noChangeArrowheads="1"/>
          </p:cNvPicPr>
          <p:nvPr/>
        </p:nvPicPr>
        <p:blipFill>
          <a:blip r:embed="rId5"/>
          <a:srcRect l="15692" t="8147" r="16897" b="66508"/>
          <a:stretch>
            <a:fillRect/>
          </a:stretch>
        </p:blipFill>
        <p:spPr bwMode="auto">
          <a:xfrm>
            <a:off x="5229338" y="1896615"/>
            <a:ext cx="3690289" cy="24665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818867" y="1252537"/>
          <a:ext cx="7765576" cy="51755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8912" y="2056550"/>
            <a:ext cx="3722928" cy="4475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0" y="913606"/>
            <a:ext cx="9144000" cy="10080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hu-HU" sz="31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 nagy „fordulat”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-1" y="760021"/>
            <a:ext cx="9115425" cy="10080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hu-HU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Forgalomirányítás jelenleg</a:t>
            </a:r>
            <a:endParaRPr kumimoji="0" lang="hu-HU" sz="3200" b="1" i="0" u="none" strike="noStrike" kern="120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2"/>
          <a:srcRect l="9545" t="10390" r="14722" b="9888"/>
          <a:stretch>
            <a:fillRect/>
          </a:stretch>
        </p:blipFill>
        <p:spPr bwMode="auto">
          <a:xfrm>
            <a:off x="163774" y="1688495"/>
            <a:ext cx="8734567" cy="5169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Kép 4" descr="fout.wm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959" y="5977719"/>
            <a:ext cx="478048" cy="477944"/>
          </a:xfrm>
          <a:prstGeom prst="rect">
            <a:avLst/>
          </a:prstGeom>
        </p:spPr>
      </p:pic>
      <p:pic>
        <p:nvPicPr>
          <p:cNvPr id="6" name="Kép 5" descr="ap.wm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40490" y="5977719"/>
            <a:ext cx="409431" cy="3757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Ötszög 17"/>
          <p:cNvSpPr/>
          <p:nvPr/>
        </p:nvSpPr>
        <p:spPr>
          <a:xfrm>
            <a:off x="2650336" y="3099462"/>
            <a:ext cx="3389361" cy="2257414"/>
          </a:xfrm>
          <a:prstGeom prst="homePlate">
            <a:avLst>
              <a:gd name="adj" fmla="val 26850"/>
            </a:avLst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1" name="Ötszög 10"/>
          <p:cNvSpPr/>
          <p:nvPr/>
        </p:nvSpPr>
        <p:spPr>
          <a:xfrm>
            <a:off x="1" y="1634719"/>
            <a:ext cx="2650335" cy="5223281"/>
          </a:xfrm>
          <a:prstGeom prst="homePlate">
            <a:avLst>
              <a:gd name="adj" fmla="val 21063"/>
            </a:avLst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" y="783772"/>
            <a:ext cx="9143999" cy="8509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hu-HU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M0 forgalomirányító rendszere</a:t>
            </a:r>
            <a:endParaRPr kumimoji="0" lang="hu-HU" sz="3200" b="1" i="0" u="none" strike="noStrike" kern="120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2" name="Kép 11" descr="P1060883.JP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0" y="3277793"/>
            <a:ext cx="2071702" cy="1823098"/>
          </a:xfrm>
          <a:prstGeom prst="rect">
            <a:avLst/>
          </a:prstGeom>
        </p:spPr>
      </p:pic>
      <p:pic>
        <p:nvPicPr>
          <p:cNvPr id="13" name="Kép 12" descr="DSC00958.JPG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0" y="5063743"/>
            <a:ext cx="2071702" cy="1794257"/>
          </a:xfrm>
          <a:prstGeom prst="rect">
            <a:avLst/>
          </a:prstGeom>
        </p:spPr>
      </p:pic>
      <p:pic>
        <p:nvPicPr>
          <p:cNvPr id="14" name="Kép 13" descr="HPIM6347.JPG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0" y="1634719"/>
            <a:ext cx="2071702" cy="1678769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39697" y="3099461"/>
            <a:ext cx="3104303" cy="2257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D:\ÁAK RT\I2\Előadás video\P1220014.JPG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2650336" y="3099461"/>
            <a:ext cx="2772108" cy="2257414"/>
          </a:xfrm>
          <a:prstGeom prst="rect">
            <a:avLst/>
          </a:prstGeom>
          <a:noFill/>
        </p:spPr>
      </p:pic>
      <p:pic>
        <p:nvPicPr>
          <p:cNvPr id="20" name="Kép 19" descr="FOR_1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650336" y="5169162"/>
            <a:ext cx="2355694" cy="1434432"/>
          </a:xfrm>
          <a:prstGeom prst="rect">
            <a:avLst/>
          </a:prstGeom>
        </p:spPr>
      </p:pic>
      <p:pic>
        <p:nvPicPr>
          <p:cNvPr id="21" name="Kép 20" descr="FOR_2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438980" y="1791834"/>
            <a:ext cx="1757055" cy="1070706"/>
          </a:xfrm>
          <a:prstGeom prst="rect">
            <a:avLst/>
          </a:prstGeom>
        </p:spPr>
      </p:pic>
      <p:pic>
        <p:nvPicPr>
          <p:cNvPr id="22" name="Kép 21" descr="Meteo.jp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650336" y="1634719"/>
            <a:ext cx="2018805" cy="822997"/>
          </a:xfrm>
          <a:prstGeom prst="rect">
            <a:avLst/>
          </a:prstGeom>
        </p:spPr>
      </p:pic>
      <p:pic>
        <p:nvPicPr>
          <p:cNvPr id="19" name="Kép 18" descr="VJT_áttekintő.jp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593351" y="6030609"/>
            <a:ext cx="1829093" cy="2870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Alcím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hu-HU" smtClean="0">
              <a:latin typeface="Huni_NewsGoth BT"/>
            </a:endParaRPr>
          </a:p>
        </p:txBody>
      </p:sp>
      <p:pic>
        <p:nvPicPr>
          <p:cNvPr id="4" name="Picture 2" descr="D:\fotók\Útinform fotók\P1370250.JPG"/>
          <p:cNvPicPr>
            <a:picLocks noChangeAspect="1" noChangeArrowheads="1"/>
          </p:cNvPicPr>
          <p:nvPr/>
        </p:nvPicPr>
        <p:blipFill rotWithShape="1">
          <a:blip r:embed="rId2" cstate="print"/>
          <a:srcRect/>
          <a:stretch/>
        </p:blipFill>
        <p:spPr bwMode="auto">
          <a:xfrm>
            <a:off x="652612" y="1432603"/>
            <a:ext cx="8059588" cy="51999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Picture 2" descr="A:\documents\_work\Útinform\2012\Arculat\Logó\utinform_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12088" y="5373688"/>
            <a:ext cx="90011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251520" y="836712"/>
            <a:ext cx="8712968" cy="782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hu-HU" sz="31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ÚTINFORM – Forgalmi információs központ</a:t>
            </a:r>
            <a:endParaRPr lang="hu-HU" sz="31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Kép 9" descr="Utinform_sit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423252"/>
            <a:ext cx="4702482" cy="4744635"/>
          </a:xfrm>
          <a:prstGeom prst="rect">
            <a:avLst/>
          </a:prstGeom>
        </p:spPr>
      </p:pic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0" y="776377"/>
            <a:ext cx="9144000" cy="64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hu-HU" sz="31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Utazási információs szolgáltatások</a:t>
            </a:r>
            <a:endParaRPr lang="hu-HU" sz="31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02482" y="1916089"/>
            <a:ext cx="4441518" cy="2835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okostelefon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3968" y="4648151"/>
            <a:ext cx="1146731" cy="21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0982" y="4681737"/>
            <a:ext cx="3423018" cy="217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4653136"/>
            <a:ext cx="2402934" cy="1690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403648" y="5297113"/>
            <a:ext cx="2762076" cy="156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24981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480446" y="842539"/>
            <a:ext cx="8229600" cy="485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hu-HU" sz="28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Közút tervek</a:t>
            </a:r>
            <a:endParaRPr lang="hu-HU" sz="28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107504" y="1440611"/>
            <a:ext cx="5457399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defPPr>
              <a:defRPr lang="hu-H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hu-HU" sz="2000" dirty="0" smtClean="0"/>
              <a:t>Központba szervezés, forgalomirányító központ megvalósítása – teljes közúti hálózat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hu-HU" sz="2000" dirty="0" smtClean="0"/>
              <a:t>Elavult eszközök cseréje/hiányok szisztematikus felszámolása, automatikus érzékelők telepítése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hu-HU" sz="2000" dirty="0" smtClean="0"/>
              <a:t>Üzemeltetők közötti kapcsolat – automatikus adatcsere megvalósítása</a:t>
            </a:r>
            <a:endParaRPr lang="hu-HU" sz="2000" dirty="0"/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hu-HU" sz="2000" dirty="0" smtClean="0"/>
              <a:t>Tehergépjármű parkolás irányítási rendszer kiterjesztése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hu-HU" sz="2000" dirty="0" smtClean="0"/>
              <a:t>Forgalomterelések biztonságának növelése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hu-HU" sz="2000" dirty="0" smtClean="0"/>
              <a:t>Járművön belüli figyelmeztetés (első fázisban okos telefon alkalmazás, később kooperatív rendszerek, I2V kommunikáció segítségével)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391" y="4042771"/>
            <a:ext cx="32512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64903" y="1674421"/>
            <a:ext cx="3341931" cy="1998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25292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/>
          <a:srcRect t="5936" r="15789"/>
          <a:stretch>
            <a:fillRect/>
          </a:stretch>
        </p:blipFill>
        <p:spPr bwMode="auto">
          <a:xfrm>
            <a:off x="0" y="5628904"/>
            <a:ext cx="9144000" cy="130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6371" name="Rectangle 3"/>
          <p:cNvSpPr>
            <a:spLocks noChangeArrowheads="1"/>
          </p:cNvSpPr>
          <p:nvPr/>
        </p:nvSpPr>
        <p:spPr bwMode="auto">
          <a:xfrm>
            <a:off x="0" y="807522"/>
            <a:ext cx="9143997" cy="665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hu-HU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CROCODILE (2012-2015)</a:t>
            </a:r>
            <a:endParaRPr lang="hu-HU" sz="3200" b="1" i="1" dirty="0">
              <a:solidFill>
                <a:srgbClr val="00666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98737" y="1816335"/>
            <a:ext cx="3145259" cy="38125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6370" name="Rectangle 7"/>
          <p:cNvSpPr>
            <a:spLocks noChangeArrowheads="1"/>
          </p:cNvSpPr>
          <p:nvPr/>
        </p:nvSpPr>
        <p:spPr bwMode="auto">
          <a:xfrm>
            <a:off x="-2" y="1593340"/>
            <a:ext cx="6020791" cy="445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hu-HU" sz="2000" b="1" dirty="0" smtClean="0"/>
              <a:t>Tevékenységek:</a:t>
            </a:r>
          </a:p>
          <a:p>
            <a:pPr marL="342900" indent="-342900">
              <a:spcBef>
                <a:spcPct val="20000"/>
              </a:spcBef>
            </a:pPr>
            <a:endParaRPr lang="hu-HU" sz="2000" b="1" dirty="0" smtClean="0"/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hu-HU" sz="2000" dirty="0" smtClean="0"/>
              <a:t>A1 </a:t>
            </a:r>
            <a:r>
              <a:rPr lang="fr-FR" sz="2000" dirty="0" smtClean="0"/>
              <a:t>Projekt menedzsment &amp; információterjesztés</a:t>
            </a:r>
            <a:endParaRPr lang="hu-HU" sz="2000" dirty="0" smtClean="0"/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hu-HU" sz="2000" dirty="0" smtClean="0"/>
              <a:t>A2 Határon átnyúló koordinációs tevékenységek, együttműködési megállapodások 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hu-HU" sz="2000" dirty="0" smtClean="0"/>
              <a:t>A3 Adatgyűjtés, adatfeldolgozás az ITS Direktíva c) és e) kiemelt területeire vonatkozóan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hu-HU" sz="2000" dirty="0" smtClean="0"/>
              <a:t>A4 Adatokhoz való hozzáférés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hu-HU" sz="2000" dirty="0" smtClean="0"/>
              <a:t>A5 Szolgáltatások biztosítása a végfelhasználók számára </a:t>
            </a:r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708574" y="807522"/>
            <a:ext cx="1435425" cy="1680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/>
          <a:srcRect t="5936" r="15789"/>
          <a:stretch>
            <a:fillRect/>
          </a:stretch>
        </p:blipFill>
        <p:spPr bwMode="auto">
          <a:xfrm>
            <a:off x="0" y="5628904"/>
            <a:ext cx="9144000" cy="130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6371" name="Rectangle 3"/>
          <p:cNvSpPr>
            <a:spLocks noChangeArrowheads="1"/>
          </p:cNvSpPr>
          <p:nvPr/>
        </p:nvSpPr>
        <p:spPr bwMode="auto">
          <a:xfrm>
            <a:off x="-2" y="1140095"/>
            <a:ext cx="9143998" cy="665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hu-HU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CROCODILE prioritások</a:t>
            </a:r>
            <a:endParaRPr lang="hu-HU" sz="3200" b="1" i="1" dirty="0">
              <a:solidFill>
                <a:srgbClr val="00666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86370" name="Rectangle 7"/>
          <p:cNvSpPr>
            <a:spLocks noChangeArrowheads="1"/>
          </p:cNvSpPr>
          <p:nvPr/>
        </p:nvSpPr>
        <p:spPr bwMode="auto">
          <a:xfrm>
            <a:off x="-2" y="2033752"/>
            <a:ext cx="9144001" cy="40885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hu-HU" sz="2400" b="1" dirty="0" smtClean="0"/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hu-HU" sz="2400" dirty="0" smtClean="0"/>
              <a:t>Eszközpark bővítés és csere (kiemelten az M1 autópályán)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hu-HU" sz="2400" dirty="0" smtClean="0"/>
              <a:t>M1 </a:t>
            </a:r>
            <a:r>
              <a:rPr lang="hu-HU" sz="2400" dirty="0" err="1" smtClean="0"/>
              <a:t>parkolásirányítási</a:t>
            </a:r>
            <a:r>
              <a:rPr lang="hu-HU" sz="2400" dirty="0" smtClean="0"/>
              <a:t> rendszer bővítése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hu-HU" sz="2400" dirty="0" smtClean="0"/>
              <a:t>Úton folyó munkák biztonságának növelése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hu-HU" sz="2400" dirty="0" smtClean="0"/>
              <a:t>Nemzeti DATEX II “csomópont” (</a:t>
            </a:r>
            <a:r>
              <a:rPr lang="hu-HU" sz="2400" dirty="0" err="1" smtClean="0"/>
              <a:t>node</a:t>
            </a:r>
            <a:r>
              <a:rPr lang="hu-HU" sz="2400" dirty="0" smtClean="0"/>
              <a:t>) létrehozása az automatikus adatcsere megvalósítása érdekében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hu-HU" sz="2400" dirty="0" smtClean="0"/>
              <a:t>Határon átnyúló forgalmi menedzsment tervek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hu-HU" sz="2400" dirty="0" smtClean="0"/>
              <a:t>Állami TMC szolgáltatás bővítése</a:t>
            </a:r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08574" y="807522"/>
            <a:ext cx="1435425" cy="1680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39491" y="1005591"/>
            <a:ext cx="4457700" cy="413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0" y="1005590"/>
            <a:ext cx="4239491" cy="2557007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hu-HU" sz="31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KÖZOP „2” – Ukrán határtérség forgalmi menedzsmentje</a:t>
            </a:r>
          </a:p>
          <a:p>
            <a:pPr lvl="0" algn="ctr">
              <a:spcBef>
                <a:spcPct val="0"/>
              </a:spcBef>
              <a:defRPr/>
            </a:pPr>
            <a:endParaRPr lang="hu-HU" sz="3200" b="1" dirty="0" smtClean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5" name="Kép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7643" y="4655126"/>
            <a:ext cx="6120911" cy="2202874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Ellipszis 10"/>
          <p:cNvSpPr/>
          <p:nvPr/>
        </p:nvSpPr>
        <p:spPr>
          <a:xfrm>
            <a:off x="5023262" y="3800104"/>
            <a:ext cx="237507" cy="237507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2" name="Ellipszis 11"/>
          <p:cNvSpPr/>
          <p:nvPr/>
        </p:nvSpPr>
        <p:spPr>
          <a:xfrm>
            <a:off x="5983183" y="3562597"/>
            <a:ext cx="237507" cy="237507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cxnSp>
        <p:nvCxnSpPr>
          <p:cNvPr id="14" name="Egyenes összekötő nyíllal 13"/>
          <p:cNvCxnSpPr/>
          <p:nvPr/>
        </p:nvCxnSpPr>
        <p:spPr>
          <a:xfrm flipV="1">
            <a:off x="4393870" y="4037612"/>
            <a:ext cx="629392" cy="617514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Egyenes összekötő nyíllal 15"/>
          <p:cNvCxnSpPr/>
          <p:nvPr/>
        </p:nvCxnSpPr>
        <p:spPr>
          <a:xfrm flipH="1" flipV="1">
            <a:off x="6220690" y="3800104"/>
            <a:ext cx="617518" cy="855021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1" t="7730"/>
          <a:stretch>
            <a:fillRect/>
          </a:stretch>
        </p:blipFill>
        <p:spPr>
          <a:xfrm>
            <a:off x="996286" y="1294633"/>
            <a:ext cx="7690513" cy="522098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509" name="Dia számának helye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fld id="{37D707A4-F40F-4D55-9B7B-9B38B5E14C88}" type="slidenum">
              <a:rPr lang="en-US" altLang="hu-HU" smtClean="0">
                <a:solidFill>
                  <a:srgbClr val="898989"/>
                </a:solidFill>
                <a:latin typeface="Calibri" pitchFamily="34" charset="0"/>
              </a:rPr>
              <a:pPr eaLnBrk="1" hangingPunct="1"/>
              <a:t>28</a:t>
            </a:fld>
            <a:endParaRPr lang="en-US" altLang="hu-HU" smtClean="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6" name="Szövegdoboz 1"/>
          <p:cNvSpPr txBox="1">
            <a:spLocks noGrp="1" noChangeArrowheads="1"/>
          </p:cNvSpPr>
          <p:nvPr>
            <p:ph type="title"/>
          </p:nvPr>
        </p:nvSpPr>
        <p:spPr bwMode="auto">
          <a:xfrm>
            <a:off x="614148" y="709858"/>
            <a:ext cx="807265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hu-HU" altLang="hu-HU" sz="3200" dirty="0"/>
              <a:t>Buszmegálló program</a:t>
            </a:r>
          </a:p>
        </p:txBody>
      </p:sp>
    </p:spTree>
    <p:extLst>
      <p:ext uri="{BB962C8B-B14F-4D97-AF65-F5344CB8AC3E}">
        <p14:creationId xmlns:p14="http://schemas.microsoft.com/office/powerpoint/2010/main" val="3894052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Cím 1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 altLang="hu-HU" dirty="0" smtClean="0">
              <a:latin typeface="Verdana" pitchFamily="34" charset="0"/>
              <a:ea typeface="ＭＳ Ｐゴシック" pitchFamily="34" charset="-128"/>
            </a:endParaRPr>
          </a:p>
        </p:txBody>
      </p:sp>
      <p:sp>
        <p:nvSpPr>
          <p:cNvPr id="24579" name="Tartalom helye 2"/>
          <p:cNvSpPr>
            <a:spLocks noGrp="1"/>
          </p:cNvSpPr>
          <p:nvPr>
            <p:ph sz="half" idx="1"/>
          </p:nvPr>
        </p:nvSpPr>
        <p:spPr>
          <a:xfrm>
            <a:off x="809625" y="1721252"/>
            <a:ext cx="7877175" cy="4525963"/>
          </a:xfrm>
        </p:spPr>
        <p:txBody>
          <a:bodyPr/>
          <a:lstStyle/>
          <a:p>
            <a:r>
              <a:rPr lang="hu-HU" altLang="hu-HU" dirty="0" smtClean="0">
                <a:latin typeface="Verdana" pitchFamily="34" charset="0"/>
                <a:ea typeface="ＭＳ Ｐゴシック" pitchFamily="34" charset="-128"/>
                <a:cs typeface="Verdana" pitchFamily="34" charset="0"/>
              </a:rPr>
              <a:t>Változtatható jelzésképű tábla kihelyezése, melynek jelzésképét a gyalogos aktiválja nyomógombbal a gyalogos mozgásának idejére.</a:t>
            </a:r>
          </a:p>
          <a:p>
            <a:r>
              <a:rPr lang="hu-HU" altLang="hu-HU" dirty="0" smtClean="0">
                <a:latin typeface="Verdana" pitchFamily="34" charset="0"/>
                <a:ea typeface="ＭＳ Ｐゴシック" pitchFamily="34" charset="-128"/>
                <a:cs typeface="Verdana" pitchFamily="34" charset="0"/>
              </a:rPr>
              <a:t>A gyalogos mozgásokat a buszmegállók megközelítésére koncentrálni kell. </a:t>
            </a:r>
          </a:p>
          <a:p>
            <a:r>
              <a:rPr lang="hu-HU" altLang="hu-HU" dirty="0" smtClean="0">
                <a:latin typeface="Verdana" pitchFamily="34" charset="0"/>
                <a:ea typeface="ＭＳ Ｐゴシック" pitchFamily="34" charset="-128"/>
                <a:cs typeface="Verdana" pitchFamily="34" charset="0"/>
              </a:rPr>
              <a:t>A gyalogosok részére tájékoztató táblákat kell kihelyezni. </a:t>
            </a:r>
          </a:p>
          <a:p>
            <a:r>
              <a:rPr lang="hu-HU" altLang="hu-HU" dirty="0" smtClean="0">
                <a:latin typeface="Verdana" pitchFamily="34" charset="0"/>
                <a:ea typeface="ＭＳ Ｐゴシック" pitchFamily="34" charset="-128"/>
                <a:cs typeface="Verdana" pitchFamily="34" charset="0"/>
              </a:rPr>
              <a:t>A buszmegállókat követően általános feloldó tábla kihelyezése is szükséges.</a:t>
            </a:r>
          </a:p>
          <a:p>
            <a:r>
              <a:rPr lang="hu-HU" altLang="hu-HU" dirty="0" smtClean="0">
                <a:latin typeface="Verdana" pitchFamily="34" charset="0"/>
                <a:ea typeface="ＭＳ Ｐゴシック" pitchFamily="34" charset="-128"/>
                <a:cs typeface="Verdana" pitchFamily="34" charset="0"/>
              </a:rPr>
              <a:t>A telepítendő berendezésnek megfelelő ideig tárolni kell a működés pillanatait, üzemszerű működését.</a:t>
            </a:r>
          </a:p>
          <a:p>
            <a:endParaRPr lang="hu-HU" altLang="hu-HU" dirty="0" smtClean="0">
              <a:latin typeface="Verdana" pitchFamily="34" charset="0"/>
              <a:ea typeface="ＭＳ Ｐゴシック" pitchFamily="34" charset="-128"/>
              <a:cs typeface="Verdana" pitchFamily="34" charset="0"/>
            </a:endParaRPr>
          </a:p>
        </p:txBody>
      </p:sp>
      <p:sp>
        <p:nvSpPr>
          <p:cNvPr id="24580" name="Dia számának helye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fld id="{4EA1BB23-220F-4E38-9D99-7792283F5103}" type="slidenum">
              <a:rPr lang="en-US" altLang="hu-HU" smtClean="0">
                <a:solidFill>
                  <a:srgbClr val="898989"/>
                </a:solidFill>
                <a:latin typeface="Calibri" pitchFamily="34" charset="0"/>
              </a:rPr>
              <a:pPr eaLnBrk="1" hangingPunct="1"/>
              <a:t>29</a:t>
            </a:fld>
            <a:endParaRPr lang="en-US" altLang="hu-HU" smtClean="0">
              <a:solidFill>
                <a:srgbClr val="898989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7046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1028700"/>
            <a:ext cx="8229600" cy="1143000"/>
          </a:xfrm>
        </p:spPr>
        <p:txBody>
          <a:bodyPr/>
          <a:lstStyle/>
          <a:p>
            <a:r>
              <a:rPr lang="hu-HU" dirty="0" smtClean="0"/>
              <a:t>Az ITS jelentősége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457200" y="2879678"/>
            <a:ext cx="7963469" cy="3246485"/>
          </a:xfrm>
        </p:spPr>
        <p:txBody>
          <a:bodyPr/>
          <a:lstStyle/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880055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Cím 1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 altLang="hu-HU" smtClean="0">
              <a:latin typeface="Verdana" pitchFamily="34" charset="0"/>
              <a:ea typeface="ＭＳ Ｐゴシック" pitchFamily="34" charset="-128"/>
            </a:endParaRPr>
          </a:p>
        </p:txBody>
      </p:sp>
      <p:sp>
        <p:nvSpPr>
          <p:cNvPr id="27651" name="Tartalom helye 2"/>
          <p:cNvSpPr>
            <a:spLocks noGrp="1"/>
          </p:cNvSpPr>
          <p:nvPr>
            <p:ph sz="half" idx="1"/>
          </p:nvPr>
        </p:nvSpPr>
        <p:spPr>
          <a:xfrm>
            <a:off x="809625" y="1600200"/>
            <a:ext cx="7877175" cy="4525963"/>
          </a:xfrm>
        </p:spPr>
        <p:txBody>
          <a:bodyPr/>
          <a:lstStyle/>
          <a:p>
            <a:endParaRPr lang="hu-HU" altLang="hu-HU" smtClean="0">
              <a:latin typeface="Verdana" pitchFamily="34" charset="0"/>
              <a:ea typeface="ＭＳ Ｐゴシック" pitchFamily="34" charset="-128"/>
              <a:cs typeface="Verdana" pitchFamily="34" charset="0"/>
            </a:endParaRPr>
          </a:p>
        </p:txBody>
      </p:sp>
      <p:pic>
        <p:nvPicPr>
          <p:cNvPr id="27652" name="Picture 2" descr="D:\Nagy Zoli\nagyz\2012\EU_sközlbizt\KÖZOP\KÖZOP KÉPEK\Jelzőlámpa\120805_fogarasiskoda_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0" y="903294"/>
            <a:ext cx="8416830" cy="5557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3" name="Szövegdoboz 3"/>
          <p:cNvSpPr txBox="1">
            <a:spLocks noChangeArrowheads="1"/>
          </p:cNvSpPr>
          <p:nvPr/>
        </p:nvSpPr>
        <p:spPr bwMode="auto">
          <a:xfrm>
            <a:off x="2152650" y="903294"/>
            <a:ext cx="44481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hu-HU" altLang="hu-HU" sz="3200" dirty="0"/>
              <a:t>Jelzőlámpás program</a:t>
            </a:r>
          </a:p>
        </p:txBody>
      </p:sp>
      <p:sp>
        <p:nvSpPr>
          <p:cNvPr id="27654" name="Szövegdoboz 1"/>
          <p:cNvSpPr txBox="1">
            <a:spLocks noChangeArrowheads="1"/>
          </p:cNvSpPr>
          <p:nvPr/>
        </p:nvSpPr>
        <p:spPr bwMode="auto">
          <a:xfrm>
            <a:off x="5895975" y="4321649"/>
            <a:ext cx="279082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hu-HU" altLang="hu-HU" sz="2000" b="1" dirty="0">
                <a:solidFill>
                  <a:srgbClr val="002060"/>
                </a:solidFill>
              </a:rPr>
              <a:t>Évente 200 baleset jelzőlámpás csomópontban történik</a:t>
            </a:r>
          </a:p>
        </p:txBody>
      </p:sp>
      <p:sp>
        <p:nvSpPr>
          <p:cNvPr id="27655" name="Dia számának helye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fld id="{FF1861B6-7CD8-4CF8-8760-C091209EF389}" type="slidenum">
              <a:rPr lang="en-US" altLang="hu-HU" smtClean="0">
                <a:solidFill>
                  <a:srgbClr val="898989"/>
                </a:solidFill>
                <a:latin typeface="Calibri" pitchFamily="34" charset="0"/>
              </a:rPr>
              <a:pPr eaLnBrk="1" hangingPunct="1"/>
              <a:t>30</a:t>
            </a:fld>
            <a:endParaRPr lang="en-US" altLang="hu-HU" smtClean="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2" name="Téglalap 1"/>
          <p:cNvSpPr/>
          <p:nvPr/>
        </p:nvSpPr>
        <p:spPr>
          <a:xfrm>
            <a:off x="532263" y="1600200"/>
            <a:ext cx="4572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r>
              <a:rPr lang="hu-HU" sz="2000" dirty="0">
                <a:solidFill>
                  <a:srgbClr val="FF0000"/>
                </a:solidFill>
                <a:latin typeface="Times New Roman"/>
                <a:ea typeface="Times New Roman"/>
              </a:rPr>
              <a:t>452 db jelzőlámpa-vezérlő lecserélése </a:t>
            </a:r>
          </a:p>
          <a:p>
            <a:pPr algn="just">
              <a:spcAft>
                <a:spcPts val="0"/>
              </a:spcAft>
            </a:pPr>
            <a:r>
              <a:rPr lang="hu-HU" sz="2000" dirty="0">
                <a:solidFill>
                  <a:srgbClr val="FF0000"/>
                </a:solidFill>
                <a:latin typeface="Times New Roman"/>
                <a:ea typeface="Times New Roman"/>
              </a:rPr>
              <a:t>-	340 darab közúti forgalomirányító berendezéshez </a:t>
            </a:r>
            <a:r>
              <a:rPr lang="hu-HU" sz="2000" dirty="0" err="1">
                <a:solidFill>
                  <a:srgbClr val="FF0000"/>
                </a:solidFill>
                <a:latin typeface="Times New Roman"/>
                <a:ea typeface="Times New Roman"/>
              </a:rPr>
              <a:t>LED-es</a:t>
            </a:r>
            <a:r>
              <a:rPr lang="hu-HU" sz="2000" dirty="0">
                <a:solidFill>
                  <a:srgbClr val="FF0000"/>
                </a:solidFill>
                <a:latin typeface="Times New Roman"/>
                <a:ea typeface="Times New Roman"/>
              </a:rPr>
              <a:t> jelzőfejek felszerelése és beüzemelése,</a:t>
            </a:r>
          </a:p>
          <a:p>
            <a:pPr algn="just">
              <a:spcAft>
                <a:spcPts val="0"/>
              </a:spcAft>
            </a:pPr>
            <a:r>
              <a:rPr lang="hu-HU" sz="2000" dirty="0">
                <a:solidFill>
                  <a:srgbClr val="FF0000"/>
                </a:solidFill>
                <a:latin typeface="Times New Roman"/>
                <a:ea typeface="Times New Roman"/>
              </a:rPr>
              <a:t>-	793 db jármű- és 443 gyalogos érzékelő beépítése 134 darab csomópontban,</a:t>
            </a:r>
            <a:endParaRPr lang="hu-HU" sz="2000" dirty="0">
              <a:solidFill>
                <a:srgbClr val="FF0000"/>
              </a:solidFill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959087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sz="2800" dirty="0"/>
              <a:t>Egy nyitott kommunikációs </a:t>
            </a:r>
            <a:r>
              <a:rPr lang="hu-HU" sz="2800" dirty="0" err="1"/>
              <a:t>interfésszel</a:t>
            </a:r>
            <a:r>
              <a:rPr lang="hu-HU" sz="2800" dirty="0"/>
              <a:t> rendelkező jelzőlámpa-távfelügyeleti szoftver fejlesztése, szállítására, amely illesztve lesz az MK meglévő, GSM alapú APN rendszeréhez. (Ezzel a megoldással a jövőben beszerzendő bármilyen típusú új jelzőlámpa-vezérlő kapcsolódni tud az MK rendszeréhez, azaz a diszpécserszolgálatoknak, a szerviz csoportoknak csak egy rendszert kell majd használniuk.) </a:t>
            </a:r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2227415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 txBox="1">
            <a:spLocks/>
          </p:cNvSpPr>
          <p:nvPr/>
        </p:nvSpPr>
        <p:spPr bwMode="auto">
          <a:xfrm>
            <a:off x="457200" y="3140968"/>
            <a:ext cx="8229600" cy="79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hu-HU" sz="4000" b="1" kern="0" dirty="0" smtClean="0">
                <a:solidFill>
                  <a:srgbClr val="000000"/>
                </a:solidFill>
              </a:rPr>
              <a:t>Köszönöm megtisztelő figyelmüket!</a:t>
            </a:r>
            <a:endParaRPr lang="hu-HU" sz="4000" kern="0" dirty="0"/>
          </a:p>
        </p:txBody>
      </p:sp>
    </p:spTree>
    <p:extLst>
      <p:ext uri="{BB962C8B-B14F-4D97-AF65-F5344CB8AC3E}">
        <p14:creationId xmlns:p14="http://schemas.microsoft.com/office/powerpoint/2010/main" val="7948497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églalap 1"/>
          <p:cNvSpPr/>
          <p:nvPr/>
        </p:nvSpPr>
        <p:spPr>
          <a:xfrm>
            <a:off x="4067944" y="1196752"/>
            <a:ext cx="720000" cy="393954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defTabSz="914400"/>
            <a:r>
              <a:rPr lang="hu-HU" sz="250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</a:t>
            </a:r>
            <a:endParaRPr lang="hu-HU" sz="250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églalap 2"/>
          <p:cNvSpPr/>
          <p:nvPr/>
        </p:nvSpPr>
        <p:spPr>
          <a:xfrm>
            <a:off x="4067944" y="1196752"/>
            <a:ext cx="720000" cy="393954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defTabSz="914400"/>
            <a:r>
              <a:rPr lang="hu-HU" sz="250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</a:t>
            </a:r>
          </a:p>
        </p:txBody>
      </p:sp>
      <p:sp>
        <p:nvSpPr>
          <p:cNvPr id="4" name="Téglalap 3"/>
          <p:cNvSpPr/>
          <p:nvPr/>
        </p:nvSpPr>
        <p:spPr>
          <a:xfrm>
            <a:off x="4067944" y="1196752"/>
            <a:ext cx="720000" cy="393954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defTabSz="914400"/>
            <a:r>
              <a:rPr lang="hu-HU" sz="250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  <a:endParaRPr lang="hu-HU" sz="250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églalap 4"/>
          <p:cNvSpPr/>
          <p:nvPr/>
        </p:nvSpPr>
        <p:spPr>
          <a:xfrm>
            <a:off x="4067944" y="1196752"/>
            <a:ext cx="720000" cy="393954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defTabSz="914400"/>
            <a:r>
              <a:rPr lang="hu-HU" sz="250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  <a:endParaRPr lang="hu-HU" sz="250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Téglalap 5"/>
          <p:cNvSpPr/>
          <p:nvPr/>
        </p:nvSpPr>
        <p:spPr>
          <a:xfrm>
            <a:off x="4067944" y="1196752"/>
            <a:ext cx="720000" cy="393954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defTabSz="914400"/>
            <a:r>
              <a:rPr lang="hu-HU" sz="250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</a:t>
            </a:r>
            <a:endParaRPr lang="hu-HU" sz="250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Téglalap 7"/>
          <p:cNvSpPr/>
          <p:nvPr/>
        </p:nvSpPr>
        <p:spPr>
          <a:xfrm>
            <a:off x="4067944" y="1196752"/>
            <a:ext cx="720000" cy="393954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defTabSz="914400"/>
            <a:r>
              <a:rPr lang="hu-HU" sz="250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0</a:t>
            </a:r>
            <a:endParaRPr lang="hu-HU" sz="250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32118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1" presetClass="exit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1" presetClass="exit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1" presetClass="exit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3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1" presetClass="exit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30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1" presetClass="exit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3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1" presetClass="exit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4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0" y="913606"/>
            <a:ext cx="9144000" cy="10080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hu-HU" sz="31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 forgalomszabályozó- és információs rendszerek alkalmazásának céljai</a:t>
            </a: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968166285"/>
              </p:ext>
            </p:extLst>
          </p:nvPr>
        </p:nvGraphicFramePr>
        <p:xfrm>
          <a:off x="245660" y="1925269"/>
          <a:ext cx="8686800" cy="44286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458883"/>
            <a:ext cx="8229600" cy="1143000"/>
          </a:xfrm>
        </p:spPr>
        <p:txBody>
          <a:bodyPr/>
          <a:lstStyle/>
          <a:p>
            <a:r>
              <a:rPr lang="hu-HU" dirty="0" smtClean="0"/>
              <a:t>Mindent tudni akarok!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27547" y="1600200"/>
            <a:ext cx="8557146" cy="4525963"/>
          </a:xfrm>
        </p:spPr>
        <p:txBody>
          <a:bodyPr/>
          <a:lstStyle/>
          <a:p>
            <a:r>
              <a:rPr lang="hu-HU" dirty="0" smtClean="0"/>
              <a:t>A jármű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hu-HU" dirty="0" smtClean="0"/>
              <a:t>hol van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hu-HU" dirty="0" smtClean="0"/>
              <a:t>merre megy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hu-HU" dirty="0" smtClean="0"/>
              <a:t>milyen gyorsan megy</a:t>
            </a:r>
          </a:p>
          <a:p>
            <a:endParaRPr lang="hu-HU" dirty="0"/>
          </a:p>
          <a:p>
            <a:endParaRPr lang="hu-HU" dirty="0"/>
          </a:p>
          <a:p>
            <a:r>
              <a:rPr lang="hu-HU" sz="3600" dirty="0" smtClean="0"/>
              <a:t>Majdnem minden tudást átadni </a:t>
            </a:r>
            <a:r>
              <a:rPr lang="hu-HU" sz="3600" dirty="0" smtClean="0"/>
              <a:t>akarok!</a:t>
            </a:r>
            <a:endParaRPr lang="hu-HU" sz="3600" dirty="0"/>
          </a:p>
        </p:txBody>
      </p:sp>
    </p:spTree>
    <p:extLst>
      <p:ext uri="{BB962C8B-B14F-4D97-AF65-F5344CB8AC3E}">
        <p14:creationId xmlns:p14="http://schemas.microsoft.com/office/powerpoint/2010/main" val="2275715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395785" y="607326"/>
            <a:ext cx="8229600" cy="1143000"/>
          </a:xfrm>
        </p:spPr>
        <p:txBody>
          <a:bodyPr/>
          <a:lstStyle/>
          <a:p>
            <a:r>
              <a:rPr lang="hu-HU" dirty="0" smtClean="0"/>
              <a:t>Megoldási módok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Hurokdetektorok</a:t>
            </a:r>
          </a:p>
          <a:p>
            <a:r>
              <a:rPr lang="hu-HU" dirty="0" smtClean="0"/>
              <a:t>Kameraképek</a:t>
            </a:r>
          </a:p>
          <a:p>
            <a:r>
              <a:rPr lang="hu-HU" dirty="0" smtClean="0"/>
              <a:t>Radarok</a:t>
            </a:r>
          </a:p>
          <a:p>
            <a:r>
              <a:rPr lang="hu-HU" dirty="0" smtClean="0"/>
              <a:t>Lézerek</a:t>
            </a:r>
          </a:p>
          <a:p>
            <a:r>
              <a:rPr lang="hu-HU" dirty="0"/>
              <a:t>Cellainformációk</a:t>
            </a:r>
          </a:p>
          <a:p>
            <a:r>
              <a:rPr lang="hu-HU" dirty="0" smtClean="0"/>
              <a:t>Járművek egymás között, és az infrastruktúrával</a:t>
            </a:r>
          </a:p>
          <a:p>
            <a:r>
              <a:rPr lang="hu-HU" dirty="0" smtClean="0"/>
              <a:t>Flottakövető rendszerek</a:t>
            </a:r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4161709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pic>
        <p:nvPicPr>
          <p:cNvPr id="8" name="Kép 7" descr="Elektronika_200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83" y="1774717"/>
            <a:ext cx="6920546" cy="4717241"/>
          </a:xfrm>
          <a:prstGeom prst="rect">
            <a:avLst/>
          </a:prstGeom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-1" y="772733"/>
            <a:ext cx="9144001" cy="7521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hu-HU" sz="31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Időutazás (2005.)</a:t>
            </a:r>
            <a:endParaRPr lang="hu-HU" sz="31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026" name="Picture 2" descr="D:\IDEIGLENES\Képek2\C3_M1\P1010041.JPG"/>
          <p:cNvPicPr>
            <a:picLocks noChangeAspect="1" noChangeArrowheads="1"/>
          </p:cNvPicPr>
          <p:nvPr/>
        </p:nvPicPr>
        <p:blipFill>
          <a:blip r:embed="rId3"/>
          <a:srcRect l="32730" t="32519" r="30425" b="37911"/>
          <a:stretch>
            <a:fillRect/>
          </a:stretch>
        </p:blipFill>
        <p:spPr bwMode="auto">
          <a:xfrm>
            <a:off x="4935407" y="5512712"/>
            <a:ext cx="2235066" cy="1345288"/>
          </a:xfrm>
          <a:prstGeom prst="rect">
            <a:avLst/>
          </a:prstGeom>
          <a:noFill/>
        </p:spPr>
      </p:pic>
      <p:pic>
        <p:nvPicPr>
          <p:cNvPr id="1027" name="Picture 3" descr="image00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55919" y="5512712"/>
            <a:ext cx="1797582" cy="134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Kép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5919" y="4207418"/>
            <a:ext cx="1797582" cy="1193933"/>
          </a:xfrm>
          <a:prstGeom prst="rect">
            <a:avLst/>
          </a:prstGeom>
        </p:spPr>
      </p:pic>
      <p:pic>
        <p:nvPicPr>
          <p:cNvPr id="1028" name="Picture 4" descr="C:\Users\tomaschekta\Pictures\M1-M7\PICT0013.JPG"/>
          <p:cNvPicPr>
            <a:picLocks noChangeAspect="1" noChangeArrowheads="1"/>
          </p:cNvPicPr>
          <p:nvPr/>
        </p:nvPicPr>
        <p:blipFill>
          <a:blip r:embed="rId6"/>
          <a:srcRect l="22922" t="28873" r="6479" b="6901"/>
          <a:stretch>
            <a:fillRect/>
          </a:stretch>
        </p:blipFill>
        <p:spPr bwMode="auto">
          <a:xfrm>
            <a:off x="7255919" y="2826573"/>
            <a:ext cx="1797582" cy="1226465"/>
          </a:xfrm>
          <a:prstGeom prst="rect">
            <a:avLst/>
          </a:prstGeom>
          <a:noFill/>
        </p:spPr>
      </p:pic>
      <p:pic>
        <p:nvPicPr>
          <p:cNvPr id="3" name="Picture 2" descr="C:\Users\tomaschekta\Pictures\VJT\VJT 2007.08\061209 130.jpg"/>
          <p:cNvPicPr>
            <a:picLocks noChangeAspect="1" noChangeArrowheads="1"/>
          </p:cNvPicPr>
          <p:nvPr/>
        </p:nvPicPr>
        <p:blipFill>
          <a:blip r:embed="rId7"/>
          <a:srcRect l="13028" t="27980" r="24204" b="15560"/>
          <a:stretch>
            <a:fillRect/>
          </a:stretch>
        </p:blipFill>
        <p:spPr bwMode="auto">
          <a:xfrm>
            <a:off x="7255919" y="1524868"/>
            <a:ext cx="1797581" cy="1212566"/>
          </a:xfrm>
          <a:prstGeom prst="rect">
            <a:avLst/>
          </a:prstGeom>
          <a:noFill/>
        </p:spPr>
      </p:pic>
      <p:sp>
        <p:nvSpPr>
          <p:cNvPr id="13" name="Téglalap 12"/>
          <p:cNvSpPr/>
          <p:nvPr/>
        </p:nvSpPr>
        <p:spPr>
          <a:xfrm rot="20958164">
            <a:off x="3901593" y="3792973"/>
            <a:ext cx="1428323" cy="2843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b="1" dirty="0" smtClean="0">
                <a:solidFill>
                  <a:schemeClr val="tx1"/>
                </a:solidFill>
              </a:rPr>
              <a:t>MAESTRO</a:t>
            </a:r>
            <a:endParaRPr lang="hu-HU" b="1" dirty="0">
              <a:solidFill>
                <a:schemeClr val="tx1"/>
              </a:solidFill>
            </a:endParaRPr>
          </a:p>
        </p:txBody>
      </p:sp>
      <p:sp>
        <p:nvSpPr>
          <p:cNvPr id="15" name="Téglalap 14"/>
          <p:cNvSpPr/>
          <p:nvPr/>
        </p:nvSpPr>
        <p:spPr>
          <a:xfrm>
            <a:off x="1679104" y="2853885"/>
            <a:ext cx="1280091" cy="27089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b="1" dirty="0" smtClean="0">
                <a:solidFill>
                  <a:schemeClr val="tx1"/>
                </a:solidFill>
              </a:rPr>
              <a:t>MARABU</a:t>
            </a:r>
            <a:endParaRPr lang="hu-HU" b="1" dirty="0">
              <a:solidFill>
                <a:schemeClr val="tx1"/>
              </a:solidFill>
            </a:endParaRPr>
          </a:p>
        </p:txBody>
      </p:sp>
      <p:pic>
        <p:nvPicPr>
          <p:cNvPr id="18" name="Kép 17" descr="aak_logo_hivatalos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83709" y="5668516"/>
            <a:ext cx="925138" cy="453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2284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0" y="811369"/>
            <a:ext cx="9144000" cy="7641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hu-HU" sz="31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Kiindulási helyzet</a:t>
            </a:r>
            <a:endParaRPr lang="hu-HU" sz="31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3" name="Szövegdoboz 12"/>
          <p:cNvSpPr txBox="1"/>
          <p:nvPr/>
        </p:nvSpPr>
        <p:spPr>
          <a:xfrm>
            <a:off x="1" y="1768219"/>
            <a:ext cx="91440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indent="-360000">
              <a:buFontTx/>
              <a:buChar char="-"/>
            </a:pPr>
            <a:r>
              <a:rPr lang="hu-HU" sz="2800" dirty="0" smtClean="0"/>
              <a:t>Heterogén, többnyire elöregedett, korszerűtlen eszközpark</a:t>
            </a:r>
          </a:p>
          <a:p>
            <a:pPr lvl="1" indent="-360000">
              <a:buFontTx/>
              <a:buChar char="-"/>
            </a:pPr>
            <a:r>
              <a:rPr lang="hu-HU" sz="2800" dirty="0" smtClean="0"/>
              <a:t>Szigetszerű rendszerek</a:t>
            </a:r>
          </a:p>
          <a:p>
            <a:pPr lvl="1" indent="-360000">
              <a:buFontTx/>
              <a:buChar char="-"/>
            </a:pPr>
            <a:r>
              <a:rPr lang="hu-HU" sz="2800" dirty="0" smtClean="0"/>
              <a:t>Hiányok az infrastruktúrában</a:t>
            </a:r>
          </a:p>
          <a:p>
            <a:pPr lvl="1" indent="-360000">
              <a:buFontTx/>
              <a:buChar char="-"/>
            </a:pPr>
            <a:r>
              <a:rPr lang="hu-HU" sz="2800" dirty="0" smtClean="0"/>
              <a:t>Teljesen decentralizált működés</a:t>
            </a:r>
          </a:p>
          <a:p>
            <a:pPr>
              <a:buFontTx/>
              <a:buChar char="-"/>
            </a:pPr>
            <a:endParaRPr lang="hu-HU" sz="2800" dirty="0"/>
          </a:p>
        </p:txBody>
      </p:sp>
      <p:pic>
        <p:nvPicPr>
          <p:cNvPr id="1026" name="Picture 2" descr="C:\Users\tomaschekta\Pictures\VJT\VJT_Próbaüzem\HPIM16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54639" y="4165979"/>
            <a:ext cx="3589361" cy="2692021"/>
          </a:xfrm>
          <a:prstGeom prst="rect">
            <a:avLst/>
          </a:prstGeom>
          <a:noFill/>
        </p:spPr>
      </p:pic>
      <p:sp>
        <p:nvSpPr>
          <p:cNvPr id="9" name="Szövegdoboz 8"/>
          <p:cNvSpPr txBox="1"/>
          <p:nvPr/>
        </p:nvSpPr>
        <p:spPr>
          <a:xfrm>
            <a:off x="2279176" y="6141493"/>
            <a:ext cx="3275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i="1" dirty="0" smtClean="0"/>
              <a:t>M3 Káli Autópálya Mérnökség </a:t>
            </a:r>
            <a:r>
              <a:rPr lang="hu-HU" i="1" dirty="0" err="1" smtClean="0"/>
              <a:t>videófal</a:t>
            </a:r>
            <a:endParaRPr lang="hu-HU" i="1" dirty="0"/>
          </a:p>
        </p:txBody>
      </p:sp>
    </p:spTree>
    <p:extLst>
      <p:ext uri="{BB962C8B-B14F-4D97-AF65-F5344CB8AC3E}">
        <p14:creationId xmlns:p14="http://schemas.microsoft.com/office/powerpoint/2010/main" val="4032284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K">
  <a:themeElements>
    <a:clrScheme name="Alapértelmezett terv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Alapértelmezett terv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Alapértelmezett terv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lapértelmezett terv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lapértelmezett terv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lapértelmezett terv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lapértelmezett terv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lapértelmezett terv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lapértelmezett terv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lapértelmezett terv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lapértelmezett terv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lapértelmezett terv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lapértelmezett terv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lapértelmezett terv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K">
  <a:themeElements>
    <a:clrScheme name="Alapértelmezett terv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Alapértelmezett terv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Alapértelmezett terv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lapértelmezett terv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lapértelmezett terv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lapértelmezett terv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lapértelmezett terv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lapértelmezett terv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lapértelmezett terv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lapértelmezett terv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lapértelmezett terv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lapértelmezett terv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lapértelmezett terv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lapértelmezett terv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MK</Template>
  <TotalTime>2573</TotalTime>
  <Words>693</Words>
  <Application>Microsoft Office PowerPoint</Application>
  <PresentationFormat>Diavetítés a képernyőre (4:3 oldalarány)</PresentationFormat>
  <Paragraphs>141</Paragraphs>
  <Slides>32</Slides>
  <Notes>5</Notes>
  <HiddenSlides>0</HiddenSlides>
  <MMClips>0</MMClips>
  <ScaleCrop>false</ScaleCrop>
  <HeadingPairs>
    <vt:vector size="6" baseType="variant">
      <vt:variant>
        <vt:lpstr>Téma</vt:lpstr>
      </vt:variant>
      <vt:variant>
        <vt:i4>3</vt:i4>
      </vt:variant>
      <vt:variant>
        <vt:lpstr>Beágyazott OLE kiszolgálók</vt:lpstr>
      </vt:variant>
      <vt:variant>
        <vt:i4>1</vt:i4>
      </vt:variant>
      <vt:variant>
        <vt:lpstr>Diacímek</vt:lpstr>
      </vt:variant>
      <vt:variant>
        <vt:i4>32</vt:i4>
      </vt:variant>
    </vt:vector>
  </HeadingPairs>
  <TitlesOfParts>
    <vt:vector size="36" baseType="lpstr">
      <vt:lpstr>MK</vt:lpstr>
      <vt:lpstr>1_MK</vt:lpstr>
      <vt:lpstr>Office-téma</vt:lpstr>
      <vt:lpstr>Bild</vt:lpstr>
      <vt:lpstr> </vt:lpstr>
      <vt:lpstr>PowerPoint bemutató</vt:lpstr>
      <vt:lpstr>Az ITS jelentősége</vt:lpstr>
      <vt:lpstr>PowerPoint bemutató</vt:lpstr>
      <vt:lpstr>PowerPoint bemutató</vt:lpstr>
      <vt:lpstr>Mindent tudni akarok!</vt:lpstr>
      <vt:lpstr>Megoldási módok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Mit tud átadni a kamera?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Buszmegálló program</vt:lpstr>
      <vt:lpstr>PowerPoint bemutató</vt:lpstr>
      <vt:lpstr>PowerPoint bemutató</vt:lpstr>
      <vt:lpstr>PowerPoint bemutató</vt:lpstr>
      <vt:lpstr>PowerPoint bemutató</vt:lpstr>
    </vt:vector>
  </TitlesOfParts>
  <Company>HVG Press Kft.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Laszlo Nadler</dc:creator>
  <cp:lastModifiedBy>Nagy Zoltán</cp:lastModifiedBy>
  <cp:revision>265</cp:revision>
  <dcterms:created xsi:type="dcterms:W3CDTF">2012-03-07T12:10:42Z</dcterms:created>
  <dcterms:modified xsi:type="dcterms:W3CDTF">2014-09-23T14:32:45Z</dcterms:modified>
</cp:coreProperties>
</file>