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5" r:id="rId1"/>
  </p:sldMasterIdLst>
  <p:notesMasterIdLst>
    <p:notesMasterId r:id="rId19"/>
  </p:notesMasterIdLst>
  <p:sldIdLst>
    <p:sldId id="342" r:id="rId2"/>
    <p:sldId id="343" r:id="rId3"/>
    <p:sldId id="344" r:id="rId4"/>
    <p:sldId id="346" r:id="rId5"/>
    <p:sldId id="347" r:id="rId6"/>
    <p:sldId id="348" r:id="rId7"/>
    <p:sldId id="349" r:id="rId8"/>
    <p:sldId id="351" r:id="rId9"/>
    <p:sldId id="352" r:id="rId10"/>
    <p:sldId id="353" r:id="rId11"/>
    <p:sldId id="354" r:id="rId12"/>
    <p:sldId id="361" r:id="rId13"/>
    <p:sldId id="365" r:id="rId14"/>
    <p:sldId id="363" r:id="rId15"/>
    <p:sldId id="364" r:id="rId16"/>
    <p:sldId id="356" r:id="rId17"/>
    <p:sldId id="358" r:id="rId18"/>
  </p:sldIdLst>
  <p:sldSz cx="9144000" cy="6858000" type="screen4x3"/>
  <p:notesSz cx="6858000" cy="9144000"/>
  <p:custDataLst>
    <p:tags r:id="rId20"/>
  </p:custDataLst>
  <p:defaultTextStyle>
    <a:defPPr>
      <a:defRPr lang="hu-H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3E0A"/>
    <a:srgbClr val="3F520E"/>
    <a:srgbClr val="CCFFCC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>
        <p:scale>
          <a:sx n="50" d="100"/>
          <a:sy n="50" d="100"/>
        </p:scale>
        <p:origin x="-1734" y="-12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1ABF0BA-3C41-4E88-A4D6-C98038A71EBE}" type="datetimeFigureOut">
              <a:rPr lang="hu-HU"/>
              <a:pPr>
                <a:defRPr/>
              </a:pPr>
              <a:t>2013.10.24.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u-HU" noProof="0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hu-HU" noProof="0" smtClean="0"/>
              <a:t>Mintaszöveg szerkesztése</a:t>
            </a:r>
          </a:p>
          <a:p>
            <a:pPr lvl="1"/>
            <a:r>
              <a:rPr lang="hu-HU" noProof="0" smtClean="0"/>
              <a:t>Második szint</a:t>
            </a:r>
          </a:p>
          <a:p>
            <a:pPr lvl="2"/>
            <a:r>
              <a:rPr lang="hu-HU" noProof="0" smtClean="0"/>
              <a:t>Harmadik szint</a:t>
            </a:r>
          </a:p>
          <a:p>
            <a:pPr lvl="3"/>
            <a:r>
              <a:rPr lang="hu-HU" noProof="0" smtClean="0"/>
              <a:t>Negyedik szint</a:t>
            </a:r>
          </a:p>
          <a:p>
            <a:pPr lvl="4"/>
            <a:r>
              <a:rPr lang="hu-HU" noProof="0" smtClean="0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D96C0A6-DB9D-4BA8-A168-6C5C49418BB0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08502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erékszögű háromszög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Csoportba foglalás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Szabadkézi sokszög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Szabadkézi sokszög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grpSp>
          <p:nvGrpSpPr>
            <p:cNvPr id="8" name="Szabadkézi sokszög 10"/>
            <p:cNvGrpSpPr>
              <a:grpSpLocks/>
            </p:cNvGrpSpPr>
            <p:nvPr/>
          </p:nvGrpSpPr>
          <p:grpSpPr bwMode="auto">
            <a:xfrm>
              <a:off x="-6686" y="4875025"/>
              <a:ext cx="9156783" cy="1996274"/>
              <a:chOff x="-6096" y="4992624"/>
              <a:chExt cx="9156192" cy="1877568"/>
            </a:xfrm>
          </p:grpSpPr>
          <p:pic>
            <p:nvPicPr>
              <p:cNvPr id="11" name="Szabadkézi sokszög 10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-6096" y="4992624"/>
                <a:ext cx="9156192" cy="18775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Text Box 12"/>
              <p:cNvSpPr txBox="1">
                <a:spLocks noChangeArrowheads="1"/>
              </p:cNvSpPr>
              <p:nvPr/>
            </p:nvSpPr>
            <p:spPr bwMode="auto">
              <a:xfrm>
                <a:off x="0" y="5000625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  <a:latin typeface="Century Gothic" pitchFamily="34" charset="0"/>
                </a:endParaRPr>
              </a:p>
            </p:txBody>
          </p:sp>
        </p:grpSp>
        <p:cxnSp>
          <p:nvCxnSpPr>
            <p:cNvPr id="10" name="Egyenes összekötő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Cím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17" name="Alcím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hu-HU" smtClean="0"/>
              <a:t>Alcím mintájának szerkesztése</a:t>
            </a:r>
            <a:endParaRPr lang="en-US"/>
          </a:p>
        </p:txBody>
      </p:sp>
      <p:sp>
        <p:nvSpPr>
          <p:cNvPr id="13" name="Dátum hely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02AA5CA-C4F8-47D9-BC4C-2B282A49A664}" type="datetimeFigureOut">
              <a:rPr lang="hu-HU"/>
              <a:pPr>
                <a:defRPr/>
              </a:pPr>
              <a:t>2013.10.24.</a:t>
            </a:fld>
            <a:endParaRPr lang="hu-HU"/>
          </a:p>
        </p:txBody>
      </p:sp>
      <p:sp>
        <p:nvSpPr>
          <p:cNvPr id="14" name="Élőláb hely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hu-HU"/>
          </a:p>
        </p:txBody>
      </p:sp>
      <p:sp>
        <p:nvSpPr>
          <p:cNvPr id="15" name="Dia számának hely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B4070FE-538E-4D69-9A30-D0A148EE5DF8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7" grpId="0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abadkézi sokszög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zabadkézi sokszög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Derékszögű háromszög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7" name="Egyenes összekötő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8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EB8A7DF-1CAE-4074-BE78-7E439C10CDCF}" type="datetimeFigureOut">
              <a:rPr lang="hu-HU"/>
              <a:pPr>
                <a:defRPr/>
              </a:pPr>
              <a:t>2013.10.24.</a:t>
            </a:fld>
            <a:endParaRPr lang="hu-HU"/>
          </a:p>
        </p:txBody>
      </p:sp>
      <p:sp>
        <p:nvSpPr>
          <p:cNvPr id="9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hu-HU"/>
          </a:p>
        </p:txBody>
      </p:sp>
      <p:sp>
        <p:nvSpPr>
          <p:cNvPr id="10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899F54-850A-4869-B1E9-DDA1F106A26B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abadkézi sokszög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zabadkézi sokszög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Derékszögű háromszög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7" name="Egyenes összekötő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8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CA577D4-F817-4C87-B74C-6B14CCEC1D45}" type="datetimeFigureOut">
              <a:rPr lang="hu-HU"/>
              <a:pPr>
                <a:defRPr/>
              </a:pPr>
              <a:t>2013.10.24.</a:t>
            </a:fld>
            <a:endParaRPr lang="hu-HU"/>
          </a:p>
        </p:txBody>
      </p:sp>
      <p:sp>
        <p:nvSpPr>
          <p:cNvPr id="9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hu-HU"/>
          </a:p>
        </p:txBody>
      </p:sp>
      <p:sp>
        <p:nvSpPr>
          <p:cNvPr id="10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AF93323-FD09-45A9-9A64-97211D233EF8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Cím és szöveg a tartalom fel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half" idx="1"/>
          </p:nvPr>
        </p:nvSpPr>
        <p:spPr>
          <a:xfrm>
            <a:off x="457200" y="1481138"/>
            <a:ext cx="8229600" cy="2185987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3819525"/>
            <a:ext cx="8229600" cy="218757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CC449-F299-4C96-BEA0-4BE073AC28DA}" type="datetimeFigureOut">
              <a:rPr lang="hu-HU"/>
              <a:pPr>
                <a:defRPr/>
              </a:pPr>
              <a:t>2013.10.24.</a:t>
            </a:fld>
            <a:endParaRPr lang="hu-HU"/>
          </a:p>
        </p:txBody>
      </p:sp>
      <p:sp>
        <p:nvSpPr>
          <p:cNvPr id="6" name="Élőláb hely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F56E5-FD69-4042-9665-F3EF2270825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7" name="Cím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4" name="Dátum hely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CDCB7-BDA7-4E0F-928B-647007084D49}" type="datetimeFigureOut">
              <a:rPr lang="hu-HU"/>
              <a:pPr>
                <a:defRPr/>
              </a:pPr>
              <a:t>2013.10.24.</a:t>
            </a:fld>
            <a:endParaRPr lang="hu-HU"/>
          </a:p>
        </p:txBody>
      </p:sp>
      <p:sp>
        <p:nvSpPr>
          <p:cNvPr id="5" name="Élőláb hely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C262C-C0C4-42D7-A173-A82CF46C6462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Szakaszfejléc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abadkézi sokszög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zabadkézi sokszög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Derékszögű háromszög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7" name="Egyenes összekötő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ávnyíl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ávnyíl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0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09C8C58-DE7C-4B91-8182-2E4FA25FBEC0}" type="datetimeFigureOut">
              <a:rPr lang="hu-HU"/>
              <a:pPr>
                <a:defRPr/>
              </a:pPr>
              <a:t>2013.10.24.</a:t>
            </a:fld>
            <a:endParaRPr lang="hu-HU"/>
          </a:p>
        </p:txBody>
      </p:sp>
      <p:sp>
        <p:nvSpPr>
          <p:cNvPr id="11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hu-HU"/>
          </a:p>
        </p:txBody>
      </p:sp>
      <p:sp>
        <p:nvSpPr>
          <p:cNvPr id="12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74783A3-3E6B-4898-85D6-FA21D46CBF2C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2 tartalomrész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abadkézi sokszög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zabadkézi sokszög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Derékszögű háromszög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9" name="Egyenes összekötő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8" name="Cím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10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5D0AE7-9844-4DC8-A114-A7C54BFE96F7}" type="datetimeFigureOut">
              <a:rPr lang="hu-HU"/>
              <a:pPr>
                <a:defRPr/>
              </a:pPr>
              <a:t>2013.10.24.</a:t>
            </a:fld>
            <a:endParaRPr lang="hu-HU"/>
          </a:p>
        </p:txBody>
      </p:sp>
      <p:sp>
        <p:nvSpPr>
          <p:cNvPr id="11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hu-HU"/>
          </a:p>
        </p:txBody>
      </p:sp>
      <p:sp>
        <p:nvSpPr>
          <p:cNvPr id="12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9E2C47B-7F06-41D1-B09E-182B6B2BF83E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8" grpId="0" autoUpdateAnimBg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Összehasonlítás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192DFA-8F0D-4FD0-AD05-CE6FF322509B}" type="datetimeFigureOut">
              <a:rPr lang="hu-HU"/>
              <a:pPr>
                <a:defRPr/>
              </a:pPr>
              <a:t>2013.10.24.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D93712-1C73-4AAE-A36C-31216F0BCE1E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  <p:bldP spid="6" grpId="0" autoUpdateAnimBg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Csak cí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abadkézi sokszög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zabadkézi sokszög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Derékszögű háromszög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7" name="Egyenes összekötő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ím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8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865FA6-9492-451A-9165-A218728401B2}" type="datetimeFigureOut">
              <a:rPr lang="hu-HU"/>
              <a:pPr>
                <a:defRPr/>
              </a:pPr>
              <a:t>2013.10.24.</a:t>
            </a:fld>
            <a:endParaRPr lang="hu-HU"/>
          </a:p>
        </p:txBody>
      </p:sp>
      <p:sp>
        <p:nvSpPr>
          <p:cNvPr id="9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hu-HU"/>
          </a:p>
        </p:txBody>
      </p:sp>
      <p:sp>
        <p:nvSpPr>
          <p:cNvPr id="10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267248-5EC6-4607-8F88-577EF4133CF2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abadkézi sokszög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Szabadkézi sokszög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Derékszögű háromszög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5" name="Egyenes összekötő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A1AE976-587E-43FE-BBE2-C2B026ECDD62}" type="datetimeFigureOut">
              <a:rPr lang="hu-HU"/>
              <a:pPr>
                <a:defRPr/>
              </a:pPr>
              <a:t>2013.10.24.</a:t>
            </a:fld>
            <a:endParaRPr lang="hu-HU"/>
          </a:p>
        </p:txBody>
      </p:sp>
      <p:sp>
        <p:nvSpPr>
          <p:cNvPr id="7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hu-HU"/>
          </a:p>
        </p:txBody>
      </p:sp>
      <p:sp>
        <p:nvSpPr>
          <p:cNvPr id="8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4D49B6-BF00-4B90-B285-5C9186B042E1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Tartalomrész képaláírással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2EF595-A3B4-44B1-885A-23CF1B050B27}" type="datetimeFigureOut">
              <a:rPr lang="hu-HU"/>
              <a:pPr>
                <a:defRPr/>
              </a:pPr>
              <a:t>2013.10.24.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46F59F1-BB54-44E5-B1C6-940B5A3CCAF1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Kép képaláírássa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abadkézi sokszög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zabadkézi sokszög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Derékszögű háromszög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Egyenes összekötő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ávnyíl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ávnyíl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hu-HU" noProof="0" smtClean="0"/>
              <a:t>Kép beszúrásához kattintson az ikonra</a:t>
            </a:r>
            <a:endParaRPr lang="en-US" noProof="0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11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6206610-F111-499D-B83A-417FD46C51C4}" type="datetimeFigureOut">
              <a:rPr lang="hu-HU"/>
              <a:pPr>
                <a:defRPr/>
              </a:pPr>
              <a:t>2013.10.24.</a:t>
            </a:fld>
            <a:endParaRPr lang="hu-HU"/>
          </a:p>
        </p:txBody>
      </p:sp>
      <p:sp>
        <p:nvSpPr>
          <p:cNvPr id="12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hu-HU"/>
          </a:p>
        </p:txBody>
      </p:sp>
      <p:sp>
        <p:nvSpPr>
          <p:cNvPr id="13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2FF015A4-343C-4DAC-887E-03B133D34248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3" grpId="0" autoUpdateAnimBg="0"/>
      <p:bldP spid="2" grpId="0" autoUpdateAnimBg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zabadkézi sokszög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Szabadkézi sokszög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Derékszögű háromszög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Egyenes összekötő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ím hely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0" name="Szöveg helye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smtClean="0"/>
          </a:p>
        </p:txBody>
      </p:sp>
      <p:sp>
        <p:nvSpPr>
          <p:cNvPr id="10" name="Dátum helye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0945A93-972B-4A94-A311-C1ECFEB68CEE}" type="datetimeFigureOut">
              <a:rPr lang="hu-HU"/>
              <a:pPr>
                <a:defRPr/>
              </a:pPr>
              <a:t>2013.10.24.</a:t>
            </a:fld>
            <a:endParaRPr lang="hu-HU"/>
          </a:p>
        </p:txBody>
      </p:sp>
      <p:sp>
        <p:nvSpPr>
          <p:cNvPr id="22" name="Élőláb helye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hu-HU"/>
          </a:p>
        </p:txBody>
      </p:sp>
      <p:sp>
        <p:nvSpPr>
          <p:cNvPr id="18" name="Dia számának helye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FD80F73-ADC2-4442-AE6B-95BC12C55F17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7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26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entury Gothic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10_Safety_DAS_animation.mp4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Volvo%20FH%20brake-assist%20test.avi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13_Safety_LKS_animation.mp4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11_Safety_ACC_animation.mp4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Cím 1"/>
          <p:cNvPicPr>
            <a:picLocks noGrp="1" noChangeArrowheads="1"/>
          </p:cNvPicPr>
          <p:nvPr>
            <p:ph type="ctrTitle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1188" y="1412875"/>
            <a:ext cx="7643812" cy="2895600"/>
          </a:xfrm>
        </p:spPr>
      </p:pic>
      <p:sp>
        <p:nvSpPr>
          <p:cNvPr id="4" name="Szövegdoboz 3"/>
          <p:cNvSpPr txBox="1">
            <a:spLocks noChangeArrowheads="1"/>
          </p:cNvSpPr>
          <p:nvPr/>
        </p:nvSpPr>
        <p:spPr bwMode="auto">
          <a:xfrm>
            <a:off x="5219700" y="5949950"/>
            <a:ext cx="3141663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hu-HU" sz="1600" b="1">
                <a:solidFill>
                  <a:srgbClr val="2F3E0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</a:rPr>
              <a:t>TÓTH TIBOR</a:t>
            </a:r>
          </a:p>
          <a:p>
            <a:pPr>
              <a:defRPr/>
            </a:pPr>
            <a:r>
              <a:rPr lang="hu-HU" sz="1600" b="1">
                <a:solidFill>
                  <a:srgbClr val="2F3E0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Schoolbook" pitchFamily="18" charset="0"/>
              </a:rPr>
              <a:t>SZTRÁDALINE KFT.</a:t>
            </a:r>
          </a:p>
        </p:txBody>
      </p:sp>
      <p:sp>
        <p:nvSpPr>
          <p:cNvPr id="15363" name="Cím 1"/>
          <p:cNvSpPr txBox="1">
            <a:spLocks/>
          </p:cNvSpPr>
          <p:nvPr/>
        </p:nvSpPr>
        <p:spPr bwMode="auto">
          <a:xfrm>
            <a:off x="1785938" y="333375"/>
            <a:ext cx="61722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hu-HU" b="1">
                <a:solidFill>
                  <a:schemeClr val="tx2"/>
                </a:solidFill>
                <a:latin typeface="Century Schoolbook" pitchFamily="18" charset="0"/>
              </a:rPr>
              <a:t>AZ EMBER A KÖZLEKEDÉSI BALESETEKBEN</a:t>
            </a:r>
          </a:p>
          <a:p>
            <a:endParaRPr lang="hu-HU" b="1">
              <a:solidFill>
                <a:schemeClr val="tx2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Rectangle 2"/>
          <p:cNvPicPr>
            <a:picLocks noGrp="1" noChangeArrowheads="1"/>
          </p:cNvPicPr>
          <p:nvPr>
            <p:ph type="title" sz="quarter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255588"/>
            <a:ext cx="8242300" cy="1171575"/>
          </a:xfrm>
        </p:spPr>
      </p:pic>
      <p:pic>
        <p:nvPicPr>
          <p:cNvPr id="28687" name="Picture 15" descr="Tea 0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1557338"/>
            <a:ext cx="1727200" cy="1293812"/>
          </a:xfrm>
        </p:spPr>
      </p:pic>
      <p:pic>
        <p:nvPicPr>
          <p:cNvPr id="28688" name="Picture 16" descr="Kávéscsésze 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2349500"/>
            <a:ext cx="19431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0" descr="Coca Cola 0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/>
          <a:srcRect/>
          <a:stretch>
            <a:fillRect/>
          </a:stretch>
        </p:blipFill>
        <p:spPr>
          <a:xfrm>
            <a:off x="4427538" y="1557338"/>
            <a:ext cx="1368425" cy="1368425"/>
          </a:xfrm>
        </p:spPr>
      </p:pic>
      <p:pic>
        <p:nvPicPr>
          <p:cNvPr id="28693" name="Picture 21" descr="Energiaitalok 0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51500" y="2276475"/>
            <a:ext cx="2144713" cy="13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4" name="Picture 22" descr="Menetszél 0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/>
          <a:srcRect/>
          <a:stretch>
            <a:fillRect/>
          </a:stretch>
        </p:blipFill>
        <p:spPr>
          <a:xfrm>
            <a:off x="708025" y="4116388"/>
            <a:ext cx="3548063" cy="1317625"/>
          </a:xfrm>
        </p:spPr>
      </p:pic>
      <p:pic>
        <p:nvPicPr>
          <p:cNvPr id="28695" name="Picture 23" descr="Fitnesz park Velence 0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8"/>
          <a:srcRect/>
          <a:stretch>
            <a:fillRect/>
          </a:stretch>
        </p:blipFill>
        <p:spPr>
          <a:xfrm>
            <a:off x="6816725" y="3781425"/>
            <a:ext cx="1744663" cy="1100138"/>
          </a:xfrm>
        </p:spPr>
      </p:pic>
      <p:pic>
        <p:nvPicPr>
          <p:cNvPr id="28697" name="Picture 25" descr="Fittneszz park 0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72000" y="4581525"/>
            <a:ext cx="1690688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Rectangle 2"/>
          <p:cNvPicPr>
            <a:picLocks noGrp="1" noChangeArrowheads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96863"/>
            <a:ext cx="8229600" cy="1096962"/>
          </a:xfrm>
        </p:spPr>
      </p:pic>
      <p:sp>
        <p:nvSpPr>
          <p:cNvPr id="25602" name="Rectangle 17"/>
          <p:cNvSpPr>
            <a:spLocks noGrp="1"/>
          </p:cNvSpPr>
          <p:nvPr>
            <p:ph type="body" idx="4294967295"/>
          </p:nvPr>
        </p:nvSpPr>
        <p:spPr>
          <a:xfrm>
            <a:off x="468313" y="2492375"/>
            <a:ext cx="8229600" cy="2160588"/>
          </a:xfrm>
        </p:spPr>
        <p:txBody>
          <a:bodyPr/>
          <a:lstStyle/>
          <a:p>
            <a:pPr marL="11113" indent="-11113" eaLnBrk="1" hangingPunct="1">
              <a:buSzTx/>
              <a:buFontTx/>
              <a:buChar char="•"/>
            </a:pPr>
            <a:r>
              <a:rPr lang="hu-HU" sz="3600" smtClean="0">
                <a:solidFill>
                  <a:schemeClr val="tx2"/>
                </a:solidFill>
              </a:rPr>
              <a:t>Szemlélet  és életmód váltás</a:t>
            </a:r>
          </a:p>
          <a:p>
            <a:pPr marL="11113" indent="-11113" eaLnBrk="1" hangingPunct="1">
              <a:buSzTx/>
              <a:buFontTx/>
              <a:buChar char="•"/>
            </a:pPr>
            <a:r>
              <a:rPr lang="hu-HU" sz="3600" smtClean="0">
                <a:solidFill>
                  <a:schemeClr val="tx2"/>
                </a:solidFill>
              </a:rPr>
              <a:t>Rendszeres szűrések</a:t>
            </a:r>
          </a:p>
          <a:p>
            <a:pPr marL="11113" indent="-11113" eaLnBrk="1" hangingPunct="1">
              <a:buSzTx/>
              <a:buFontTx/>
              <a:buChar char="•"/>
            </a:pPr>
            <a:r>
              <a:rPr lang="hu-HU" sz="3600" smtClean="0">
                <a:solidFill>
                  <a:schemeClr val="tx2"/>
                </a:solidFill>
              </a:rPr>
              <a:t>Minőségi alvás</a:t>
            </a:r>
            <a:endParaRPr lang="hu-HU" sz="360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539660" y="422573"/>
            <a:ext cx="8061536" cy="988836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lang="hu-HU" sz="3600" dirty="0" smtClean="0">
                <a:effectLst/>
              </a:rPr>
              <a:t>Műszaki fejlesztések a közlekedés biztonságáért</a:t>
            </a:r>
          </a:p>
        </p:txBody>
      </p:sp>
      <p:sp>
        <p:nvSpPr>
          <p:cNvPr id="26626" name="Tartalom helye 2"/>
          <p:cNvSpPr>
            <a:spLocks noGrp="1"/>
          </p:cNvSpPr>
          <p:nvPr>
            <p:ph type="body" sz="half" idx="4294967295"/>
          </p:nvPr>
        </p:nvSpPr>
        <p:spPr>
          <a:xfrm>
            <a:off x="457200" y="1481138"/>
            <a:ext cx="4038600" cy="4525962"/>
          </a:xfrm>
        </p:spPr>
        <p:txBody>
          <a:bodyPr/>
          <a:lstStyle/>
          <a:p>
            <a:pPr marL="11113" indent="-11113" eaLnBrk="1" hangingPunct="1">
              <a:lnSpc>
                <a:spcPct val="150000"/>
              </a:lnSpc>
              <a:spcBef>
                <a:spcPct val="0"/>
              </a:spcBef>
              <a:buFont typeface="Wingdings 3" pitchFamily="18" charset="2"/>
              <a:buNone/>
            </a:pPr>
            <a:r>
              <a:rPr lang="hu-HU" sz="3200" b="1" smtClean="0">
                <a:solidFill>
                  <a:schemeClr val="tx2"/>
                </a:solidFill>
              </a:rPr>
              <a:t>Elalvás előtti tünetek:</a:t>
            </a:r>
          </a:p>
          <a:p>
            <a:pPr marL="11113" indent="-11113" eaLnBrk="1" hangingPunct="1">
              <a:lnSpc>
                <a:spcPct val="150000"/>
              </a:lnSpc>
              <a:spcBef>
                <a:spcPct val="0"/>
              </a:spcBef>
              <a:buFont typeface="Wingdings 3" pitchFamily="18" charset="2"/>
              <a:buNone/>
            </a:pPr>
            <a:r>
              <a:rPr lang="hu-HU" sz="3000" smtClean="0">
                <a:solidFill>
                  <a:schemeClr val="tx2"/>
                </a:solidFill>
                <a:latin typeface="Arial" charset="0"/>
              </a:rPr>
              <a:t>Elalvás elleni figyelmeztetés</a:t>
            </a:r>
          </a:p>
          <a:p>
            <a:pPr marL="11113" indent="-11113" eaLnBrk="1" hangingPunct="1">
              <a:lnSpc>
                <a:spcPct val="150000"/>
              </a:lnSpc>
              <a:spcBef>
                <a:spcPct val="0"/>
              </a:spcBef>
              <a:buFont typeface="Wingdings 3" pitchFamily="18" charset="2"/>
              <a:buNone/>
            </a:pPr>
            <a:endParaRPr lang="hu-HU" sz="3000" b="1" smtClean="0">
              <a:solidFill>
                <a:schemeClr val="tx2"/>
              </a:solidFill>
            </a:endParaRPr>
          </a:p>
        </p:txBody>
      </p:sp>
      <p:pic>
        <p:nvPicPr>
          <p:cNvPr id="26627" name="Picture 6" descr="123_Safety_DAS_low">
            <a:hlinkClick r:id="rId2" action="ppaction://hlinkfile"/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500563" y="1916113"/>
            <a:ext cx="4038600" cy="2854325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539660" y="422573"/>
            <a:ext cx="8061536" cy="988836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lang="hu-HU" sz="3600" dirty="0">
                <a:solidFill>
                  <a:srgbClr val="72951A"/>
                </a:solidFill>
                <a:effectLst/>
              </a:rPr>
              <a:t>Műszaki fejlesztések a közlekedés biztonságáért</a:t>
            </a:r>
            <a:endParaRPr lang="hu-HU" sz="3600" dirty="0" smtClean="0">
              <a:effectLst/>
            </a:endParaRPr>
          </a:p>
        </p:txBody>
      </p:sp>
      <p:sp>
        <p:nvSpPr>
          <p:cNvPr id="27650" name="Tartalom helye 2"/>
          <p:cNvSpPr>
            <a:spLocks noGrp="1"/>
          </p:cNvSpPr>
          <p:nvPr>
            <p:ph type="body" sz="half" idx="4294967295"/>
          </p:nvPr>
        </p:nvSpPr>
        <p:spPr>
          <a:xfrm>
            <a:off x="457200" y="1481138"/>
            <a:ext cx="3754438" cy="4525962"/>
          </a:xfrm>
        </p:spPr>
        <p:txBody>
          <a:bodyPr/>
          <a:lstStyle/>
          <a:p>
            <a:pPr marL="11113" indent="-11113" eaLnBrk="1" hangingPunct="1">
              <a:lnSpc>
                <a:spcPct val="150000"/>
              </a:lnSpc>
              <a:spcBef>
                <a:spcPct val="0"/>
              </a:spcBef>
              <a:buClr>
                <a:srgbClr val="98C723"/>
              </a:buClr>
              <a:buFont typeface="Wingdings 3" pitchFamily="18" charset="2"/>
              <a:buNone/>
            </a:pPr>
            <a:r>
              <a:rPr lang="hu-HU" sz="3000" b="1" smtClean="0">
                <a:solidFill>
                  <a:srgbClr val="72951A"/>
                </a:solidFill>
              </a:rPr>
              <a:t>Mikro alvás fázisa:</a:t>
            </a:r>
            <a:endParaRPr lang="hu-HU" sz="3000" smtClean="0">
              <a:solidFill>
                <a:srgbClr val="72951A"/>
              </a:solidFill>
            </a:endParaRPr>
          </a:p>
          <a:p>
            <a:pPr marL="11113" indent="-11113" eaLnBrk="1" hangingPunct="1">
              <a:lnSpc>
                <a:spcPct val="150000"/>
              </a:lnSpc>
              <a:spcBef>
                <a:spcPct val="0"/>
              </a:spcBef>
              <a:buClr>
                <a:srgbClr val="98C723"/>
              </a:buClr>
              <a:buFont typeface="Wingdings 3" pitchFamily="18" charset="2"/>
              <a:buNone/>
            </a:pPr>
            <a:r>
              <a:rPr lang="hu-HU" sz="3000" smtClean="0">
                <a:solidFill>
                  <a:srgbClr val="72951A"/>
                </a:solidFill>
                <a:latin typeface="Arial" charset="0"/>
              </a:rPr>
              <a:t>Ütközésre figyelmeztető fékezés Vészmegállás</a:t>
            </a:r>
          </a:p>
        </p:txBody>
      </p:sp>
      <p:pic>
        <p:nvPicPr>
          <p:cNvPr id="27651" name="Picture 4">
            <a:hlinkClick r:id="rId2" action="ppaction://hlinkfile"/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2276475"/>
            <a:ext cx="4038600" cy="2592388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539660" y="422573"/>
            <a:ext cx="8061536" cy="988836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lang="hu-HU" sz="3600" dirty="0">
                <a:solidFill>
                  <a:srgbClr val="72951A"/>
                </a:solidFill>
                <a:effectLst/>
              </a:rPr>
              <a:t>Műszaki fejlesztések a közlekedés biztonságáért</a:t>
            </a:r>
            <a:endParaRPr lang="hu-HU" sz="3600" dirty="0" smtClean="0">
              <a:effectLst/>
            </a:endParaRPr>
          </a:p>
        </p:txBody>
      </p:sp>
      <p:sp>
        <p:nvSpPr>
          <p:cNvPr id="28674" name="Tartalom helye 2"/>
          <p:cNvSpPr>
            <a:spLocks noGrp="1"/>
          </p:cNvSpPr>
          <p:nvPr>
            <p:ph type="body" sz="half" idx="4294967295"/>
          </p:nvPr>
        </p:nvSpPr>
        <p:spPr>
          <a:xfrm>
            <a:off x="457200" y="1481138"/>
            <a:ext cx="4038600" cy="4525962"/>
          </a:xfrm>
        </p:spPr>
        <p:txBody>
          <a:bodyPr/>
          <a:lstStyle/>
          <a:p>
            <a:pPr marL="11113" indent="-11113" eaLnBrk="1" hangingPunct="1">
              <a:lnSpc>
                <a:spcPct val="150000"/>
              </a:lnSpc>
              <a:spcBef>
                <a:spcPct val="0"/>
              </a:spcBef>
              <a:buFont typeface="Wingdings 3" pitchFamily="18" charset="2"/>
              <a:buNone/>
            </a:pPr>
            <a:r>
              <a:rPr lang="hu-HU" sz="3000" b="1" smtClean="0">
                <a:solidFill>
                  <a:schemeClr val="tx2"/>
                </a:solidFill>
              </a:rPr>
              <a:t>Elalvás előtti tünetek esetén:</a:t>
            </a:r>
          </a:p>
          <a:p>
            <a:pPr marL="11113" indent="-11113" eaLnBrk="1" hangingPunct="1">
              <a:lnSpc>
                <a:spcPct val="150000"/>
              </a:lnSpc>
              <a:spcBef>
                <a:spcPct val="0"/>
              </a:spcBef>
              <a:buFont typeface="Wingdings 3" pitchFamily="18" charset="2"/>
              <a:buNone/>
            </a:pPr>
            <a:r>
              <a:rPr lang="hu-HU" sz="3000" smtClean="0">
                <a:solidFill>
                  <a:schemeClr val="tx2"/>
                </a:solidFill>
                <a:latin typeface="Arial" charset="0"/>
              </a:rPr>
              <a:t>Sávtartás</a:t>
            </a:r>
          </a:p>
        </p:txBody>
      </p:sp>
      <p:pic>
        <p:nvPicPr>
          <p:cNvPr id="28675" name="Picture 6" descr="125_Safety_LKS_low">
            <a:hlinkClick r:id="rId2" action="ppaction://hlinkfile"/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316163"/>
            <a:ext cx="4038600" cy="2854325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539660" y="422573"/>
            <a:ext cx="8061536" cy="988836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defRPr/>
            </a:pPr>
            <a:r>
              <a:rPr lang="hu-HU" sz="3600" dirty="0">
                <a:solidFill>
                  <a:srgbClr val="72951A"/>
                </a:solidFill>
                <a:effectLst/>
              </a:rPr>
              <a:t>Műszaki fejlesztések a közlekedés biztonságáért</a:t>
            </a:r>
            <a:endParaRPr lang="hu-HU" sz="3600" dirty="0" smtClean="0">
              <a:effectLst/>
            </a:endParaRPr>
          </a:p>
        </p:txBody>
      </p:sp>
      <p:sp>
        <p:nvSpPr>
          <p:cNvPr id="29698" name="Tartalom helye 2"/>
          <p:cNvSpPr>
            <a:spLocks noGrp="1"/>
          </p:cNvSpPr>
          <p:nvPr>
            <p:ph type="body" sz="half" idx="4294967295"/>
          </p:nvPr>
        </p:nvSpPr>
        <p:spPr>
          <a:xfrm>
            <a:off x="457200" y="1481138"/>
            <a:ext cx="4038600" cy="4525962"/>
          </a:xfrm>
        </p:spPr>
        <p:txBody>
          <a:bodyPr/>
          <a:lstStyle/>
          <a:p>
            <a:pPr marL="11113" indent="-11113" eaLnBrk="1" hangingPunct="1">
              <a:lnSpc>
                <a:spcPct val="150000"/>
              </a:lnSpc>
              <a:spcBef>
                <a:spcPct val="0"/>
              </a:spcBef>
              <a:buFont typeface="Wingdings 3" pitchFamily="18" charset="2"/>
              <a:buNone/>
            </a:pPr>
            <a:r>
              <a:rPr lang="hu-HU" sz="3000" b="1" smtClean="0">
                <a:solidFill>
                  <a:schemeClr val="tx2"/>
                </a:solidFill>
              </a:rPr>
              <a:t>Elalvás esetén:</a:t>
            </a:r>
            <a:endParaRPr lang="hu-HU" sz="3000" smtClean="0">
              <a:solidFill>
                <a:schemeClr val="tx2"/>
              </a:solidFill>
            </a:endParaRPr>
          </a:p>
          <a:p>
            <a:pPr marL="11113" indent="-11113" eaLnBrk="1" hangingPunct="1">
              <a:lnSpc>
                <a:spcPct val="150000"/>
              </a:lnSpc>
              <a:spcBef>
                <a:spcPct val="0"/>
              </a:spcBef>
              <a:buFont typeface="Wingdings 3" pitchFamily="18" charset="2"/>
              <a:buNone/>
            </a:pPr>
            <a:r>
              <a:rPr lang="hu-HU" sz="3000" smtClean="0">
                <a:solidFill>
                  <a:schemeClr val="tx2"/>
                </a:solidFill>
              </a:rPr>
              <a:t>Követési távolság –  Veszélyes besorolás oldalról</a:t>
            </a:r>
          </a:p>
        </p:txBody>
      </p:sp>
      <p:pic>
        <p:nvPicPr>
          <p:cNvPr id="29699" name="Picture 7" descr="122_Safety_ACC_low">
            <a:hlinkClick r:id="rId2" action="ppaction://hlinkfile"/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316163"/>
            <a:ext cx="4038600" cy="2854325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Rectangle 2"/>
          <p:cNvPicPr>
            <a:picLocks noGrp="1" noChangeArrowheads="1"/>
          </p:cNvPicPr>
          <p:nvPr>
            <p:ph type="title" sz="quarter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4475" y="311150"/>
            <a:ext cx="8509000" cy="749300"/>
          </a:xfrm>
        </p:spPr>
      </p:pic>
      <p:sp>
        <p:nvSpPr>
          <p:cNvPr id="30722" name="Tartalom helye 2"/>
          <p:cNvSpPr>
            <a:spLocks noGrp="1"/>
          </p:cNvSpPr>
          <p:nvPr>
            <p:ph sz="quarter" idx="4294967295"/>
          </p:nvPr>
        </p:nvSpPr>
        <p:spPr>
          <a:xfrm>
            <a:off x="457200" y="1481138"/>
            <a:ext cx="4030663" cy="2192337"/>
          </a:xfrm>
        </p:spPr>
        <p:txBody>
          <a:bodyPr/>
          <a:lstStyle/>
          <a:p>
            <a:pPr marL="273050" indent="-273050" eaLnBrk="1" hangingPunct="1"/>
            <a:endParaRPr lang="hu-HU" sz="3000" smtClean="0"/>
          </a:p>
          <a:p>
            <a:pPr marL="273050" indent="-273050" eaLnBrk="1" hangingPunct="1"/>
            <a:endParaRPr lang="hu-HU" sz="3600" smtClean="0"/>
          </a:p>
          <a:p>
            <a:pPr marL="273050" indent="-273050" eaLnBrk="1" hangingPunct="1"/>
            <a:endParaRPr lang="hu-HU" sz="3000" smtClean="0"/>
          </a:p>
        </p:txBody>
      </p:sp>
      <p:pic>
        <p:nvPicPr>
          <p:cNvPr id="33796" name="Picture 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3860800"/>
            <a:ext cx="3965575" cy="2347913"/>
          </a:xfrm>
        </p:spPr>
      </p:pic>
      <p:pic>
        <p:nvPicPr>
          <p:cNvPr id="33797" name="Picture 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468313" y="3933825"/>
            <a:ext cx="3743325" cy="2232025"/>
          </a:xfrm>
        </p:spPr>
      </p:pic>
      <p:pic>
        <p:nvPicPr>
          <p:cNvPr id="33798" name="Picture 8" descr="Baleseti fénykép 0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1341438"/>
            <a:ext cx="35274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1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1268413"/>
            <a:ext cx="3960812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2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55875" y="1844675"/>
            <a:ext cx="3838575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4"/>
          <p:cNvSpPr>
            <a:spLocks noChangeArrowheads="1"/>
          </p:cNvSpPr>
          <p:nvPr/>
        </p:nvSpPr>
        <p:spPr bwMode="auto">
          <a:xfrm>
            <a:off x="755650" y="1268413"/>
            <a:ext cx="7272338" cy="518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u-HU" sz="3600" b="1">
                <a:solidFill>
                  <a:srgbClr val="3F520E"/>
                </a:solidFill>
              </a:rPr>
              <a:t>Köszönöm a megtisztelő figyelmüket!</a:t>
            </a:r>
          </a:p>
          <a:p>
            <a:pPr algn="ctr"/>
            <a:endParaRPr lang="hu-HU" sz="2000" b="1">
              <a:solidFill>
                <a:srgbClr val="FFC000"/>
              </a:solidFill>
              <a:latin typeface="Century Schoolbook" pitchFamily="18" charset="0"/>
            </a:endParaRPr>
          </a:p>
          <a:p>
            <a:pPr algn="ctr"/>
            <a:endParaRPr lang="hu-HU" sz="2000" b="1">
              <a:solidFill>
                <a:srgbClr val="FFC000"/>
              </a:solidFill>
              <a:latin typeface="Century Schoolbook" pitchFamily="18" charset="0"/>
            </a:endParaRPr>
          </a:p>
          <a:p>
            <a:pPr algn="ctr"/>
            <a:endParaRPr lang="hu-HU" sz="2000" b="1">
              <a:solidFill>
                <a:srgbClr val="FFC000"/>
              </a:solidFill>
              <a:latin typeface="Century Schoolbook" pitchFamily="18" charset="0"/>
            </a:endParaRPr>
          </a:p>
          <a:p>
            <a:pPr algn="ctr"/>
            <a:r>
              <a:rPr lang="hu-HU" sz="2800" b="1" i="1">
                <a:solidFill>
                  <a:srgbClr val="3F520E"/>
                </a:solidFill>
                <a:latin typeface="Century Schoolbook" pitchFamily="18" charset="0"/>
              </a:rPr>
              <a:t>„Vigyázzanak egymásra, mert estére mindenkit hazavárnak!”</a:t>
            </a:r>
          </a:p>
          <a:p>
            <a:pPr algn="ctr"/>
            <a:endParaRPr lang="hu-HU">
              <a:solidFill>
                <a:srgbClr val="91581F"/>
              </a:solidFill>
            </a:endParaRPr>
          </a:p>
          <a:p>
            <a:pPr algn="ctr"/>
            <a:endParaRPr lang="hu-HU">
              <a:solidFill>
                <a:srgbClr val="91581F"/>
              </a:solidFill>
            </a:endParaRPr>
          </a:p>
          <a:p>
            <a:pPr algn="ctr"/>
            <a:endParaRPr lang="hu-HU">
              <a:solidFill>
                <a:srgbClr val="91581F"/>
              </a:solidFill>
            </a:endParaRPr>
          </a:p>
          <a:p>
            <a:pPr algn="ctr"/>
            <a:endParaRPr lang="hu-HU">
              <a:solidFill>
                <a:srgbClr val="91581F"/>
              </a:solidFill>
            </a:endParaRPr>
          </a:p>
          <a:p>
            <a:pPr algn="ctr"/>
            <a:endParaRPr lang="hu-HU">
              <a:solidFill>
                <a:srgbClr val="91581F"/>
              </a:solidFill>
            </a:endParaRPr>
          </a:p>
          <a:p>
            <a:pPr algn="ctr"/>
            <a:endParaRPr lang="hu-HU">
              <a:solidFill>
                <a:srgbClr val="91581F"/>
              </a:solidFill>
            </a:endParaRPr>
          </a:p>
          <a:p>
            <a:pPr algn="ctr"/>
            <a:endParaRPr lang="hu-HU">
              <a:solidFill>
                <a:srgbClr val="91581F"/>
              </a:solidFill>
            </a:endParaRPr>
          </a:p>
          <a:p>
            <a:pPr algn="ctr"/>
            <a:r>
              <a:rPr lang="hu-HU" sz="2000" b="1">
                <a:solidFill>
                  <a:srgbClr val="2F3E0A"/>
                </a:solidFill>
                <a:latin typeface="Century Schoolbook" pitchFamily="18" charset="0"/>
              </a:rPr>
              <a:t>Tóth Tibor Sztrádaline Kft. sztradaline@t-onine.hu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Rectangle 4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255588"/>
            <a:ext cx="8242300" cy="1171575"/>
          </a:xfrm>
        </p:spPr>
      </p:pic>
      <p:sp>
        <p:nvSpPr>
          <p:cNvPr id="16386" name="Rectangle 7"/>
          <p:cNvSpPr>
            <a:spLocks noGrp="1"/>
          </p:cNvSpPr>
          <p:nvPr>
            <p:ph type="body" idx="4294967295"/>
          </p:nvPr>
        </p:nvSpPr>
        <p:spPr>
          <a:xfrm>
            <a:off x="457200" y="1700213"/>
            <a:ext cx="8229600" cy="3241675"/>
          </a:xfrm>
        </p:spPr>
        <p:txBody>
          <a:bodyPr/>
          <a:lstStyle/>
          <a:p>
            <a:pPr marL="273050" indent="-273050">
              <a:buSzPct val="150000"/>
              <a:buFont typeface="Arial" charset="0"/>
              <a:buChar char="•"/>
            </a:pPr>
            <a:r>
              <a:rPr lang="hu-HU" sz="3600" smtClean="0">
                <a:solidFill>
                  <a:schemeClr val="tx2"/>
                </a:solidFill>
              </a:rPr>
              <a:t>„Napi hír” a médiában</a:t>
            </a:r>
          </a:p>
          <a:p>
            <a:pPr marL="273050" indent="-273050">
              <a:buSzPct val="150000"/>
              <a:buFont typeface="Arial" charset="0"/>
              <a:buChar char="•"/>
            </a:pPr>
            <a:r>
              <a:rPr lang="hu-HU" sz="3600" smtClean="0">
                <a:solidFill>
                  <a:schemeClr val="tx2"/>
                </a:solidFill>
              </a:rPr>
              <a:t> 1, 2, </a:t>
            </a:r>
            <a:r>
              <a:rPr lang="hu-HU" sz="4400" b="1" smtClean="0">
                <a:solidFill>
                  <a:schemeClr val="tx2"/>
                </a:solidFill>
              </a:rPr>
              <a:t>3</a:t>
            </a:r>
            <a:r>
              <a:rPr lang="hu-HU" sz="3600" smtClean="0">
                <a:solidFill>
                  <a:schemeClr val="tx2"/>
                </a:solidFill>
              </a:rPr>
              <a:t>, 4, 5, </a:t>
            </a:r>
            <a:r>
              <a:rPr lang="hu-HU" sz="4400" b="1" smtClean="0">
                <a:solidFill>
                  <a:schemeClr val="tx2"/>
                </a:solidFill>
              </a:rPr>
              <a:t>6</a:t>
            </a:r>
            <a:r>
              <a:rPr lang="hu-HU" sz="3600" smtClean="0">
                <a:solidFill>
                  <a:schemeClr val="tx2"/>
                </a:solidFill>
              </a:rPr>
              <a:t>, 7, 8, </a:t>
            </a:r>
            <a:r>
              <a:rPr lang="hu-HU" sz="4400" b="1" smtClean="0">
                <a:solidFill>
                  <a:schemeClr val="tx2"/>
                </a:solidFill>
              </a:rPr>
              <a:t>9</a:t>
            </a:r>
            <a:r>
              <a:rPr lang="hu-HU" sz="3600" smtClean="0">
                <a:solidFill>
                  <a:schemeClr val="tx2"/>
                </a:solidFill>
              </a:rPr>
              <a:t>.  ….</a:t>
            </a:r>
            <a:r>
              <a:rPr lang="hu-HU" sz="4400" b="1" smtClean="0">
                <a:solidFill>
                  <a:schemeClr val="tx2"/>
                </a:solidFill>
              </a:rPr>
              <a:t>12</a:t>
            </a:r>
            <a:r>
              <a:rPr lang="hu-HU" sz="4400" smtClean="0">
                <a:solidFill>
                  <a:schemeClr val="tx2"/>
                </a:solidFill>
              </a:rPr>
              <a:t>.</a:t>
            </a:r>
          </a:p>
          <a:p>
            <a:pPr marL="273050" indent="-273050">
              <a:buSzPct val="150000"/>
              <a:buFont typeface="Arial" charset="0"/>
              <a:buChar char="•"/>
            </a:pPr>
            <a:r>
              <a:rPr lang="hu-HU" sz="3600" smtClean="0">
                <a:solidFill>
                  <a:schemeClr val="tx2"/>
                </a:solidFill>
              </a:rPr>
              <a:t>Megfelelési kényszer - munkáltató </a:t>
            </a:r>
          </a:p>
          <a:p>
            <a:pPr marL="273050" indent="-273050">
              <a:buSzPct val="150000"/>
              <a:buFont typeface="Arial" charset="0"/>
              <a:buChar char="•"/>
            </a:pPr>
            <a:r>
              <a:rPr lang="hu-HU" sz="3600" smtClean="0">
                <a:solidFill>
                  <a:schemeClr val="tx2"/>
                </a:solidFill>
              </a:rPr>
              <a:t>Helytelen teljesítmény felmérés</a:t>
            </a:r>
          </a:p>
          <a:p>
            <a:pPr marL="273050" indent="-273050">
              <a:buSzPct val="150000"/>
              <a:buFont typeface="Arial" charset="0"/>
              <a:buChar char="•"/>
            </a:pPr>
            <a:r>
              <a:rPr lang="hu-HU" sz="3600" smtClean="0">
                <a:solidFill>
                  <a:schemeClr val="tx2"/>
                </a:solidFill>
              </a:rPr>
              <a:t>Tranzit ország vagyunk</a:t>
            </a:r>
          </a:p>
        </p:txBody>
      </p:sp>
      <p:sp>
        <p:nvSpPr>
          <p:cNvPr id="5" name="Hullám 4"/>
          <p:cNvSpPr/>
          <p:nvPr/>
        </p:nvSpPr>
        <p:spPr>
          <a:xfrm>
            <a:off x="755650" y="4868863"/>
            <a:ext cx="8064500" cy="143986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u-HU" sz="3200" dirty="0"/>
              <a:t>300 kilométert autózott egy nő alvási állapotban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3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Rectangle 2"/>
          <p:cNvPicPr>
            <a:picLocks noGrp="1" noChangeArrowheads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41313" y="457200"/>
            <a:ext cx="8521700" cy="742950"/>
          </a:xfrm>
        </p:spPr>
      </p:pic>
      <p:sp>
        <p:nvSpPr>
          <p:cNvPr id="57347" name="Rectangle 6"/>
          <p:cNvSpPr>
            <a:spLocks noGrp="1"/>
          </p:cNvSpPr>
          <p:nvPr>
            <p:ph type="body" idx="4294967295"/>
          </p:nvPr>
        </p:nvSpPr>
        <p:spPr>
          <a:xfrm>
            <a:off x="684213" y="1341438"/>
            <a:ext cx="7786687" cy="4032250"/>
          </a:xfrm>
        </p:spPr>
        <p:txBody>
          <a:bodyPr/>
          <a:lstStyle/>
          <a:p>
            <a:pPr marL="273050" indent="-273050">
              <a:buSzPct val="150000"/>
              <a:buFont typeface="Arial" charset="0"/>
              <a:buChar char="•"/>
            </a:pPr>
            <a:r>
              <a:rPr lang="hu-HU" sz="3400" smtClean="0">
                <a:solidFill>
                  <a:schemeClr val="tx2"/>
                </a:solidFill>
              </a:rPr>
              <a:t>Stressz</a:t>
            </a:r>
          </a:p>
          <a:p>
            <a:pPr marL="273050" indent="-273050">
              <a:buSzPct val="150000"/>
              <a:buFont typeface="Arial" charset="0"/>
              <a:buChar char="•"/>
            </a:pPr>
            <a:r>
              <a:rPr lang="hu-HU" sz="3400" smtClean="0">
                <a:solidFill>
                  <a:schemeClr val="tx2"/>
                </a:solidFill>
              </a:rPr>
              <a:t>Túlhajszolt életmód – fáradság</a:t>
            </a:r>
          </a:p>
          <a:p>
            <a:pPr marL="273050" indent="-273050">
              <a:buSzPct val="150000"/>
              <a:buFont typeface="Arial" charset="0"/>
              <a:buChar char="•"/>
            </a:pPr>
            <a:r>
              <a:rPr lang="hu-HU" sz="3400" smtClean="0">
                <a:solidFill>
                  <a:schemeClr val="tx2"/>
                </a:solidFill>
              </a:rPr>
              <a:t>Időjárás „függőség”</a:t>
            </a:r>
          </a:p>
          <a:p>
            <a:pPr marL="273050" indent="-273050">
              <a:buSzPct val="150000"/>
              <a:buFont typeface="Arial" charset="0"/>
              <a:buChar char="•"/>
            </a:pPr>
            <a:r>
              <a:rPr lang="hu-HU" sz="3400" smtClean="0">
                <a:solidFill>
                  <a:schemeClr val="tx2"/>
                </a:solidFill>
              </a:rPr>
              <a:t>Életkori sajátosságok</a:t>
            </a:r>
          </a:p>
          <a:p>
            <a:pPr marL="528638" lvl="1" indent="-273050">
              <a:buSzPct val="150000"/>
              <a:buFont typeface="Arial" charset="0"/>
              <a:buChar char="•"/>
            </a:pPr>
            <a:r>
              <a:rPr lang="hu-HU" sz="3000" smtClean="0">
                <a:solidFill>
                  <a:schemeClr val="tx2"/>
                </a:solidFill>
              </a:rPr>
              <a:t>Fiatalok </a:t>
            </a:r>
          </a:p>
          <a:p>
            <a:pPr marL="528638" lvl="1" indent="-273050">
              <a:buSzPct val="150000"/>
              <a:buFont typeface="Arial" charset="0"/>
              <a:buChar char="•"/>
            </a:pPr>
            <a:r>
              <a:rPr lang="hu-HU" sz="3000" smtClean="0">
                <a:solidFill>
                  <a:schemeClr val="tx2"/>
                </a:solidFill>
              </a:rPr>
              <a:t>Idősek</a:t>
            </a:r>
          </a:p>
          <a:p>
            <a:pPr marL="273050" indent="-273050">
              <a:buSzPct val="150000"/>
              <a:buFont typeface="Arial" charset="0"/>
              <a:buChar char="•"/>
            </a:pPr>
            <a:r>
              <a:rPr lang="hu-HU" sz="3400" smtClean="0">
                <a:solidFill>
                  <a:schemeClr val="tx2"/>
                </a:solidFill>
              </a:rPr>
              <a:t>Alvásminőségi problémák</a:t>
            </a:r>
            <a:endParaRPr lang="hu-HU" smtClean="0">
              <a:solidFill>
                <a:schemeClr val="tx2"/>
              </a:solidFill>
            </a:endParaRPr>
          </a:p>
          <a:p>
            <a:pPr marL="273050" indent="-273050">
              <a:buFont typeface="Wingdings 3" pitchFamily="18" charset="2"/>
              <a:buNone/>
            </a:pPr>
            <a:r>
              <a:rPr lang="hu-HU" smtClean="0">
                <a:solidFill>
                  <a:schemeClr val="tx2"/>
                </a:solidFill>
              </a:rPr>
              <a:t>	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Rectangle 2"/>
          <p:cNvPicPr>
            <a:picLocks noGrp="1" noChangeArrowheads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3550" y="182563"/>
            <a:ext cx="8229600" cy="1165225"/>
          </a:xfrm>
        </p:spPr>
      </p:pic>
      <p:sp>
        <p:nvSpPr>
          <p:cNvPr id="18434" name="Tartalom helye 2"/>
          <p:cNvSpPr>
            <a:spLocks noGrp="1"/>
          </p:cNvSpPr>
          <p:nvPr>
            <p:ph type="body" sz="half" idx="4294967295"/>
          </p:nvPr>
        </p:nvSpPr>
        <p:spPr>
          <a:xfrm>
            <a:off x="457200" y="1481138"/>
            <a:ext cx="4030663" cy="4468812"/>
          </a:xfrm>
        </p:spPr>
        <p:txBody>
          <a:bodyPr/>
          <a:lstStyle/>
          <a:p>
            <a:pPr marL="11113" indent="-11113" eaLnBrk="1" hangingPunct="1">
              <a:lnSpc>
                <a:spcPct val="150000"/>
              </a:lnSpc>
              <a:spcBef>
                <a:spcPct val="0"/>
              </a:spcBef>
              <a:buFont typeface="Wingdings 3" pitchFamily="18" charset="2"/>
              <a:buNone/>
            </a:pPr>
            <a:r>
              <a:rPr lang="hu-HU" sz="3000" smtClean="0">
                <a:solidFill>
                  <a:schemeClr val="tx2"/>
                </a:solidFill>
              </a:rPr>
              <a:t>Mikro alvás </a:t>
            </a:r>
            <a:r>
              <a:rPr lang="hu-HU" sz="3000" b="1" smtClean="0">
                <a:solidFill>
                  <a:schemeClr val="tx2"/>
                </a:solidFill>
              </a:rPr>
              <a:t>5 -10 mp</a:t>
            </a:r>
          </a:p>
          <a:p>
            <a:pPr marL="11113" indent="-11113" eaLnBrk="1" hangingPunct="1">
              <a:lnSpc>
                <a:spcPct val="150000"/>
              </a:lnSpc>
              <a:spcBef>
                <a:spcPct val="0"/>
              </a:spcBef>
              <a:buFont typeface="Wingdings 3" pitchFamily="18" charset="2"/>
              <a:buNone/>
            </a:pPr>
            <a:r>
              <a:rPr lang="hu-HU" sz="3000" smtClean="0">
                <a:solidFill>
                  <a:schemeClr val="tx2"/>
                </a:solidFill>
              </a:rPr>
              <a:t>Lokális alvási területek az agyban</a:t>
            </a:r>
          </a:p>
          <a:p>
            <a:pPr marL="11113" indent="-11113" eaLnBrk="1" hangingPunct="1">
              <a:lnSpc>
                <a:spcPct val="150000"/>
              </a:lnSpc>
              <a:spcBef>
                <a:spcPct val="0"/>
              </a:spcBef>
              <a:buFont typeface="Wingdings 3" pitchFamily="18" charset="2"/>
              <a:buNone/>
            </a:pPr>
            <a:r>
              <a:rPr lang="hu-HU" sz="3000" smtClean="0">
                <a:solidFill>
                  <a:schemeClr val="tx2"/>
                </a:solidFill>
              </a:rPr>
              <a:t>	 </a:t>
            </a:r>
            <a:r>
              <a:rPr lang="hu-HU" sz="3000" b="1" smtClean="0">
                <a:solidFill>
                  <a:schemeClr val="tx2"/>
                </a:solidFill>
              </a:rPr>
              <a:t>1 – 2 perc</a:t>
            </a:r>
            <a:r>
              <a:rPr lang="hu-HU" sz="3000" smtClean="0">
                <a:solidFill>
                  <a:schemeClr val="tx2"/>
                </a:solidFill>
              </a:rPr>
              <a:t> 	</a:t>
            </a:r>
          </a:p>
          <a:p>
            <a:pPr marL="11113" indent="-11113" eaLnBrk="1" hangingPunct="1">
              <a:lnSpc>
                <a:spcPct val="150000"/>
              </a:lnSpc>
              <a:spcBef>
                <a:spcPct val="0"/>
              </a:spcBef>
              <a:buFont typeface="Wingdings 3" pitchFamily="18" charset="2"/>
              <a:buNone/>
            </a:pPr>
            <a:r>
              <a:rPr lang="hu-HU" sz="3000" b="1" smtClean="0">
                <a:solidFill>
                  <a:schemeClr val="tx2"/>
                </a:solidFill>
              </a:rPr>
              <a:t>Alvás nyitott szemmel!</a:t>
            </a:r>
          </a:p>
        </p:txBody>
      </p:sp>
      <p:pic>
        <p:nvPicPr>
          <p:cNvPr id="18435" name="Picture 8" descr="Éjaszaki elalvás előtt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781550" y="1481138"/>
            <a:ext cx="3778250" cy="4525962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Rectangle 2"/>
          <p:cNvPicPr>
            <a:picLocks noGrp="1" noChangeArrowheads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4475" y="182563"/>
            <a:ext cx="8564563" cy="1165225"/>
          </a:xfrm>
        </p:spPr>
      </p:pic>
      <p:sp>
        <p:nvSpPr>
          <p:cNvPr id="19458" name="Tartalom helye 2"/>
          <p:cNvSpPr>
            <a:spLocks noGrp="1"/>
          </p:cNvSpPr>
          <p:nvPr>
            <p:ph type="body" sz="half" idx="4294967295"/>
          </p:nvPr>
        </p:nvSpPr>
        <p:spPr>
          <a:xfrm>
            <a:off x="457200" y="1481138"/>
            <a:ext cx="4030663" cy="4525962"/>
          </a:xfrm>
        </p:spPr>
        <p:txBody>
          <a:bodyPr/>
          <a:lstStyle/>
          <a:p>
            <a:pPr marL="273050" indent="-273050" algn="ctr" eaLnBrk="1" hangingPunct="1">
              <a:buFont typeface="Wingdings 3" pitchFamily="18" charset="2"/>
              <a:buNone/>
            </a:pPr>
            <a:r>
              <a:rPr lang="hu-HU" sz="3500" smtClean="0">
                <a:solidFill>
                  <a:schemeClr val="tx2"/>
                </a:solidFill>
              </a:rPr>
              <a:t>Folyamatos vezetés - </a:t>
            </a:r>
          </a:p>
          <a:p>
            <a:pPr marL="273050" indent="-273050" algn="ctr" eaLnBrk="1" hangingPunct="1">
              <a:buFont typeface="Wingdings 3" pitchFamily="18" charset="2"/>
              <a:buNone/>
            </a:pPr>
            <a:r>
              <a:rPr lang="hu-HU" sz="3500" smtClean="0">
                <a:solidFill>
                  <a:schemeClr val="tx2"/>
                </a:solidFill>
              </a:rPr>
              <a:t>„Ittasság”</a:t>
            </a:r>
          </a:p>
          <a:p>
            <a:pPr marL="273050" indent="-273050" algn="ctr" eaLnBrk="1" hangingPunct="1">
              <a:buFont typeface="Wingdings 3" pitchFamily="18" charset="2"/>
              <a:buNone/>
            </a:pPr>
            <a:endParaRPr lang="hu-HU" sz="3500" smtClean="0">
              <a:solidFill>
                <a:schemeClr val="tx2"/>
              </a:solidFill>
            </a:endParaRPr>
          </a:p>
          <a:p>
            <a:pPr marL="273050" indent="-273050" algn="ctr" eaLnBrk="1" hangingPunct="1">
              <a:buFont typeface="Wingdings 3" pitchFamily="18" charset="2"/>
              <a:buNone/>
            </a:pPr>
            <a:r>
              <a:rPr lang="hu-HU" sz="3500" b="1" smtClean="0">
                <a:solidFill>
                  <a:schemeClr val="tx2"/>
                </a:solidFill>
              </a:rPr>
              <a:t>16 óra</a:t>
            </a:r>
          </a:p>
          <a:p>
            <a:pPr marL="273050" indent="-273050" algn="ctr" eaLnBrk="1" hangingPunct="1">
              <a:buFont typeface="Wingdings 3" pitchFamily="18" charset="2"/>
              <a:buNone/>
            </a:pPr>
            <a:r>
              <a:rPr lang="hu-HU" sz="3500" b="1" smtClean="0">
                <a:solidFill>
                  <a:schemeClr val="tx2"/>
                </a:solidFill>
              </a:rPr>
              <a:t>20 óra</a:t>
            </a:r>
          </a:p>
          <a:p>
            <a:pPr marL="273050" indent="-273050" algn="ctr" eaLnBrk="1" hangingPunct="1">
              <a:buFont typeface="Wingdings 3" pitchFamily="18" charset="2"/>
              <a:buNone/>
            </a:pPr>
            <a:r>
              <a:rPr lang="hu-HU" sz="3500" b="1" smtClean="0">
                <a:solidFill>
                  <a:schemeClr val="tx2"/>
                </a:solidFill>
              </a:rPr>
              <a:t>24 óra </a:t>
            </a:r>
          </a:p>
        </p:txBody>
      </p:sp>
      <p:sp>
        <p:nvSpPr>
          <p:cNvPr id="19459" name="Rectangle 6"/>
          <p:cNvSpPr>
            <a:spLocks noGrp="1"/>
          </p:cNvSpPr>
          <p:nvPr>
            <p:ph type="body" sz="half" idx="4294967295"/>
          </p:nvPr>
        </p:nvSpPr>
        <p:spPr>
          <a:xfrm>
            <a:off x="4656138" y="1481138"/>
            <a:ext cx="4030662" cy="4171950"/>
          </a:xfrm>
        </p:spPr>
        <p:txBody>
          <a:bodyPr/>
          <a:lstStyle/>
          <a:p>
            <a:pPr marL="273050" indent="-273050" algn="ctr">
              <a:buFont typeface="Wingdings 3" pitchFamily="18" charset="2"/>
              <a:buNone/>
            </a:pPr>
            <a:r>
              <a:rPr lang="hu-HU" sz="3500" smtClean="0">
                <a:solidFill>
                  <a:schemeClr val="tx2"/>
                </a:solidFill>
              </a:rPr>
              <a:t>Alváshiány -</a:t>
            </a:r>
          </a:p>
          <a:p>
            <a:pPr marL="273050" indent="-273050" algn="ctr">
              <a:buFont typeface="Wingdings 3" pitchFamily="18" charset="2"/>
              <a:buNone/>
            </a:pPr>
            <a:r>
              <a:rPr lang="hu-HU" sz="3500" smtClean="0">
                <a:solidFill>
                  <a:schemeClr val="tx2"/>
                </a:solidFill>
              </a:rPr>
              <a:t>Alkoholszint</a:t>
            </a:r>
          </a:p>
          <a:p>
            <a:pPr marL="273050" indent="-273050" algn="ctr">
              <a:buFont typeface="Wingdings 3" pitchFamily="18" charset="2"/>
              <a:buNone/>
            </a:pPr>
            <a:endParaRPr lang="hu-HU" sz="3500" smtClean="0">
              <a:solidFill>
                <a:schemeClr val="tx2"/>
              </a:solidFill>
            </a:endParaRPr>
          </a:p>
          <a:p>
            <a:pPr marL="273050" indent="-273050" algn="ctr">
              <a:buFont typeface="Wingdings 3" pitchFamily="18" charset="2"/>
              <a:buNone/>
            </a:pPr>
            <a:endParaRPr lang="hu-HU" sz="3500" smtClean="0">
              <a:solidFill>
                <a:schemeClr val="tx2"/>
              </a:solidFill>
            </a:endParaRPr>
          </a:p>
          <a:p>
            <a:pPr marL="273050" indent="-273050" algn="ctr" eaLnBrk="1" hangingPunct="1">
              <a:buFont typeface="Wingdings 3" pitchFamily="18" charset="2"/>
              <a:buNone/>
            </a:pPr>
            <a:r>
              <a:rPr lang="hu-HU" sz="3500" b="1" smtClean="0">
                <a:solidFill>
                  <a:schemeClr val="tx2"/>
                </a:solidFill>
              </a:rPr>
              <a:t>0,5 ezrelék</a:t>
            </a:r>
          </a:p>
          <a:p>
            <a:pPr marL="273050" indent="-273050" algn="ctr" eaLnBrk="1" hangingPunct="1">
              <a:buFont typeface="Wingdings 3" pitchFamily="18" charset="2"/>
              <a:buNone/>
            </a:pPr>
            <a:r>
              <a:rPr lang="hu-HU" sz="3500" b="1" smtClean="0">
                <a:solidFill>
                  <a:schemeClr val="tx2"/>
                </a:solidFill>
              </a:rPr>
              <a:t>0,8 - 1,0 ezrelék</a:t>
            </a:r>
          </a:p>
          <a:p>
            <a:pPr marL="273050" indent="-273050" algn="ctr" eaLnBrk="1" hangingPunct="1">
              <a:buFont typeface="Wingdings 3" pitchFamily="18" charset="2"/>
              <a:buNone/>
            </a:pPr>
            <a:r>
              <a:rPr lang="hu-HU" sz="3500" b="1" smtClean="0">
                <a:solidFill>
                  <a:schemeClr val="tx2"/>
                </a:solidFill>
              </a:rPr>
              <a:t>1,0 – 1,2 ezrelék</a:t>
            </a:r>
          </a:p>
          <a:p>
            <a:pPr marL="273050" indent="-273050" algn="ctr">
              <a:buFont typeface="Wingdings 3" pitchFamily="18" charset="2"/>
              <a:buNone/>
            </a:pPr>
            <a:endParaRPr lang="hu-HU" sz="3200" smtClean="0">
              <a:latin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Rectangle 2"/>
          <p:cNvPicPr>
            <a:picLocks noGrp="1" noChangeArrowheads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238125"/>
            <a:ext cx="8242300" cy="749300"/>
          </a:xfrm>
        </p:spPr>
      </p:pic>
      <p:sp>
        <p:nvSpPr>
          <p:cNvPr id="20482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628775"/>
            <a:ext cx="7467600" cy="4321175"/>
          </a:xfrm>
        </p:spPr>
        <p:txBody>
          <a:bodyPr/>
          <a:lstStyle/>
          <a:p>
            <a:pPr marL="11113" indent="-11113">
              <a:buFont typeface="Wingdings 3" pitchFamily="18" charset="2"/>
              <a:buNone/>
            </a:pPr>
            <a:r>
              <a:rPr lang="hu-HU" sz="3200" b="1" smtClean="0">
                <a:solidFill>
                  <a:schemeClr val="tx2"/>
                </a:solidFill>
              </a:rPr>
              <a:t>Fáradtság, stressz, álmosság, elalvás</a:t>
            </a:r>
          </a:p>
          <a:p>
            <a:pPr marL="11113" indent="-11113">
              <a:buFont typeface="Wingdings 3" pitchFamily="18" charset="2"/>
              <a:buNone/>
            </a:pPr>
            <a:endParaRPr lang="hu-HU" sz="3200" smtClean="0">
              <a:solidFill>
                <a:schemeClr val="tx2"/>
              </a:solidFill>
            </a:endParaRPr>
          </a:p>
          <a:p>
            <a:pPr marL="11113" indent="-11113">
              <a:buFont typeface="Wingdings 3" pitchFamily="18" charset="2"/>
              <a:buNone/>
            </a:pPr>
            <a:r>
              <a:rPr lang="hu-HU" sz="3200" smtClean="0">
                <a:solidFill>
                  <a:schemeClr val="tx2"/>
                </a:solidFill>
              </a:rPr>
              <a:t>Összes balesetnél		10 – 15 %</a:t>
            </a:r>
          </a:p>
          <a:p>
            <a:pPr marL="11113" indent="-11113">
              <a:buFont typeface="Wingdings 3" pitchFamily="18" charset="2"/>
              <a:buNone/>
            </a:pPr>
            <a:endParaRPr lang="hu-HU" sz="3200" smtClean="0">
              <a:solidFill>
                <a:schemeClr val="tx2"/>
              </a:solidFill>
            </a:endParaRPr>
          </a:p>
          <a:p>
            <a:pPr marL="11113" indent="-11113">
              <a:buFont typeface="Wingdings 3" pitchFamily="18" charset="2"/>
              <a:buNone/>
            </a:pPr>
            <a:r>
              <a:rPr lang="hu-HU" sz="3200" smtClean="0">
                <a:solidFill>
                  <a:schemeClr val="tx2"/>
                </a:solidFill>
              </a:rPr>
              <a:t>Halálos baleseteknél	20 – 25 %</a:t>
            </a:r>
          </a:p>
          <a:p>
            <a:pPr marL="11113" indent="-11113">
              <a:buFont typeface="Wingdings 3" pitchFamily="18" charset="2"/>
              <a:buNone/>
            </a:pPr>
            <a:endParaRPr lang="hu-HU" sz="3200" smtClean="0">
              <a:solidFill>
                <a:schemeClr val="tx2"/>
              </a:solidFill>
            </a:endParaRPr>
          </a:p>
          <a:p>
            <a:pPr marL="11113" indent="-11113">
              <a:buFont typeface="Wingdings 3" pitchFamily="18" charset="2"/>
              <a:buNone/>
            </a:pPr>
            <a:r>
              <a:rPr lang="hu-HU" sz="3200" smtClean="0">
                <a:solidFill>
                  <a:schemeClr val="tx2"/>
                </a:solidFill>
              </a:rPr>
              <a:t>Haszon gépjármű		20 – 25 % </a:t>
            </a:r>
            <a:endParaRPr lang="hu-HU" sz="3200" smtClean="0">
              <a:latin typeface="Arial" charset="0"/>
              <a:cs typeface="Arial" charset="0"/>
            </a:endParaRPr>
          </a:p>
          <a:p>
            <a:pPr marL="11113" indent="-11113">
              <a:buFont typeface="Wingdings 3" pitchFamily="18" charset="2"/>
              <a:buNone/>
            </a:pPr>
            <a:endParaRPr lang="hu-HU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Rectangle 2"/>
          <p:cNvPicPr>
            <a:picLocks noGrp="1" noChangeArrowheads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231775"/>
            <a:ext cx="8242300" cy="682625"/>
          </a:xfrm>
        </p:spPr>
      </p:pic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196975"/>
            <a:ext cx="7715250" cy="4824413"/>
          </a:xfrm>
        </p:spPr>
        <p:txBody>
          <a:bodyPr/>
          <a:lstStyle/>
          <a:p>
            <a:pPr marL="11113" indent="-11113" algn="just">
              <a:buFont typeface="Wingdings 3" pitchFamily="18" charset="2"/>
              <a:buNone/>
            </a:pPr>
            <a:r>
              <a:rPr lang="hu-HU" sz="3000" b="1" smtClean="0">
                <a:solidFill>
                  <a:schemeClr val="tx2"/>
                </a:solidFill>
              </a:rPr>
              <a:t>Főbb megállapítások és javaslatok:</a:t>
            </a:r>
          </a:p>
          <a:p>
            <a:pPr marL="11113" indent="-11113" algn="just">
              <a:buFont typeface="Wingdings 3" pitchFamily="18" charset="2"/>
              <a:buNone/>
            </a:pPr>
            <a:endParaRPr lang="hu-HU" sz="3000" b="1" smtClean="0">
              <a:solidFill>
                <a:schemeClr val="tx2"/>
              </a:solidFill>
            </a:endParaRPr>
          </a:p>
          <a:p>
            <a:pPr marL="11113" indent="-11113" algn="just">
              <a:buSzPct val="150000"/>
              <a:buFont typeface="Arial" charset="0"/>
              <a:buChar char="•"/>
            </a:pPr>
            <a:r>
              <a:rPr lang="hu-HU" sz="2900" smtClean="0">
                <a:solidFill>
                  <a:schemeClr val="tx2"/>
                </a:solidFill>
              </a:rPr>
              <a:t>A növekvő baleseti tendencia oka</a:t>
            </a:r>
            <a:r>
              <a:rPr lang="hu-HU" sz="2900" smtClean="0">
                <a:solidFill>
                  <a:schemeClr val="tx2"/>
                </a:solidFill>
                <a:latin typeface="Arial" charset="0"/>
              </a:rPr>
              <a:t>:</a:t>
            </a:r>
            <a:r>
              <a:rPr lang="hu-HU" sz="2900" smtClean="0">
                <a:solidFill>
                  <a:schemeClr val="tx2"/>
                </a:solidFill>
              </a:rPr>
              <a:t> aluszékonyság - fáradékonyság </a:t>
            </a:r>
          </a:p>
          <a:p>
            <a:pPr marL="11113" indent="-11113" algn="just">
              <a:buSzPct val="150000"/>
              <a:buFont typeface="Arial" charset="0"/>
              <a:buChar char="•"/>
            </a:pPr>
            <a:r>
              <a:rPr lang="hu-HU" sz="2900" smtClean="0">
                <a:solidFill>
                  <a:schemeClr val="tx2"/>
                </a:solidFill>
              </a:rPr>
              <a:t>Az aluszékonysággal jelentősen nő a baleseti rizikó</a:t>
            </a:r>
          </a:p>
          <a:p>
            <a:pPr marL="11113" indent="-11113" algn="just">
              <a:buSzPct val="150000"/>
              <a:buFont typeface="Arial" charset="0"/>
              <a:buChar char="•"/>
            </a:pPr>
            <a:r>
              <a:rPr lang="hu-HU" sz="2900" smtClean="0">
                <a:solidFill>
                  <a:schemeClr val="tx2"/>
                </a:solidFill>
              </a:rPr>
              <a:t>Az aluszékonyságot lehet kezelni </a:t>
            </a:r>
            <a:r>
              <a:rPr lang="hu-HU" sz="2900" smtClean="0">
                <a:solidFill>
                  <a:schemeClr val="tx2"/>
                </a:solidFill>
                <a:latin typeface="Arial" charset="0"/>
              </a:rPr>
              <a:t>!</a:t>
            </a:r>
          </a:p>
          <a:p>
            <a:pPr marL="11113" indent="-11113" algn="just">
              <a:buSzPct val="150000"/>
              <a:buFont typeface="Arial" charset="0"/>
              <a:buChar char="•"/>
            </a:pPr>
            <a:r>
              <a:rPr lang="hu-HU" sz="2900" smtClean="0">
                <a:solidFill>
                  <a:schemeClr val="tx2"/>
                </a:solidFill>
              </a:rPr>
              <a:t>A hivatásos vezetőknél több  kommunikációt és a tréninget.</a:t>
            </a:r>
          </a:p>
          <a:p>
            <a:pPr marL="11113" indent="-11113" algn="just">
              <a:buSzPct val="150000"/>
              <a:buFont typeface="Arial" charset="0"/>
              <a:buNone/>
            </a:pPr>
            <a:r>
              <a:rPr lang="hu-HU" sz="2900" smtClean="0">
                <a:solidFill>
                  <a:schemeClr val="tx2"/>
                </a:solidFill>
              </a:rPr>
              <a:t>		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Rectangle 2"/>
          <p:cNvPicPr>
            <a:picLocks noGrp="1" noChangeArrowheads="1"/>
          </p:cNvPicPr>
          <p:nvPr>
            <p:ph type="title" sz="quarter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4475" y="255588"/>
            <a:ext cx="8509000" cy="1171575"/>
          </a:xfrm>
        </p:spPr>
      </p:pic>
      <p:pic>
        <p:nvPicPr>
          <p:cNvPr id="28674" name="Picture 8" descr="KM-04 A magyar kanyon 200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95288" y="1484313"/>
            <a:ext cx="3148012" cy="2360612"/>
          </a:xfrm>
        </p:spPr>
      </p:pic>
      <p:pic>
        <p:nvPicPr>
          <p:cNvPr id="28675" name="Picture 9" descr="zöld alagú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2276475"/>
            <a:ext cx="3168650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4" descr="KM-23 Habos tavasz 200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1484313"/>
            <a:ext cx="2952750" cy="197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9" descr="Alagútvilágítás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288" y="3644900"/>
            <a:ext cx="3455987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0" descr="Dugó 0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0113" y="4437063"/>
            <a:ext cx="3311525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1" descr="Alagútvilágítás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19700" y="2133600"/>
            <a:ext cx="2863850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3" descr="Információ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95963" y="3644900"/>
            <a:ext cx="2808287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4" descr="Fekvőrendőrök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19700" y="4149725"/>
            <a:ext cx="2736850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Rectangle 2"/>
          <p:cNvPicPr>
            <a:picLocks noGrp="1" noChangeArrowheads="1"/>
          </p:cNvPicPr>
          <p:nvPr>
            <p:ph type="title" sz="quarter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255588"/>
            <a:ext cx="8255000" cy="1171575"/>
          </a:xfrm>
        </p:spPr>
      </p:pic>
      <p:pic>
        <p:nvPicPr>
          <p:cNvPr id="30724" name="Picture 8" descr="Parkolók 0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736600" y="1481138"/>
            <a:ext cx="3470275" cy="2192337"/>
          </a:xfrm>
        </p:spPr>
      </p:pic>
      <p:pic>
        <p:nvPicPr>
          <p:cNvPr id="30725" name="Picture 9" descr="Parkolók ingatlanfejlesztés Kamionok 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4935538" y="1481138"/>
            <a:ext cx="3548062" cy="2241550"/>
          </a:xfrm>
        </p:spPr>
      </p:pic>
      <p:pic>
        <p:nvPicPr>
          <p:cNvPr id="30728" name="Picture 8" descr="Térfigyelő kamerák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4078288"/>
            <a:ext cx="3244850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7" descr="információs tábla KRESZ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08175" y="4062413"/>
            <a:ext cx="2017713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20&quot;&gt;&lt;property id=&quot;20148&quot; value=&quot;5&quot;/&gt;&lt;property id=&quot;20300&quot; value=&quot;Slide 1 - &amp;quot;ELALVÁSOS BALESETEK&amp;#x0D;&amp;#x0A; &amp;#x0D;&amp;#x0A; MÓDSZEREK ÉS HATÉKONY ESZKÖZÖK A MEGELŐZÉSRE&amp;quot;&quot;/&gt;&lt;property id=&quot;20307&quot; value=&quot;342&quot;/&gt;&lt;/object&gt;&lt;object type=&quot;3&quot; unique_id=&quot;10021&quot;&gt;&lt;property id=&quot;20148&quot; value=&quot;5&quot;/&gt;&lt;property id=&quot;20300&quot; value=&quot;Slide 2 - &amp;quot;Miért aktuális téma az „elalvásos balesetek”?!&amp;quot;&quot;/&gt;&lt;property id=&quot;20307&quot; value=&quot;343&quot;/&gt;&lt;/object&gt;&lt;object type=&quot;3&quot; unique_id=&quot;10022&quot;&gt;&lt;property id=&quot;20148&quot; value=&quot;5&quot;/&gt;&lt;property id=&quot;20300&quot; value=&quot;Slide 3 - &amp;quot;Az elalvásos balesetek élettani okai&amp;quot;&quot;/&gt;&lt;property id=&quot;20307&quot; value=&quot;344&quot;/&gt;&lt;/object&gt;&lt;object type=&quot;3&quot; unique_id=&quot;10023&quot;&gt;&lt;property id=&quot;20148&quot; value=&quot;5&quot;/&gt;&lt;property id=&quot;20300&quot; value=&quot;Slide 4 - &amp;quot;Mennyi alvásra van szükségünk?&amp;quot;&quot;/&gt;&lt;property id=&quot;20307&quot; value=&quot;345&quot;/&gt;&lt;/object&gt;&lt;object type=&quot;3&quot; unique_id=&quot;10024&quot;&gt;&lt;property id=&quot;20148&quot; value=&quot;5&quot;/&gt;&lt;property id=&quot;20300&quot; value=&quot;Slide 5 - &amp;quot;Mi történik az agyban, mielőtt valaki elbóbiskol a volánnál?&amp;quot;&quot;/&gt;&lt;property id=&quot;20307&quot; value=&quot;346&quot;/&gt;&lt;/object&gt;&lt;object type=&quot;3&quot; unique_id=&quot;10025&quot;&gt;&lt;property id=&quot;20148&quot; value=&quot;5&quot;/&gt;&lt;property id=&quot;20300&quot; value=&quot;Slide 6 - &amp;quot;Az alváshiány olyan, mint az ittas vezetés&amp;quot;&quot;/&gt;&lt;property id=&quot;20307&quot; value=&quot;347&quot;/&gt;&lt;/object&gt;&lt;object type=&quot;3&quot; unique_id=&quot;10026&quot;&gt;&lt;property id=&quot;20148&quot; value=&quot;5&quot;/&gt;&lt;property id=&quot;20300&quot; value=&quot;Slide 7 - &amp;quot;Baleseti statisztikák&amp;quot;&quot;/&gt;&lt;property id=&quot;20307&quot; value=&quot;348&quot;/&gt;&lt;/object&gt;&lt;object type=&quot;3&quot; unique_id=&quot;10027&quot;&gt;&lt;property id=&quot;20148&quot; value=&quot;5&quot;/&gt;&lt;property id=&quot;20300&quot; value=&quot;Slide 8 - &amp;quot;Vezetés közbeni elalvás&amp;quot;&quot;/&gt;&lt;property id=&quot;20307&quot; value=&quot;349&quot;/&gt;&lt;/object&gt;&lt;object type=&quot;3&quot; unique_id=&quot;10028&quot;&gt;&lt;property id=&quot;20148&quot; value=&quot;5&quot;/&gt;&lt;property id=&quot;20300&quot; value=&quot;Slide 9 - &amp;quot;Az elalvásos balesetek és a munkajog &amp;quot;&quot;/&gt;&lt;property id=&quot;20307&quot; value=&quot;350&quot;/&gt;&lt;/object&gt;&lt;object type=&quot;3&quot; unique_id=&quot;10029&quot;&gt;&lt;property id=&quot;20148&quot; value=&quot;5&quot;/&gt;&lt;property id=&quot;20300&quot; value=&quot;Slide 10 - &amp;quot;Az elalvásos balesetek fogalmi, közlekedési okai&amp;quot;&quot;/&gt;&lt;property id=&quot;20307&quot; value=&quot;351&quot;/&gt;&lt;/object&gt;&lt;object type=&quot;3&quot; unique_id=&quot;10030&quot;&gt;&lt;property id=&quot;20148&quot; value=&quot;5&quot;/&gt;&lt;property id=&quot;20300&quot; value=&quot;Slide 11 - &amp;quot;Az elalvásos balesetek infrastrukturális okai&amp;quot;&quot;/&gt;&lt;property id=&quot;20307&quot; value=&quot;352&quot;/&gt;&lt;/object&gt;&lt;object type=&quot;3&quot; unique_id=&quot;10031&quot;&gt;&lt;property id=&quot;20148&quot; value=&quot;5&quot;/&gt;&lt;property id=&quot;20300&quot; value=&quot;Slide 12 - &amp;quot;Tévhitek és egyéni módszerek az elalvásos balesetek  megelőzésére&amp;quot;&quot;/&gt;&lt;property id=&quot;20307&quot; value=&quot;353&quot;/&gt;&lt;/object&gt;&lt;object type=&quot;3&quot; unique_id=&quot;10032&quot;&gt;&lt;property id=&quot;20148&quot; value=&quot;5&quot;/&gt;&lt;property id=&quot;20300&quot; value=&quot;Slide 13 - &amp;quot;A balesetek csökkentésének személyi és társadalmi lehetőségei&amp;quot;&quot;/&gt;&lt;property id=&quot;20307&quot; value=&quot;354&quot;/&gt;&lt;/object&gt;&lt;object type=&quot;3&quot; unique_id=&quot;10033&quot;&gt;&lt;property id=&quot;20148&quot; value=&quot;5&quot;/&gt;&lt;property id=&quot;20300&quot; value=&quot;Slide 14 - &amp;quot;Mennyire okos az „okostelefon”?&amp;quot;&quot;/&gt;&lt;property id=&quot;20307&quot; value=&quot;355&quot;/&gt;&lt;/object&gt;&lt;object type=&quot;3&quot; unique_id=&quot;10034&quot;&gt;&lt;property id=&quot;20148&quot; value=&quot;5&quot;/&gt;&lt;property id=&quot;20300&quot; value=&quot;Slide 15 - &amp;quot;Elalvásos balesetek&amp;quot;&quot;/&gt;&lt;property id=&quot;20307&quot; value=&quot;356&quot;/&gt;&lt;/object&gt;&lt;object type=&quot;3&quot; unique_id=&quot;10035&quot;&gt;&lt;property id=&quot;20148&quot; value=&quot;5&quot;/&gt;&lt;property id=&quot;20300&quot; value=&quot;Slide 16 - &amp;quot;Alvással kapcsolatos honlapok&amp;quot;&quot;/&gt;&lt;property id=&quot;20307&quot; value=&quot;357&quot;/&gt;&lt;/object&gt;&lt;object type=&quot;3&quot; unique_id=&quot;10036&quot;&gt;&lt;property id=&quot;20148&quot; value=&quot;5&quot;/&gt;&lt;property id=&quot;20300&quot; value=&quot;Slide 17&quot;/&gt;&lt;property id=&quot;20307&quot; value=&quot;358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étatér">
  <a:themeElements>
    <a:clrScheme name="Egyéni 1. séma">
      <a:dk1>
        <a:srgbClr val="4C6311"/>
      </a:dk1>
      <a:lt1>
        <a:sysClr val="window" lastClr="FFFFFF"/>
      </a:lt1>
      <a:dk2>
        <a:srgbClr val="72951A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Egyéni 1. séma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Sétatér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gyéni 1. séma">
    <a:dk1>
      <a:srgbClr val="4C6311"/>
    </a:dk1>
    <a:lt1>
      <a:sysClr val="window" lastClr="FFFFFF"/>
    </a:lt1>
    <a:dk2>
      <a:srgbClr val="72951A"/>
    </a:dk2>
    <a:lt2>
      <a:srgbClr val="E7ECED"/>
    </a:lt2>
    <a:accent1>
      <a:srgbClr val="98C723"/>
    </a:accent1>
    <a:accent2>
      <a:srgbClr val="59B0B9"/>
    </a:accent2>
    <a:accent3>
      <a:srgbClr val="DEAE00"/>
    </a:accent3>
    <a:accent4>
      <a:srgbClr val="B77BB4"/>
    </a:accent4>
    <a:accent5>
      <a:srgbClr val="E0773C"/>
    </a:accent5>
    <a:accent6>
      <a:srgbClr val="A98D63"/>
    </a:accent6>
    <a:hlink>
      <a:srgbClr val="26CBEC"/>
    </a:hlink>
    <a:folHlink>
      <a:srgbClr val="598C8C"/>
    </a:folHlink>
  </a:clrScheme>
</a:themeOverride>
</file>

<file path=ppt/theme/themeOverride2.xml><?xml version="1.0" encoding="utf-8"?>
<a:themeOverride xmlns:a="http://schemas.openxmlformats.org/drawingml/2006/main">
  <a:clrScheme name="Egyéni 1. séma">
    <a:dk1>
      <a:srgbClr val="4C6311"/>
    </a:dk1>
    <a:lt1>
      <a:sysClr val="window" lastClr="FFFFFF"/>
    </a:lt1>
    <a:dk2>
      <a:srgbClr val="72951A"/>
    </a:dk2>
    <a:lt2>
      <a:srgbClr val="E7ECED"/>
    </a:lt2>
    <a:accent1>
      <a:srgbClr val="98C723"/>
    </a:accent1>
    <a:accent2>
      <a:srgbClr val="59B0B9"/>
    </a:accent2>
    <a:accent3>
      <a:srgbClr val="DEAE00"/>
    </a:accent3>
    <a:accent4>
      <a:srgbClr val="B77BB4"/>
    </a:accent4>
    <a:accent5>
      <a:srgbClr val="E0773C"/>
    </a:accent5>
    <a:accent6>
      <a:srgbClr val="A98D63"/>
    </a:accent6>
    <a:hlink>
      <a:srgbClr val="26CBEC"/>
    </a:hlink>
    <a:folHlink>
      <a:srgbClr val="598C8C"/>
    </a:folHlink>
  </a:clrScheme>
</a:themeOverride>
</file>

<file path=ppt/theme/themeOverride3.xml><?xml version="1.0" encoding="utf-8"?>
<a:themeOverride xmlns:a="http://schemas.openxmlformats.org/drawingml/2006/main">
  <a:clrScheme name="Egyéni 1. séma">
    <a:dk1>
      <a:srgbClr val="4C6311"/>
    </a:dk1>
    <a:lt1>
      <a:sysClr val="window" lastClr="FFFFFF"/>
    </a:lt1>
    <a:dk2>
      <a:srgbClr val="72951A"/>
    </a:dk2>
    <a:lt2>
      <a:srgbClr val="E7ECED"/>
    </a:lt2>
    <a:accent1>
      <a:srgbClr val="98C723"/>
    </a:accent1>
    <a:accent2>
      <a:srgbClr val="59B0B9"/>
    </a:accent2>
    <a:accent3>
      <a:srgbClr val="DEAE00"/>
    </a:accent3>
    <a:accent4>
      <a:srgbClr val="B77BB4"/>
    </a:accent4>
    <a:accent5>
      <a:srgbClr val="E0773C"/>
    </a:accent5>
    <a:accent6>
      <a:srgbClr val="A98D63"/>
    </a:accent6>
    <a:hlink>
      <a:srgbClr val="26CBEC"/>
    </a:hlink>
    <a:folHlink>
      <a:srgbClr val="598C8C"/>
    </a:folHlink>
  </a:clrScheme>
</a:themeOverride>
</file>

<file path=ppt/theme/themeOverride4.xml><?xml version="1.0" encoding="utf-8"?>
<a:themeOverride xmlns:a="http://schemas.openxmlformats.org/drawingml/2006/main">
  <a:clrScheme name="Egyéni 1. séma">
    <a:dk1>
      <a:srgbClr val="4C6311"/>
    </a:dk1>
    <a:lt1>
      <a:sysClr val="window" lastClr="FFFFFF"/>
    </a:lt1>
    <a:dk2>
      <a:srgbClr val="72951A"/>
    </a:dk2>
    <a:lt2>
      <a:srgbClr val="E7ECED"/>
    </a:lt2>
    <a:accent1>
      <a:srgbClr val="98C723"/>
    </a:accent1>
    <a:accent2>
      <a:srgbClr val="59B0B9"/>
    </a:accent2>
    <a:accent3>
      <a:srgbClr val="DEAE00"/>
    </a:accent3>
    <a:accent4>
      <a:srgbClr val="B77BB4"/>
    </a:accent4>
    <a:accent5>
      <a:srgbClr val="E0773C"/>
    </a:accent5>
    <a:accent6>
      <a:srgbClr val="A98D63"/>
    </a:accent6>
    <a:hlink>
      <a:srgbClr val="26CBEC"/>
    </a:hlink>
    <a:folHlink>
      <a:srgbClr val="598C8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4566</TotalTime>
  <Words>228</Words>
  <Application>Microsoft Office PowerPoint</Application>
  <PresentationFormat>Diavetítés a képernyőre (4:3 oldalarány)</PresentationFormat>
  <Paragraphs>77</Paragraphs>
  <Slides>17</Slides>
  <Notes>0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17</vt:i4>
      </vt:variant>
    </vt:vector>
  </HeadingPairs>
  <TitlesOfParts>
    <vt:vector size="18" baseType="lpstr">
      <vt:lpstr>Sétatér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Műszaki fejlesztések a közlekedés biztonságáért</vt:lpstr>
      <vt:lpstr>Műszaki fejlesztések a közlekedés biztonságáért</vt:lpstr>
      <vt:lpstr>Műszaki fejlesztések a közlekedés biztonságáért</vt:lpstr>
      <vt:lpstr>Műszaki fejlesztések a közlekedés biztonságáért</vt:lpstr>
      <vt:lpstr>PowerPoint bemutató</vt:lpstr>
      <vt:lpstr>PowerPoint bemutató</vt:lpstr>
    </vt:vector>
  </TitlesOfParts>
  <Company>MSXP2010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Hidak és hidászok a hazai és a nemzetközi sajtóban</dc:title>
  <dc:creator>Athem</dc:creator>
  <cp:lastModifiedBy>Útinform</cp:lastModifiedBy>
  <cp:revision>167</cp:revision>
  <dcterms:created xsi:type="dcterms:W3CDTF">2012-09-16T12:45:29Z</dcterms:created>
  <dcterms:modified xsi:type="dcterms:W3CDTF">2013-10-24T07:50:33Z</dcterms:modified>
</cp:coreProperties>
</file>