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50" r:id="rId1"/>
  </p:sldMasterIdLst>
  <p:notesMasterIdLst>
    <p:notesMasterId r:id="rId25"/>
  </p:notesMasterIdLst>
  <p:handoutMasterIdLst>
    <p:handoutMasterId r:id="rId26"/>
  </p:handoutMasterIdLst>
  <p:sldIdLst>
    <p:sldId id="388" r:id="rId2"/>
    <p:sldId id="427" r:id="rId3"/>
    <p:sldId id="428" r:id="rId4"/>
    <p:sldId id="429" r:id="rId5"/>
    <p:sldId id="431" r:id="rId6"/>
    <p:sldId id="432" r:id="rId7"/>
    <p:sldId id="430" r:id="rId8"/>
    <p:sldId id="433" r:id="rId9"/>
    <p:sldId id="434" r:id="rId10"/>
    <p:sldId id="421" r:id="rId11"/>
    <p:sldId id="436" r:id="rId12"/>
    <p:sldId id="437" r:id="rId13"/>
    <p:sldId id="438" r:id="rId14"/>
    <p:sldId id="435" r:id="rId15"/>
    <p:sldId id="448" r:id="rId16"/>
    <p:sldId id="439" r:id="rId17"/>
    <p:sldId id="444" r:id="rId18"/>
    <p:sldId id="445" r:id="rId19"/>
    <p:sldId id="447" r:id="rId20"/>
    <p:sldId id="446" r:id="rId21"/>
    <p:sldId id="441" r:id="rId22"/>
    <p:sldId id="443" r:id="rId23"/>
    <p:sldId id="419" r:id="rId24"/>
  </p:sldIdLst>
  <p:sldSz cx="9144000" cy="6858000" type="screen4x3"/>
  <p:notesSz cx="6781800" cy="9926638"/>
  <p:defaultTextStyle>
    <a:defPPr>
      <a:defRPr lang="hu-H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969696"/>
    <a:srgbClr val="000000"/>
    <a:srgbClr val="0000FF"/>
    <a:srgbClr val="4F81BD"/>
    <a:srgbClr val="00FFFF"/>
    <a:srgbClr val="EAEAEA"/>
    <a:srgbClr val="996633"/>
    <a:srgbClr val="FF99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559" autoAdjust="0"/>
    <p:restoredTop sz="94316" autoAdjust="0"/>
  </p:normalViewPr>
  <p:slideViewPr>
    <p:cSldViewPr>
      <p:cViewPr varScale="1">
        <p:scale>
          <a:sx n="101" d="100"/>
          <a:sy n="101" d="100"/>
        </p:scale>
        <p:origin x="-6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64" y="-90"/>
      </p:cViewPr>
      <p:guideLst>
        <p:guide orient="horz" pos="3127"/>
        <p:guide pos="21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unkaf&#252;zet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unkaf&#252;zet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8016191950338065"/>
          <c:y val="0.17678565179352582"/>
          <c:w val="0.49365726301701146"/>
          <c:h val="0.72579377577802773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8016191950338065"/>
          <c:y val="0.17678565179352582"/>
          <c:w val="0.49365726301701146"/>
          <c:h val="0.72579377577802773"/>
        </c:manualLayout>
      </c:layout>
      <c:pieChart>
        <c:varyColors val="1"/>
        <c:ser>
          <c:idx val="0"/>
          <c:order val="0"/>
          <c:explosion val="11"/>
          <c:dLbls>
            <c:dLbl>
              <c:idx val="0"/>
              <c:layout>
                <c:manualLayout>
                  <c:x val="7.1255054671380047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6.4777322428527318E-3"/>
                  <c:y val="2.857142857142857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23751684890460018"/>
                  <c:y val="-1.587326584176978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3.8866393457116392E-2"/>
                  <c:y val="7.30158730158730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4.3184881619018215E-3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100" b="1"/>
                </a:pPr>
                <a:endParaRPr lang="hu-H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Munka1!$B$4:$B$9</c:f>
              <c:strCache>
                <c:ptCount val="6"/>
                <c:pt idx="0">
                  <c:v>CEF 
(TEN-T vasút, út, stb.)</c:v>
                </c:pt>
                <c:pt idx="1">
                  <c:v>IKOP 1 
(TEN-T közút)</c:v>
                </c:pt>
                <c:pt idx="2">
                  <c:v>IKOP 2
(TEN-T vasút)</c:v>
                </c:pt>
                <c:pt idx="3">
                  <c:v>IKOP 3
(városi közl.)</c:v>
                </c:pt>
                <c:pt idx="4">
                  <c:v>IKOP 4
(TEN-T-hez kapcsolódó közút)
</c:v>
                </c:pt>
                <c:pt idx="5">
                  <c:v>TOP, GINOP</c:v>
                </c:pt>
              </c:strCache>
            </c:strRef>
          </c:cat>
          <c:val>
            <c:numRef>
              <c:f>Munka1!$C$4:$C$9</c:f>
              <c:numCache>
                <c:formatCode>General</c:formatCode>
                <c:ptCount val="6"/>
                <c:pt idx="0">
                  <c:v>373</c:v>
                </c:pt>
                <c:pt idx="1">
                  <c:v>299</c:v>
                </c:pt>
                <c:pt idx="2">
                  <c:v>437</c:v>
                </c:pt>
                <c:pt idx="3">
                  <c:v>315</c:v>
                </c:pt>
                <c:pt idx="4">
                  <c:v>105</c:v>
                </c:pt>
                <c:pt idx="5">
                  <c:v>249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41455" y="0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FBA0FB-31AE-4CB9-88AD-8A38375C5FE3}" type="datetimeFigureOut">
              <a:rPr lang="hu-HU" smtClean="0"/>
              <a:pPr/>
              <a:t>2014.09.24.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4" y="9428585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41455" y="9428585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1BA2B1-8DA1-4B87-9B8C-CDC819058A1F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682846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1455" y="0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3F66231-A867-44A3-82C5-0FE4D0E4D646}" type="datetimeFigureOut">
              <a:rPr lang="hu-HU"/>
              <a:pPr>
                <a:defRPr/>
              </a:pPr>
              <a:t>2014.09.24.</a:t>
            </a:fld>
            <a:endParaRPr lang="hu-H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hu-H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180" y="4715156"/>
            <a:ext cx="54254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hu-H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9428585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1455" y="9428585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22BD2E2-78F8-416A-80F5-5890BB71DA33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64560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hu-HU" dirty="0" smtClean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93D863-5381-4DB2-A59E-7AE842687DCD}" type="slidenum">
              <a:rPr lang="hu-HU" smtClean="0"/>
              <a:pPr>
                <a:defRPr/>
              </a:pPr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998007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buFont typeface="+mj-lt"/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11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1806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buFont typeface="+mj-lt"/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12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1806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buFont typeface="+mj-lt"/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13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1806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buFont typeface="+mj-lt"/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14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1806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buFont typeface="+mj-lt"/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1806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buFont typeface="+mj-lt"/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16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1806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buFont typeface="+mj-lt"/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17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1806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buFont typeface="+mj-lt"/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18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1806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buFont typeface="+mj-lt"/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19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1806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buFont typeface="+mj-lt"/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20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180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buFont typeface="+mj-lt"/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1806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buFont typeface="+mj-lt"/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21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1806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buFont typeface="+mj-lt"/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22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1806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23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67509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buFont typeface="+mj-lt"/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4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180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buFont typeface="+mj-lt"/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1806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buFont typeface="+mj-lt"/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6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1806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buFont typeface="+mj-lt"/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7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1806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buFont typeface="+mj-lt"/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8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1806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buFont typeface="+mj-lt"/>
              <a:buNone/>
            </a:pP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9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1806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2BD2E2-78F8-416A-80F5-5890BB71DA33}" type="slidenum">
              <a:rPr lang="hu-HU" smtClean="0"/>
              <a:pPr>
                <a:defRPr/>
              </a:pPr>
              <a:t>10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57180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lső old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28736"/>
            <a:ext cx="7772400" cy="1285884"/>
          </a:xfrm>
        </p:spPr>
        <p:txBody>
          <a:bodyPr anchor="t">
            <a:normAutofit/>
          </a:bodyPr>
          <a:lstStyle>
            <a:lvl1pPr>
              <a:defRPr sz="3000">
                <a:solidFill>
                  <a:srgbClr val="A69765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u-H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786058"/>
            <a:ext cx="6400800" cy="71438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hu-HU" dirty="0"/>
          </a:p>
        </p:txBody>
      </p:sp>
      <p:sp>
        <p:nvSpPr>
          <p:cNvPr id="8" name="Content Placeholder 4"/>
          <p:cNvSpPr>
            <a:spLocks noGrp="1"/>
          </p:cNvSpPr>
          <p:nvPr>
            <p:ph idx="13"/>
          </p:nvPr>
        </p:nvSpPr>
        <p:spPr bwMode="auto">
          <a:xfrm>
            <a:off x="785786" y="3571876"/>
            <a:ext cx="7572428" cy="1143008"/>
          </a:xfrm>
          <a:noFill/>
          <a:ln>
            <a:miter lim="800000"/>
            <a:headEnd/>
            <a:tailEnd/>
          </a:ln>
        </p:spPr>
        <p:txBody>
          <a:bodyPr>
            <a:normAutofit/>
          </a:bodyPr>
          <a:lstStyle>
            <a:lvl1pPr>
              <a:buNone/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endParaRPr lang="hu-HU" dirty="0" smtClean="0"/>
          </a:p>
        </p:txBody>
      </p:sp>
      <p:sp>
        <p:nvSpPr>
          <p:cNvPr id="9" name="Content Placeholder 4"/>
          <p:cNvSpPr>
            <a:spLocks noGrp="1"/>
          </p:cNvSpPr>
          <p:nvPr>
            <p:ph idx="14"/>
          </p:nvPr>
        </p:nvSpPr>
        <p:spPr bwMode="auto">
          <a:xfrm>
            <a:off x="785786" y="4786322"/>
            <a:ext cx="7572428" cy="1000132"/>
          </a:xfrm>
          <a:noFill/>
          <a:ln>
            <a:miter lim="800000"/>
            <a:headEnd/>
            <a:tailEnd/>
          </a:ln>
        </p:spPr>
        <p:txBody>
          <a:bodyPr>
            <a:normAutofit/>
          </a:bodyPr>
          <a:lstStyle>
            <a:lvl1pPr algn="l">
              <a:buFont typeface="+mj-lt"/>
              <a:buAutoNum type="arabicPeriod"/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endParaRPr lang="hu-HU" dirty="0" smtClean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AE857-7A87-4D79-8C8F-95FA92C63032}" type="datetimeFigureOut">
              <a:rPr lang="hu-HU"/>
              <a:pPr>
                <a:defRPr/>
              </a:pPr>
              <a:t>2014.09.24.</a:t>
            </a:fld>
            <a:endParaRPr lang="hu-H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lső old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1910" y="1285860"/>
            <a:ext cx="3471858" cy="857256"/>
          </a:xfrm>
        </p:spPr>
        <p:txBody>
          <a:bodyPr anchor="t">
            <a:normAutofit/>
          </a:bodyPr>
          <a:lstStyle>
            <a:lvl1pPr algn="l">
              <a:defRPr sz="18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u-HU" dirty="0"/>
          </a:p>
        </p:txBody>
      </p:sp>
      <p:sp>
        <p:nvSpPr>
          <p:cNvPr id="8" name="Content Placeholder 4"/>
          <p:cNvSpPr>
            <a:spLocks noGrp="1"/>
          </p:cNvSpPr>
          <p:nvPr>
            <p:ph idx="14"/>
          </p:nvPr>
        </p:nvSpPr>
        <p:spPr bwMode="auto">
          <a:xfrm>
            <a:off x="3663561" y="2214554"/>
            <a:ext cx="4714908" cy="4000528"/>
          </a:xfrm>
          <a:noFill/>
          <a:ln>
            <a:miter lim="800000"/>
            <a:headEnd/>
            <a:tailEnd/>
          </a:ln>
        </p:spPr>
        <p:txBody>
          <a:bodyPr>
            <a:normAutofit/>
          </a:bodyPr>
          <a:lstStyle>
            <a:lvl1pPr>
              <a:buFont typeface="Arial" pitchFamily="34" charset="0"/>
              <a:buChar char="•"/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endParaRPr lang="hu-HU" dirty="0" smtClean="0"/>
          </a:p>
        </p:txBody>
      </p:sp>
      <p:sp>
        <p:nvSpPr>
          <p:cNvPr id="10" name="Tartalom helye 2"/>
          <p:cNvSpPr>
            <a:spLocks noGrp="1"/>
          </p:cNvSpPr>
          <p:nvPr>
            <p:ph idx="13"/>
          </p:nvPr>
        </p:nvSpPr>
        <p:spPr>
          <a:xfrm>
            <a:off x="908566" y="1376038"/>
            <a:ext cx="2651379" cy="4802819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/>
            </a:lvl1pPr>
          </a:lstStyle>
          <a:p>
            <a:pPr lvl="0"/>
            <a:endParaRPr lang="hu-HU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D512C-1CD5-4AB4-9C24-FDDA06AFCECD}" type="datetimeFigureOut">
              <a:rPr lang="hu-HU"/>
              <a:pPr>
                <a:defRPr/>
              </a:pPr>
              <a:t>2014.09.24.</a:t>
            </a:fld>
            <a:endParaRPr lang="hu-H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lső olda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281107"/>
            <a:ext cx="7772400" cy="504819"/>
          </a:xfrm>
        </p:spPr>
        <p:txBody>
          <a:bodyPr anchor="t">
            <a:normAutofit/>
          </a:bodyPr>
          <a:lstStyle>
            <a:lvl1pPr algn="ctr">
              <a:defRPr sz="1800" b="0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hu-HU" dirty="0"/>
          </a:p>
        </p:txBody>
      </p:sp>
      <p:sp>
        <p:nvSpPr>
          <p:cNvPr id="8" name="Content Placeholder 4"/>
          <p:cNvSpPr>
            <a:spLocks noGrp="1"/>
          </p:cNvSpPr>
          <p:nvPr>
            <p:ph idx="13"/>
          </p:nvPr>
        </p:nvSpPr>
        <p:spPr bwMode="auto">
          <a:xfrm>
            <a:off x="785786" y="4786322"/>
            <a:ext cx="7572428" cy="1500198"/>
          </a:xfrm>
          <a:noFill/>
          <a:ln>
            <a:miter lim="800000"/>
            <a:headEnd/>
            <a:tailEnd/>
          </a:ln>
        </p:spPr>
        <p:txBody>
          <a:bodyPr>
            <a:normAutofit/>
          </a:bodyPr>
          <a:lstStyle>
            <a:lvl1pPr>
              <a:buNone/>
              <a:defRPr sz="1400">
                <a:latin typeface="Arial" pitchFamily="34" charset="0"/>
                <a:cs typeface="Arial" pitchFamily="34" charset="0"/>
              </a:defRPr>
            </a:lvl1pPr>
          </a:lstStyle>
          <a:p>
            <a:endParaRPr lang="hu-HU" dirty="0" smtClean="0"/>
          </a:p>
        </p:txBody>
      </p:sp>
      <p:sp>
        <p:nvSpPr>
          <p:cNvPr id="9" name="Tartalom helye 2"/>
          <p:cNvSpPr>
            <a:spLocks noGrp="1"/>
          </p:cNvSpPr>
          <p:nvPr>
            <p:ph idx="14"/>
          </p:nvPr>
        </p:nvSpPr>
        <p:spPr>
          <a:xfrm>
            <a:off x="908566" y="1928803"/>
            <a:ext cx="3601290" cy="269646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/>
            </a:lvl1pPr>
          </a:lstStyle>
          <a:p>
            <a:pPr lvl="0"/>
            <a:endParaRPr lang="hu-HU" dirty="0"/>
          </a:p>
        </p:txBody>
      </p:sp>
      <p:sp>
        <p:nvSpPr>
          <p:cNvPr id="12" name="Tartalom helye 2"/>
          <p:cNvSpPr>
            <a:spLocks noGrp="1"/>
          </p:cNvSpPr>
          <p:nvPr>
            <p:ph idx="15"/>
          </p:nvPr>
        </p:nvSpPr>
        <p:spPr>
          <a:xfrm>
            <a:off x="4643438" y="1928803"/>
            <a:ext cx="3601290" cy="2696464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/>
            </a:lvl1pPr>
          </a:lstStyle>
          <a:p>
            <a:pPr lvl="0"/>
            <a:endParaRPr lang="hu-HU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4DB3A-1F7C-402E-971F-B0392B58A3BE}" type="datetimeFigureOut">
              <a:rPr lang="hu-HU"/>
              <a:pPr>
                <a:defRPr/>
              </a:pPr>
              <a:t>2014.09.24.</a:t>
            </a:fld>
            <a:endParaRPr lang="hu-H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A69CA-ABA2-4BDE-AD06-7223841B93F3}" type="datetimeFigureOut">
              <a:rPr lang="hu-HU"/>
              <a:pPr>
                <a:defRPr/>
              </a:pPr>
              <a:t>2014.09.24.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21F4CB-9C17-40EE-889D-4F820E1F8B01}" type="slidenum">
              <a:rPr lang="hu-HU"/>
              <a:pPr>
                <a:defRPr/>
              </a:pPr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Címl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178759"/>
            <a:ext cx="7772400" cy="1470025"/>
          </a:xfrm>
        </p:spPr>
        <p:txBody>
          <a:bodyPr>
            <a:normAutofit/>
          </a:bodyPr>
          <a:lstStyle>
            <a:lvl1pPr>
              <a:defRPr sz="3000">
                <a:solidFill>
                  <a:srgbClr val="A69765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u-H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86322"/>
            <a:ext cx="6400800" cy="1357298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hu-HU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5E007-B5E2-417E-A15E-FD2BC2CC293F}" type="datetimeFigureOut">
              <a:rPr lang="hu-HU"/>
              <a:pPr>
                <a:defRPr/>
              </a:pPr>
              <a:t>2014.09.24.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40525" y="60896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rgbClr val="A69765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>
              <a:defRPr/>
            </a:pPr>
            <a:fld id="{8D4AF487-C5DF-4F33-BEF2-923958DF897C}" type="slidenum">
              <a:rPr lang="hu-HU"/>
              <a:pPr>
                <a:defRPr/>
              </a:pPr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009962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bg_2_beloldal.jp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88" y="14288"/>
            <a:ext cx="9140825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hu-HU" smtClean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u-H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78AE60-3FFD-46B9-89C8-7C26C872E424}" type="datetimeFigureOut">
              <a:rPr lang="hu-HU"/>
              <a:pPr>
                <a:defRPr/>
              </a:pPr>
              <a:t>2014.09.24.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740525" y="64214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1000">
                <a:solidFill>
                  <a:srgbClr val="A69765"/>
                </a:solidFill>
                <a:latin typeface="Times New Roman" pitchFamily="18" charset="0"/>
                <a:cs typeface="Times New Roman" pitchFamily="18" charset="0"/>
              </a:defRPr>
            </a:lvl1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D942CBF6-40E5-4FC4-B68C-0C164DAC56B0}" type="slidenum">
              <a:rPr lang="hu-HU" smtClean="0"/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hu-HU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2" r:id="rId4"/>
    <p:sldLayoutId id="214748376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ctrTitle"/>
          </p:nvPr>
        </p:nvSpPr>
        <p:spPr>
          <a:xfrm>
            <a:off x="0" y="2204864"/>
            <a:ext cx="9144000" cy="1651249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hu-HU" sz="3200" dirty="0" smtClean="0">
                <a:solidFill>
                  <a:srgbClr val="000000"/>
                </a:solidFill>
                <a:latin typeface="+mn-lt"/>
              </a:rPr>
              <a:t>Az </a:t>
            </a:r>
            <a:r>
              <a:rPr lang="hu-HU" sz="3200" dirty="0">
                <a:solidFill>
                  <a:srgbClr val="000000"/>
                </a:solidFill>
                <a:latin typeface="+mn-lt"/>
              </a:rPr>
              <a:t>EU közlekedési főhálózata: </a:t>
            </a:r>
            <a:r>
              <a:rPr lang="hu-HU" sz="3200" dirty="0" smtClean="0">
                <a:solidFill>
                  <a:srgbClr val="000000"/>
                </a:solidFill>
                <a:latin typeface="+mn-lt"/>
              </a:rPr>
              <a:t/>
            </a:r>
            <a:br>
              <a:rPr lang="hu-HU" sz="3200" dirty="0" smtClean="0">
                <a:solidFill>
                  <a:srgbClr val="000000"/>
                </a:solidFill>
                <a:latin typeface="+mn-lt"/>
              </a:rPr>
            </a:br>
            <a:r>
              <a:rPr lang="hu-HU" sz="3200" dirty="0" smtClean="0">
                <a:solidFill>
                  <a:srgbClr val="000000"/>
                </a:solidFill>
                <a:latin typeface="+mn-lt"/>
              </a:rPr>
              <a:t>a </a:t>
            </a:r>
            <a:r>
              <a:rPr lang="hu-HU" sz="3200" dirty="0">
                <a:solidFill>
                  <a:srgbClr val="000000"/>
                </a:solidFill>
                <a:latin typeface="+mn-lt"/>
              </a:rPr>
              <a:t>TEN-T fejlesztési irányai, </a:t>
            </a:r>
            <a:r>
              <a:rPr lang="hu-HU" sz="3200" dirty="0" smtClean="0">
                <a:solidFill>
                  <a:srgbClr val="000000"/>
                </a:solidFill>
                <a:latin typeface="+mn-lt"/>
              </a:rPr>
              <a:t>EU törekvések</a:t>
            </a:r>
            <a:r>
              <a:rPr lang="hu-HU" sz="3200" dirty="0">
                <a:solidFill>
                  <a:srgbClr val="000000"/>
                </a:solidFill>
                <a:latin typeface="+mn-lt"/>
              </a:rPr>
              <a:t>, </a:t>
            </a:r>
            <a:r>
              <a:rPr lang="hu-HU" sz="3200" dirty="0" smtClean="0">
                <a:solidFill>
                  <a:srgbClr val="000000"/>
                </a:solidFill>
                <a:latin typeface="+mn-lt"/>
              </a:rPr>
              <a:t>célok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>
          <a:xfrm>
            <a:off x="0" y="4581128"/>
            <a:ext cx="9144000" cy="2088232"/>
          </a:xfrm>
          <a:ln>
            <a:noFill/>
          </a:ln>
        </p:spPr>
        <p:txBody>
          <a:bodyPr>
            <a:noAutofit/>
          </a:bodyPr>
          <a:lstStyle/>
          <a:p>
            <a:pPr eaLnBrk="1" hangingPunct="1"/>
            <a:r>
              <a:rPr lang="hu-HU" dirty="0">
                <a:solidFill>
                  <a:srgbClr val="000000"/>
                </a:solidFill>
              </a:rPr>
              <a:t>Tóth Péter , főosztályvezető-helyettes</a:t>
            </a:r>
            <a:endParaRPr lang="hu-HU" dirty="0" smtClean="0">
              <a:solidFill>
                <a:srgbClr val="000000"/>
              </a:solidFill>
            </a:endParaRPr>
          </a:p>
          <a:p>
            <a:pPr eaLnBrk="1" hangingPunct="1"/>
            <a:r>
              <a:rPr lang="hu-HU" dirty="0" smtClean="0">
                <a:solidFill>
                  <a:srgbClr val="000000"/>
                </a:solidFill>
              </a:rPr>
              <a:t>Nemzeti Fejlesztési Minisztérium, Közlekedési </a:t>
            </a:r>
            <a:r>
              <a:rPr lang="hu-HU" dirty="0">
                <a:solidFill>
                  <a:srgbClr val="000000"/>
                </a:solidFill>
              </a:rPr>
              <a:t>Infrastruktúra </a:t>
            </a:r>
            <a:r>
              <a:rPr lang="hu-HU" dirty="0" smtClean="0">
                <a:solidFill>
                  <a:srgbClr val="000000"/>
                </a:solidFill>
              </a:rPr>
              <a:t>Főosztály</a:t>
            </a:r>
            <a:endParaRPr lang="hu-HU" dirty="0">
              <a:solidFill>
                <a:srgbClr val="000000"/>
              </a:solidFill>
            </a:endParaRPr>
          </a:p>
          <a:p>
            <a:pPr eaLnBrk="1" hangingPunct="1"/>
            <a:endParaRPr lang="hu-HU" dirty="0" smtClean="0">
              <a:solidFill>
                <a:srgbClr val="000000"/>
              </a:solidFill>
            </a:endParaRPr>
          </a:p>
          <a:p>
            <a:pPr eaLnBrk="1" hangingPunct="1"/>
            <a:r>
              <a:rPr lang="hu-HU" dirty="0" smtClean="0">
                <a:solidFill>
                  <a:srgbClr val="000000"/>
                </a:solidFill>
              </a:rPr>
              <a:t>Budapest, 2014. szeptember 24.</a:t>
            </a:r>
          </a:p>
          <a:p>
            <a:pPr eaLnBrk="1" hangingPunct="1"/>
            <a:r>
              <a:rPr lang="hu-HU" dirty="0" smtClean="0">
                <a:solidFill>
                  <a:srgbClr val="000000"/>
                </a:solidFill>
              </a:rPr>
              <a:t>39. „Útügyi Napok”, Győr</a:t>
            </a:r>
          </a:p>
          <a:p>
            <a:pPr eaLnBrk="1" hangingPunct="1"/>
            <a:endParaRPr lang="hu-HU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39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>
            <a:spLocks noGrp="1"/>
          </p:cNvSpPr>
          <p:nvPr>
            <p:ph idx="1"/>
          </p:nvPr>
        </p:nvSpPr>
        <p:spPr>
          <a:xfrm>
            <a:off x="0" y="35151"/>
            <a:ext cx="9144000" cy="576064"/>
          </a:xfrm>
        </p:spPr>
        <p:txBody>
          <a:bodyPr anchor="ctr"/>
          <a:lstStyle/>
          <a:p>
            <a:pPr algn="ctr">
              <a:lnSpc>
                <a:spcPct val="115000"/>
              </a:lnSpc>
              <a:buFont typeface="Arial" charset="0"/>
              <a:buNone/>
            </a:pP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Magyar TEN-T közúthálózat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28092" cy="5579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artalom helye 2"/>
          <p:cNvSpPr txBox="1">
            <a:spLocks/>
          </p:cNvSpPr>
          <p:nvPr/>
        </p:nvSpPr>
        <p:spPr bwMode="auto">
          <a:xfrm>
            <a:off x="5279773" y="6651715"/>
            <a:ext cx="3838246" cy="186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spcBef>
                <a:spcPts val="0"/>
              </a:spcBef>
              <a:buNone/>
            </a:pPr>
            <a:r>
              <a:rPr lang="hu-HU" sz="10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Forrás: KKK, a  1315/2013/EU rendelet alapján</a:t>
            </a:r>
            <a:endParaRPr lang="hu-HU" sz="10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82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31256"/>
          </a:xfrm>
        </p:spPr>
        <p:txBody>
          <a:bodyPr anchor="ctr"/>
          <a:lstStyle/>
          <a:p>
            <a:pPr marL="0" algn="ctr">
              <a:spcBef>
                <a:spcPts val="0"/>
              </a:spcBef>
              <a:buNone/>
            </a:pP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Általános fejlesztési prioritások 1</a:t>
            </a:r>
            <a:endParaRPr lang="hu-HU" sz="2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185840" y="2132856"/>
            <a:ext cx="87786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hu-HU" sz="2800" dirty="0" smtClean="0"/>
              <a:t>A</a:t>
            </a:r>
            <a:r>
              <a:rPr lang="hu-HU" sz="28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r>
              <a:rPr lang="hu-HU" sz="2800" b="1" u="sng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hiányzó kapcsolatok kialakítása</a:t>
            </a:r>
            <a:r>
              <a:rPr lang="hu-HU" sz="2800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 és a </a:t>
            </a:r>
            <a:r>
              <a:rPr lang="hu-HU" sz="2800" b="1" u="sng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szűk keresztmetszetek megszüntetése</a:t>
            </a:r>
            <a:r>
              <a:rPr lang="hu-HU" sz="2800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, különösen a </a:t>
            </a:r>
            <a:r>
              <a:rPr lang="hu-HU" sz="2800" b="1" u="sng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határokon átnyúló szakaszokat</a:t>
            </a:r>
            <a:r>
              <a:rPr lang="hu-HU" sz="2800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r>
              <a:rPr lang="hu-HU" sz="28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illetően</a:t>
            </a:r>
          </a:p>
          <a:p>
            <a:pPr marL="457200" indent="-457200" algn="just">
              <a:buFontTx/>
              <a:buChar char="-"/>
            </a:pPr>
            <a:endParaRPr lang="hu-HU" sz="2800" dirty="0" smtClean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Közlekedési </a:t>
            </a:r>
            <a:r>
              <a:rPr lang="hu-HU" sz="2800" dirty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módok átjárhatósága</a:t>
            </a:r>
          </a:p>
          <a:p>
            <a:pPr marL="457200" indent="-457200" algn="just">
              <a:buFontTx/>
              <a:buChar char="-"/>
            </a:pPr>
            <a:endParaRPr lang="hu-HU" sz="2800" dirty="0" smtClean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hu-HU" sz="2800" dirty="0"/>
              <a:t>T</a:t>
            </a:r>
            <a:r>
              <a:rPr lang="hu-HU" sz="2800" dirty="0" smtClean="0"/>
              <a:t>elematikai </a:t>
            </a:r>
            <a:r>
              <a:rPr lang="hu-HU" sz="2800" dirty="0"/>
              <a:t>alkalmazások megvalósítása és bevezetése, valamint az innovatív technológiai fejlesztés előmozdítása</a:t>
            </a:r>
            <a:r>
              <a:rPr lang="hu-HU" sz="2800" dirty="0" smtClean="0"/>
              <a:t>.</a:t>
            </a:r>
            <a:endParaRPr lang="hu-HU" sz="2800" dirty="0"/>
          </a:p>
        </p:txBody>
      </p:sp>
    </p:spTree>
    <p:extLst>
      <p:ext uri="{BB962C8B-B14F-4D97-AF65-F5344CB8AC3E}">
        <p14:creationId xmlns:p14="http://schemas.microsoft.com/office/powerpoint/2010/main" val="385488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31256"/>
          </a:xfrm>
        </p:spPr>
        <p:txBody>
          <a:bodyPr anchor="ctr"/>
          <a:lstStyle/>
          <a:p>
            <a:pPr marL="0" algn="ctr">
              <a:spcBef>
                <a:spcPts val="0"/>
              </a:spcBef>
              <a:buNone/>
            </a:pP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Általános fejlesztési prioritások 2</a:t>
            </a:r>
            <a:endParaRPr lang="hu-HU" sz="2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185840" y="2132856"/>
            <a:ext cx="87786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hu-HU" sz="2800" i="1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Az </a:t>
            </a:r>
            <a:r>
              <a:rPr lang="hu-HU" sz="2800" i="1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összes uniós régió vonatkozásában a fokozott hozzáférhetőség és összeköttetés biztosítása, </a:t>
            </a:r>
          </a:p>
          <a:p>
            <a:pPr marL="457200" indent="-457200" algn="just">
              <a:buFontTx/>
              <a:buChar char="-"/>
            </a:pPr>
            <a:endParaRPr lang="hu-HU" sz="2800" i="1" dirty="0" smtClean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hu-HU" sz="2800" i="1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Az </a:t>
            </a:r>
            <a:r>
              <a:rPr lang="hu-HU" sz="2800" i="1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infrastruktúra minőségének javítása vagy megőrzése </a:t>
            </a:r>
          </a:p>
          <a:p>
            <a:pPr marL="457200" indent="-457200" algn="just">
              <a:buFontTx/>
              <a:buChar char="-"/>
            </a:pPr>
            <a:endParaRPr lang="hu-HU" sz="2800" i="1" dirty="0" smtClean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hu-HU" sz="2800" i="1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Az </a:t>
            </a:r>
            <a:r>
              <a:rPr lang="hu-HU" sz="2800" i="1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infrastruktúra hatékony és fenntartható használatának előmozdítása és szükség esetén a kapacitás növelése; </a:t>
            </a:r>
          </a:p>
        </p:txBody>
      </p:sp>
    </p:spTree>
    <p:extLst>
      <p:ext uri="{BB962C8B-B14F-4D97-AF65-F5344CB8AC3E}">
        <p14:creationId xmlns:p14="http://schemas.microsoft.com/office/powerpoint/2010/main" val="269959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31256"/>
          </a:xfrm>
        </p:spPr>
        <p:txBody>
          <a:bodyPr anchor="ctr"/>
          <a:lstStyle/>
          <a:p>
            <a:pPr marL="0" algn="ctr">
              <a:spcBef>
                <a:spcPts val="0"/>
              </a:spcBef>
              <a:buNone/>
            </a:pP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Közúti TEN-T hálózat további fejlesztési prioritásai</a:t>
            </a:r>
            <a:endParaRPr lang="hu-HU" sz="2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467544" y="1916832"/>
            <a:ext cx="81369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u-HU" sz="2400" dirty="0"/>
          </a:p>
          <a:p>
            <a:pPr marL="457200" indent="-457200" algn="just">
              <a:buFontTx/>
              <a:buChar char="-"/>
            </a:pPr>
            <a:r>
              <a:rPr lang="hu-HU" sz="2400" i="1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a </a:t>
            </a:r>
            <a:r>
              <a:rPr lang="hu-HU" sz="2400" i="1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közúti biztonság javítása és előmozdítása; </a:t>
            </a:r>
          </a:p>
          <a:p>
            <a:pPr marL="457200" indent="-457200" algn="just">
              <a:buFontTx/>
              <a:buChar char="-"/>
            </a:pPr>
            <a:r>
              <a:rPr lang="hu-HU" sz="2400" i="1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az </a:t>
            </a:r>
            <a:r>
              <a:rPr lang="hu-HU" sz="2400" b="1" i="1" u="sng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ITS</a:t>
            </a:r>
            <a:r>
              <a:rPr lang="hu-HU" sz="2400" i="1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 alkalmazása, különösen a </a:t>
            </a:r>
            <a:r>
              <a:rPr lang="hu-HU" sz="2400" i="1" dirty="0" err="1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multimodális</a:t>
            </a:r>
            <a:r>
              <a:rPr lang="hu-HU" sz="2400" i="1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 információkezelés és forgalomirányítás, illetve az integrált kommunikációs és fizetési rendszerek lehetővé tétele érdekében; </a:t>
            </a:r>
          </a:p>
          <a:p>
            <a:pPr marL="457200" indent="-457200" algn="just">
              <a:buFontTx/>
              <a:buChar char="-"/>
            </a:pPr>
            <a:r>
              <a:rPr lang="hu-HU" sz="2400" b="1" i="1" u="sng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új </a:t>
            </a:r>
            <a:r>
              <a:rPr lang="hu-HU" sz="2400" b="1" i="1" u="sng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technológiák</a:t>
            </a:r>
            <a:r>
              <a:rPr lang="hu-HU" sz="2400" i="1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 és innováció bevezetése a </a:t>
            </a:r>
            <a:r>
              <a:rPr lang="hu-HU" sz="2400" i="1" dirty="0" err="1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karbonszegény</a:t>
            </a:r>
            <a:r>
              <a:rPr lang="hu-HU" sz="2400" i="1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 közlekedés előmozdítása érdekében; </a:t>
            </a:r>
          </a:p>
          <a:p>
            <a:pPr marL="457200" indent="-457200" algn="just">
              <a:buFontTx/>
              <a:buChar char="-"/>
            </a:pPr>
            <a:r>
              <a:rPr lang="hu-HU" sz="2400" i="1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megfelelő </a:t>
            </a:r>
            <a:r>
              <a:rPr lang="hu-HU" sz="2400" i="1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mennyiségű és megfelelő </a:t>
            </a:r>
            <a:r>
              <a:rPr lang="hu-HU" sz="2400" b="1" i="1" u="sng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biztonsági szintű parkolóhely</a:t>
            </a:r>
            <a:r>
              <a:rPr lang="hu-HU" sz="2400" i="1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 biztosítása a kereskedelmi felhasználók számára; </a:t>
            </a:r>
          </a:p>
          <a:p>
            <a:pPr marL="457200" indent="-457200" algn="just">
              <a:buFontTx/>
              <a:buChar char="-"/>
            </a:pPr>
            <a:r>
              <a:rPr lang="hu-HU" sz="2400" i="1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a </a:t>
            </a:r>
            <a:r>
              <a:rPr lang="hu-HU" sz="2400" i="1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torlódás csökkentése a meglévő utakon. </a:t>
            </a:r>
          </a:p>
        </p:txBody>
      </p:sp>
    </p:spTree>
    <p:extLst>
      <p:ext uri="{BB962C8B-B14F-4D97-AF65-F5344CB8AC3E}">
        <p14:creationId xmlns:p14="http://schemas.microsoft.com/office/powerpoint/2010/main" val="269959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31256"/>
          </a:xfrm>
        </p:spPr>
        <p:txBody>
          <a:bodyPr anchor="ctr"/>
          <a:lstStyle/>
          <a:p>
            <a:pPr marL="0" algn="ctr">
              <a:spcBef>
                <a:spcPts val="0"/>
              </a:spcBef>
              <a:buNone/>
            </a:pP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Főbb előírások, kötelezettségek a TEN-T közúthálózatra</a:t>
            </a:r>
            <a:endParaRPr lang="hu-HU" sz="2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173409" y="2106181"/>
            <a:ext cx="87786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hu-HU" sz="2400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Kiépítés 2030/2050-ig</a:t>
            </a:r>
          </a:p>
          <a:p>
            <a:pPr marL="457200" indent="-457200" algn="just">
              <a:buFontTx/>
              <a:buChar char="-"/>
            </a:pPr>
            <a:endParaRPr lang="hu-HU" sz="2400" dirty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hu-HU" sz="24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Átfogó hálózat – nincs komoly műszaki </a:t>
            </a:r>
            <a:r>
              <a:rPr lang="hu-HU" sz="24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feltétel</a:t>
            </a:r>
            <a:endParaRPr lang="hu-HU" sz="2400" dirty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457200" indent="-457200" algn="just">
              <a:buFontTx/>
              <a:buChar char="-"/>
            </a:pPr>
            <a:endParaRPr lang="hu-HU" sz="2400" dirty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hu-HU" sz="24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Törzshálózaton</a:t>
            </a:r>
            <a:endParaRPr lang="hu-HU" sz="2400" dirty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914400" lvl="1" indent="-457200" algn="just">
              <a:buFontTx/>
              <a:buChar char="-"/>
            </a:pPr>
            <a:r>
              <a:rPr lang="hu-HU" sz="2400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Autópálya vagy „gyorsforgalmi út”</a:t>
            </a:r>
          </a:p>
          <a:p>
            <a:pPr marL="914400" lvl="1" indent="-457200" algn="just">
              <a:buFontTx/>
              <a:buChar char="-"/>
            </a:pPr>
            <a:r>
              <a:rPr lang="hu-HU" sz="2400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Kb. 100 km-enként biztonságos parkolók</a:t>
            </a:r>
          </a:p>
          <a:p>
            <a:pPr marL="914400" lvl="1" indent="-457200" algn="just">
              <a:buFontTx/>
              <a:buChar char="-"/>
            </a:pPr>
            <a:r>
              <a:rPr lang="hu-HU" sz="2400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Alternatív tiszta üzemanyagok </a:t>
            </a:r>
            <a:r>
              <a:rPr lang="hu-HU" sz="24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elérhetősége</a:t>
            </a:r>
          </a:p>
          <a:p>
            <a:pPr marL="914400" lvl="1" indent="-457200" algn="just">
              <a:buFontTx/>
              <a:buChar char="-"/>
            </a:pPr>
            <a:endParaRPr lang="hu-HU" sz="2400" dirty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hu-HU" sz="24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Más ágazatokban, különösen vasúton komolyabb kötelezettségek</a:t>
            </a:r>
            <a:endParaRPr lang="hu-HU" sz="2400" dirty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9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>
            <a:spLocks noGrp="1"/>
          </p:cNvSpPr>
          <p:nvPr>
            <p:ph idx="1"/>
          </p:nvPr>
        </p:nvSpPr>
        <p:spPr>
          <a:xfrm>
            <a:off x="-6535" y="2276872"/>
            <a:ext cx="9144000" cy="2520280"/>
          </a:xfrm>
        </p:spPr>
        <p:txBody>
          <a:bodyPr anchor="ctr"/>
          <a:lstStyle/>
          <a:p>
            <a:pPr marL="0" algn="ctr">
              <a:spcBef>
                <a:spcPts val="0"/>
              </a:spcBef>
              <a:buNone/>
            </a:pPr>
            <a:r>
              <a:rPr lang="hu-HU" sz="36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Mit jelentenek valójában a prioritások?</a:t>
            </a:r>
            <a:endParaRPr lang="hu-HU" sz="36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26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31256"/>
          </a:xfrm>
        </p:spPr>
        <p:txBody>
          <a:bodyPr anchor="ctr"/>
          <a:lstStyle/>
          <a:p>
            <a:pPr marL="0" algn="ctr">
              <a:spcBef>
                <a:spcPts val="0"/>
              </a:spcBef>
              <a:buNone/>
            </a:pP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Törzshálózati folyosók – 3. réteg vs. Megvalósítási eszköz</a:t>
            </a:r>
            <a:endParaRPr lang="hu-HU" sz="2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173409" y="2106181"/>
            <a:ext cx="87786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hu-HU" sz="2400" i="1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A </a:t>
            </a:r>
            <a:r>
              <a:rPr lang="hu-HU" sz="2400" i="1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törzshálózati folyosók a törzshálózat összehangolt megvalósítását elősegítő eszközök. </a:t>
            </a:r>
          </a:p>
          <a:p>
            <a:endParaRPr lang="hu-HU" sz="2400" dirty="0"/>
          </a:p>
          <a:p>
            <a:endParaRPr lang="hu-HU" sz="2400" dirty="0"/>
          </a:p>
          <a:p>
            <a:pPr marL="457200" indent="-457200" algn="just">
              <a:buFontTx/>
              <a:buChar char="-"/>
            </a:pPr>
            <a:r>
              <a:rPr lang="hu-HU" sz="2400" i="1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A </a:t>
            </a:r>
            <a:r>
              <a:rPr lang="hu-HU" sz="2400" i="1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törzshálózati folyosók </a:t>
            </a:r>
            <a:r>
              <a:rPr lang="hu-HU" sz="2400" b="1" i="1" u="sng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a törzshálózaton belüli legfontosabb </a:t>
            </a:r>
            <a:r>
              <a:rPr lang="hu-HU" sz="2400" i="1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távolsági forgalmi útvonalaknak felelnek meg, céljuk pedig különösen az Unión belüli határokon átnyúló összeköttetések fejlesztése. </a:t>
            </a:r>
          </a:p>
        </p:txBody>
      </p:sp>
    </p:spTree>
    <p:extLst>
      <p:ext uri="{BB962C8B-B14F-4D97-AF65-F5344CB8AC3E}">
        <p14:creationId xmlns:p14="http://schemas.microsoft.com/office/powerpoint/2010/main" val="367894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-31131" y="0"/>
            <a:ext cx="9144000" cy="531256"/>
          </a:xfrm>
        </p:spPr>
        <p:txBody>
          <a:bodyPr anchor="ctr"/>
          <a:lstStyle/>
          <a:p>
            <a:pPr marL="0" algn="ctr">
              <a:spcBef>
                <a:spcPts val="0"/>
              </a:spcBef>
              <a:buNone/>
            </a:pP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Törzshálózati folyosók</a:t>
            </a:r>
            <a:endParaRPr lang="hu-HU" sz="2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Tartalom helye 2"/>
          <p:cNvSpPr txBox="1">
            <a:spLocks/>
          </p:cNvSpPr>
          <p:nvPr/>
        </p:nvSpPr>
        <p:spPr bwMode="auto">
          <a:xfrm>
            <a:off x="4860032" y="6651716"/>
            <a:ext cx="3838246" cy="186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spcBef>
                <a:spcPts val="0"/>
              </a:spcBef>
              <a:buFont typeface="Arial" charset="0"/>
              <a:buNone/>
            </a:pPr>
            <a:r>
              <a:rPr lang="hu-HU" sz="10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Forrás: EU Bizottság kiadványa</a:t>
            </a:r>
            <a:endParaRPr lang="hu-HU" sz="10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17" y="533784"/>
            <a:ext cx="8588047" cy="5982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39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-31131" y="0"/>
            <a:ext cx="9144000" cy="531256"/>
          </a:xfrm>
        </p:spPr>
        <p:txBody>
          <a:bodyPr anchor="ctr"/>
          <a:lstStyle/>
          <a:p>
            <a:pPr marL="0" algn="ctr">
              <a:spcBef>
                <a:spcPts val="0"/>
              </a:spcBef>
              <a:buNone/>
            </a:pP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Mediterrán folyosó</a:t>
            </a:r>
            <a:endParaRPr lang="hu-HU" sz="2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Tartalom helye 2"/>
          <p:cNvSpPr txBox="1">
            <a:spLocks/>
          </p:cNvSpPr>
          <p:nvPr/>
        </p:nvSpPr>
        <p:spPr bwMode="auto">
          <a:xfrm>
            <a:off x="4860032" y="6651716"/>
            <a:ext cx="3838246" cy="186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spcBef>
                <a:spcPts val="0"/>
              </a:spcBef>
              <a:buFont typeface="Arial" charset="0"/>
              <a:buNone/>
            </a:pPr>
            <a:r>
              <a:rPr lang="hu-HU" sz="10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Forrás: EU Bizottság kiadványa</a:t>
            </a:r>
            <a:endParaRPr lang="hu-HU" sz="10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0323"/>
            <a:ext cx="8568952" cy="5947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894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-31131" y="0"/>
            <a:ext cx="9144000" cy="531256"/>
          </a:xfrm>
        </p:spPr>
        <p:txBody>
          <a:bodyPr anchor="ctr"/>
          <a:lstStyle/>
          <a:p>
            <a:pPr marL="0" algn="ctr">
              <a:spcBef>
                <a:spcPts val="0"/>
              </a:spcBef>
              <a:buNone/>
            </a:pP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Orient / </a:t>
            </a:r>
            <a:r>
              <a:rPr lang="hu-HU" sz="2800" dirty="0" err="1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Kelet-Mediterrán</a:t>
            </a: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 folyosó</a:t>
            </a:r>
            <a:endParaRPr lang="hu-HU" sz="2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Tartalom helye 2"/>
          <p:cNvSpPr txBox="1">
            <a:spLocks/>
          </p:cNvSpPr>
          <p:nvPr/>
        </p:nvSpPr>
        <p:spPr bwMode="auto">
          <a:xfrm>
            <a:off x="4860032" y="6651716"/>
            <a:ext cx="3838246" cy="186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spcBef>
                <a:spcPts val="0"/>
              </a:spcBef>
              <a:buFont typeface="Arial" charset="0"/>
              <a:buNone/>
            </a:pPr>
            <a:r>
              <a:rPr lang="hu-HU" sz="10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Forrás: EU Bizottság kiadványa</a:t>
            </a:r>
            <a:endParaRPr lang="hu-HU" sz="10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64" y="548680"/>
            <a:ext cx="8640960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20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864096"/>
          </a:xfrm>
        </p:spPr>
        <p:txBody>
          <a:bodyPr/>
          <a:lstStyle/>
          <a:p>
            <a:r>
              <a:rPr lang="hu-HU" sz="2400" dirty="0" smtClean="0"/>
              <a:t>Uniós források tervezett megoszlása 2014-20</a:t>
            </a:r>
            <a:endParaRPr lang="hu-HU" sz="2400" dirty="0"/>
          </a:p>
        </p:txBody>
      </p:sp>
      <p:graphicFrame>
        <p:nvGraphicFramePr>
          <p:cNvPr id="7" name="Tartalom helye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9880540"/>
              </p:ext>
            </p:extLst>
          </p:nvPr>
        </p:nvGraphicFramePr>
        <p:xfrm>
          <a:off x="457200" y="2132856"/>
          <a:ext cx="8229600" cy="39933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Diagram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7398780"/>
              </p:ext>
            </p:extLst>
          </p:nvPr>
        </p:nvGraphicFramePr>
        <p:xfrm>
          <a:off x="1403648" y="1916832"/>
          <a:ext cx="5881688" cy="4000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6130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rtalom helye 2"/>
          <p:cNvSpPr>
            <a:spLocks noGrp="1"/>
          </p:cNvSpPr>
          <p:nvPr>
            <p:ph idx="1"/>
          </p:nvPr>
        </p:nvSpPr>
        <p:spPr>
          <a:xfrm>
            <a:off x="-31131" y="0"/>
            <a:ext cx="9144000" cy="531256"/>
          </a:xfrm>
        </p:spPr>
        <p:txBody>
          <a:bodyPr anchor="ctr"/>
          <a:lstStyle/>
          <a:p>
            <a:pPr marL="0" algn="ctr">
              <a:spcBef>
                <a:spcPts val="0"/>
              </a:spcBef>
              <a:buNone/>
            </a:pP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Rajna-Duna folyosó</a:t>
            </a:r>
            <a:endParaRPr lang="hu-HU" sz="2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Tartalom helye 2"/>
          <p:cNvSpPr txBox="1">
            <a:spLocks/>
          </p:cNvSpPr>
          <p:nvPr/>
        </p:nvSpPr>
        <p:spPr bwMode="auto">
          <a:xfrm>
            <a:off x="4860032" y="6651716"/>
            <a:ext cx="3838246" cy="186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spcBef>
                <a:spcPts val="0"/>
              </a:spcBef>
              <a:buFont typeface="Arial" charset="0"/>
              <a:buNone/>
            </a:pPr>
            <a:r>
              <a:rPr lang="hu-HU" sz="10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Forrás: EU Bizottság kiadványa</a:t>
            </a:r>
            <a:endParaRPr lang="hu-HU" sz="10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31" y="548680"/>
            <a:ext cx="8907051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810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31256"/>
          </a:xfrm>
        </p:spPr>
        <p:txBody>
          <a:bodyPr anchor="ctr"/>
          <a:lstStyle/>
          <a:p>
            <a:pPr marL="0" algn="ctr">
              <a:spcBef>
                <a:spcPts val="0"/>
              </a:spcBef>
              <a:buNone/>
            </a:pP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Törzshálózati folyosók működése</a:t>
            </a:r>
            <a:endParaRPr lang="hu-HU" sz="2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173409" y="2117450"/>
            <a:ext cx="87786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hu-HU" sz="28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Európai Koordinátorok</a:t>
            </a:r>
          </a:p>
          <a:p>
            <a:pPr marL="457200" indent="-457200" algn="just">
              <a:buFontTx/>
              <a:buChar char="-"/>
            </a:pPr>
            <a:endParaRPr lang="hu-HU" sz="2800" dirty="0" smtClean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hu-HU" sz="28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Folyosó Fórumok</a:t>
            </a:r>
          </a:p>
          <a:p>
            <a:pPr marL="457200" indent="-457200" algn="just">
              <a:buFontTx/>
              <a:buChar char="-"/>
            </a:pPr>
            <a:endParaRPr lang="hu-HU" sz="2800" dirty="0" smtClean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hu-HU" sz="28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Folyosó fejlesztési terv</a:t>
            </a:r>
            <a:endParaRPr lang="hu-HU" sz="2800" dirty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endParaRPr lang="hu-HU" sz="2800" dirty="0"/>
          </a:p>
        </p:txBody>
      </p:sp>
    </p:spTree>
    <p:extLst>
      <p:ext uri="{BB962C8B-B14F-4D97-AF65-F5344CB8AC3E}">
        <p14:creationId xmlns:p14="http://schemas.microsoft.com/office/powerpoint/2010/main" val="401896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31256"/>
          </a:xfrm>
        </p:spPr>
        <p:txBody>
          <a:bodyPr anchor="ctr"/>
          <a:lstStyle/>
          <a:p>
            <a:pPr marL="0" algn="ctr">
              <a:spcBef>
                <a:spcPts val="0"/>
              </a:spcBef>
              <a:buNone/>
            </a:pP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TEN-T hálózat finanszírozása</a:t>
            </a:r>
            <a:endParaRPr lang="hu-HU" sz="2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179512" y="2117450"/>
            <a:ext cx="87786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hu-HU" sz="28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Kohéziós források (</a:t>
            </a:r>
            <a:r>
              <a:rPr lang="hu-HU" sz="2800" dirty="0" err="1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pl.IKOP</a:t>
            </a:r>
            <a:r>
              <a:rPr lang="hu-HU" sz="28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)</a:t>
            </a:r>
          </a:p>
          <a:p>
            <a:pPr lvl="1" algn="just"/>
            <a:endParaRPr lang="hu-HU" sz="2800" dirty="0" smtClean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hu-HU" sz="28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Európai Hálózatfinanszírozási Eszköz (CEF)</a:t>
            </a:r>
          </a:p>
          <a:p>
            <a:pPr marL="457200" indent="-457200" algn="just">
              <a:buFontTx/>
              <a:buChar char="-"/>
            </a:pPr>
            <a:endParaRPr lang="hu-HU" sz="2800" dirty="0" smtClean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hu-HU" sz="28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Alternatív források</a:t>
            </a:r>
          </a:p>
          <a:p>
            <a:pPr marL="457200" indent="-457200" algn="just">
              <a:buFontTx/>
              <a:buChar char="-"/>
            </a:pPr>
            <a:endParaRPr lang="hu-HU" sz="2800" dirty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hu-HU" sz="28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Tagállami költségvetés</a:t>
            </a:r>
            <a:endParaRPr lang="hu-HU" sz="2800" dirty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endParaRPr lang="hu-HU" sz="2800" dirty="0"/>
          </a:p>
        </p:txBody>
      </p:sp>
    </p:spTree>
    <p:extLst>
      <p:ext uri="{BB962C8B-B14F-4D97-AF65-F5344CB8AC3E}">
        <p14:creationId xmlns:p14="http://schemas.microsoft.com/office/powerpoint/2010/main" val="13963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>
            <a:spLocks noGrp="1"/>
          </p:cNvSpPr>
          <p:nvPr>
            <p:ph idx="1"/>
          </p:nvPr>
        </p:nvSpPr>
        <p:spPr>
          <a:xfrm>
            <a:off x="0" y="2636912"/>
            <a:ext cx="9144000" cy="1728192"/>
          </a:xfrm>
        </p:spPr>
        <p:txBody>
          <a:bodyPr anchor="ctr"/>
          <a:lstStyle/>
          <a:p>
            <a:pPr algn="ctr">
              <a:lnSpc>
                <a:spcPct val="115000"/>
              </a:lnSpc>
              <a:buFont typeface="Arial" charset="0"/>
              <a:buNone/>
            </a:pPr>
            <a:r>
              <a:rPr lang="hu-HU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Köszönöm a figyelmet</a:t>
            </a:r>
            <a:r>
              <a:rPr lang="hu-HU" dirty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!</a:t>
            </a:r>
            <a:endParaRPr lang="hu-HU" dirty="0" smtClean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29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31256"/>
          </a:xfrm>
        </p:spPr>
        <p:txBody>
          <a:bodyPr anchor="ctr"/>
          <a:lstStyle/>
          <a:p>
            <a:pPr marL="0" algn="ctr">
              <a:spcBef>
                <a:spcPts val="0"/>
              </a:spcBef>
              <a:buNone/>
            </a:pP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Mi az a TEN-T hálózat?</a:t>
            </a:r>
            <a:endParaRPr lang="hu-HU" sz="2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185840" y="2132856"/>
            <a:ext cx="8778648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hu-HU" sz="28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A TEN-T hálózat az Európai Unió azon közlekedési hálózata, amelyek az egész unió szempontjából kiemelt jelentőséggel bírnak. A kiemelt jelentőség miatt:</a:t>
            </a:r>
          </a:p>
          <a:p>
            <a:pPr marL="0" indent="0" algn="just">
              <a:buNone/>
            </a:pPr>
            <a:endParaRPr lang="hu-HU" sz="2800" dirty="0" smtClean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hu-HU" sz="28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meghatározzák a hálózat fejlesztésének prioritásait</a:t>
            </a:r>
          </a:p>
          <a:p>
            <a:pPr marL="342900" indent="-342900" algn="just">
              <a:buFontTx/>
              <a:buChar char="-"/>
            </a:pPr>
            <a:r>
              <a:rPr lang="hu-HU" sz="28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a hálózat műszaki és jogi követelményeit</a:t>
            </a:r>
          </a:p>
          <a:p>
            <a:pPr marL="342900" indent="-342900" algn="just">
              <a:buFontTx/>
              <a:buChar char="-"/>
            </a:pPr>
            <a:r>
              <a:rPr lang="hu-HU" sz="28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a fejlesztésre vonatkozó határidőket</a:t>
            </a:r>
          </a:p>
          <a:p>
            <a:pPr marL="342900" indent="-342900" algn="just">
              <a:buFontTx/>
              <a:buChar char="-"/>
            </a:pPr>
            <a:r>
              <a:rPr lang="hu-HU" sz="28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kiemelt finanszírozást biztosítanak hozzá</a:t>
            </a:r>
            <a:endParaRPr lang="hu-HU" sz="2800" dirty="0">
              <a:latin typeface="+mn-lt"/>
            </a:endParaRPr>
          </a:p>
          <a:p>
            <a:pPr marL="457200" indent="-457200" algn="just">
              <a:buFont typeface="+mj-lt"/>
              <a:buAutoNum type="alphaLcParenR"/>
            </a:pPr>
            <a:endParaRPr lang="hu-HU" sz="20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9660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31256"/>
          </a:xfrm>
        </p:spPr>
        <p:txBody>
          <a:bodyPr anchor="ctr"/>
          <a:lstStyle/>
          <a:p>
            <a:pPr marL="0" algn="ctr">
              <a:spcBef>
                <a:spcPts val="0"/>
              </a:spcBef>
              <a:buNone/>
            </a:pP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Mi nem a TEN-T hálózat?</a:t>
            </a:r>
            <a:endParaRPr lang="hu-HU" sz="2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185840" y="2132856"/>
            <a:ext cx="87786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hu-HU" sz="28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A TEN-T hálózat nem azonos:</a:t>
            </a:r>
          </a:p>
          <a:p>
            <a:pPr marL="0" indent="0" algn="just">
              <a:buNone/>
            </a:pPr>
            <a:endParaRPr lang="hu-HU" sz="2800" dirty="0" smtClean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hu-HU" sz="28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az E-utakkal</a:t>
            </a:r>
          </a:p>
          <a:p>
            <a:pPr marL="342900" indent="-342900" algn="just">
              <a:buFontTx/>
              <a:buChar char="-"/>
            </a:pPr>
            <a:endParaRPr lang="hu-HU" sz="2800" dirty="0" smtClean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hu-HU" sz="2800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H</a:t>
            </a:r>
            <a:r>
              <a:rPr lang="hu-HU" sz="28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elsinki korridorokkal</a:t>
            </a:r>
          </a:p>
          <a:p>
            <a:pPr marL="457200" indent="-457200" algn="just">
              <a:buFont typeface="+mj-lt"/>
              <a:buAutoNum type="alphaLcParenR"/>
            </a:pPr>
            <a:endParaRPr lang="hu-HU" sz="20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624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31256"/>
          </a:xfrm>
        </p:spPr>
        <p:txBody>
          <a:bodyPr anchor="ctr"/>
          <a:lstStyle/>
          <a:p>
            <a:pPr marL="0" algn="ctr">
              <a:spcBef>
                <a:spcPts val="0"/>
              </a:spcBef>
              <a:buNone/>
            </a:pP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Jogszabályi háttér</a:t>
            </a:r>
            <a:endParaRPr lang="hu-HU" sz="2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185840" y="2115845"/>
            <a:ext cx="877864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hu-HU" sz="28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2009-13 során jogszabályi felülvizsgálat</a:t>
            </a:r>
          </a:p>
          <a:p>
            <a:pPr marL="342900" indent="-342900">
              <a:buFont typeface="Arial" pitchFamily="34" charset="0"/>
              <a:buChar char="•"/>
            </a:pPr>
            <a:endParaRPr lang="hu-HU" sz="2400" dirty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endParaRPr lang="hu-HU" sz="2400" dirty="0" smtClean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hu-HU" sz="28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Új jogszabályok 2013 végétől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hu-HU" sz="2400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Az </a:t>
            </a:r>
            <a:r>
              <a:rPr lang="pt-BR" sz="2400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Európai Parlament és a Tanács 1315/2013/EU rendelete</a:t>
            </a:r>
            <a:endParaRPr lang="hu-HU" sz="2400" dirty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800100" lvl="1" indent="-342900" algn="just">
              <a:buFont typeface="Arial" pitchFamily="34" charset="0"/>
              <a:buChar char="•"/>
            </a:pPr>
            <a:r>
              <a:rPr lang="hu-HU" sz="2400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Az </a:t>
            </a:r>
            <a:r>
              <a:rPr lang="pt-BR" sz="2400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Európai Parlament és a Tanács 131</a:t>
            </a:r>
            <a:r>
              <a:rPr lang="hu-HU" sz="2400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6</a:t>
            </a:r>
            <a:r>
              <a:rPr lang="pt-BR" sz="2400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/2013/EU rendelete</a:t>
            </a:r>
            <a:endParaRPr lang="hu-HU" sz="2400" dirty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457200" indent="-457200" algn="just">
              <a:buFont typeface="+mj-lt"/>
              <a:buAutoNum type="alphaLcParenR"/>
            </a:pPr>
            <a:endParaRPr lang="hu-HU" sz="20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009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rtalom helye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31256"/>
          </a:xfrm>
        </p:spPr>
        <p:txBody>
          <a:bodyPr anchor="ctr"/>
          <a:lstStyle/>
          <a:p>
            <a:pPr marL="0" algn="ctr">
              <a:spcBef>
                <a:spcPts val="0"/>
              </a:spcBef>
              <a:buNone/>
            </a:pP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Kétrétegű, </a:t>
            </a:r>
            <a:r>
              <a:rPr lang="hu-HU" sz="2800" dirty="0" err="1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multimodális</a:t>
            </a: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 hálózat</a:t>
            </a:r>
            <a:endParaRPr lang="hu-HU" sz="2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Szövegdoboz 6"/>
          <p:cNvSpPr txBox="1"/>
          <p:nvPr/>
        </p:nvSpPr>
        <p:spPr>
          <a:xfrm>
            <a:off x="185840" y="2132856"/>
            <a:ext cx="87786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Tx/>
              <a:buChar char="-"/>
            </a:pPr>
            <a:r>
              <a:rPr lang="hu-HU" sz="24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Átfogó és törzshálózat</a:t>
            </a:r>
          </a:p>
          <a:p>
            <a:pPr marL="457200" indent="-457200" algn="just">
              <a:buFontTx/>
              <a:buChar char="-"/>
            </a:pPr>
            <a:endParaRPr lang="hu-HU" sz="2400" dirty="0" smtClean="0">
              <a:solidFill>
                <a:srgbClr val="000000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marL="457200" indent="-457200" algn="just">
              <a:buFontTx/>
              <a:buChar char="-"/>
            </a:pPr>
            <a:r>
              <a:rPr lang="hu-HU" sz="24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Több közlekedési mód</a:t>
            </a:r>
          </a:p>
          <a:p>
            <a:pPr marL="914400" lvl="1" indent="-457200" algn="just">
              <a:buFontTx/>
              <a:buChar char="-"/>
            </a:pPr>
            <a:r>
              <a:rPr lang="hu-HU" sz="24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Közút</a:t>
            </a:r>
          </a:p>
          <a:p>
            <a:pPr marL="914400" lvl="1" indent="-457200" algn="just">
              <a:buFontTx/>
              <a:buChar char="-"/>
            </a:pPr>
            <a:r>
              <a:rPr lang="hu-HU" sz="24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Vasút </a:t>
            </a:r>
          </a:p>
          <a:p>
            <a:pPr marL="914400" lvl="1" indent="-457200" algn="just">
              <a:buFontTx/>
              <a:buChar char="-"/>
            </a:pPr>
            <a:r>
              <a:rPr lang="hu-HU" sz="24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Belvízi út</a:t>
            </a:r>
          </a:p>
          <a:p>
            <a:pPr marL="914400" lvl="1" indent="-457200" algn="just">
              <a:buFontTx/>
              <a:buChar char="-"/>
            </a:pPr>
            <a:r>
              <a:rPr lang="hu-HU" sz="24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Tengeri közlekedés</a:t>
            </a:r>
          </a:p>
          <a:p>
            <a:pPr marL="914400" lvl="1" indent="-457200" algn="just">
              <a:buFontTx/>
              <a:buChar char="-"/>
            </a:pPr>
            <a:r>
              <a:rPr lang="hu-HU" sz="24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Légi közlekedés</a:t>
            </a:r>
          </a:p>
          <a:p>
            <a:pPr marL="914400" lvl="1" indent="-457200" algn="just">
              <a:buFontTx/>
              <a:buChar char="-"/>
            </a:pPr>
            <a:r>
              <a:rPr lang="hu-HU" sz="24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Áruterminálok, logisztikai platformok</a:t>
            </a:r>
          </a:p>
          <a:p>
            <a:pPr marL="914400" lvl="1" indent="-457200" algn="just">
              <a:buFontTx/>
              <a:buChar char="-"/>
            </a:pPr>
            <a:r>
              <a:rPr lang="hu-HU" sz="24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Horizontális szempontok:</a:t>
            </a:r>
            <a:r>
              <a:rPr lang="hu-HU" sz="2400" dirty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r>
              <a:rPr lang="hu-HU" sz="2400" dirty="0" smtClean="0">
                <a:solidFill>
                  <a:srgbClr val="000000"/>
                </a:solidFill>
                <a:latin typeface="+mn-lt"/>
                <a:ea typeface="Calibri" pitchFamily="34" charset="0"/>
                <a:cs typeface="Times New Roman" pitchFamily="18" charset="0"/>
              </a:rPr>
              <a:t>Városi csomópontok, telematikai alkalmazások, innováció, stb. </a:t>
            </a:r>
          </a:p>
        </p:txBody>
      </p:sp>
    </p:spTree>
    <p:extLst>
      <p:ext uri="{BB962C8B-B14F-4D97-AF65-F5344CB8AC3E}">
        <p14:creationId xmlns:p14="http://schemas.microsoft.com/office/powerpoint/2010/main" val="412422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artalom helye 2"/>
          <p:cNvSpPr txBox="1">
            <a:spLocks/>
          </p:cNvSpPr>
          <p:nvPr/>
        </p:nvSpPr>
        <p:spPr bwMode="auto">
          <a:xfrm>
            <a:off x="0" y="-3859"/>
            <a:ext cx="9144000" cy="531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spcBef>
                <a:spcPts val="0"/>
              </a:spcBef>
              <a:buFont typeface="Arial" charset="0"/>
              <a:buNone/>
            </a:pP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Közúti törzshálózat</a:t>
            </a:r>
            <a:endParaRPr lang="hu-HU" sz="2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9" name="Picture 3" descr="\\gvvrdesktops02\gvvrdesktops02\peter.toth.v2\Desktop\terkep\EUkozut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422908"/>
            <a:ext cx="6264696" cy="6194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artalom helye 2"/>
          <p:cNvSpPr txBox="1">
            <a:spLocks/>
          </p:cNvSpPr>
          <p:nvPr/>
        </p:nvSpPr>
        <p:spPr bwMode="auto">
          <a:xfrm>
            <a:off x="4860032" y="6651716"/>
            <a:ext cx="3838246" cy="186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spcBef>
                <a:spcPts val="0"/>
              </a:spcBef>
              <a:buFont typeface="Arial" charset="0"/>
              <a:buNone/>
            </a:pPr>
            <a:r>
              <a:rPr lang="hu-HU" sz="10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Forrás: 1315/2013/EU rendelet</a:t>
            </a:r>
            <a:endParaRPr lang="hu-HU" sz="10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13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artalom helye 2"/>
          <p:cNvSpPr txBox="1">
            <a:spLocks/>
          </p:cNvSpPr>
          <p:nvPr/>
        </p:nvSpPr>
        <p:spPr bwMode="auto">
          <a:xfrm>
            <a:off x="0" y="-3859"/>
            <a:ext cx="9144000" cy="531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spcBef>
                <a:spcPts val="0"/>
              </a:spcBef>
              <a:buFont typeface="Arial" charset="0"/>
              <a:buNone/>
            </a:pP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Vasúti áruszállítási TEN-T törzshálózat</a:t>
            </a:r>
            <a:endParaRPr lang="hu-HU" sz="2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1" name="Picture 3" descr="\\gvvrdesktops02\gvvrdesktops02\peter.toth.v2\Desktop\terkep\EUvasu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192" y="503675"/>
            <a:ext cx="5902119" cy="614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artalom helye 2"/>
          <p:cNvSpPr txBox="1">
            <a:spLocks/>
          </p:cNvSpPr>
          <p:nvPr/>
        </p:nvSpPr>
        <p:spPr bwMode="auto">
          <a:xfrm>
            <a:off x="4860032" y="6651716"/>
            <a:ext cx="3838246" cy="186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spcBef>
                <a:spcPts val="0"/>
              </a:spcBef>
              <a:buFont typeface="Arial" charset="0"/>
              <a:buNone/>
            </a:pPr>
            <a:r>
              <a:rPr lang="hu-HU" sz="10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Forrás: 1315/2013/EU rendelet</a:t>
            </a:r>
            <a:endParaRPr lang="hu-HU" sz="10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583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artalom helye 2"/>
          <p:cNvSpPr txBox="1">
            <a:spLocks/>
          </p:cNvSpPr>
          <p:nvPr/>
        </p:nvSpPr>
        <p:spPr bwMode="auto">
          <a:xfrm>
            <a:off x="0" y="-3859"/>
            <a:ext cx="9144000" cy="531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spcBef>
                <a:spcPts val="0"/>
              </a:spcBef>
              <a:buFont typeface="Arial" charset="0"/>
              <a:buNone/>
            </a:pPr>
            <a:r>
              <a:rPr lang="hu-HU" sz="28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Belvízi út TEN-T hálózat</a:t>
            </a:r>
            <a:endParaRPr lang="hu-HU" sz="28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074" name="Picture 2" descr="\\gvvrdesktops02\gvvrdesktops02\peter.toth.v2\Desktop\terkep\EUviziu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27396"/>
            <a:ext cx="6188942" cy="6124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artalom helye 2"/>
          <p:cNvSpPr txBox="1">
            <a:spLocks/>
          </p:cNvSpPr>
          <p:nvPr/>
        </p:nvSpPr>
        <p:spPr bwMode="auto">
          <a:xfrm>
            <a:off x="4860032" y="6651716"/>
            <a:ext cx="3838246" cy="186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spcBef>
                <a:spcPts val="0"/>
              </a:spcBef>
              <a:buFont typeface="Arial" charset="0"/>
              <a:buNone/>
            </a:pPr>
            <a:r>
              <a:rPr lang="hu-HU" sz="10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Forrás: 1315/2013/EU rendelet</a:t>
            </a:r>
            <a:endParaRPr lang="hu-HU" sz="1000" dirty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10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loldala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4581</TotalTime>
  <Words>517</Words>
  <Application>Microsoft Office PowerPoint</Application>
  <PresentationFormat>Diavetítés a képernyőre (4:3 oldalarány)</PresentationFormat>
  <Paragraphs>132</Paragraphs>
  <Slides>23</Slides>
  <Notes>22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23</vt:i4>
      </vt:variant>
    </vt:vector>
  </HeadingPairs>
  <TitlesOfParts>
    <vt:vector size="24" baseType="lpstr">
      <vt:lpstr>Beloldalak</vt:lpstr>
      <vt:lpstr>Az EU közlekedési főhálózata:  a TEN-T fejlesztési irányai, EU törekvések, célok</vt:lpstr>
      <vt:lpstr>Uniós források tervezett megoszlása 2014-20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IKOP Balatonföldvár</dc:title>
  <dc:creator>Gecse Gergely</dc:creator>
  <cp:lastModifiedBy>Tóth Péter</cp:lastModifiedBy>
  <cp:revision>134</cp:revision>
  <cp:lastPrinted>2014-09-24T06:32:48Z</cp:lastPrinted>
  <dcterms:created xsi:type="dcterms:W3CDTF">2010-06-15T13:49:13Z</dcterms:created>
  <dcterms:modified xsi:type="dcterms:W3CDTF">2014-09-24T07:23:48Z</dcterms:modified>
</cp:coreProperties>
</file>