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7" r:id="rId3"/>
    <p:sldId id="259" r:id="rId4"/>
    <p:sldId id="287" r:id="rId5"/>
    <p:sldId id="284" r:id="rId6"/>
    <p:sldId id="294" r:id="rId7"/>
    <p:sldId id="283" r:id="rId8"/>
    <p:sldId id="286" r:id="rId9"/>
    <p:sldId id="293" r:id="rId10"/>
    <p:sldId id="285" r:id="rId11"/>
    <p:sldId id="282" r:id="rId12"/>
    <p:sldId id="262" r:id="rId13"/>
    <p:sldId id="268" r:id="rId14"/>
    <p:sldId id="295" r:id="rId15"/>
    <p:sldId id="269" r:id="rId16"/>
    <p:sldId id="272" r:id="rId17"/>
    <p:sldId id="277" r:id="rId18"/>
    <p:sldId id="280" r:id="rId19"/>
    <p:sldId id="289" r:id="rId20"/>
    <p:sldId id="290" r:id="rId21"/>
    <p:sldId id="265" r:id="rId22"/>
    <p:sldId id="292" r:id="rId23"/>
    <p:sldId id="291" r:id="rId2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Világos stílus 3 – 2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Világos stílus 3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éma alapján készült stílus 1 – 3. jelölőszín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éma alapján készült stílus 2 – 2. jelölőszín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Sötét stílus 1 – 6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22" autoAdjust="0"/>
  </p:normalViewPr>
  <p:slideViewPr>
    <p:cSldViewPr>
      <p:cViewPr>
        <p:scale>
          <a:sx n="70" d="100"/>
          <a:sy n="70" d="100"/>
        </p:scale>
        <p:origin x="-157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Prezent&#225;ci&#243;\NFM-&#250;th&#225;l&#243;zatv&#233;delem_201406h&#243;\K&#246;lts&#233;ge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Burkolat- fenntartási és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-megerősítési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igény (Mrd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4835259606396143E-2"/>
          <c:y val="0.18169937817366696"/>
          <c:w val="0.90556815236017552"/>
          <c:h val="0.61200920485959076"/>
        </c:manualLayout>
      </c:layout>
      <c:lineChart>
        <c:grouping val="standard"/>
        <c:varyColors val="0"/>
        <c:ser>
          <c:idx val="1"/>
          <c:order val="0"/>
          <c:tx>
            <c:strRef>
              <c:f>Munka2!$A$2</c:f>
              <c:strCache>
                <c:ptCount val="1"/>
                <c:pt idx="0">
                  <c:v>Burkolat- fenntartási és -megerősítési igény (Mrd Ft)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Munka2!$B$1:$J$1</c:f>
              <c:numCache>
                <c:formatCode>General</c:formatCode>
                <c:ptCount val="9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</c:numCache>
            </c:numRef>
          </c:cat>
          <c:val>
            <c:numRef>
              <c:f>Munka2!$B$2:$J$2</c:f>
              <c:numCache>
                <c:formatCode>General</c:formatCode>
                <c:ptCount val="9"/>
                <c:pt idx="0">
                  <c:v>40</c:v>
                </c:pt>
                <c:pt idx="1">
                  <c:v>37</c:v>
                </c:pt>
                <c:pt idx="2">
                  <c:v>34</c:v>
                </c:pt>
                <c:pt idx="3">
                  <c:v>30</c:v>
                </c:pt>
                <c:pt idx="4">
                  <c:v>27</c:v>
                </c:pt>
                <c:pt idx="5">
                  <c:v>25</c:v>
                </c:pt>
                <c:pt idx="6">
                  <c:v>24</c:v>
                </c:pt>
                <c:pt idx="7">
                  <c:v>22</c:v>
                </c:pt>
                <c:pt idx="8">
                  <c:v>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857216"/>
        <c:axId val="84858752"/>
      </c:lineChart>
      <c:catAx>
        <c:axId val="84857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hu-HU"/>
          </a:p>
        </c:txPr>
        <c:crossAx val="84858752"/>
        <c:crosses val="autoZero"/>
        <c:auto val="1"/>
        <c:lblAlgn val="ctr"/>
        <c:lblOffset val="100"/>
        <c:noMultiLvlLbl val="0"/>
      </c:catAx>
      <c:valAx>
        <c:axId val="84858752"/>
        <c:scaling>
          <c:orientation val="minMax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hu-HU"/>
          </a:p>
        </c:txPr>
        <c:crossAx val="84857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4656928753471031"/>
          <c:y val="0.91628276232860006"/>
          <c:w val="0.15565354330708661"/>
          <c:h val="8.3717191601049873E-2"/>
        </c:manualLayout>
      </c:layout>
      <c:overlay val="0"/>
    </c:legend>
    <c:plotVisOnly val="1"/>
    <c:dispBlanksAs val="gap"/>
    <c:showDLblsOverMax val="0"/>
  </c:chart>
  <c:spPr>
    <a:solidFill>
      <a:sysClr val="window" lastClr="FFFFFF"/>
    </a:solidFill>
  </c:sp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1DCBC-7DCF-4D3F-9F3C-DA6D2492598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7D1CD5D-EFB4-4430-91A0-5CA96EB15DFD}">
      <dgm:prSet phldrT="[Szöveg]" custT="1"/>
      <dgm:spPr>
        <a:solidFill>
          <a:schemeClr val="accent3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Méretezés</a:t>
          </a:r>
          <a:endParaRPr lang="hu-H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789455-3B21-48CA-9988-ED28091CAB4C}" type="parTrans" cxnId="{9BEB175C-0021-46A0-9054-4D781744C6F9}">
      <dgm:prSet/>
      <dgm:spPr/>
      <dgm:t>
        <a:bodyPr/>
        <a:lstStyle/>
        <a:p>
          <a:pPr algn="ctr"/>
          <a:endParaRPr lang="hu-HU"/>
        </a:p>
      </dgm:t>
    </dgm:pt>
    <dgm:pt modelId="{66197428-E2DC-4681-A6F3-7B786B200942}" type="sibTrans" cxnId="{9BEB175C-0021-46A0-9054-4D781744C6F9}">
      <dgm:prSet/>
      <dgm:spPr/>
      <dgm:t>
        <a:bodyPr/>
        <a:lstStyle/>
        <a:p>
          <a:pPr algn="ctr"/>
          <a:endParaRPr lang="hu-HU"/>
        </a:p>
      </dgm:t>
    </dgm:pt>
    <dgm:pt modelId="{F67E9CBB-5D49-4705-80B4-6FCACA67BA10}">
      <dgm:prSet phldrT="[Szöveg]" custT="1"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Működési környezet, klimatikus hatások</a:t>
          </a:r>
          <a:endParaRPr lang="hu-H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933F84-2032-4AF5-8BC9-8B976596AA13}" type="parTrans" cxnId="{08C88FBC-242D-4311-9FC7-E6D34F2653F3}">
      <dgm:prSet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pPr algn="ctr"/>
          <a:endParaRPr lang="hu-HU"/>
        </a:p>
      </dgm:t>
    </dgm:pt>
    <dgm:pt modelId="{B2A0C705-3140-411D-8FC2-930FDC2A3488}" type="sibTrans" cxnId="{08C88FBC-242D-4311-9FC7-E6D34F2653F3}">
      <dgm:prSet/>
      <dgm:spPr/>
      <dgm:t>
        <a:bodyPr/>
        <a:lstStyle/>
        <a:p>
          <a:pPr algn="ctr"/>
          <a:endParaRPr lang="hu-HU"/>
        </a:p>
      </dgm:t>
    </dgm:pt>
    <dgm:pt modelId="{2AC5BAD1-36EE-4037-9A28-210F1510646A}">
      <dgm:prSet phldrT="[Szöveg]" custT="1"/>
      <dgm:spPr>
        <a:solidFill>
          <a:srgbClr val="FFC000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Alkalmazott anyagok tulajdonsága</a:t>
          </a:r>
          <a:endParaRPr lang="hu-H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9F7FA2-E34A-4CA5-A2C7-BFAE9E0D807F}" type="parTrans" cxnId="{ED4C187E-BA3A-4A6A-BB6B-F270BE72DC9A}">
      <dgm:prSet/>
      <dgm:spPr>
        <a:solidFill>
          <a:srgbClr val="FFC000"/>
        </a:solidFill>
        <a:ln>
          <a:solidFill>
            <a:schemeClr val="tx1"/>
          </a:solidFill>
        </a:ln>
      </dgm:spPr>
      <dgm:t>
        <a:bodyPr/>
        <a:lstStyle/>
        <a:p>
          <a:pPr algn="ctr"/>
          <a:endParaRPr lang="hu-HU"/>
        </a:p>
      </dgm:t>
    </dgm:pt>
    <dgm:pt modelId="{941447E5-A58A-441D-84FC-02FD07A1D1EE}" type="sibTrans" cxnId="{ED4C187E-BA3A-4A6A-BB6B-F270BE72DC9A}">
      <dgm:prSet/>
      <dgm:spPr/>
      <dgm:t>
        <a:bodyPr/>
        <a:lstStyle/>
        <a:p>
          <a:pPr algn="ctr"/>
          <a:endParaRPr lang="hu-HU"/>
        </a:p>
      </dgm:t>
    </dgm:pt>
    <dgm:pt modelId="{CC8C8E0F-EF92-4D7E-8BDA-CFB1537B3A6B}">
      <dgm:prSet phldrT="[Szöveg]" custT="1"/>
      <dgm:spPr>
        <a:solidFill>
          <a:schemeClr val="bg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Igénybevétel, terhelés</a:t>
          </a:r>
          <a:endParaRPr lang="hu-H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7AFA2E-E619-4271-8467-DBEC176628CE}" type="parTrans" cxnId="{371ADB87-9D5A-4B23-AEA7-8EB97DC38551}">
      <dgm:prSet/>
      <dgm:spPr>
        <a:solidFill>
          <a:schemeClr val="bg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endParaRPr lang="hu-HU"/>
        </a:p>
      </dgm:t>
    </dgm:pt>
    <dgm:pt modelId="{986AFEFF-BF59-4352-A294-95AD7468BBC9}" type="sibTrans" cxnId="{371ADB87-9D5A-4B23-AEA7-8EB97DC38551}">
      <dgm:prSet/>
      <dgm:spPr/>
      <dgm:t>
        <a:bodyPr/>
        <a:lstStyle/>
        <a:p>
          <a:pPr algn="ctr"/>
          <a:endParaRPr lang="hu-HU"/>
        </a:p>
      </dgm:t>
    </dgm:pt>
    <dgm:pt modelId="{0E39F4D3-E64C-43F1-ABE4-13962A72B79E}" type="pres">
      <dgm:prSet presAssocID="{F4B1DCBC-7DCF-4D3F-9F3C-DA6D249259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F530904-455A-4268-BC63-30051C5BF956}" type="pres">
      <dgm:prSet presAssocID="{57D1CD5D-EFB4-4430-91A0-5CA96EB15DFD}" presName="centerShape" presStyleLbl="node0" presStyleIdx="0" presStyleCnt="1"/>
      <dgm:spPr/>
      <dgm:t>
        <a:bodyPr/>
        <a:lstStyle/>
        <a:p>
          <a:endParaRPr lang="hu-HU"/>
        </a:p>
      </dgm:t>
    </dgm:pt>
    <dgm:pt modelId="{63ABA7C4-376A-416D-A873-534BE0DAA654}" type="pres">
      <dgm:prSet presAssocID="{AB933F84-2032-4AF5-8BC9-8B976596AA13}" presName="parTrans" presStyleLbl="bgSibTrans2D1" presStyleIdx="0" presStyleCnt="3"/>
      <dgm:spPr/>
      <dgm:t>
        <a:bodyPr/>
        <a:lstStyle/>
        <a:p>
          <a:endParaRPr lang="hu-HU"/>
        </a:p>
      </dgm:t>
    </dgm:pt>
    <dgm:pt modelId="{0C9358BA-F2F1-4177-BA7B-0F9DB6037E22}" type="pres">
      <dgm:prSet presAssocID="{F67E9CBB-5D49-4705-80B4-6FCACA67BA1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02D1B3F-46FF-4EC6-94A3-B874DE20E3EF}" type="pres">
      <dgm:prSet presAssocID="{2B9F7FA2-E34A-4CA5-A2C7-BFAE9E0D807F}" presName="parTrans" presStyleLbl="bgSibTrans2D1" presStyleIdx="1" presStyleCnt="3"/>
      <dgm:spPr/>
      <dgm:t>
        <a:bodyPr/>
        <a:lstStyle/>
        <a:p>
          <a:endParaRPr lang="hu-HU"/>
        </a:p>
      </dgm:t>
    </dgm:pt>
    <dgm:pt modelId="{9D6B1EF4-C051-461B-9084-D0DA7D9D7E2A}" type="pres">
      <dgm:prSet presAssocID="{2AC5BAD1-36EE-4037-9A28-210F1510646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3FBD64E-7B08-41E3-A2C6-A11EFA17329D}" type="pres">
      <dgm:prSet presAssocID="{6B7AFA2E-E619-4271-8467-DBEC176628CE}" presName="parTrans" presStyleLbl="bgSibTrans2D1" presStyleIdx="2" presStyleCnt="3"/>
      <dgm:spPr/>
      <dgm:t>
        <a:bodyPr/>
        <a:lstStyle/>
        <a:p>
          <a:endParaRPr lang="hu-HU"/>
        </a:p>
      </dgm:t>
    </dgm:pt>
    <dgm:pt modelId="{B4A6797D-F1A1-4B67-BCAA-B525BC191956}" type="pres">
      <dgm:prSet presAssocID="{CC8C8E0F-EF92-4D7E-8BDA-CFB1537B3A6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BEB175C-0021-46A0-9054-4D781744C6F9}" srcId="{F4B1DCBC-7DCF-4D3F-9F3C-DA6D24925987}" destId="{57D1CD5D-EFB4-4430-91A0-5CA96EB15DFD}" srcOrd="0" destOrd="0" parTransId="{BC789455-3B21-48CA-9988-ED28091CAB4C}" sibTransId="{66197428-E2DC-4681-A6F3-7B786B200942}"/>
    <dgm:cxn modelId="{371ADB87-9D5A-4B23-AEA7-8EB97DC38551}" srcId="{57D1CD5D-EFB4-4430-91A0-5CA96EB15DFD}" destId="{CC8C8E0F-EF92-4D7E-8BDA-CFB1537B3A6B}" srcOrd="2" destOrd="0" parTransId="{6B7AFA2E-E619-4271-8467-DBEC176628CE}" sibTransId="{986AFEFF-BF59-4352-A294-95AD7468BBC9}"/>
    <dgm:cxn modelId="{986EFED8-B0BB-400F-A327-26108E54ED05}" type="presOf" srcId="{2B9F7FA2-E34A-4CA5-A2C7-BFAE9E0D807F}" destId="{602D1B3F-46FF-4EC6-94A3-B874DE20E3EF}" srcOrd="0" destOrd="0" presId="urn:microsoft.com/office/officeart/2005/8/layout/radial4"/>
    <dgm:cxn modelId="{E4FC5F99-49A6-4D2D-BBAC-983A5C0F504D}" type="presOf" srcId="{2AC5BAD1-36EE-4037-9A28-210F1510646A}" destId="{9D6B1EF4-C051-461B-9084-D0DA7D9D7E2A}" srcOrd="0" destOrd="0" presId="urn:microsoft.com/office/officeart/2005/8/layout/radial4"/>
    <dgm:cxn modelId="{0AA8196F-94AB-480E-B421-ABBE17070F18}" type="presOf" srcId="{AB933F84-2032-4AF5-8BC9-8B976596AA13}" destId="{63ABA7C4-376A-416D-A873-534BE0DAA654}" srcOrd="0" destOrd="0" presId="urn:microsoft.com/office/officeart/2005/8/layout/radial4"/>
    <dgm:cxn modelId="{F2556DE9-6CE1-4C68-B71C-4853C449D881}" type="presOf" srcId="{57D1CD5D-EFB4-4430-91A0-5CA96EB15DFD}" destId="{7F530904-455A-4268-BC63-30051C5BF956}" srcOrd="0" destOrd="0" presId="urn:microsoft.com/office/officeart/2005/8/layout/radial4"/>
    <dgm:cxn modelId="{27DCA64D-8C6B-4F21-97D1-EDA3FFD70EB3}" type="presOf" srcId="{6B7AFA2E-E619-4271-8467-DBEC176628CE}" destId="{13FBD64E-7B08-41E3-A2C6-A11EFA17329D}" srcOrd="0" destOrd="0" presId="urn:microsoft.com/office/officeart/2005/8/layout/radial4"/>
    <dgm:cxn modelId="{E0C62360-340D-419D-AD63-900BF8E44E63}" type="presOf" srcId="{CC8C8E0F-EF92-4D7E-8BDA-CFB1537B3A6B}" destId="{B4A6797D-F1A1-4B67-BCAA-B525BC191956}" srcOrd="0" destOrd="0" presId="urn:microsoft.com/office/officeart/2005/8/layout/radial4"/>
    <dgm:cxn modelId="{FA9C86A1-9E75-43DF-A076-53C816998C3D}" type="presOf" srcId="{F4B1DCBC-7DCF-4D3F-9F3C-DA6D24925987}" destId="{0E39F4D3-E64C-43F1-ABE4-13962A72B79E}" srcOrd="0" destOrd="0" presId="urn:microsoft.com/office/officeart/2005/8/layout/radial4"/>
    <dgm:cxn modelId="{ED4C187E-BA3A-4A6A-BB6B-F270BE72DC9A}" srcId="{57D1CD5D-EFB4-4430-91A0-5CA96EB15DFD}" destId="{2AC5BAD1-36EE-4037-9A28-210F1510646A}" srcOrd="1" destOrd="0" parTransId="{2B9F7FA2-E34A-4CA5-A2C7-BFAE9E0D807F}" sibTransId="{941447E5-A58A-441D-84FC-02FD07A1D1EE}"/>
    <dgm:cxn modelId="{08C88FBC-242D-4311-9FC7-E6D34F2653F3}" srcId="{57D1CD5D-EFB4-4430-91A0-5CA96EB15DFD}" destId="{F67E9CBB-5D49-4705-80B4-6FCACA67BA10}" srcOrd="0" destOrd="0" parTransId="{AB933F84-2032-4AF5-8BC9-8B976596AA13}" sibTransId="{B2A0C705-3140-411D-8FC2-930FDC2A3488}"/>
    <dgm:cxn modelId="{186920B3-01F5-4F5B-8E1C-BF1421014360}" type="presOf" srcId="{F67E9CBB-5D49-4705-80B4-6FCACA67BA10}" destId="{0C9358BA-F2F1-4177-BA7B-0F9DB6037E22}" srcOrd="0" destOrd="0" presId="urn:microsoft.com/office/officeart/2005/8/layout/radial4"/>
    <dgm:cxn modelId="{6596572E-A82F-4020-A7D3-97FDBDF9B536}" type="presParOf" srcId="{0E39F4D3-E64C-43F1-ABE4-13962A72B79E}" destId="{7F530904-455A-4268-BC63-30051C5BF956}" srcOrd="0" destOrd="0" presId="urn:microsoft.com/office/officeart/2005/8/layout/radial4"/>
    <dgm:cxn modelId="{C49B24C5-E008-46A4-A033-9D167A0FAB5F}" type="presParOf" srcId="{0E39F4D3-E64C-43F1-ABE4-13962A72B79E}" destId="{63ABA7C4-376A-416D-A873-534BE0DAA654}" srcOrd="1" destOrd="0" presId="urn:microsoft.com/office/officeart/2005/8/layout/radial4"/>
    <dgm:cxn modelId="{550C9ADE-932F-4596-B352-3D7878BE475A}" type="presParOf" srcId="{0E39F4D3-E64C-43F1-ABE4-13962A72B79E}" destId="{0C9358BA-F2F1-4177-BA7B-0F9DB6037E22}" srcOrd="2" destOrd="0" presId="urn:microsoft.com/office/officeart/2005/8/layout/radial4"/>
    <dgm:cxn modelId="{A38D304E-7C90-4706-9FC6-3C186DD7743F}" type="presParOf" srcId="{0E39F4D3-E64C-43F1-ABE4-13962A72B79E}" destId="{602D1B3F-46FF-4EC6-94A3-B874DE20E3EF}" srcOrd="3" destOrd="0" presId="urn:microsoft.com/office/officeart/2005/8/layout/radial4"/>
    <dgm:cxn modelId="{9E8690FF-CB41-4ED6-B7F8-E13A4B332477}" type="presParOf" srcId="{0E39F4D3-E64C-43F1-ABE4-13962A72B79E}" destId="{9D6B1EF4-C051-461B-9084-D0DA7D9D7E2A}" srcOrd="4" destOrd="0" presId="urn:microsoft.com/office/officeart/2005/8/layout/radial4"/>
    <dgm:cxn modelId="{4465AA1F-711A-4D01-B3FA-7AC0D9021EC0}" type="presParOf" srcId="{0E39F4D3-E64C-43F1-ABE4-13962A72B79E}" destId="{13FBD64E-7B08-41E3-A2C6-A11EFA17329D}" srcOrd="5" destOrd="0" presId="urn:microsoft.com/office/officeart/2005/8/layout/radial4"/>
    <dgm:cxn modelId="{4EFC3C85-D1B5-466D-880F-5737375F07E8}" type="presParOf" srcId="{0E39F4D3-E64C-43F1-ABE4-13962A72B79E}" destId="{B4A6797D-F1A1-4B67-BCAA-B525BC19195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30904-455A-4268-BC63-30051C5BF956}">
      <dsp:nvSpPr>
        <dsp:cNvPr id="0" name=""/>
        <dsp:cNvSpPr/>
      </dsp:nvSpPr>
      <dsp:spPr>
        <a:xfrm>
          <a:off x="2418849" y="2636224"/>
          <a:ext cx="2003060" cy="2003060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Méretezés</a:t>
          </a:r>
          <a:endParaRPr lang="hu-H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12190" y="2929565"/>
        <a:ext cx="1416378" cy="1416378"/>
      </dsp:txXfrm>
    </dsp:sp>
    <dsp:sp modelId="{63ABA7C4-376A-416D-A873-534BE0DAA654}">
      <dsp:nvSpPr>
        <dsp:cNvPr id="0" name=""/>
        <dsp:cNvSpPr/>
      </dsp:nvSpPr>
      <dsp:spPr>
        <a:xfrm rot="12900000">
          <a:off x="904494" y="2210778"/>
          <a:ext cx="1771196" cy="570872"/>
        </a:xfrm>
        <a:prstGeom prst="leftArrow">
          <a:avLst>
            <a:gd name="adj1" fmla="val 60000"/>
            <a:gd name="adj2" fmla="val 50000"/>
          </a:avLst>
        </a:prstGeom>
        <a:solidFill>
          <a:srgbClr val="92D050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358BA-F2F1-4177-BA7B-0F9DB6037E22}">
      <dsp:nvSpPr>
        <dsp:cNvPr id="0" name=""/>
        <dsp:cNvSpPr/>
      </dsp:nvSpPr>
      <dsp:spPr>
        <a:xfrm>
          <a:off x="113199" y="1227093"/>
          <a:ext cx="1902907" cy="1522325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Működési környezet, klimatikus hatások</a:t>
          </a:r>
          <a:endParaRPr lang="hu-H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7786" y="1271680"/>
        <a:ext cx="1813733" cy="1433151"/>
      </dsp:txXfrm>
    </dsp:sp>
    <dsp:sp modelId="{602D1B3F-46FF-4EC6-94A3-B874DE20E3EF}">
      <dsp:nvSpPr>
        <dsp:cNvPr id="0" name=""/>
        <dsp:cNvSpPr/>
      </dsp:nvSpPr>
      <dsp:spPr>
        <a:xfrm rot="16200000">
          <a:off x="2534781" y="1362104"/>
          <a:ext cx="1771196" cy="570872"/>
        </a:xfrm>
        <a:prstGeom prst="leftArrow">
          <a:avLst>
            <a:gd name="adj1" fmla="val 60000"/>
            <a:gd name="adj2" fmla="val 50000"/>
          </a:avLst>
        </a:prstGeom>
        <a:solidFill>
          <a:srgbClr val="FFC000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6B1EF4-C051-461B-9084-D0DA7D9D7E2A}">
      <dsp:nvSpPr>
        <dsp:cNvPr id="0" name=""/>
        <dsp:cNvSpPr/>
      </dsp:nvSpPr>
      <dsp:spPr>
        <a:xfrm>
          <a:off x="2468926" y="779"/>
          <a:ext cx="1902907" cy="1522325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Alkalmazott anyagok tulajdonsága</a:t>
          </a:r>
          <a:endParaRPr lang="hu-H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3513" y="45366"/>
        <a:ext cx="1813733" cy="1433151"/>
      </dsp:txXfrm>
    </dsp:sp>
    <dsp:sp modelId="{13FBD64E-7B08-41E3-A2C6-A11EFA17329D}">
      <dsp:nvSpPr>
        <dsp:cNvPr id="0" name=""/>
        <dsp:cNvSpPr/>
      </dsp:nvSpPr>
      <dsp:spPr>
        <a:xfrm rot="19500000">
          <a:off x="4165069" y="2210778"/>
          <a:ext cx="1771196" cy="570872"/>
        </a:xfrm>
        <a:prstGeom prst="leftArrow">
          <a:avLst>
            <a:gd name="adj1" fmla="val 60000"/>
            <a:gd name="adj2" fmla="val 50000"/>
          </a:avLst>
        </a:prstGeom>
        <a:solidFill>
          <a:schemeClr val="bg2">
            <a:lumMod val="60000"/>
            <a:lumOff val="40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6797D-F1A1-4B67-BCAA-B525BC191956}">
      <dsp:nvSpPr>
        <dsp:cNvPr id="0" name=""/>
        <dsp:cNvSpPr/>
      </dsp:nvSpPr>
      <dsp:spPr>
        <a:xfrm>
          <a:off x="4824653" y="1227093"/>
          <a:ext cx="1902907" cy="1522325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Igénybevétel, terhelés</a:t>
          </a:r>
          <a:endParaRPr lang="hu-H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9240" y="1271680"/>
        <a:ext cx="1813733" cy="1433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0.18225</cdr:x>
      <cdr:y>0.91211</cdr:y>
    </cdr:from>
    <cdr:to>
      <cdr:x>0.82183</cdr:x>
      <cdr:y>0.99544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958215" y="3192786"/>
          <a:ext cx="3362801" cy="29170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</a:schemeClr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Túlsúly arány </a:t>
          </a:r>
          <a:r>
            <a:rPr lang="hu-H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(%)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904FA-A267-4252-A91B-B2A60B4DE28C}" type="datetimeFigureOut">
              <a:rPr lang="hu-HU" smtClean="0"/>
              <a:t>2014.08.25.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CBD3F-E6AF-45BA-B494-16E36199848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783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8581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Energiaellátás</a:t>
            </a:r>
            <a:r>
              <a:rPr lang="hu-HU" baseline="0" dirty="0" smtClean="0"/>
              <a:t> kiépítve;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baseline="0" smtClean="0"/>
              <a:t>Forgalomszámláló fejlesztése </a:t>
            </a:r>
            <a:r>
              <a:rPr lang="hu-HU" baseline="0" dirty="0" err="1" smtClean="0"/>
              <a:t>tengelysúlymérésre</a:t>
            </a:r>
            <a:r>
              <a:rPr lang="hu-HU" baseline="0" dirty="0" smtClean="0"/>
              <a:t> alkalmassá tétele;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baseline="0" dirty="0" smtClean="0"/>
              <a:t>Forgalomszámlálók cseréjénél komplex mérőállomás építése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4281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hu-HU" dirty="0" smtClean="0"/>
              <a:t>Tengely, kerék statikus súlya;</a:t>
            </a:r>
          </a:p>
          <a:p>
            <a:pPr marL="228600" indent="-228600">
              <a:buFont typeface="+mj-lt"/>
              <a:buAutoNum type="arabicPeriod"/>
            </a:pPr>
            <a:r>
              <a:rPr lang="hu-HU" dirty="0" smtClean="0"/>
              <a:t>Sebesség;</a:t>
            </a:r>
          </a:p>
          <a:p>
            <a:pPr marL="228600" indent="-228600">
              <a:buFont typeface="+mj-lt"/>
              <a:buAutoNum type="arabicPeriod"/>
            </a:pPr>
            <a:r>
              <a:rPr lang="hu-HU" dirty="0" smtClean="0"/>
              <a:t>Dinamikus többlet;</a:t>
            </a:r>
          </a:p>
          <a:p>
            <a:pPr marL="228600" indent="-228600">
              <a:buFont typeface="+mj-lt"/>
              <a:buAutoNum type="arabicPeriod"/>
            </a:pPr>
            <a:r>
              <a:rPr lang="hu-HU" dirty="0" smtClean="0"/>
              <a:t>Abroncsnyomás;</a:t>
            </a:r>
          </a:p>
          <a:p>
            <a:pPr marL="228600" indent="-228600">
              <a:buFont typeface="+mj-lt"/>
              <a:buAutoNum type="arabicPeriod"/>
            </a:pPr>
            <a:r>
              <a:rPr lang="hu-HU" dirty="0" smtClean="0"/>
              <a:t>Forgalom</a:t>
            </a:r>
            <a:r>
              <a:rPr lang="hu-HU" baseline="0" dirty="0" smtClean="0"/>
              <a:t> nagysága és eloszlása;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8581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AASHO – USA útkísérlet 1956</a:t>
            </a:r>
          </a:p>
          <a:p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pályaszerkezetek elhasználódásának szempontjából lényegesebben előnyösebb a</a:t>
            </a:r>
          </a:p>
          <a:p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tandem elrendezés, mert </a:t>
            </a:r>
            <a:r>
              <a:rPr lang="hu-HU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b=1 </a:t>
            </a:r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tengelyátszámítási értéke a 175 </a:t>
            </a:r>
            <a:r>
              <a:rPr lang="hu-HU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</a:t>
            </a:r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terhelésű kettős</a:t>
            </a:r>
          </a:p>
          <a:p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tengelynek van. Ez azt jelenti, hogy egyenlő elhasználódást okoz a 200 </a:t>
            </a:r>
            <a:r>
              <a:rPr lang="hu-HU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</a:t>
            </a:r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egyes</a:t>
            </a:r>
          </a:p>
          <a:p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tengelyeken és a 350 </a:t>
            </a:r>
            <a:r>
              <a:rPr lang="hu-HU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</a:t>
            </a:r>
            <a:r>
              <a:rPr lang="hu-H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terhelésű kettős tengelyeken gördülő tehergépkocsi.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8581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Túlsúlyos</a:t>
            </a:r>
            <a:r>
              <a:rPr lang="hu-HU" baseline="0" dirty="0" smtClean="0"/>
              <a:t> és nem túlsúlyos járművek részaránya, valamint a burkolat fenntartási költség arányai.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9935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Az éves </a:t>
            </a:r>
            <a:r>
              <a:rPr lang="hu-HU" dirty="0" err="1" smtClean="0"/>
              <a:t>burkolatfenntartási</a:t>
            </a:r>
            <a:r>
              <a:rPr lang="hu-HU" dirty="0" smtClean="0"/>
              <a:t> igényt 100 Mrd Ft-ra becsülve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9935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Éves bevétel: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Eljárási</a:t>
            </a:r>
            <a:r>
              <a:rPr lang="hu-HU" baseline="0" dirty="0" smtClean="0"/>
              <a:t> díjak: nettó 526mFt (engedélyek kiállítása után járó díj – </a:t>
            </a:r>
            <a:r>
              <a:rPr lang="hu-HU" baseline="0" dirty="0" err="1" smtClean="0"/>
              <a:t>MK-t</a:t>
            </a:r>
            <a:r>
              <a:rPr lang="hu-HU" baseline="0" dirty="0" smtClean="0"/>
              <a:t> illeti)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baseline="0" dirty="0" smtClean="0"/>
              <a:t>Túlsúlydíjak: nettó 1.226mFt (megosztásra kerül közútkezelők között, MK </a:t>
            </a:r>
            <a:r>
              <a:rPr lang="hu-HU" baseline="0" dirty="0" err="1" smtClean="0"/>
              <a:t>KKK-nak</a:t>
            </a:r>
            <a:r>
              <a:rPr lang="hu-HU" baseline="0" dirty="0" smtClean="0"/>
              <a:t> utalja)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9982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hu-HU" b="1" dirty="0" smtClean="0"/>
              <a:t>1)</a:t>
            </a:r>
            <a:r>
              <a:rPr lang="hu-HU" b="1" baseline="0" dirty="0" smtClean="0"/>
              <a:t> </a:t>
            </a:r>
            <a:r>
              <a:rPr lang="hu-HU" b="1" dirty="0" smtClean="0"/>
              <a:t>Előszűrés:</a:t>
            </a:r>
            <a:r>
              <a:rPr lang="hu-HU" b="1" baseline="0" dirty="0" smtClean="0"/>
              <a:t> </a:t>
            </a:r>
            <a:r>
              <a:rPr lang="hu-HU" baseline="0" dirty="0" smtClean="0"/>
              <a:t>tengelysúly mérés (abból össztömeg megállapítása), rendszámleolvasás, átnézeti kép készítés.</a:t>
            </a:r>
          </a:p>
          <a:p>
            <a:r>
              <a:rPr lang="hu-HU" baseline="0" dirty="0" smtClean="0"/>
              <a:t>	Amúgy még: forgalomszámlálásra, sebességmérésre is képes</a:t>
            </a:r>
          </a:p>
          <a:p>
            <a:pPr marL="0" indent="0">
              <a:buFont typeface="+mj-lt"/>
              <a:buNone/>
            </a:pPr>
            <a:r>
              <a:rPr lang="hu-HU" b="1" baseline="0" dirty="0" smtClean="0"/>
              <a:t>2) VJT: </a:t>
            </a:r>
            <a:r>
              <a:rPr lang="hu-HU" baseline="0" dirty="0" smtClean="0"/>
              <a:t>kiterelés ha olyan mérete van</a:t>
            </a:r>
          </a:p>
          <a:p>
            <a:pPr marL="0" indent="0">
              <a:buFont typeface="+mj-lt"/>
              <a:buNone/>
            </a:pPr>
            <a:r>
              <a:rPr lang="hu-HU" b="1" dirty="0" smtClean="0"/>
              <a:t>3) mérőállomáson: </a:t>
            </a:r>
            <a:r>
              <a:rPr lang="hu-HU" dirty="0" smtClean="0"/>
              <a:t>tengely és össztömeg mérlegeken túlmenően magasságmérő is van.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9063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/>
              <a:t>Rétség (2012-2013):</a:t>
            </a:r>
            <a:r>
              <a:rPr lang="hu-HU" baseline="0" smtClean="0"/>
              <a:t> nettó 173mFt</a:t>
            </a:r>
            <a:endParaRPr lang="hu-HU" smtClean="0"/>
          </a:p>
          <a:p>
            <a:r>
              <a:rPr lang="hu-HU" dirty="0" smtClean="0"/>
              <a:t>Hídmérlegek felújítása (2013): nettó 76mFt</a:t>
            </a:r>
          </a:p>
          <a:p>
            <a:r>
              <a:rPr lang="hu-HU" dirty="0" smtClean="0"/>
              <a:t>UVR</a:t>
            </a:r>
            <a:r>
              <a:rPr lang="hu-HU" baseline="0" dirty="0" smtClean="0"/>
              <a:t> szoftver (2013-2014): nettó 185mFt</a:t>
            </a:r>
          </a:p>
          <a:p>
            <a:r>
              <a:rPr lang="hu-HU" baseline="0" dirty="0" smtClean="0"/>
              <a:t>Mérőállomás felügyelő központ (2013): nettó 22mFt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884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Megépülő</a:t>
            </a:r>
            <a:r>
              <a:rPr lang="hu-HU" baseline="0" dirty="0" smtClean="0"/>
              <a:t> mérőállomásokkal meglévők szűnnek meg:</a:t>
            </a:r>
          </a:p>
          <a:p>
            <a:r>
              <a:rPr lang="hu-HU" baseline="0" dirty="0" smtClean="0"/>
              <a:t>M1 </a:t>
            </a:r>
            <a:r>
              <a:rPr lang="hu-HU" baseline="0" dirty="0" err="1" smtClean="0"/>
              <a:t>ap</a:t>
            </a:r>
            <a:r>
              <a:rPr lang="hu-HU" baseline="0" dirty="0" smtClean="0"/>
              <a:t>. Lajta: Hegyeshalom, Rajka (ezeknél jelenleg csak belépő oldali, önkéntes mérlegelés van);</a:t>
            </a:r>
          </a:p>
          <a:p>
            <a:r>
              <a:rPr lang="hu-HU" baseline="0" dirty="0" smtClean="0"/>
              <a:t>M86 autóút: Répcelak, a 86-os út mellett;</a:t>
            </a:r>
          </a:p>
          <a:p>
            <a:r>
              <a:rPr lang="hu-HU" baseline="0" dirty="0" smtClean="0"/>
              <a:t>M7 </a:t>
            </a:r>
            <a:r>
              <a:rPr lang="hu-HU" baseline="0" dirty="0" err="1" smtClean="0"/>
              <a:t>ap</a:t>
            </a:r>
            <a:r>
              <a:rPr lang="hu-HU" baseline="0" dirty="0" smtClean="0"/>
              <a:t>. Zalakomár: Letenye mérőállomás;</a:t>
            </a:r>
          </a:p>
          <a:p>
            <a:r>
              <a:rPr lang="hu-HU" baseline="0" dirty="0" smtClean="0"/>
              <a:t>51-52 sz. főút: Solt mérőállomás;</a:t>
            </a:r>
          </a:p>
          <a:p>
            <a:r>
              <a:rPr lang="hu-HU" baseline="0" dirty="0" smtClean="0"/>
              <a:t>M43 </a:t>
            </a:r>
            <a:r>
              <a:rPr lang="hu-HU" baseline="0" dirty="0" err="1" smtClean="0"/>
              <a:t>ap</a:t>
            </a:r>
            <a:r>
              <a:rPr lang="hu-HU" baseline="0" dirty="0" smtClean="0"/>
              <a:t>. Makó: Nagylaki mérőállomás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BD3F-E6AF-45BA-B494-16E361998483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877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74B8-C20E-4C07-820D-C2157108309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2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7150A-4E8A-4A95-8160-AFCD56C4FE6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5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AB731-DCDF-4C03-84BB-32960F54A3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2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1C32F-ECFF-4CA4-9EBF-71A7A04DD6CD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95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5B439-C7DD-48D9-AC65-353E2D183BC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70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9B87A-D462-4EBE-A58C-300470C4080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74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61538-5FD6-4C62-9A45-0999F0EE5E73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64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19EDA-E0A1-47C4-BE0C-462516A28DB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51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4A38B-D493-41EC-9FD9-B39DDA13A61D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8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E7669-80EA-47E0-B682-259A36C5C6F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2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6BBED-B2B9-4117-9028-EC957DCFC87D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2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2AC6-104E-44D9-AB7B-31BE8775BE2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031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1D9C3-0520-4DFB-A422-4810C5601372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11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A90BB-CD53-4B97-A334-6FA484C3F92C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566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EBEF-320E-47C4-9D0B-E631AB28370D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5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65F63-B9E9-4AC1-BCDD-FC733230822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6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ED6B4-EDE1-4CCA-9664-D10F4E1CC13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007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1220-4C0B-4171-873F-D8EF3C958B6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1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9110C-E931-4177-9365-F3C088623A9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272D1-0DF6-4BF8-BFB0-6D80A0F937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4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95CB-DF82-4341-B7C2-97833E88F9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059F-B265-481E-8833-3947F76F00F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2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AA5C6B-F0F2-4F40-A162-58F4D98741C3}" type="slidenum">
              <a:rPr lang="hu-H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29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353F8A-4683-4322-A216-A32B3C32F99F}" type="slidenum">
              <a:rPr lang="hu-H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4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470025"/>
          </a:xfrm>
        </p:spPr>
        <p:txBody>
          <a:bodyPr/>
          <a:lstStyle/>
          <a:p>
            <a:r>
              <a:rPr lang="hu-H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Hazai közútkezelés során elért eredmények</a:t>
            </a:r>
            <a:endParaRPr lang="hu-H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65191" y="1052736"/>
            <a:ext cx="6213617" cy="1427471"/>
          </a:xfrm>
        </p:spPr>
        <p:txBody>
          <a:bodyPr/>
          <a:lstStyle/>
          <a:p>
            <a:r>
              <a:rPr lang="hu-H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Úthálózat-védelem a</a:t>
            </a:r>
            <a:endParaRPr lang="hu-H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Közút Nonprofit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Zrt.-nél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256038" y="5445224"/>
            <a:ext cx="29286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3556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812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1270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727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2184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ctr"/>
            <a:r>
              <a:rPr lang="hu-HU" sz="2200" b="1" dirty="0" smtClean="0">
                <a:latin typeface="Times New Roman" pitchFamily="18" charset="0"/>
              </a:rPr>
              <a:t>Szerencsi Gábor</a:t>
            </a:r>
            <a:endParaRPr lang="hu-HU" sz="2200" b="1" dirty="0">
              <a:latin typeface="Times New Roman" pitchFamily="18" charset="0"/>
            </a:endParaRPr>
          </a:p>
          <a:p>
            <a:pPr lvl="4" algn="ctr"/>
            <a:r>
              <a:rPr lang="hu-HU" dirty="0">
                <a:latin typeface="Times New Roman" pitchFamily="18" charset="0"/>
              </a:rPr>
              <a:t>k</a:t>
            </a:r>
            <a:r>
              <a:rPr lang="hu-HU" dirty="0" smtClean="0">
                <a:latin typeface="Times New Roman" pitchFamily="18" charset="0"/>
              </a:rPr>
              <a:t>özúti szolgáltató igazgató</a:t>
            </a:r>
            <a:endParaRPr lang="hu-HU" dirty="0">
              <a:latin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8" y="3378330"/>
            <a:ext cx="3916363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29668" y="6237312"/>
            <a:ext cx="7758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Útügyi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Napok                                                                                       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Győr 2014. szeptember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049" y="2492896"/>
            <a:ext cx="3635375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3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Úthálózat-védelem számokban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248472"/>
          </a:xfrm>
        </p:spPr>
        <p:txBody>
          <a:bodyPr/>
          <a:lstStyle/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Mérőhelyek száma 23 helyszín (ki- és belépő együtt 33 db)</a:t>
            </a: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Mérés </a:t>
            </a: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napi 24 órá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ban!</a:t>
            </a: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Hiteles mérlegek</a:t>
            </a: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Folyamatos központi felügyelet és ellenőrzés;</a:t>
            </a: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Éves bevétel: </a:t>
            </a: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1,75Mrd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Ft! 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(Magyar Állam, Koncessziós Társaságok)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Mért járművek száma: ~ </a:t>
            </a: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millió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db!</a:t>
            </a:r>
          </a:p>
          <a:p>
            <a:pPr algn="just">
              <a:spcBef>
                <a:spcPts val="18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Forgalomnövekedés 10% (2013/2014. év 1-7. hó)</a:t>
            </a:r>
          </a:p>
        </p:txBody>
      </p:sp>
    </p:spTree>
    <p:extLst>
      <p:ext uri="{BB962C8B-B14F-4D97-AF65-F5344CB8AC3E}">
        <p14:creationId xmlns:p14="http://schemas.microsoft.com/office/powerpoint/2010/main" val="189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 bwMode="auto">
          <a:xfrm>
            <a:off x="4556462" y="5733256"/>
            <a:ext cx="951642" cy="2880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hu-HU" sz="1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4225"/>
            <a:ext cx="9159876" cy="607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43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Kép 2" descr="ppt_sablon_csi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913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034554"/>
              </p:ext>
            </p:extLst>
          </p:nvPr>
        </p:nvGraphicFramePr>
        <p:xfrm>
          <a:off x="584386" y="2924944"/>
          <a:ext cx="7975227" cy="1944216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2450727"/>
                <a:gridCol w="1092200"/>
                <a:gridCol w="1155700"/>
                <a:gridCol w="1092200"/>
                <a:gridCol w="1092200"/>
                <a:gridCol w="1092200"/>
              </a:tblGrid>
              <a:tr h="507553"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u="none" strike="noStrike" dirty="0">
                          <a:effectLst/>
                        </a:rPr>
                        <a:t> 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dirty="0">
                          <a:effectLst/>
                        </a:rPr>
                        <a:t>2009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dirty="0">
                          <a:effectLst/>
                        </a:rPr>
                        <a:t>2010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dirty="0">
                          <a:effectLst/>
                        </a:rPr>
                        <a:t>2011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dirty="0">
                          <a:effectLst/>
                        </a:rPr>
                        <a:t>2012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dirty="0">
                          <a:effectLst/>
                        </a:rPr>
                        <a:t>2013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583"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1" u="none" strike="noStrike" dirty="0">
                          <a:effectLst/>
                        </a:rPr>
                        <a:t>Ellenőrzött járművek </a:t>
                      </a:r>
                      <a:r>
                        <a:rPr lang="hu-HU" sz="1800" b="1" u="none" strike="noStrike" dirty="0" smtClean="0">
                          <a:effectLst/>
                        </a:rPr>
                        <a:t>száma (db)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3.065.408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3.720.030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3.983.814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3.827.174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3.947.083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1" u="none" strike="noStrike" dirty="0">
                          <a:effectLst/>
                        </a:rPr>
                        <a:t>Útvonalengedély köteles </a:t>
                      </a:r>
                      <a:r>
                        <a:rPr lang="hu-HU" sz="1800" b="1" u="none" strike="noStrike" dirty="0" smtClean="0">
                          <a:effectLst/>
                        </a:rPr>
                        <a:t>járművek (db)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56.625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66.140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71.203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69.433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 smtClean="0">
                          <a:effectLst/>
                        </a:rPr>
                        <a:t>72.969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53" name="Szövegdoboz 4"/>
          <p:cNvSpPr txBox="1">
            <a:spLocks noChangeArrowheads="1"/>
          </p:cNvSpPr>
          <p:nvPr/>
        </p:nvSpPr>
        <p:spPr bwMode="auto">
          <a:xfrm>
            <a:off x="1547813" y="980728"/>
            <a:ext cx="57610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>
                <a:solidFill>
                  <a:srgbClr val="000000"/>
                </a:solidFill>
                <a:latin typeface="Times New Roman" pitchFamily="18" charset="0"/>
              </a:rPr>
              <a:t>Ellenőrzött járművek és kiadott engedélyek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7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HU-GO viszonylati jegyek kiadása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artalom helye 2"/>
          <p:cNvSpPr>
            <a:spLocks noGrp="1"/>
          </p:cNvSpPr>
          <p:nvPr>
            <p:ph idx="1"/>
          </p:nvPr>
        </p:nvSpPr>
        <p:spPr>
          <a:xfrm>
            <a:off x="458800" y="2060848"/>
            <a:ext cx="8229600" cy="1367494"/>
          </a:xfrm>
        </p:spPr>
        <p:txBody>
          <a:bodyPr/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augusztus 11-től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útvonalengedély köteles járművek részére az elektronikus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útdíjszedési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 viszonylati jegy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értékesítést végzünk. </a:t>
            </a:r>
          </a:p>
        </p:txBody>
      </p:sp>
      <p:pic>
        <p:nvPicPr>
          <p:cNvPr id="4" name="Kép 2" descr="ppt_sablon_csi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7127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3916363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467544" y="3428342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Egyablakos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ügyintézés -  útvonalterv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készítés és viszonylati jegy vásárlási lehetőség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együttesen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mérőállomáson.</a:t>
            </a: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1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05" y="1268760"/>
            <a:ext cx="7513637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Kép 2" descr="ppt_sablon_csi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913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églalap 1"/>
          <p:cNvSpPr>
            <a:spLocks noChangeArrowheads="1"/>
          </p:cNvSpPr>
          <p:nvPr/>
        </p:nvSpPr>
        <p:spPr bwMode="auto">
          <a:xfrm>
            <a:off x="2015716" y="1268760"/>
            <a:ext cx="5112568" cy="523220"/>
          </a:xfrm>
          <a:prstGeom prst="rect">
            <a:avLst/>
          </a:prstGeom>
          <a:solidFill>
            <a:schemeClr val="bg2">
              <a:lumMod val="40000"/>
              <a:lumOff val="60000"/>
              <a:alpha val="6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>
                <a:solidFill>
                  <a:srgbClr val="000000"/>
                </a:solidFill>
                <a:latin typeface="Times New Roman" pitchFamily="18" charset="0"/>
              </a:rPr>
              <a:t>Határátkelőhelyi mérőállomás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64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Kép 2" descr="ppt_sablon_csi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89" y="188913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Szövegdoboz 1"/>
          <p:cNvSpPr txBox="1">
            <a:spLocks noChangeArrowheads="1"/>
          </p:cNvSpPr>
          <p:nvPr/>
        </p:nvSpPr>
        <p:spPr bwMode="auto">
          <a:xfrm>
            <a:off x="683567" y="980728"/>
            <a:ext cx="376460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Mérőállomás a főúthálózaton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070731"/>
            <a:ext cx="4648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17" y="3056508"/>
            <a:ext cx="4800600" cy="35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0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Kép 2" descr="ppt_sablon_csi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06" y="188913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4"/>
          <p:cNvSpPr txBox="1">
            <a:spLocks noChangeArrowheads="1"/>
          </p:cNvSpPr>
          <p:nvPr/>
        </p:nvSpPr>
        <p:spPr bwMode="auto">
          <a:xfrm>
            <a:off x="1547813" y="980728"/>
            <a:ext cx="57610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Mérőállomás - előszűrő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32" y="1628800"/>
            <a:ext cx="7985125" cy="488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6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Kép 2" descr="ppt_sablon_csi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59" y="188913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Szövegdoboz 1"/>
          <p:cNvSpPr txBox="1">
            <a:spLocks noChangeArrowheads="1"/>
          </p:cNvSpPr>
          <p:nvPr/>
        </p:nvSpPr>
        <p:spPr bwMode="auto">
          <a:xfrm>
            <a:off x="1620044" y="842045"/>
            <a:ext cx="5903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MK - mobil </a:t>
            </a:r>
            <a:r>
              <a:rPr lang="hu-HU" altLang="hu-H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mérlegelés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18" y="1556792"/>
            <a:ext cx="7345363" cy="501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09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-14848" y="476672"/>
            <a:ext cx="5400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Úthálózat-védelmi fejlesztések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artalom helye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248472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Új mérőállomások</a:t>
            </a:r>
          </a:p>
          <a:p>
            <a:pPr algn="just">
              <a:spcBef>
                <a:spcPts val="6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Hídmérleg felújítás/telepítés</a:t>
            </a:r>
          </a:p>
          <a:p>
            <a:pPr algn="just">
              <a:spcBef>
                <a:spcPts val="6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UVR szoftver</a:t>
            </a:r>
          </a:p>
          <a:p>
            <a:pPr algn="just">
              <a:spcBef>
                <a:spcPts val="6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Mérőállomás felügyelő központ</a:t>
            </a:r>
          </a:p>
          <a:p>
            <a:pPr algn="just">
              <a:spcBef>
                <a:spcPts val="600"/>
              </a:spcBef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lézerszkenner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068763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895" y="4174331"/>
            <a:ext cx="26289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94498"/>
            <a:ext cx="48768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1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Tartalom helye 5" descr="Mérőhelyek_2014_bp [kompatibilis mód] - Microsoft Wor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t="14605" r="7128" b="5292"/>
          <a:stretch/>
        </p:blipFill>
        <p:spPr bwMode="auto">
          <a:xfrm>
            <a:off x="251520" y="935218"/>
            <a:ext cx="8574364" cy="592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815" y="980728"/>
            <a:ext cx="3960440" cy="864096"/>
          </a:xfrm>
          <a:solidFill>
            <a:schemeClr val="bg1"/>
          </a:solidFill>
        </p:spPr>
        <p:txBody>
          <a:bodyPr/>
          <a:lstStyle/>
          <a:p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Tervezett mérőállomások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(rövid távon)</a:t>
            </a:r>
            <a:endParaRPr lang="hu-H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ánk 3"/>
          <p:cNvSpPr/>
          <p:nvPr/>
        </p:nvSpPr>
        <p:spPr>
          <a:xfrm>
            <a:off x="2195736" y="2780928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7" name="Fánk 6"/>
          <p:cNvSpPr/>
          <p:nvPr/>
        </p:nvSpPr>
        <p:spPr>
          <a:xfrm>
            <a:off x="2054672" y="3429000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8" name="Fánk 7"/>
          <p:cNvSpPr/>
          <p:nvPr/>
        </p:nvSpPr>
        <p:spPr>
          <a:xfrm>
            <a:off x="1908011" y="4869160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9" name="Fánk 8"/>
          <p:cNvSpPr/>
          <p:nvPr/>
        </p:nvSpPr>
        <p:spPr>
          <a:xfrm>
            <a:off x="5652120" y="5237584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0" name="Fánk 9"/>
          <p:cNvSpPr/>
          <p:nvPr/>
        </p:nvSpPr>
        <p:spPr>
          <a:xfrm>
            <a:off x="4139952" y="4365104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1" name="Fánk 10"/>
          <p:cNvSpPr/>
          <p:nvPr/>
        </p:nvSpPr>
        <p:spPr>
          <a:xfrm>
            <a:off x="5391460" y="3706645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2" name="Fánk 11"/>
          <p:cNvSpPr/>
          <p:nvPr/>
        </p:nvSpPr>
        <p:spPr>
          <a:xfrm>
            <a:off x="5868144" y="2672916"/>
            <a:ext cx="216024" cy="216024"/>
          </a:xfrm>
          <a:prstGeom prst="donu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3" name="Cím 1"/>
          <p:cNvSpPr txBox="1">
            <a:spLocks/>
          </p:cNvSpPr>
          <p:nvPr/>
        </p:nvSpPr>
        <p:spPr bwMode="auto">
          <a:xfrm>
            <a:off x="4243937" y="4669956"/>
            <a:ext cx="1006801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51-52 sz. főút</a:t>
            </a:r>
          </a:p>
        </p:txBody>
      </p:sp>
      <p:sp>
        <p:nvSpPr>
          <p:cNvPr id="14" name="Cím 1"/>
          <p:cNvSpPr txBox="1">
            <a:spLocks/>
          </p:cNvSpPr>
          <p:nvPr/>
        </p:nvSpPr>
        <p:spPr bwMode="auto">
          <a:xfrm>
            <a:off x="2311305" y="3501008"/>
            <a:ext cx="964551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M86 autóút</a:t>
            </a:r>
          </a:p>
        </p:txBody>
      </p:sp>
      <p:sp>
        <p:nvSpPr>
          <p:cNvPr id="15" name="Cím 1"/>
          <p:cNvSpPr txBox="1">
            <a:spLocks/>
          </p:cNvSpPr>
          <p:nvPr/>
        </p:nvSpPr>
        <p:spPr bwMode="auto">
          <a:xfrm>
            <a:off x="467545" y="5340259"/>
            <a:ext cx="1440466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M7 </a:t>
            </a:r>
            <a:r>
              <a:rPr lang="hu-HU" dirty="0" err="1"/>
              <a:t>ap</a:t>
            </a:r>
            <a:r>
              <a:rPr lang="hu-HU" dirty="0"/>
              <a:t>. - Zalakomár</a:t>
            </a:r>
          </a:p>
        </p:txBody>
      </p:sp>
      <p:sp>
        <p:nvSpPr>
          <p:cNvPr id="16" name="Cím 1"/>
          <p:cNvSpPr txBox="1">
            <a:spLocks/>
          </p:cNvSpPr>
          <p:nvPr/>
        </p:nvSpPr>
        <p:spPr bwMode="auto">
          <a:xfrm>
            <a:off x="4556462" y="5733256"/>
            <a:ext cx="1051022" cy="3600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hu-HU" sz="1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ím 1"/>
          <p:cNvSpPr txBox="1">
            <a:spLocks/>
          </p:cNvSpPr>
          <p:nvPr/>
        </p:nvSpPr>
        <p:spPr bwMode="auto">
          <a:xfrm>
            <a:off x="5566555" y="3436373"/>
            <a:ext cx="805645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Szolnok</a:t>
            </a:r>
          </a:p>
        </p:txBody>
      </p:sp>
      <p:sp>
        <p:nvSpPr>
          <p:cNvPr id="18" name="Cím 1"/>
          <p:cNvSpPr txBox="1">
            <a:spLocks/>
          </p:cNvSpPr>
          <p:nvPr/>
        </p:nvSpPr>
        <p:spPr bwMode="auto">
          <a:xfrm>
            <a:off x="6069955" y="2852936"/>
            <a:ext cx="1094333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M3 </a:t>
            </a:r>
            <a:r>
              <a:rPr lang="hu-HU" dirty="0" err="1"/>
              <a:t>ap</a:t>
            </a:r>
            <a:r>
              <a:rPr lang="hu-HU" dirty="0"/>
              <a:t>. - Gelej</a:t>
            </a:r>
          </a:p>
        </p:txBody>
      </p:sp>
      <p:sp>
        <p:nvSpPr>
          <p:cNvPr id="19" name="Cím 1"/>
          <p:cNvSpPr txBox="1">
            <a:spLocks/>
          </p:cNvSpPr>
          <p:nvPr/>
        </p:nvSpPr>
        <p:spPr bwMode="auto">
          <a:xfrm>
            <a:off x="5873741" y="4977007"/>
            <a:ext cx="1218539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11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M43 </a:t>
            </a:r>
            <a:r>
              <a:rPr lang="hu-HU" sz="11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hu-HU" sz="11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- Makó</a:t>
            </a:r>
            <a:endParaRPr lang="hu-HU" sz="11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ím 1"/>
          <p:cNvSpPr txBox="1">
            <a:spLocks/>
          </p:cNvSpPr>
          <p:nvPr/>
        </p:nvSpPr>
        <p:spPr bwMode="auto">
          <a:xfrm>
            <a:off x="2411760" y="2418585"/>
            <a:ext cx="1094333" cy="288032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1" ker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dirty="0"/>
              <a:t>M1 </a:t>
            </a:r>
            <a:r>
              <a:rPr lang="hu-HU" dirty="0" err="1"/>
              <a:t>ap</a:t>
            </a:r>
            <a:r>
              <a:rPr lang="hu-HU" dirty="0"/>
              <a:t>. - Lajta</a:t>
            </a:r>
          </a:p>
        </p:txBody>
      </p:sp>
    </p:spTree>
    <p:extLst>
      <p:ext uri="{BB962C8B-B14F-4D97-AF65-F5344CB8AC3E}">
        <p14:creationId xmlns:p14="http://schemas.microsoft.com/office/powerpoint/2010/main" val="33946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Útrongálás mértéke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759011" y="20608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781070" y="22132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796962" y="239093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781070" y="25180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856973" y="269573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856973" y="284813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925747" y="308876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4987314" y="331307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026306" y="345773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053787" y="360879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084313" y="382474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148064" y="40300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148064" y="4246004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220072" y="446196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330659" y="467584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330659" y="4867604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5330658" y="5044675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245652" y="207705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267711" y="222945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283603" y="240714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267711" y="253425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343614" y="271194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343614" y="286434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412388" y="310496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473955" y="332927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512947" y="347394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540428" y="3624995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570954" y="3840951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634705" y="4046253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634705" y="4262209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706713" y="4478165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817300" y="4692046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817300" y="4883809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6817299" y="506088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446956" y="2139992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469015" y="2292392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484907" y="247008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469015" y="2597192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544918" y="277488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544918" y="292728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613692" y="3167907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675259" y="3392217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714251" y="353688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741732" y="3687934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772258" y="3903890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836009" y="4109192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836009" y="43251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7908017" y="4541104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8018604" y="4754985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8018604" y="4946748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www.octinfo.com/largepic/octavia2/colours/brilliantsilver_8E8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5" t="25250" r="12414" b="22156"/>
          <a:stretch/>
        </p:blipFill>
        <p:spPr bwMode="auto">
          <a:xfrm>
            <a:off x="8018603" y="5123819"/>
            <a:ext cx="1143297" cy="4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Cím 1"/>
          <p:cNvSpPr txBox="1">
            <a:spLocks/>
          </p:cNvSpPr>
          <p:nvPr/>
        </p:nvSpPr>
        <p:spPr bwMode="auto">
          <a:xfrm>
            <a:off x="114306" y="554886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1db 40 tonnás </a:t>
            </a:r>
            <a:r>
              <a:rPr lang="hu-HU" sz="28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tgk</a:t>
            </a:r>
            <a:r>
              <a:rPr lang="hu-HU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=   300 000 db </a:t>
            </a:r>
            <a:r>
              <a:rPr lang="hu-HU" sz="28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szgk</a:t>
            </a:r>
            <a:r>
              <a:rPr lang="hu-HU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28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21353"/>
            <a:ext cx="39624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31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" y="978686"/>
            <a:ext cx="8275637" cy="585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936104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lehetőség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3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77845"/>
            <a:ext cx="8077200" cy="572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Kép 2" descr="ppt_sablon_csi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14" y="194844"/>
            <a:ext cx="87915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Szövegdoboz 1"/>
          <p:cNvSpPr txBox="1">
            <a:spLocks noChangeArrowheads="1"/>
          </p:cNvSpPr>
          <p:nvPr/>
        </p:nvSpPr>
        <p:spPr bwMode="auto">
          <a:xfrm>
            <a:off x="1620044" y="842045"/>
            <a:ext cx="5903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NKH - Mérőhelyek</a:t>
            </a:r>
            <a:endParaRPr lang="hu-HU" altLang="hu-H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9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79400" y="1844824"/>
            <a:ext cx="7772400" cy="1224136"/>
          </a:xfrm>
        </p:spPr>
        <p:txBody>
          <a:bodyPr/>
          <a:lstStyle/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Köszönöm megtisztelő figyelmüket!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1"/>
          <p:cNvSpPr txBox="1">
            <a:spLocks/>
          </p:cNvSpPr>
          <p:nvPr/>
        </p:nvSpPr>
        <p:spPr>
          <a:xfrm>
            <a:off x="4283968" y="5877272"/>
            <a:ext cx="454684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szerencsi.gabor</a:t>
            </a:r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hu-H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kozut.hu</a:t>
            </a:r>
            <a:r>
              <a:rPr lang="hu-HU" sz="3600" dirty="0" smtClean="0"/>
              <a:t/>
            </a:r>
            <a:br>
              <a:rPr lang="hu-HU" sz="3600" dirty="0" smtClean="0"/>
            </a:br>
            <a:endParaRPr lang="hu-HU" sz="36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2780927"/>
            <a:ext cx="6381750" cy="309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Útpályaszerkezet méretezési alapelvei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76848368"/>
              </p:ext>
            </p:extLst>
          </p:nvPr>
        </p:nvGraphicFramePr>
        <p:xfrm>
          <a:off x="1259632" y="1772816"/>
          <a:ext cx="6840760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55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Tengelyterhelések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" b="50282"/>
          <a:stretch/>
        </p:blipFill>
        <p:spPr bwMode="auto">
          <a:xfrm>
            <a:off x="2381250" y="1836000"/>
            <a:ext cx="4381500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97" b="-1333"/>
          <a:stretch/>
        </p:blipFill>
        <p:spPr bwMode="auto">
          <a:xfrm>
            <a:off x="2347053" y="4437112"/>
            <a:ext cx="4381500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 bwMode="auto">
          <a:xfrm>
            <a:off x="457200" y="3420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9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62" y="959779"/>
            <a:ext cx="8335963" cy="589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4680520" cy="864096"/>
          </a:xfrm>
          <a:solidFill>
            <a:schemeClr val="bg1"/>
          </a:solidFill>
        </p:spPr>
        <p:txBody>
          <a:bodyPr/>
          <a:lstStyle/>
          <a:p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Nehézgépjármű-forgalom (2013)</a:t>
            </a:r>
            <a:endParaRPr lang="hu-H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17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Burkolat igénybevétele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artalom helye 2"/>
          <p:cNvSpPr>
            <a:spLocks noGrp="1"/>
          </p:cNvSpPr>
          <p:nvPr>
            <p:ph idx="1"/>
          </p:nvPr>
        </p:nvSpPr>
        <p:spPr>
          <a:xfrm>
            <a:off x="458800" y="2060848"/>
            <a:ext cx="8229600" cy="4248472"/>
          </a:xfrm>
        </p:spPr>
        <p:txBody>
          <a:bodyPr/>
          <a:lstStyle/>
          <a:p>
            <a:pPr marL="0" indent="0" algn="just">
              <a:spcBef>
                <a:spcPts val="1500"/>
              </a:spcBef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F = (T / 100)       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ahol 100kN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(10t)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egységtengely</a:t>
            </a:r>
          </a:p>
          <a:p>
            <a:pPr marL="0" indent="0" algn="just">
              <a:spcBef>
                <a:spcPts val="1500"/>
              </a:spcBef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1500"/>
              </a:spcBef>
              <a:buNone/>
            </a:pP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503430"/>
              </p:ext>
            </p:extLst>
          </p:nvPr>
        </p:nvGraphicFramePr>
        <p:xfrm>
          <a:off x="2843808" y="3140968"/>
          <a:ext cx="3168352" cy="249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3680"/>
                <a:gridCol w="1664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Tengelysúly</a:t>
                      </a:r>
                    </a:p>
                    <a:p>
                      <a:pPr algn="ctr"/>
                      <a:r>
                        <a:rPr lang="hu-HU" dirty="0" smtClean="0"/>
                        <a:t>(tonna)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igénybevétel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9,5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0,77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hu-H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>
                          <a:solidFill>
                            <a:srgbClr val="FF0000"/>
                          </a:solidFill>
                        </a:rPr>
                        <a:t>11,5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>
                          <a:solidFill>
                            <a:srgbClr val="FF0000"/>
                          </a:solidFill>
                        </a:rPr>
                        <a:t>2,01</a:t>
                      </a:r>
                      <a:endParaRPr lang="hu-H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2,49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3,71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ím 1"/>
          <p:cNvSpPr txBox="1">
            <a:spLocks/>
          </p:cNvSpPr>
          <p:nvPr/>
        </p:nvSpPr>
        <p:spPr bwMode="auto">
          <a:xfrm>
            <a:off x="2915816" y="1929119"/>
            <a:ext cx="288032" cy="42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hu-HU" sz="1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54968"/>
          </a:xfrm>
        </p:spPr>
        <p:txBody>
          <a:bodyPr/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Útfenntartás költségei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551637"/>
              </p:ext>
            </p:extLst>
          </p:nvPr>
        </p:nvGraphicFramePr>
        <p:xfrm>
          <a:off x="467544" y="2060847"/>
          <a:ext cx="8136904" cy="30963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44216"/>
                <a:gridCol w="1800200"/>
                <a:gridCol w="1728192"/>
                <a:gridCol w="2664296"/>
              </a:tblGrid>
              <a:tr h="789816">
                <a:tc>
                  <a:txBody>
                    <a:bodyPr/>
                    <a:lstStyle/>
                    <a:p>
                      <a:pPr algn="ctr"/>
                      <a:endParaRPr lang="hu-H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Forgalmi teljesítmény arányok</a:t>
                      </a:r>
                      <a:endParaRPr lang="hu-H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Fenntartás +</a:t>
                      </a:r>
                      <a:r>
                        <a:rPr lang="hu-H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üzemeltetés arányok</a:t>
                      </a:r>
                      <a:endParaRPr lang="hu-H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Burkolat-megerősítési igény arányok</a:t>
                      </a:r>
                      <a:endParaRPr lang="hu-H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94361">
                <a:tc>
                  <a:txBody>
                    <a:bodyPr/>
                    <a:lstStyle/>
                    <a:p>
                      <a:pPr algn="ctr"/>
                      <a:r>
                        <a:rPr lang="hu-H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Túlsúlyos </a:t>
                      </a:r>
                    </a:p>
                    <a:p>
                      <a:pPr algn="ctr"/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nehéz járművek</a:t>
                      </a:r>
                      <a:endParaRPr lang="hu-H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hu-H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hu-H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hu-H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Nem túlsúlyos nehéz járművek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hu-H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95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Összesen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46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5715000"/>
            <a:ext cx="8229600" cy="1143000"/>
          </a:xfrm>
        </p:spPr>
        <p:txBody>
          <a:bodyPr/>
          <a:lstStyle/>
          <a:p>
            <a:pPr algn="l"/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Éves igény 100 Mrd Ft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722794"/>
              </p:ext>
            </p:extLst>
          </p:nvPr>
        </p:nvGraphicFramePr>
        <p:xfrm>
          <a:off x="971600" y="1052736"/>
          <a:ext cx="712879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78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/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Úthálózat-védelmi tevékenység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artalom helye 2"/>
          <p:cNvSpPr>
            <a:spLocks noGrp="1"/>
          </p:cNvSpPr>
          <p:nvPr>
            <p:ph idx="1"/>
          </p:nvPr>
        </p:nvSpPr>
        <p:spPr>
          <a:xfrm>
            <a:off x="458800" y="2060848"/>
            <a:ext cx="8229600" cy="4248472"/>
          </a:xfrm>
        </p:spPr>
        <p:txBody>
          <a:bodyPr/>
          <a:lstStyle/>
          <a:p>
            <a:pPr algn="just">
              <a:spcBef>
                <a:spcPts val="1500"/>
              </a:spcBef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Mérés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(tengely, össztömeg, szélesség, magasság)</a:t>
            </a:r>
          </a:p>
          <a:p>
            <a:pPr lvl="1" algn="just">
              <a:spcBef>
                <a:spcPts val="1500"/>
              </a:spcBef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mérőállomás</a:t>
            </a:r>
          </a:p>
          <a:p>
            <a:pPr lvl="1" algn="just">
              <a:spcBef>
                <a:spcPts val="1500"/>
              </a:spcBef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mobil egység</a:t>
            </a:r>
          </a:p>
          <a:p>
            <a:pPr algn="just">
              <a:spcBef>
                <a:spcPts val="1500"/>
              </a:spcBef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Engedélyezés</a:t>
            </a:r>
          </a:p>
          <a:p>
            <a:pPr lvl="1" algn="just">
              <a:spcBef>
                <a:spcPts val="1500"/>
              </a:spcBef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mérőállomás</a:t>
            </a:r>
          </a:p>
          <a:p>
            <a:pPr lvl="1" algn="just">
              <a:spcBef>
                <a:spcPts val="1500"/>
              </a:spcBef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megyei igazgatóság</a:t>
            </a:r>
          </a:p>
          <a:p>
            <a:pPr lvl="1" algn="just">
              <a:spcBef>
                <a:spcPts val="1500"/>
              </a:spcBef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Központ</a:t>
            </a:r>
          </a:p>
          <a:p>
            <a:pPr marL="0" indent="0" algn="just">
              <a:spcBef>
                <a:spcPts val="1500"/>
              </a:spcBef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Összesen 258 fő</a:t>
            </a:r>
          </a:p>
        </p:txBody>
      </p:sp>
    </p:spTree>
    <p:extLst>
      <p:ext uri="{BB962C8B-B14F-4D97-AF65-F5344CB8AC3E}">
        <p14:creationId xmlns:p14="http://schemas.microsoft.com/office/powerpoint/2010/main" val="2637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620</Words>
  <Application>Microsoft Office PowerPoint</Application>
  <PresentationFormat>Diavetítés a képernyőre (4:3 oldalarány)</PresentationFormat>
  <Paragraphs>155</Paragraphs>
  <Slides>22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22</vt:i4>
      </vt:variant>
    </vt:vector>
  </HeadingPairs>
  <TitlesOfParts>
    <vt:vector size="24" baseType="lpstr">
      <vt:lpstr>Alapértelmezett terv</vt:lpstr>
      <vt:lpstr>1_Alapértelmezett terv</vt:lpstr>
      <vt:lpstr>Hazai közútkezelés során elért eredmények</vt:lpstr>
      <vt:lpstr>Útrongálás mértéke</vt:lpstr>
      <vt:lpstr>Útpályaszerkezet méretezési alapelvei</vt:lpstr>
      <vt:lpstr>Tengelyterhelések</vt:lpstr>
      <vt:lpstr>Nehézgépjármű-forgalom (2013)</vt:lpstr>
      <vt:lpstr>Burkolat igénybevétele</vt:lpstr>
      <vt:lpstr>Útfenntartás költségei</vt:lpstr>
      <vt:lpstr>Éves igény 100 Mrd Ft</vt:lpstr>
      <vt:lpstr>Úthálózat-védelmi tevékenység</vt:lpstr>
      <vt:lpstr>Úthálózat-védelem számokban</vt:lpstr>
      <vt:lpstr>PowerPoint bemutató</vt:lpstr>
      <vt:lpstr>PowerPoint bemutató</vt:lpstr>
      <vt:lpstr>HU-GO viszonylati jegyek kiadása</vt:lpstr>
      <vt:lpstr>PowerPoint bemutató</vt:lpstr>
      <vt:lpstr>PowerPoint bemutató</vt:lpstr>
      <vt:lpstr>PowerPoint bemutató</vt:lpstr>
      <vt:lpstr>PowerPoint bemutató</vt:lpstr>
      <vt:lpstr>Úthálózat-védelmi fejlesztések</vt:lpstr>
      <vt:lpstr>Tervezett mérőállomások (rövid távon)</vt:lpstr>
      <vt:lpstr>További lehetőség</vt:lpstr>
      <vt:lpstr>PowerPoint bemutató</vt:lpstr>
      <vt:lpstr>Köszönöm megtisztelő figyelmüket!</vt:lpstr>
    </vt:vector>
  </TitlesOfParts>
  <Company>Magyar Közút NZRt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Hazai közútkezelés során elért eredmények</dc:title>
  <dc:creator>Bukta Péter</dc:creator>
  <cp:lastModifiedBy>Szerencsi Gábor</cp:lastModifiedBy>
  <cp:revision>97</cp:revision>
  <dcterms:created xsi:type="dcterms:W3CDTF">2014-02-18T07:50:58Z</dcterms:created>
  <dcterms:modified xsi:type="dcterms:W3CDTF">2014-08-25T09:59:15Z</dcterms:modified>
</cp:coreProperties>
</file>