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327" r:id="rId2"/>
    <p:sldId id="263" r:id="rId3"/>
    <p:sldId id="264" r:id="rId4"/>
    <p:sldId id="269" r:id="rId5"/>
    <p:sldId id="268" r:id="rId6"/>
    <p:sldId id="273" r:id="rId7"/>
    <p:sldId id="295" r:id="rId8"/>
    <p:sldId id="293" r:id="rId9"/>
    <p:sldId id="317" r:id="rId10"/>
    <p:sldId id="297" r:id="rId11"/>
    <p:sldId id="298" r:id="rId12"/>
    <p:sldId id="299" r:id="rId13"/>
    <p:sldId id="300" r:id="rId14"/>
    <p:sldId id="303" r:id="rId15"/>
    <p:sldId id="304" r:id="rId16"/>
    <p:sldId id="306" r:id="rId17"/>
    <p:sldId id="307" r:id="rId18"/>
    <p:sldId id="308" r:id="rId19"/>
    <p:sldId id="310" r:id="rId20"/>
    <p:sldId id="312" r:id="rId21"/>
    <p:sldId id="320" r:id="rId22"/>
    <p:sldId id="321" r:id="rId23"/>
    <p:sldId id="322" r:id="rId24"/>
    <p:sldId id="324" r:id="rId25"/>
    <p:sldId id="325" r:id="rId26"/>
    <p:sldId id="326" r:id="rId2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0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>
        <p:scale>
          <a:sx n="80" d="100"/>
          <a:sy n="80" d="100"/>
        </p:scale>
        <p:origin x="-510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CB2898-B08A-4729-B9B2-FAAEC8B03BF7}" type="datetimeFigureOut">
              <a:rPr lang="hu-HU"/>
              <a:pPr>
                <a:defRPr/>
              </a:pPr>
              <a:t>2014.09.17.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AA51EA-AC71-4800-9730-B43C504A556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349014-11E8-405D-9BF6-0EA46AA6D72D}" type="slidenum">
              <a:rPr lang="hu-HU" smtClean="0"/>
              <a:pPr/>
              <a:t>1</a:t>
            </a:fld>
            <a:endParaRPr lang="hu-H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349014-11E8-405D-9BF6-0EA46AA6D72D}" type="slidenum">
              <a:rPr lang="hu-HU" smtClean="0"/>
              <a:pPr/>
              <a:t>2</a:t>
            </a:fld>
            <a:endParaRPr lang="hu-H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AA51EA-AC71-4800-9730-B43C504A5560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AA51EA-AC71-4800-9730-B43C504A5560}" type="slidenum">
              <a:rPr lang="hu-HU" smtClean="0"/>
              <a:pPr>
                <a:defRPr/>
              </a:pPr>
              <a:t>22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6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B228-CA0D-49F4-AD4A-D11D42D2F78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6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027DB-CA49-48EF-AB3D-EBC88437042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6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8181-0949-4F05-AF6F-8FA5B904ECE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6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3C907-3D22-4CB4-9E7D-547D9C01C94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CB095-E943-4929-9DD8-20F614E62C7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7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37728-71C6-4B53-BB18-DD1C9C722D1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9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D5E41-F986-4FAF-B766-4CE2A53C3C9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5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EDABB-3613-4A49-9A5C-EECD069151E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4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B79C8-C517-4AE4-A531-0BF99E892D4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7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809FF-7FF5-4B0F-BB67-8360439CB3A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gy sarkán kerekítve levágott téglalap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erékszögű háromszög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Szabadkézi sokszög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9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11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66C2A-E7A4-4F1D-AA41-63E3ED1155C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Cím helye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  <a:endParaRPr lang="en-US" smtClean="0"/>
          </a:p>
        </p:txBody>
      </p:sp>
      <p:sp>
        <p:nvSpPr>
          <p:cNvPr id="1029" name="Szöveg helye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hu-HU" smtClean="0"/>
              <a:t>39. Útügyi Napok/Pallós</a:t>
            </a:r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0D41F72-AAA4-4DDE-9E1C-2B0D4F528A0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  <p:grpSp>
        <p:nvGrpSpPr>
          <p:cNvPr id="1033" name="Csoportba foglalás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7958137" cy="285752"/>
          </a:xfrm>
        </p:spPr>
        <p:txBody>
          <a:bodyPr/>
          <a:lstStyle/>
          <a:p>
            <a:pPr eaLnBrk="1" hangingPunct="1"/>
            <a:endParaRPr lang="hu-HU" sz="2400" b="1" dirty="0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60" cy="492922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endParaRPr lang="hu-HU" sz="2400" b="1" dirty="0" smtClean="0">
              <a:latin typeface="Arial" charset="0"/>
              <a:cs typeface="Times New Roman" pitchFamily="18" charset="0"/>
            </a:endParaRPr>
          </a:p>
          <a:p>
            <a:pPr algn="ctr">
              <a:buNone/>
            </a:pPr>
            <a:r>
              <a:rPr lang="hu-HU" sz="2000" b="1" dirty="0" smtClean="0">
                <a:latin typeface="Arial" charset="0"/>
                <a:cs typeface="Times New Roman" pitchFamily="18" charset="0"/>
              </a:rPr>
              <a:t>Nagy terhelésű, hosszú élettartamú utak</a:t>
            </a:r>
            <a:endParaRPr lang="hu-HU" sz="2000" b="1" dirty="0" smtClean="0">
              <a:latin typeface="Arial" charset="0"/>
            </a:endParaRPr>
          </a:p>
          <a:p>
            <a:pPr algn="ctr">
              <a:buNone/>
            </a:pPr>
            <a:r>
              <a:rPr lang="hu-HU" sz="2000" b="1" dirty="0" smtClean="0">
                <a:latin typeface="Arial" charset="0"/>
              </a:rPr>
              <a:t>39. Útügyi Napok. Győr, 2014. szeptember 25.</a:t>
            </a:r>
          </a:p>
          <a:p>
            <a:pPr algn="ctr">
              <a:buNone/>
            </a:pPr>
            <a:endParaRPr lang="hu-HU" sz="2400" b="1" dirty="0" smtClean="0">
              <a:latin typeface="Arial" charset="0"/>
              <a:cs typeface="Arial" pitchFamily="34" charset="0"/>
            </a:endParaRPr>
          </a:p>
          <a:p>
            <a:pPr algn="ctr">
              <a:buNone/>
            </a:pPr>
            <a:r>
              <a:rPr lang="hu-HU" sz="2800" b="1" dirty="0" smtClean="0">
                <a:latin typeface="Arial" charset="0"/>
                <a:cs typeface="Arial" pitchFamily="34" charset="0"/>
              </a:rPr>
              <a:t>Hosszú élettartamú aszfaltburkolatú útpályaszerkezetek tervezésének szempontjai</a:t>
            </a:r>
          </a:p>
          <a:p>
            <a:pPr algn="ctr">
              <a:buNone/>
            </a:pPr>
            <a:endParaRPr lang="hu-HU" sz="2400" b="1" dirty="0" smtClean="0">
              <a:latin typeface="Arial" charset="0"/>
              <a:cs typeface="Arial" pitchFamily="34" charset="0"/>
            </a:endParaRPr>
          </a:p>
          <a:p>
            <a:pPr algn="ctr">
              <a:buNone/>
            </a:pPr>
            <a:r>
              <a:rPr lang="hu-HU" sz="2000" b="1" dirty="0" smtClean="0">
                <a:latin typeface="Arial" charset="0"/>
                <a:cs typeface="Arial" pitchFamily="34" charset="0"/>
              </a:rPr>
              <a:t>Dr. Pallós Imre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285720" y="6356350"/>
            <a:ext cx="5734080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357158" y="928670"/>
            <a:ext cx="8572560" cy="550072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hu-HU" sz="2200" b="1" i="1" u="sng" dirty="0" smtClean="0">
                <a:latin typeface="Arial" pitchFamily="34" charset="0"/>
                <a:cs typeface="Arial" pitchFamily="34" charset="0"/>
              </a:rPr>
              <a:t>hézagtartalmat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tekintve a századfordulóra  már jobban elterjedtebbé vált aszfaltmechanikai vizsgálatok azt jelezték, hogy a 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plasztikus alakváltozási ellenállást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, a 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hidegviselkedési tulajdonságot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és a 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fáradási tulajdonságot 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együttesen tekintve a hengerelt aszfaltok 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3,5-4 </a:t>
            </a:r>
            <a:r>
              <a:rPr lang="hu-HU" sz="22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tf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%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hézagtartalomnál nyújtják a legjobb teljesítményt.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Svájc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, Németország és Ausztria ennek megfelelően korrigálta előírásaikat.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14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A hézagtartalomra a korábbi </a:t>
            </a:r>
            <a:r>
              <a:rPr lang="hu-HU" sz="2200" b="1" i="1" dirty="0" smtClean="0">
                <a:latin typeface="Arial" pitchFamily="34" charset="0"/>
                <a:cs typeface="Arial" pitchFamily="34" charset="0"/>
              </a:rPr>
              <a:t>hazai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előírásaink meglehetősen tág alsó- és felső határokat írtak elő, főleg a kötő- és alaprétegek esetében. Napjainkra a magyar előírás lényegében e paraméter vonatkozásában is jó azonosságot mutat a hasonló éghajlatú európai országok előírásaival.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10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428597" y="500042"/>
            <a:ext cx="8286778" cy="928694"/>
          </a:xfrm>
        </p:spPr>
        <p:txBody>
          <a:bodyPr/>
          <a:lstStyle/>
          <a:p>
            <a:pPr algn="ctr" eaLnBrk="1" hangingPunct="1"/>
            <a:r>
              <a:rPr lang="hu-HU" sz="20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A 2007 évi német és a 2010 évi magyar előírás szerinti tervezési hézagtartalmak  AC típusú kopórétegek esetében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643050"/>
            <a:ext cx="8215370" cy="471490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2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 </a:t>
            </a:r>
            <a:endParaRPr lang="hu-HU" sz="2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Kép 4" descr="mbbe_mané_sz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5" y="1928802"/>
            <a:ext cx="7339314" cy="4143404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11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8501062" cy="428625"/>
          </a:xfrm>
        </p:spPr>
        <p:txBody>
          <a:bodyPr/>
          <a:lstStyle/>
          <a:p>
            <a:pPr eaLnBrk="1" hangingPunct="1"/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4.) </a:t>
            </a:r>
            <a:r>
              <a:rPr lang="hu-HU" sz="2200" b="1" dirty="0" err="1" smtClean="0">
                <a:solidFill>
                  <a:srgbClr val="7030A0"/>
                </a:solidFill>
                <a:latin typeface="Arial" charset="0"/>
                <a:cs typeface="Arial" charset="0"/>
              </a:rPr>
              <a:t>Nagymodulusú</a:t>
            </a:r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 aszfaltokkal épülő pályaszerkezet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3" y="1143000"/>
            <a:ext cx="8572500" cy="528639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Külön fejlődési irány, Franciaországból indul, Európa több országa (a francia alapfilozófiától eltérve) átveszi. A nagyobb modulust az átlagosnál keményebb bitumen használata eredményezi.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4.1.  A  francia filozófia, építési mód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az alaprétegként épített (egyébként kopóréteg szemnagyságú, szemeloszlású)  kemény bitumennel gyártott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nagymodulusú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asz-faltok  a fárasztó igénybevételeket jobban viselik, ezért a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mérete-zésnél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ezt ki lehet használni,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 folytonos szemeloszlás, a 100 % zúzott-anyag tartalom és a kemény bitumen nagy plasztikus alakváltozási ellenállást biztosít,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 folytonos szemeloszlású, 4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tf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% körüli hézagtartalmú aszfalt hajlító- húzószilárdsága jó, ez a hidegviselkedés szempontjából is kedvező. Ezzel együtt ugyan repedésérzékenyebbek, de ha alaprétegként, kötőrétegként épül, akkor a téli gyors lehűlések hatásai kevésbé veszik igénybe.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571472" y="6356350"/>
            <a:ext cx="5448328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14313" y="642918"/>
            <a:ext cx="8501062" cy="642942"/>
          </a:xfrm>
        </p:spPr>
        <p:txBody>
          <a:bodyPr/>
          <a:lstStyle/>
          <a:p>
            <a:pPr eaLnBrk="1" hangingPunct="1"/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A hagyományos aszfalt alapréteg és a </a:t>
            </a:r>
            <a:r>
              <a:rPr lang="hu-HU" sz="1800" b="1" dirty="0" err="1" smtClean="0">
                <a:solidFill>
                  <a:srgbClr val="7030A0"/>
                </a:solidFill>
                <a:latin typeface="Arial" charset="0"/>
                <a:cs typeface="Arial" charset="0"/>
              </a:rPr>
              <a:t>nagymodulusú</a:t>
            </a:r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 aszfalt  fáradási tulajdonságainak összehasonlítása. (J. </a:t>
            </a:r>
            <a:r>
              <a:rPr lang="hu-HU" sz="1800" b="1" dirty="0" err="1" smtClean="0">
                <a:solidFill>
                  <a:srgbClr val="7030A0"/>
                </a:solidFill>
                <a:latin typeface="Arial" charset="0"/>
                <a:cs typeface="Arial" charset="0"/>
              </a:rPr>
              <a:t>Bonnot</a:t>
            </a:r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, 1994)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3" y="1428736"/>
            <a:ext cx="8572500" cy="500066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Kép 3" descr="bonno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57298"/>
            <a:ext cx="8001056" cy="4929222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7157" y="642918"/>
            <a:ext cx="8358217" cy="642942"/>
          </a:xfrm>
        </p:spPr>
        <p:txBody>
          <a:bodyPr/>
          <a:lstStyle/>
          <a:p>
            <a:pPr algn="just" eaLnBrk="1" hangingPunct="1"/>
            <a:r>
              <a:rPr lang="hu-HU" sz="20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A vastagság-szükségletek  különbözősége azonos peremfeltételek mellett. (J. </a:t>
            </a:r>
            <a:r>
              <a:rPr lang="hu-HU" sz="2000" b="1" dirty="0" err="1" smtClean="0">
                <a:solidFill>
                  <a:srgbClr val="7030A0"/>
                </a:solidFill>
                <a:latin typeface="Arial" charset="0"/>
                <a:cs typeface="Arial" charset="0"/>
              </a:rPr>
              <a:t>Bonnot</a:t>
            </a:r>
            <a:r>
              <a:rPr lang="hu-HU" sz="20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85719" y="1428736"/>
            <a:ext cx="8501093" cy="507209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Kép 3" descr="bonno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571612"/>
            <a:ext cx="6143668" cy="4857784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14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57158" y="6356350"/>
            <a:ext cx="5662642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6715172" cy="500083"/>
          </a:xfrm>
        </p:spPr>
        <p:txBody>
          <a:bodyPr/>
          <a:lstStyle/>
          <a:p>
            <a:pPr eaLnBrk="1" hangingPunct="1"/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Az NF 98-141 szerinti </a:t>
            </a:r>
            <a:r>
              <a:rPr lang="hu-HU" sz="1800" b="1" dirty="0" err="1" smtClean="0">
                <a:solidFill>
                  <a:srgbClr val="7030A0"/>
                </a:solidFill>
                <a:latin typeface="Arial" charset="0"/>
                <a:cs typeface="Arial" charset="0"/>
              </a:rPr>
              <a:t>nagymodulusú</a:t>
            </a:r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 aszfaltok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3" y="1143000"/>
            <a:ext cx="8572500" cy="535783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Kép 3" descr="mbbe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142984"/>
            <a:ext cx="8143932" cy="5357850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214283" y="785795"/>
            <a:ext cx="8715435" cy="571504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nagymodulusú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aszfaltok építésének egyes fázisai intenzív forgalmat viselő utakon Franciaországban 1990 -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től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kopóréteg: 		6-8 cm BBSG 0/10, vagy 0/14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kötőréteg:		6-8 cm BBSG 0/10, vagy 0/14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aszfalt alapréteg: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	6-8 cm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1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vagy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2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(BB 0/10, v. BB 0/14)</a:t>
            </a:r>
          </a:p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  <a:sym typeface="Symbol"/>
              </a:rPr>
              <a:t></a:t>
            </a:r>
            <a:endParaRPr lang="hu-HU" sz="22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kopóréteg:		6-8 cm BBSG 0/10, vagy BB 0/14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kötőréteg: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	6-8 cm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2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 (BB 0/10, 0/14)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aszfalt alapréteg:	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6-8 cm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2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 (BB 0/10, 0/14)</a:t>
            </a:r>
          </a:p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  <a:sym typeface="Symbol"/>
              </a:rPr>
              <a:t></a:t>
            </a:r>
            <a:endParaRPr lang="hu-HU" sz="28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kopóréteg:		2,5 cm BBTM 0/10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kötőréteg: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	6-8 cm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2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 (BB 0/10, 0/14)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aszfalt alapréteg:	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6-8 cm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2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 (BB 0/10, 0/14)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aszfalt alapréteg:	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6-8 cm </a:t>
            </a:r>
            <a:r>
              <a:rPr lang="hu-H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ÉME 2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 (BB 0/10, 0/14)</a:t>
            </a:r>
            <a:endParaRPr lang="hu-HU" sz="24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2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16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214282" y="6356350"/>
            <a:ext cx="5805518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642910" y="571500"/>
            <a:ext cx="8072464" cy="428625"/>
          </a:xfrm>
        </p:spPr>
        <p:txBody>
          <a:bodyPr/>
          <a:lstStyle/>
          <a:p>
            <a:pPr eaLnBrk="1" hangingPunct="1"/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4.2. Építési módok Európa egyes országaiban a 90-es évek közepétől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3" y="1143000"/>
            <a:ext cx="8572500" cy="528639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Svájci gyakorlat: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aszfalt alapréteg típus, speciális modifikált bitumennel (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Mixelf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BP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Struktur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Shell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Multiphalt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)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5734"/>
            <a:ext cx="7358114" cy="392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17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285720" y="6500834"/>
            <a:ext cx="5734080" cy="220641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214283" y="785795"/>
            <a:ext cx="8715435" cy="550072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Angliai építési mód: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folytonos szemeloszlású aszfaltbeton alapréteg típus, 100 %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zúzottanyag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tartalom, normál kemény (B-15) bitumennel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200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r="23982"/>
          <a:stretch>
            <a:fillRect/>
          </a:stretch>
        </p:blipFill>
        <p:spPr bwMode="auto">
          <a:xfrm>
            <a:off x="1071538" y="1714488"/>
            <a:ext cx="657227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18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285720" y="6356350"/>
            <a:ext cx="3500462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 /Pallós</a:t>
            </a:r>
            <a:endParaRPr lang="hu-H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214282" y="857233"/>
            <a:ext cx="8715435" cy="550072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Ausztriai építési mód: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folytonos szemeloszlású aszfaltbeton alapréteg típus, 100 %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zúzottanyag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tartalom, speciális modifikált, R – S – T jelű modifikált bitumenekkel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200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3"/>
          <p:cNvPicPr>
            <a:picLocks noChangeAspect="1" noChangeArrowheads="1"/>
          </p:cNvPicPr>
          <p:nvPr/>
        </p:nvPicPr>
        <p:blipFill>
          <a:blip r:embed="rId2"/>
          <a:srcRect r="23982"/>
          <a:stretch>
            <a:fillRect/>
          </a:stretch>
        </p:blipFill>
        <p:spPr bwMode="auto">
          <a:xfrm>
            <a:off x="928663" y="2000240"/>
            <a:ext cx="664373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19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500034" y="6356350"/>
            <a:ext cx="3286148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7958137" cy="428625"/>
          </a:xfrm>
        </p:spPr>
        <p:txBody>
          <a:bodyPr/>
          <a:lstStyle/>
          <a:p>
            <a:pPr eaLnBrk="1" hangingPunct="1"/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1.) Az aszfalt-pályaszerkezet </a:t>
            </a:r>
            <a:r>
              <a:rPr lang="hu-HU" sz="24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igénybevételei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88" y="1143000"/>
            <a:ext cx="8358187" cy="514352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 fejlett európai országok forgalmát az 1990-es évek elejétől az alábbiak jellemzik: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 közúti nehézforgalom jelentős növekedése,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megnövekedett  tengelysúlyok (10 tonnáról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11,5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tonnára) és nagyobb (40-44 tonna) összsúlyok,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elterjedtté vált az 1+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1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+3 elrendezésű öttengelyes nyerges vontató, amelynek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hu-HU" sz="2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super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sz="2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single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típusú,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nagy nyomású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abroncsa az aszfaltburkolatra agresszívebb hatással van.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10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1970 óta a nyári hőmérsékletek  monoton növekvő jelleggel növekednek. Az aszfaltok plasztikus alakváltozási ellenállása a korábbiaknál jóval fontosabbá vált.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14313" y="642918"/>
            <a:ext cx="8501062" cy="500066"/>
          </a:xfrm>
        </p:spPr>
        <p:txBody>
          <a:bodyPr/>
          <a:lstStyle/>
          <a:p>
            <a:pPr eaLnBrk="1" hangingPunct="1"/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4.3. </a:t>
            </a:r>
            <a:r>
              <a:rPr lang="hu-HU" sz="1800" b="1" dirty="0" err="1" smtClean="0">
                <a:solidFill>
                  <a:srgbClr val="7030A0"/>
                </a:solidFill>
                <a:latin typeface="Arial" charset="0"/>
                <a:cs typeface="Arial" charset="0"/>
              </a:rPr>
              <a:t>Nagymodulusú</a:t>
            </a:r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 aszfaltok építése Magyarországon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3" y="1428736"/>
            <a:ext cx="8572500" cy="500066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 2044/2003 kor. sz. határozat alapján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döntés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született hidraulikus alaprétegekre építendő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nagymodulusú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aszfalt-pályaszerkezet specifikációjának kidolgozására.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Az 2004 évi kiadású Műszaki Szállítási Feltételek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az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európai országokban alkalmazott építési módot specifikálta, azaz két  azonos típusú teherviselő réteg képezte az aszfalt felépítményben a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nagymodulusú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rétegeket. Az mK-20/F NM  típusú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nagymodulusú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aszfaltkeverék, a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folytonos szemeloszlású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100 % zúzottanyag-tartalmú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PmB-A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15/30 polimerrel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modifikált bitumennel gyártott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aszfalt.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Ezen két azonos vastagságú teherviselő rétegre (az aszfalt alaprétegre és kötőrétegre) 4 cm mZMA-12 típusú kopóréteg épül.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A felépítményt a forgalmi terhelési osztály (E ; K vagy R)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függvé-nyében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kellett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megválasztani.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20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285720" y="6356350"/>
            <a:ext cx="5734080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428596" y="857233"/>
            <a:ext cx="8429684" cy="55721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Tartalom helye 3" descr="mbbe_magyarnagym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28662" y="1071546"/>
            <a:ext cx="7429552" cy="54292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21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1071538" y="6356350"/>
            <a:ext cx="4948262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14313" y="500042"/>
            <a:ext cx="8501062" cy="428628"/>
          </a:xfrm>
        </p:spPr>
        <p:txBody>
          <a:bodyPr/>
          <a:lstStyle/>
          <a:p>
            <a:pPr eaLnBrk="1" hangingPunct="1"/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5.) Az aszfaltburkolatok élettartamáról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2" y="928670"/>
            <a:ext cx="8715405" cy="55721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1. A tervezési élettartam  </a:t>
            </a:r>
            <a:r>
              <a:rPr lang="hu-HU" sz="2000" b="1" i="1" dirty="0" smtClean="0">
                <a:latin typeface="Arial" pitchFamily="34" charset="0"/>
                <a:cs typeface="Arial" pitchFamily="34" charset="0"/>
                <a:sym typeface="Symbol"/>
              </a:rPr>
              <a:t>  valóságos élettartam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8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az aszfalt pályaszerkezet kötő- és aszfalt alaprétegeinek élettartama messze (!) meghaladhatja a tervezési élettartamot </a:t>
            </a:r>
            <a:r>
              <a:rPr lang="hu-HU" sz="2000" b="1" u="sng" dirty="0" smtClean="0">
                <a:latin typeface="Arial" pitchFamily="34" charset="0"/>
                <a:cs typeface="Arial" pitchFamily="34" charset="0"/>
                <a:sym typeface="Symbol"/>
              </a:rPr>
              <a:t>megfelelő anyagtervezés</a:t>
            </a: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 esetén. fáradási repedéseknek nyoma sincs,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kopórétegek esetében azonban  csak 10-12 éves élettartam a reális elvárás (Az ÉHA, az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  <a:sym typeface="Symbol"/>
              </a:rPr>
              <a:t>öntöttaszfalt</a:t>
            </a: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 esete kivételével.)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1800" b="1" i="1" dirty="0" smtClean="0">
                <a:latin typeface="Arial" pitchFamily="34" charset="0"/>
                <a:cs typeface="Arial" pitchFamily="34" charset="0"/>
                <a:sym typeface="Symbol"/>
              </a:rPr>
              <a:t>Példa: több, mint 30 éve épített aszfalt pályaszerkezetből fúrt minták: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Kép 3" descr="0107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429000"/>
            <a:ext cx="4013688" cy="2928958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22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285720" y="6356350"/>
            <a:ext cx="5734080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357158" y="857232"/>
            <a:ext cx="8572560" cy="5643602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2. A teljes pályaszerkezet viselkedésének kérdése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Az élettartami elvárások kérdését tekintve </a:t>
            </a: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nemcsak az aszfalt pályaszerkezet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hanem az alaprétegek viselkedését is figyelembe kell venni. </a:t>
            </a: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Így például a nem megfelelően feszültségmentesített hidraulikus kötésű alaprétegek „kezelhetetlen” reflexiós repedéseket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okoznak.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Kép 3" descr="080812 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3071810"/>
            <a:ext cx="6286544" cy="3143272"/>
          </a:xfrm>
          <a:prstGeom prst="rect">
            <a:avLst/>
          </a:prstGeom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23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57158" y="6356350"/>
            <a:ext cx="5662642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357158" y="714356"/>
            <a:ext cx="8572560" cy="5643602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i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i="1" dirty="0" smtClean="0">
                <a:latin typeface="Arial" pitchFamily="34" charset="0"/>
                <a:cs typeface="Arial" pitchFamily="34" charset="0"/>
              </a:rPr>
              <a:t>3. A pályaszerkezet alatti vizek rongáló hatása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Ha megfelelően méretezett, és ha megfelelő teljesítményű aszfaltokból is építjük a szerkezetet, akkor is  földműben és az alaprétegben különféle okokból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belépő és felgyülemlő vizek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gyors tönkre-menetelt okoznak.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Kép 4" descr="M1víz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428868"/>
            <a:ext cx="7858180" cy="3857652"/>
          </a:xfrm>
          <a:prstGeom prst="rect">
            <a:avLst/>
          </a:prstGeo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24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14313" y="500042"/>
            <a:ext cx="8501062" cy="428628"/>
          </a:xfrm>
        </p:spPr>
        <p:txBody>
          <a:bodyPr/>
          <a:lstStyle/>
          <a:p>
            <a:pPr eaLnBrk="1" hangingPunct="1"/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6</a:t>
            </a:r>
            <a:r>
              <a:rPr lang="hu-HU" sz="2200" b="1" smtClean="0">
                <a:solidFill>
                  <a:srgbClr val="7030A0"/>
                </a:solidFill>
                <a:latin typeface="Arial" charset="0"/>
                <a:cs typeface="Arial" charset="0"/>
              </a:rPr>
              <a:t>.) Záró megállapítások</a:t>
            </a:r>
            <a:endParaRPr lang="hu-HU" sz="2200" b="1" dirty="0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282" y="928670"/>
            <a:ext cx="8786874" cy="55007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hu-HU" sz="2000" i="1" dirty="0" smtClean="0">
                <a:latin typeface="Arial" pitchFamily="34" charset="0"/>
                <a:cs typeface="Arial" pitchFamily="34" charset="0"/>
                <a:sym typeface="Symbol"/>
              </a:rPr>
              <a:t>I</a:t>
            </a:r>
            <a:r>
              <a:rPr lang="hu-HU" sz="2000" i="1" u="sng" dirty="0" smtClean="0">
                <a:latin typeface="Arial" pitchFamily="34" charset="0"/>
                <a:cs typeface="Arial" pitchFamily="34" charset="0"/>
                <a:sym typeface="Symbol"/>
              </a:rPr>
              <a:t>ntenzív forgalmak viselésére tartósan is alkalmas aszfaltpálya-szerkezetként</a:t>
            </a: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 az európai gyakorlat szerint (de a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  <a:sym typeface="Symbol"/>
              </a:rPr>
              <a:t>nagymodulusú</a:t>
            </a: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 aszfaltokkal szerzett hazai tapasztalatok alapján is) a 20-25 cm vastagságú (jellemzően inkább kötőanyag nélküli) alaprétegre;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	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Symbol"/>
              </a:rPr>
              <a:t>három rétegből </a:t>
            </a: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álló, a forgalom nagyságától függően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Symbol"/>
              </a:rPr>
              <a:t>20-28 cm </a:t>
            </a:r>
            <a:r>
              <a:rPr lang="hu-HU" sz="2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Symbol"/>
              </a:rPr>
              <a:t>összvastagságú</a:t>
            </a:r>
            <a:r>
              <a:rPr lang="hu-HU" sz="2000" b="1" dirty="0" smtClean="0">
                <a:latin typeface="Arial" pitchFamily="34" charset="0"/>
                <a:cs typeface="Arial" pitchFamily="34" charset="0"/>
                <a:sym typeface="Symbol"/>
              </a:rPr>
              <a:t>  aszfalt-pályaszerkezet épül az alábbiak szerint: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hu-HU" sz="2000" b="1" dirty="0" smtClean="0">
              <a:latin typeface="Arial" pitchFamily="34" charset="0"/>
              <a:cs typeface="Arial" pitchFamily="34" charset="0"/>
              <a:sym typeface="Symbol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/>
        </p:nvGraphicFramePr>
        <p:xfrm>
          <a:off x="285720" y="3143248"/>
          <a:ext cx="8643998" cy="3071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6000792"/>
              </a:tblGrid>
              <a:tr h="1486672">
                <a:tc>
                  <a:txBody>
                    <a:bodyPr/>
                    <a:lstStyle/>
                    <a:p>
                      <a:endParaRPr lang="hu-HU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hu-HU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hu-HU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Kopóréteg</a:t>
                      </a:r>
                      <a:endParaRPr lang="hu-HU" i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10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hu-HU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3,0 – 4,0 cm vastagságú, SMA 0/8 vagy SMA 0/11 típusok (Franciaországban BBTM típusok)</a:t>
                      </a:r>
                    </a:p>
                    <a:p>
                      <a:pPr algn="ctr"/>
                      <a:r>
                        <a:rPr lang="hu-HU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100 % zúzottanyag-tartalommal, modifikált bitumennel gyártva</a:t>
                      </a:r>
                      <a:endParaRPr lang="hu-HU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585161">
                <a:tc>
                  <a:txBody>
                    <a:bodyPr/>
                    <a:lstStyle/>
                    <a:p>
                      <a:endParaRPr lang="hu-HU" b="1" i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hu-HU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Teherviselő rétegek:</a:t>
                      </a:r>
                    </a:p>
                    <a:p>
                      <a:r>
                        <a:rPr lang="hu-HU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aszfalt alap- és kötőréteg</a:t>
                      </a:r>
                      <a:endParaRPr lang="hu-HU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hu-H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8-12 cm vastagságú, AC 0/16, AC 0/22, vagy AC 0/32 típusokból épített </a:t>
                      </a:r>
                      <a:r>
                        <a:rPr lang="hu-HU" b="1" i="1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azonos két réteg, </a:t>
                      </a:r>
                      <a:r>
                        <a:rPr lang="hu-HU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100 % zúzott-anyag tartalommal, - az általában használatosnál keményebb - modifikált bitumennel gyártva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25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>
          <a:xfrm>
            <a:off x="357158" y="6356350"/>
            <a:ext cx="5662642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142844" y="928670"/>
            <a:ext cx="8858312" cy="535785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36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3800" b="1" dirty="0" smtClean="0">
                <a:latin typeface="Arial" pitchFamily="34" charset="0"/>
                <a:cs typeface="Arial" pitchFamily="34" charset="0"/>
              </a:rPr>
              <a:t>Köszönöm megtisztelő figyelmüket !</a:t>
            </a:r>
          </a:p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36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36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3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26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285720" y="6356350"/>
            <a:ext cx="5734080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15369" cy="785818"/>
          </a:xfrm>
        </p:spPr>
        <p:txBody>
          <a:bodyPr/>
          <a:lstStyle/>
          <a:p>
            <a:pPr eaLnBrk="1" hangingPunct="1"/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2.) A járulékos hatások figyelembevétele az aszfaltok   anyagtervezési előírásaiban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88" y="1428736"/>
            <a:ext cx="8358187" cy="507209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274320" indent="-25200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A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viszkoelasztikus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aszfaltok alakváltozására  a hőmérséklet mellet a terhelő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feszültségnek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és terhelési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időnek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(sebességnek) van szerepe. Ezt az aszfaltok tervezési előírásaiban figyelembe kell venni. A hőmérséklet adottság, a terhelést a vastagsággal méretezés veszi figyelembe. A terhelési időt a forgalom lefolyási jellegével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mint „járulékos terheléssel” – vesszük figyelembe. (lassú forgalom, fékezési-gyorsulási kényszerek, geometriai kialakítások, stb.)</a:t>
            </a:r>
          </a:p>
          <a:p>
            <a:pPr marL="274320" indent="-25200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900" b="1" dirty="0" smtClean="0">
              <a:latin typeface="Arial" pitchFamily="34" charset="0"/>
              <a:cs typeface="Arial" pitchFamily="34" charset="0"/>
            </a:endParaRPr>
          </a:p>
          <a:p>
            <a:pPr marL="274320" indent="-25200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i="1" u="sng" dirty="0" smtClean="0">
                <a:latin typeface="Arial" pitchFamily="34" charset="0"/>
                <a:cs typeface="Arial" pitchFamily="34" charset="0"/>
              </a:rPr>
              <a:t>Svájc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; az SN 640431b szabványuk  szerint: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„L”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könnyű,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„N”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(normál)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„S”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nehéz és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„H”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Hochbelastet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= erősen terhelt)  járulékos igénybe-vételekre alkalmazható aszfaltkeverékeket specifikál.</a:t>
            </a:r>
          </a:p>
          <a:p>
            <a:pPr marL="274320" indent="-25200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i="1" u="sng" dirty="0" smtClean="0">
                <a:latin typeface="Arial" pitchFamily="34" charset="0"/>
                <a:cs typeface="Arial" pitchFamily="34" charset="0"/>
              </a:rPr>
              <a:t>Németország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; korábban  N és S, 2007.-től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„L”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leichte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, „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normale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és </a:t>
            </a:r>
            <a:r>
              <a:rPr lang="hu-H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„S”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besondere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igénybevételekre alkalmas aszfaltokat ír elő.</a:t>
            </a:r>
          </a:p>
          <a:p>
            <a:pPr marL="274320" indent="-25200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i="1" u="sng" dirty="0" smtClean="0">
                <a:latin typeface="Arial" pitchFamily="34" charset="0"/>
                <a:cs typeface="Arial" pitchFamily="34" charset="0"/>
              </a:rPr>
              <a:t>Ausztria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; a 2010.-ben kiadott, 2012.-ben kiegészített RVS 08.07.05. előírásában célorientáltan is meglehetősen bonyolult, újszerű szabályozási elemeket vezetett be.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7958137" cy="785812"/>
          </a:xfrm>
        </p:spPr>
        <p:txBody>
          <a:bodyPr/>
          <a:lstStyle/>
          <a:p>
            <a:pPr eaLnBrk="1" hangingPunct="1"/>
            <a:r>
              <a:rPr lang="hu-HU" sz="2000" b="1" smtClean="0">
                <a:latin typeface="Arial" charset="0"/>
                <a:cs typeface="Arial" charset="0"/>
              </a:rPr>
              <a:t>A különböztet meg.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88" y="928688"/>
            <a:ext cx="8358187" cy="542927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000" b="1" dirty="0" smtClean="0">
                <a:latin typeface="Arial" charset="0"/>
                <a:cs typeface="Arial" charset="0"/>
              </a:rPr>
              <a:t> A ma hatályos magyar előírás (ÚT 2-3.301) </a:t>
            </a:r>
            <a:r>
              <a:rPr lang="hu-H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„N” </a:t>
            </a:r>
            <a:r>
              <a:rPr lang="hu-HU" sz="2000" b="1" dirty="0" smtClean="0">
                <a:latin typeface="Arial" charset="0"/>
                <a:cs typeface="Arial" charset="0"/>
              </a:rPr>
              <a:t>normál és </a:t>
            </a:r>
            <a:r>
              <a:rPr lang="hu-H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„F” </a:t>
            </a:r>
            <a:r>
              <a:rPr lang="hu-HU" sz="2000" b="1" dirty="0" smtClean="0">
                <a:latin typeface="Arial" charset="0"/>
                <a:cs typeface="Arial" charset="0"/>
              </a:rPr>
              <a:t>fokozott igénybevételi kategóriákat különböztet meg.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Kép 4" descr="mbbe_maigénybevét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928802"/>
            <a:ext cx="7286676" cy="4429156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4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14313" y="571500"/>
            <a:ext cx="8501062" cy="428625"/>
          </a:xfrm>
        </p:spPr>
        <p:txBody>
          <a:bodyPr/>
          <a:lstStyle/>
          <a:p>
            <a:pPr eaLnBrk="1" hangingPunct="1"/>
            <a:r>
              <a:rPr lang="hu-HU" sz="22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3.) A tervezett összetétel befolyása az aszfaltok teljesítményére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4313" y="1143000"/>
            <a:ext cx="8572500" cy="521495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A korábbiaknál nagyobb teljesítményű aszfaltok kialakítását elősegítő előírásokat Európában folyamatosan fejlesztik. Hazánkban ez a munka 1997-ben indult be. Számunkra  a legnagyobb figyelmet a hasonló klimatikus adottságú országok (Franciaország, Svájc, Németország, Ausztria) fejlesztései, specifikációik korszerűsítései jelentik, ezeket kell figyeljük.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A teljesítményt befolyásoló főbb elemek;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a kőanyag-keverék 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szemszerkezeti és szemmegoszlási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minősége,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bitumen minőségének 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kérdése,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az aszfalt </a:t>
            </a:r>
            <a:r>
              <a:rPr lang="hu-H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hézagtartalmának</a:t>
            </a: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 szerepe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200" b="1" dirty="0" smtClean="0">
                <a:latin typeface="Arial" pitchFamily="34" charset="0"/>
                <a:cs typeface="Arial" pitchFamily="34" charset="0"/>
              </a:rPr>
              <a:t> </a:t>
            </a:r>
            <a:endParaRPr lang="hu-H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285720" y="6356350"/>
            <a:ext cx="5734080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357158" y="1000108"/>
            <a:ext cx="8572560" cy="5214974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18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A  kőanyag-keverék belső súrlódásának növelése érdekében az intenzív forgalmat viselő aszfaltok (kopó és kötőrétegek) esetében mind a 0,063-2,0 mm közötti homoktartományban, mind pedig a 2,0 mm feletti szemcsés kőanyag részben </a:t>
            </a:r>
            <a:r>
              <a:rPr lang="hu-H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kizárólagosság vált a zúzott kőanyag </a:t>
            </a: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alkalmazása.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12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A szemmegoszlási előírásokat tekintve Európa majd minden országában </a:t>
            </a:r>
            <a:r>
              <a:rPr lang="hu-H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szűkült  a szemeloszlások tartománya</a:t>
            </a: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1200" b="1" dirty="0" smtClean="0">
              <a:latin typeface="Arial" pitchFamily="34" charset="0"/>
              <a:cs typeface="Arial" pitchFamily="34" charset="0"/>
            </a:endParaRP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Az 1990 –es években az intenzívebb forgalmú utakra épített aszfaltok gyártásához már   közép-kemény  bitumeneket használtak,  sőt az előírásokban megjelentek a polimerrel modifikált bitumenek is. (A magyar gyakorlat  1995.- </a:t>
            </a:r>
            <a:r>
              <a:rPr lang="hu-HU" sz="1800" b="1" dirty="0" err="1" smtClean="0">
                <a:latin typeface="Arial" pitchFamily="34" charset="0"/>
                <a:cs typeface="Arial" pitchFamily="34" charset="0"/>
              </a:rPr>
              <a:t>ig</a:t>
            </a: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 szinte kizárólagosan 90 - es penetrációjú bitument használt. Ez alól az ÉHA és a modifikált vékonyaszfaltok jelentettek csak kivételt.) Napjainkban intenzív igénybevételekre meghatározóan mindenütt </a:t>
            </a:r>
            <a:r>
              <a:rPr lang="hu-H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PmB kötőanyagokat </a:t>
            </a:r>
            <a:r>
              <a:rPr lang="hu-HU" sz="1800" b="1" dirty="0" smtClean="0">
                <a:latin typeface="Arial" pitchFamily="34" charset="0"/>
                <a:cs typeface="Arial" pitchFamily="34" charset="0"/>
              </a:rPr>
              <a:t>használnak. </a:t>
            </a:r>
          </a:p>
          <a:p>
            <a:pPr marL="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hu-H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B79C8-C517-4AE4-A531-0BF99E892D48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86808" cy="642942"/>
          </a:xfrm>
        </p:spPr>
        <p:txBody>
          <a:bodyPr/>
          <a:lstStyle/>
          <a:p>
            <a:pPr algn="ctr" eaLnBrk="1" hangingPunct="1"/>
            <a:r>
              <a:rPr lang="hu-H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Az AB-12 és az AB-12/F típusú aszfaltkeverékek szemeloszlási határ-görbéi  az ÚT 2-3.301:1997 szerint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88" y="1428736"/>
            <a:ext cx="8358187" cy="492922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Kép 4" descr="mbbe_ab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44" y="1785926"/>
            <a:ext cx="7412594" cy="4357718"/>
          </a:xfrm>
          <a:prstGeom prst="rect">
            <a:avLst/>
          </a:prstGeom>
        </p:spPr>
      </p:pic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58246" cy="928694"/>
          </a:xfrm>
        </p:spPr>
        <p:txBody>
          <a:bodyPr/>
          <a:lstStyle/>
          <a:p>
            <a:pPr algn="ctr" eaLnBrk="1" hangingPunct="1"/>
            <a:r>
              <a:rPr lang="hu-HU" sz="2000" b="1" dirty="0" smtClean="0">
                <a:latin typeface="Arial" charset="0"/>
                <a:cs typeface="Arial" charset="0"/>
              </a:rPr>
              <a:t> </a:t>
            </a:r>
            <a:br>
              <a:rPr lang="hu-HU" sz="2000" b="1" dirty="0" smtClean="0">
                <a:latin typeface="Arial" charset="0"/>
                <a:cs typeface="Arial" charset="0"/>
              </a:rPr>
            </a:br>
            <a:r>
              <a:rPr lang="hu-HU" sz="2000" b="1" dirty="0" smtClean="0">
                <a:latin typeface="Arial" charset="0"/>
                <a:cs typeface="Arial" charset="0"/>
              </a:rPr>
              <a:t/>
            </a:r>
            <a:br>
              <a:rPr lang="hu-HU" sz="2000" b="1" dirty="0" smtClean="0">
                <a:latin typeface="Arial" charset="0"/>
                <a:cs typeface="Arial" charset="0"/>
              </a:rPr>
            </a:br>
            <a:r>
              <a:rPr lang="hu-HU" sz="2000" b="1" dirty="0" smtClean="0">
                <a:latin typeface="Arial" charset="0"/>
                <a:cs typeface="Arial" charset="0"/>
              </a:rPr>
              <a:t/>
            </a:r>
            <a:br>
              <a:rPr lang="hu-HU" sz="2000" b="1" dirty="0" smtClean="0">
                <a:latin typeface="Arial" charset="0"/>
                <a:cs typeface="Arial" charset="0"/>
              </a:rPr>
            </a:br>
            <a:r>
              <a:rPr lang="hu-HU" sz="2000" b="1" dirty="0" smtClean="0">
                <a:latin typeface="Arial" charset="0"/>
                <a:cs typeface="Arial" charset="0"/>
              </a:rPr>
              <a:t/>
            </a:r>
            <a:br>
              <a:rPr lang="hu-HU" sz="2000" b="1" dirty="0" smtClean="0">
                <a:latin typeface="Arial" charset="0"/>
                <a:cs typeface="Arial" charset="0"/>
              </a:rPr>
            </a:br>
            <a:r>
              <a:rPr lang="hu-HU" sz="2000" b="1" dirty="0" smtClean="0">
                <a:latin typeface="Arial" charset="0"/>
                <a:cs typeface="Arial" charset="0"/>
              </a:rPr>
              <a:t> </a:t>
            </a:r>
            <a:r>
              <a:rPr lang="hu-HU" sz="20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A</a:t>
            </a:r>
            <a: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 német ZTV 98 évi előírása az 1994 évi előírásukhoz képest jelentősen  szűkítette az SMA 0/8 S típus szemeloszlási határgörbéit.</a:t>
            </a:r>
            <a:br>
              <a:rPr lang="hu-HU" sz="18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</a:br>
            <a:endParaRPr lang="hu-HU" sz="1800" b="1" dirty="0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88" y="1643050"/>
            <a:ext cx="8358187" cy="478634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857364"/>
            <a:ext cx="8072494" cy="4429156"/>
          </a:xfrm>
          <a:prstGeom prst="rect">
            <a:avLst/>
          </a:prstGeom>
          <a:noFill/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357158" y="6356350"/>
            <a:ext cx="5662642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86808" cy="857256"/>
          </a:xfrm>
        </p:spPr>
        <p:txBody>
          <a:bodyPr/>
          <a:lstStyle/>
          <a:p>
            <a:pPr algn="ctr" eaLnBrk="1" hangingPunct="1"/>
            <a:r>
              <a:rPr lang="hu-H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 svájci SN 630431b:1998 szerint felhasználható bitumenminőségek az egyes igénybevételi kategóriákhoz tartozóan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188" y="1857364"/>
            <a:ext cx="8358187" cy="464347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	</a:t>
            </a:r>
            <a:endParaRPr lang="hu-H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Tartalom helye 3" descr="mbbe_svájcib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28728" y="2000239"/>
            <a:ext cx="6215106" cy="442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C907-3D22-4CB4-9E7D-547D9C01C94E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>
          <a:xfrm>
            <a:off x="428596" y="6356350"/>
            <a:ext cx="5591204" cy="365125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39. Útügyi Napok/Pallós</a:t>
            </a:r>
            <a:endParaRPr lang="hu-H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Áramlás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Áramlás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</TotalTime>
  <Words>791</Words>
  <Application>Microsoft PowerPoint</Application>
  <PresentationFormat>Diavetítés a képernyőre (4:3 oldalarány)</PresentationFormat>
  <Paragraphs>245</Paragraphs>
  <Slides>26</Slides>
  <Notes>4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26</vt:i4>
      </vt:variant>
    </vt:vector>
  </HeadingPairs>
  <TitlesOfParts>
    <vt:vector size="27" baseType="lpstr">
      <vt:lpstr>Áramlás</vt:lpstr>
      <vt:lpstr>1. dia</vt:lpstr>
      <vt:lpstr>1.) Az aszfalt-pályaszerkezet igénybevételei</vt:lpstr>
      <vt:lpstr>2.) A járulékos hatások figyelembevétele az aszfaltok   anyagtervezési előírásaiban</vt:lpstr>
      <vt:lpstr>A különböztet meg.</vt:lpstr>
      <vt:lpstr>3.) A tervezett összetétel befolyása az aszfaltok teljesítményére</vt:lpstr>
      <vt:lpstr>6. dia</vt:lpstr>
      <vt:lpstr>Az AB-12 és az AB-12/F típusú aszfaltkeverékek szemeloszlási határ-görbéi  az ÚT 2-3.301:1997 szerint</vt:lpstr>
      <vt:lpstr>      A német ZTV 98 évi előírása az 1994 évi előírásukhoz képest jelentősen  szűkítette az SMA 0/8 S típus szemeloszlási határgörbéit. </vt:lpstr>
      <vt:lpstr>A svájci SN 630431b:1998 szerint felhasználható bitumenminőségek az egyes igénybevételi kategóriákhoz tartozóan</vt:lpstr>
      <vt:lpstr>10. dia</vt:lpstr>
      <vt:lpstr>A 2007 évi német és a 2010 évi magyar előírás szerinti tervezési hézagtartalmak  AC típusú kopórétegek esetében</vt:lpstr>
      <vt:lpstr>4.) Nagymodulusú aszfaltokkal épülő pályaszerkezet</vt:lpstr>
      <vt:lpstr>A hagyományos aszfalt alapréteg és a nagymodulusú aszfalt  fáradási tulajdonságainak összehasonlítása. (J. Bonnot, 1994)</vt:lpstr>
      <vt:lpstr>A vastagság-szükségletek  különbözősége azonos peremfeltételek mellett. (J. Bonnot)</vt:lpstr>
      <vt:lpstr>Az NF 98-141 szerinti nagymodulusú aszfaltok</vt:lpstr>
      <vt:lpstr>16. dia</vt:lpstr>
      <vt:lpstr>4.2. Építési módok Európa egyes országaiban a 90-es évek közepétől</vt:lpstr>
      <vt:lpstr>18. dia</vt:lpstr>
      <vt:lpstr>19. dia</vt:lpstr>
      <vt:lpstr>4.3. Nagymodulusú aszfaltok építése Magyarországon</vt:lpstr>
      <vt:lpstr>21. dia</vt:lpstr>
      <vt:lpstr>5.) Az aszfaltburkolatok élettartamáról</vt:lpstr>
      <vt:lpstr>23. dia</vt:lpstr>
      <vt:lpstr>24. dia</vt:lpstr>
      <vt:lpstr>6.) Záró megállapítások</vt:lpstr>
      <vt:lpstr>26. dia</vt:lpstr>
    </vt:vector>
  </TitlesOfParts>
  <Company>ORKA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Keleti Imre</dc:creator>
  <cp:lastModifiedBy>Dr. Pallós Imre</cp:lastModifiedBy>
  <cp:revision>129</cp:revision>
  <dcterms:created xsi:type="dcterms:W3CDTF">2014-03-11T07:21:54Z</dcterms:created>
  <dcterms:modified xsi:type="dcterms:W3CDTF">2014-09-17T11:11:34Z</dcterms:modified>
</cp:coreProperties>
</file>