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notesSlides/notesSlide1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Default Extension="vml" ContentType="application/vnd.openxmlformats-officedocument.vmlDrawing"/>
  <Override PartName="/ppt/notesSlides/notesSlide20.xml" ContentType="application/vnd.openxmlformats-officedocument.presentationml.notesSlide+xml"/>
  <Override PartName="/ppt/notesSlides/notesSlide6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3"/>
  </p:notesMasterIdLst>
  <p:sldIdLst>
    <p:sldId id="256" r:id="rId2"/>
    <p:sldId id="270" r:id="rId3"/>
    <p:sldId id="297" r:id="rId4"/>
    <p:sldId id="296" r:id="rId5"/>
    <p:sldId id="274" r:id="rId6"/>
    <p:sldId id="275" r:id="rId7"/>
    <p:sldId id="276" r:id="rId8"/>
    <p:sldId id="277" r:id="rId9"/>
    <p:sldId id="278" r:id="rId10"/>
    <p:sldId id="279" r:id="rId11"/>
    <p:sldId id="281" r:id="rId12"/>
    <p:sldId id="283" r:id="rId13"/>
    <p:sldId id="282" r:id="rId14"/>
    <p:sldId id="269" r:id="rId15"/>
    <p:sldId id="284" r:id="rId16"/>
    <p:sldId id="298" r:id="rId17"/>
    <p:sldId id="299" r:id="rId18"/>
    <p:sldId id="300" r:id="rId19"/>
    <p:sldId id="257" r:id="rId20"/>
    <p:sldId id="287" r:id="rId21"/>
    <p:sldId id="301" r:id="rId22"/>
    <p:sldId id="302" r:id="rId23"/>
    <p:sldId id="261" r:id="rId24"/>
    <p:sldId id="310" r:id="rId25"/>
    <p:sldId id="289" r:id="rId26"/>
    <p:sldId id="267" r:id="rId27"/>
    <p:sldId id="304" r:id="rId28"/>
    <p:sldId id="305" r:id="rId29"/>
    <p:sldId id="311" r:id="rId30"/>
    <p:sldId id="306" r:id="rId31"/>
    <p:sldId id="307" r:id="rId32"/>
    <p:sldId id="312" r:id="rId33"/>
    <p:sldId id="288" r:id="rId34"/>
    <p:sldId id="290" r:id="rId35"/>
    <p:sldId id="308" r:id="rId36"/>
    <p:sldId id="309" r:id="rId37"/>
    <p:sldId id="271" r:id="rId38"/>
    <p:sldId id="313" r:id="rId39"/>
    <p:sldId id="272" r:id="rId40"/>
    <p:sldId id="314" r:id="rId41"/>
    <p:sldId id="285" r:id="rId42"/>
  </p:sldIdLst>
  <p:sldSz cx="9144000" cy="6858000" type="screen4x3"/>
  <p:notesSz cx="6858000" cy="9144000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8923" autoAdjust="0"/>
  </p:normalViewPr>
  <p:slideViewPr>
    <p:cSldViewPr>
      <p:cViewPr varScale="1">
        <p:scale>
          <a:sx n="77" d="100"/>
          <a:sy n="77" d="100"/>
        </p:scale>
        <p:origin x="-167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546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w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16.wmf"/><Relationship Id="rId1" Type="http://schemas.openxmlformats.org/officeDocument/2006/relationships/image" Target="../media/image15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Élőfej hely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79A8096-4472-4F78-9B53-0F60124E4B9C}" type="datetimeFigureOut">
              <a:rPr lang="hu-HU" smtClean="0"/>
              <a:t>2014.09.23.</a:t>
            </a:fld>
            <a:endParaRPr lang="hu-HU"/>
          </a:p>
        </p:txBody>
      </p:sp>
      <p:sp>
        <p:nvSpPr>
          <p:cNvPr id="4" name="Diakép helye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hu-HU"/>
          </a:p>
        </p:txBody>
      </p:sp>
      <p:sp>
        <p:nvSpPr>
          <p:cNvPr id="5" name="Jegyzetek hely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76990A1-8A21-49F5-AC49-A5063628838D}" type="slidenum">
              <a:rPr lang="hu-HU" smtClean="0"/>
              <a:t>‹#›</a:t>
            </a:fld>
            <a:endParaRPr lang="hu-H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hu-HU" dirty="0" smtClean="0"/>
              <a:t>Ábra:</a:t>
            </a:r>
            <a:r>
              <a:rPr lang="hu-HU" baseline="0" dirty="0" smtClean="0"/>
              <a:t> három sík, egyre kinagyítva a részleteket</a:t>
            </a:r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D4A513-5FB4-452C-83DC-55113B14DAAD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spcBef>
                <a:spcPts val="1200"/>
              </a:spcBef>
              <a:tabLst>
                <a:tab pos="1617505" algn="r"/>
                <a:tab pos="1969894" algn="l"/>
              </a:tabLst>
            </a:pPr>
            <a:r>
              <a:rPr lang="en-US" dirty="0"/>
              <a:t>An edge e is a link between two nodes. The link (</a:t>
            </a:r>
            <a:r>
              <a:rPr lang="en-US" dirty="0" err="1"/>
              <a:t>i</a:t>
            </a:r>
            <a:r>
              <a:rPr lang="en-US" dirty="0"/>
              <a:t> , j) is of initial extremity </a:t>
            </a:r>
            <a:r>
              <a:rPr lang="en-US" dirty="0" err="1"/>
              <a:t>i</a:t>
            </a:r>
            <a:r>
              <a:rPr lang="en-US" dirty="0"/>
              <a:t> and of terminal extremity j. A link is the abstraction of a transport infrastructure supporting movements between nodes. It has a direction that is commonly represented as an arrow. When an arrow is not used, it is assumed the link is bi-directional.</a:t>
            </a:r>
            <a:endParaRPr lang="fr-FR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D4A513-5FB4-452C-83DC-55113B14DAAD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It might appear paradoxical, though, that space syntax, the flagship application of urban design to the 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network analysis of city spaces, did follow the opposite direction, being based on a dual representation of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ur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-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ban street patterns. In this representation, axial lines that represent generalized streets (more exactly: “lines of 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sight” or “lines of unobstructed movement” along mapped streets) are turned into nodes, and intersections be-</a:t>
            </a:r>
          </a:p>
          <a:p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tween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each pair of axial lines into edges. Shortcomings as well as benefits of this approach have been often 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remarked (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Desyllas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and Duxbury, 2001; Jiang and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Claramunt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2002; Batty, 2004a,b;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Ratti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2004; Hillier and 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Penn, 2004;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Porta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et al. 2004). For the purposes of this article, we just focus on the questions of distance and 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on the impacts of the two approaches on the spatial distribution of 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</a:t>
            </a:r>
          </a:p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6990A1-8A21-49F5-AC49-A5063628838D}" type="slidenum">
              <a:rPr lang="hu-HU" smtClean="0"/>
              <a:t>14</a:t>
            </a:fld>
            <a:endParaRPr lang="hu-HU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Gamma Index A measure of connectivity that considers the relationship between the number of observed links and the number of possible links. The value of gamma is between 0 and 1 where a value of 1 indicates a completely connected network and would be extremely unlikely in reality. Gamma is an efficient value to measure the progression of a network in time. The above graphs have a growing level of connectivity with graph D having the maximum number of links (9) and a gamma index of 1.0.</a:t>
            </a:r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D4A513-5FB4-452C-83DC-55113B14DAAD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r>
              <a:rPr lang="hu-HU" b="1" dirty="0" smtClean="0"/>
              <a:t>5,</a:t>
            </a:r>
            <a:r>
              <a:rPr lang="hu-HU" b="1" dirty="0" err="1" smtClean="0"/>
              <a:t>5</a:t>
            </a:r>
            <a:r>
              <a:rPr lang="hu-HU" b="1" dirty="0" smtClean="0"/>
              <a:t>*11 = 60,5</a:t>
            </a:r>
          </a:p>
          <a:p>
            <a:r>
              <a:rPr lang="hu-HU" b="1" dirty="0" smtClean="0"/>
              <a:t>10*20 = 200</a:t>
            </a:r>
          </a:p>
          <a:p>
            <a:r>
              <a:rPr lang="hu-HU" b="1" dirty="0" smtClean="0"/>
              <a:t>5,</a:t>
            </a:r>
            <a:r>
              <a:rPr lang="hu-HU" b="1" dirty="0" err="1" smtClean="0"/>
              <a:t>5</a:t>
            </a:r>
            <a:r>
              <a:rPr lang="hu-HU" b="1" dirty="0" smtClean="0"/>
              <a:t>*11 = 60,5</a:t>
            </a:r>
          </a:p>
          <a:p>
            <a:r>
              <a:rPr lang="hu-HU" dirty="0" smtClean="0"/>
              <a:t>7*14 = 98 – 2,5*</a:t>
            </a:r>
            <a:r>
              <a:rPr lang="hu-HU" dirty="0" err="1" smtClean="0"/>
              <a:t>5</a:t>
            </a:r>
            <a:r>
              <a:rPr lang="hu-HU" dirty="0" smtClean="0"/>
              <a:t> –</a:t>
            </a:r>
            <a:r>
              <a:rPr lang="hu-HU" baseline="0" dirty="0" smtClean="0"/>
              <a:t> </a:t>
            </a:r>
            <a:r>
              <a:rPr lang="hu-HU" baseline="0" dirty="0" err="1" smtClean="0"/>
              <a:t>5</a:t>
            </a:r>
            <a:r>
              <a:rPr lang="hu-HU" baseline="0" dirty="0" smtClean="0"/>
              <a:t>*10 = 62,5 = </a:t>
            </a:r>
            <a:r>
              <a:rPr lang="hu-HU" b="1" baseline="0" dirty="0" smtClean="0"/>
              <a:t>35,5</a:t>
            </a:r>
            <a:endParaRPr lang="hu-HU" b="1" dirty="0" smtClean="0"/>
          </a:p>
          <a:p>
            <a:r>
              <a:rPr lang="hu-HU" dirty="0" smtClean="0"/>
              <a:t>7*14 = 98 = </a:t>
            </a:r>
            <a:r>
              <a:rPr lang="hu-HU" b="1" dirty="0" smtClean="0"/>
              <a:t>35,5</a:t>
            </a:r>
          </a:p>
          <a:p>
            <a:r>
              <a:rPr lang="hu-HU" dirty="0" smtClean="0"/>
              <a:t>7,5*15 = 112,5 – 12,5 – </a:t>
            </a:r>
            <a:r>
              <a:rPr lang="hu-HU" dirty="0" err="1" smtClean="0"/>
              <a:t>5</a:t>
            </a:r>
            <a:r>
              <a:rPr lang="hu-HU" dirty="0" smtClean="0"/>
              <a:t>,</a:t>
            </a:r>
            <a:r>
              <a:rPr lang="hu-HU" dirty="0" err="1" smtClean="0"/>
              <a:t>5</a:t>
            </a:r>
            <a:r>
              <a:rPr lang="hu-HU" dirty="0" smtClean="0"/>
              <a:t>*11 = 73 = </a:t>
            </a:r>
            <a:r>
              <a:rPr lang="hu-HU" b="1" dirty="0" smtClean="0"/>
              <a:t>39,5</a:t>
            </a:r>
          </a:p>
          <a:p>
            <a:r>
              <a:rPr lang="hu-HU" dirty="0" smtClean="0"/>
              <a:t>3 *6 = 18 – 12,5 – 2 = 14,5 = </a:t>
            </a:r>
            <a:r>
              <a:rPr lang="hu-HU" b="1" dirty="0" smtClean="0"/>
              <a:t>3,5</a:t>
            </a:r>
          </a:p>
          <a:p>
            <a:endParaRPr lang="hu-HU" dirty="0" smtClean="0"/>
          </a:p>
          <a:p>
            <a:r>
              <a:rPr lang="hu-HU" dirty="0" smtClean="0"/>
              <a:t>8*16 – 3,5*7-5*10 = 128 – 24,5 – 50 = </a:t>
            </a:r>
            <a:r>
              <a:rPr lang="hu-HU" b="1" dirty="0" smtClean="0"/>
              <a:t>53,5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hu-HU" dirty="0" smtClean="0"/>
              <a:t>8*16 – 3,5*7-5*10 = </a:t>
            </a:r>
            <a:r>
              <a:rPr lang="hu-HU" b="1" dirty="0" smtClean="0"/>
              <a:t>53,5</a:t>
            </a:r>
          </a:p>
          <a:p>
            <a:r>
              <a:rPr lang="hu-HU" dirty="0" smtClean="0"/>
              <a:t>4*8 – 3,5*7 – 2 = 32 – 24,5 – 2 = </a:t>
            </a:r>
            <a:r>
              <a:rPr lang="hu-HU" b="1" dirty="0" smtClean="0"/>
              <a:t>5,</a:t>
            </a:r>
            <a:r>
              <a:rPr lang="hu-HU" b="1" dirty="0" err="1" smtClean="0"/>
              <a:t>5</a:t>
            </a:r>
            <a:endParaRPr lang="hu-HU" b="1" dirty="0" smtClean="0"/>
          </a:p>
          <a:p>
            <a:r>
              <a:rPr lang="hu-HU" dirty="0" smtClean="0"/>
              <a:t>8,5*17 – 3,5*7 – 5,</a:t>
            </a:r>
            <a:r>
              <a:rPr lang="hu-HU" dirty="0" err="1" smtClean="0"/>
              <a:t>5</a:t>
            </a:r>
            <a:r>
              <a:rPr lang="hu-HU" dirty="0" smtClean="0"/>
              <a:t>*11 = 144,5 – 24,5 – 60,5 = </a:t>
            </a:r>
            <a:r>
              <a:rPr lang="hu-HU" b="1" dirty="0" smtClean="0"/>
              <a:t>59,5</a:t>
            </a:r>
          </a:p>
          <a:p>
            <a:endParaRPr lang="hu-HU" dirty="0" smtClean="0"/>
          </a:p>
          <a:p>
            <a:r>
              <a:rPr lang="hu-HU" dirty="0" smtClean="0"/>
              <a:t>5,</a:t>
            </a:r>
            <a:r>
              <a:rPr lang="hu-HU" dirty="0" err="1" smtClean="0"/>
              <a:t>5</a:t>
            </a:r>
            <a:r>
              <a:rPr lang="hu-HU" dirty="0" smtClean="0"/>
              <a:t>*11 = 60,5 – </a:t>
            </a:r>
            <a:r>
              <a:rPr lang="hu-HU" dirty="0" err="1" smtClean="0"/>
              <a:t>5</a:t>
            </a:r>
            <a:r>
              <a:rPr lang="hu-HU" dirty="0" smtClean="0"/>
              <a:t>*10 -2 = 8,5</a:t>
            </a:r>
          </a:p>
          <a:p>
            <a:r>
              <a:rPr lang="hu-HU" dirty="0" smtClean="0"/>
              <a:t>9,5*19 – 5*10 – 5*10 = 80,5</a:t>
            </a:r>
          </a:p>
          <a:p>
            <a:endParaRPr lang="hu-HU" dirty="0" smtClean="0"/>
          </a:p>
          <a:p>
            <a:r>
              <a:rPr lang="hu-HU" dirty="0" smtClean="0"/>
              <a:t>10*20 = 180,5 – </a:t>
            </a:r>
            <a:r>
              <a:rPr lang="hu-HU" dirty="0" err="1" smtClean="0"/>
              <a:t>5</a:t>
            </a:r>
            <a:r>
              <a:rPr lang="hu-HU" dirty="0" smtClean="0"/>
              <a:t>*10-5,5*11 = 70</a:t>
            </a:r>
          </a:p>
          <a:p>
            <a:r>
              <a:rPr lang="hu-HU" dirty="0" smtClean="0"/>
              <a:t>6*12 – 5,</a:t>
            </a:r>
            <a:r>
              <a:rPr lang="hu-HU" dirty="0" err="1" smtClean="0"/>
              <a:t>5</a:t>
            </a:r>
            <a:r>
              <a:rPr lang="hu-HU" dirty="0" smtClean="0"/>
              <a:t>*11 – 2 = 72 – 60,5 – 2 = 9,5</a:t>
            </a:r>
          </a:p>
          <a:p>
            <a:endParaRPr lang="hu-HU" dirty="0" smtClean="0"/>
          </a:p>
          <a:p>
            <a:r>
              <a:rPr lang="hu-HU" dirty="0" smtClean="0"/>
              <a:t>775,5</a:t>
            </a:r>
          </a:p>
          <a:p>
            <a:r>
              <a:rPr lang="hu-HU" dirty="0" smtClean="0"/>
              <a:t>42</a:t>
            </a:r>
          </a:p>
          <a:p>
            <a:endParaRPr lang="hu-HU" dirty="0" smtClean="0"/>
          </a:p>
          <a:p>
            <a:endParaRPr lang="hu-HU" dirty="0" smtClean="0"/>
          </a:p>
          <a:p>
            <a:r>
              <a:rPr lang="hu-HU" dirty="0" smtClean="0"/>
              <a:t>5*10 = 50</a:t>
            </a:r>
          </a:p>
          <a:p>
            <a:r>
              <a:rPr lang="hu-HU" dirty="0" smtClean="0"/>
              <a:t>7,5*15 – 7*3,5 – 4,5*9 = 112,5 – 24,5 – 40,5 =47,5</a:t>
            </a:r>
          </a:p>
          <a:p>
            <a:r>
              <a:rPr lang="hu-HU" dirty="0" smtClean="0"/>
              <a:t>9*18 – 7*3,5 – 6*12 = 162 – 24,5 – 72 = 65,5</a:t>
            </a:r>
          </a:p>
          <a:p>
            <a:r>
              <a:rPr lang="hu-HU" dirty="0" smtClean="0"/>
              <a:t>13*6,5 -2*4</a:t>
            </a:r>
            <a:r>
              <a:rPr lang="hu-HU" baseline="0" dirty="0" smtClean="0"/>
              <a:t> – 5*10 = 84,5 – 8- 50 = 26,5</a:t>
            </a:r>
          </a:p>
          <a:p>
            <a:r>
              <a:rPr lang="hu-HU" baseline="0" dirty="0" smtClean="0"/>
              <a:t>9*18 – 5*10 – 4*8 = 162 – 50 – 32 = 80</a:t>
            </a:r>
          </a:p>
          <a:p>
            <a:r>
              <a:rPr lang="hu-HU" baseline="0" dirty="0" smtClean="0"/>
              <a:t>5*10 – 3,5*7 – 1,5*3 50 – 24,5 – 4,5 = 21</a:t>
            </a:r>
          </a:p>
          <a:p>
            <a:r>
              <a:rPr lang="hu-HU" dirty="0" smtClean="0"/>
              <a:t>9*18 – 3,5*7 – 6*12 = 162 -24,5</a:t>
            </a:r>
            <a:r>
              <a:rPr lang="hu-HU" baseline="0" dirty="0" smtClean="0"/>
              <a:t> – 72 = 65,5</a:t>
            </a:r>
          </a:p>
          <a:p>
            <a:endParaRPr lang="hu-HU" baseline="0" dirty="0" smtClean="0"/>
          </a:p>
          <a:p>
            <a:r>
              <a:rPr lang="hu-HU" baseline="0" dirty="0" smtClean="0"/>
              <a:t>356 + 775,5</a:t>
            </a:r>
          </a:p>
          <a:p>
            <a:r>
              <a:rPr lang="hu-HU" baseline="0" dirty="0" smtClean="0"/>
              <a:t>52</a:t>
            </a:r>
          </a:p>
          <a:p>
            <a:r>
              <a:rPr lang="hu-HU" baseline="0" dirty="0" smtClean="0"/>
              <a:t>10,87</a:t>
            </a:r>
            <a:endParaRPr lang="hu-HU" dirty="0" smtClean="0"/>
          </a:p>
          <a:p>
            <a:endParaRPr lang="hu-HU" dirty="0" smtClean="0"/>
          </a:p>
          <a:p>
            <a:endParaRPr lang="hu-HU" dirty="0" smtClean="0"/>
          </a:p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6990A1-8A21-49F5-AC49-A5063628838D}" type="slidenum">
              <a:rPr lang="hu-HU" smtClean="0"/>
              <a:t>17</a:t>
            </a:fld>
            <a:endParaRPr lang="hu-HU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D4A513-5FB4-452C-83DC-55113B14DAAD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hu-HU" dirty="0" err="1" smtClean="0"/>
              <a:t>Latore</a:t>
            </a:r>
            <a:endParaRPr lang="hu-HU" dirty="0" smtClean="0"/>
          </a:p>
          <a:p>
            <a:r>
              <a:rPr lang="hu-HU" dirty="0" smtClean="0"/>
              <a:t>&lt;400m, &lt;200m</a:t>
            </a:r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6990A1-8A21-49F5-AC49-A5063628838D}" type="slidenum">
              <a:rPr lang="hu-HU" smtClean="0"/>
              <a:t>23</a:t>
            </a:fld>
            <a:endParaRPr lang="hu-HU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D4A513-5FB4-452C-83DC-55113B14DAAD}" type="slidenum">
              <a:rPr lang="en-US" smtClean="0"/>
              <a:pPr/>
              <a:t>25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D4A513-5FB4-452C-83DC-55113B14DAAD}" type="slidenum">
              <a:rPr lang="en-US" smtClean="0"/>
              <a:pPr/>
              <a:t>33</a:t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D4A513-5FB4-452C-83DC-55113B14DAAD}" type="slidenum">
              <a:rPr lang="en-US" smtClean="0"/>
              <a:pPr/>
              <a:t>34</a:t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Gamma Index A measure of connectivity that considers the relationship between the number of observed links and the number of possible links. The value of gamma is between 0 and 1 where a value of 1 indicates a completely connected network and would be extremely unlikely in reality. Gamma is an efficient value to measure the progression of a network in time. The above graphs have a growing level of connectivity with graph D having the maximum number of links (9) and a gamma index of 1.0.</a:t>
            </a:r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D4A513-5FB4-452C-83DC-55113B14DAAD}" type="slidenum">
              <a:rPr lang="en-US" smtClean="0"/>
              <a:pPr/>
              <a:t>40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Site and Situation The concepts of site and situation can be articulated as two axis: </a:t>
            </a:r>
            <a:endParaRPr lang="hu-HU" dirty="0" smtClean="0"/>
          </a:p>
          <a:p>
            <a:r>
              <a:rPr lang="en-US" dirty="0" smtClean="0"/>
              <a:t>The </a:t>
            </a:r>
            <a:r>
              <a:rPr lang="en-US" b="1" dirty="0" smtClean="0"/>
              <a:t>site</a:t>
            </a:r>
            <a:r>
              <a:rPr lang="en-US" dirty="0" smtClean="0"/>
              <a:t> is the vertical axis, mostly related to the attributes of a location, which mainly fall within physical, infrastructure and economic characteristics.</a:t>
            </a:r>
          </a:p>
          <a:p>
            <a:r>
              <a:rPr lang="en-US" dirty="0" smtClean="0"/>
              <a:t>The </a:t>
            </a:r>
            <a:r>
              <a:rPr lang="en-US" b="1" dirty="0" smtClean="0"/>
              <a:t>situation</a:t>
            </a:r>
            <a:r>
              <a:rPr lang="en-US" dirty="0" smtClean="0"/>
              <a:t> is the horizontal axis, expressing the relationships with other locations at the local, regional or global scale.</a:t>
            </a:r>
            <a:endParaRPr lang="en-US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D4A513-5FB4-452C-83DC-55113B14DAAD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D4A513-5FB4-452C-83DC-55113B14DAAD}" type="slidenum">
              <a:rPr lang="en-US" smtClean="0"/>
              <a:pPr/>
              <a:t>41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Conceptually, three major network structures can be established to service territories: </a:t>
            </a:r>
            <a:endParaRPr lang="hu-HU" dirty="0" smtClean="0"/>
          </a:p>
          <a:p>
            <a:r>
              <a:rPr lang="en-US" b="1" dirty="0" smtClean="0"/>
              <a:t>Centralized</a:t>
            </a:r>
            <a:r>
              <a:rPr lang="en-US" dirty="0" smtClean="0"/>
              <a:t>. One center has privileged accessibility and thus represents the dominant element.</a:t>
            </a:r>
          </a:p>
          <a:p>
            <a:r>
              <a:rPr lang="en-US" b="1" dirty="0" smtClean="0"/>
              <a:t>Decentralized</a:t>
            </a:r>
            <a:r>
              <a:rPr lang="en-US" dirty="0" smtClean="0"/>
              <a:t>. Although the center is still the point of highest accessibility, the network is shaped in a way that sub-centers have also significant levels of accessibility.</a:t>
            </a:r>
          </a:p>
          <a:p>
            <a:r>
              <a:rPr lang="en-US" b="1" dirty="0" smtClean="0"/>
              <a:t>Distributed</a:t>
            </a:r>
            <a:r>
              <a:rPr lang="en-US" dirty="0" smtClean="0"/>
              <a:t>. No center has a level of accessibility significantly different from the others.</a:t>
            </a:r>
          </a:p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D4A513-5FB4-452C-83DC-55113B14DAAD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hu-HU" dirty="0" smtClean="0"/>
              <a:t>Ábra: gráf, csomópontok</a:t>
            </a:r>
            <a:r>
              <a:rPr lang="hu-HU" baseline="0" dirty="0" smtClean="0"/>
              <a:t> és élek (színes), csomópontok és a körülöttük lévő világ, valamint az élek, aktivitásra utaló képek otthon, munkahely, könyvtár stb.</a:t>
            </a:r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D4A513-5FB4-452C-83DC-55113B14DAAD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hu-HU" dirty="0" smtClean="0"/>
              <a:t>Az ebben való sikeresség a hálózat outputja, amelynek az eléréséhez különböző</a:t>
            </a:r>
            <a:r>
              <a:rPr lang="hu-HU" baseline="0" dirty="0" smtClean="0"/>
              <a:t> hálózati konfigurációk és minőségek, költségszintek tartoznak</a:t>
            </a:r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D4A513-5FB4-452C-83DC-55113B14DAAD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hu-HU" dirty="0" smtClean="0"/>
              <a:t>Ábra: egy sík, azon hálózat, felette egy</a:t>
            </a:r>
            <a:r>
              <a:rPr lang="hu-HU" baseline="0" dirty="0" smtClean="0"/>
              <a:t> másik sík, csomópont kiemelve rá, köztük lévő kapcsolat szaggatva</a:t>
            </a:r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D4A513-5FB4-452C-83DC-55113B14DAAD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hu-HU" dirty="0" smtClean="0"/>
              <a:t>Az ebben való sikeresség a hálózat outputja, amelynek az eléréséhez különböző</a:t>
            </a:r>
            <a:r>
              <a:rPr lang="hu-HU" baseline="0" dirty="0" smtClean="0"/>
              <a:t> hálózati konfigurációk és minőségek, költségszintek tartoznak</a:t>
            </a:r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D4A513-5FB4-452C-83DC-55113B14DAAD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A node v is a terminal point or an intersection point of a graph. It is the abstraction of a location such as a city, an administrative division, a road intersection or a transport terminal (stations, terminuses, harbors and airports).</a:t>
            </a:r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D4A513-5FB4-452C-83DC-55113B14DAAD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hu-HU" dirty="0" smtClean="0"/>
              <a:t>Ez nem biztos, hogy kell.</a:t>
            </a:r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D4A513-5FB4-452C-83DC-55113B14DAAD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u-HU" smtClean="0"/>
              <a:t>Alcím mintájának szerkesztése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A7C32D-232A-4659-BD3E-CB6BDAE69663}" type="datetimeFigureOut">
              <a:rPr lang="hu-HU" smtClean="0"/>
              <a:t>2014.09.22.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D8160-E9CA-4B3B-A4A0-4D3AAC35AF50}" type="slidenum">
              <a:rPr lang="hu-HU" smtClean="0"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A7C32D-232A-4659-BD3E-CB6BDAE69663}" type="datetimeFigureOut">
              <a:rPr lang="hu-HU" smtClean="0"/>
              <a:t>2014.09.22.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D8160-E9CA-4B3B-A4A0-4D3AAC35AF50}" type="slidenum">
              <a:rPr lang="hu-HU" smtClean="0"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A7C32D-232A-4659-BD3E-CB6BDAE69663}" type="datetimeFigureOut">
              <a:rPr lang="hu-HU" smtClean="0"/>
              <a:t>2014.09.22.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D8160-E9CA-4B3B-A4A0-4D3AAC35AF50}" type="slidenum">
              <a:rPr lang="hu-HU" smtClean="0"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A7C32D-232A-4659-BD3E-CB6BDAE69663}" type="datetimeFigureOut">
              <a:rPr lang="hu-HU" smtClean="0"/>
              <a:t>2014.09.22.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D8160-E9CA-4B3B-A4A0-4D3AAC35AF50}" type="slidenum">
              <a:rPr lang="hu-HU" smtClean="0"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A7C32D-232A-4659-BD3E-CB6BDAE69663}" type="datetimeFigureOut">
              <a:rPr lang="hu-HU" smtClean="0"/>
              <a:t>2014.09.22.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D8160-E9CA-4B3B-A4A0-4D3AAC35AF50}" type="slidenum">
              <a:rPr lang="hu-HU" smtClean="0"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A7C32D-232A-4659-BD3E-CB6BDAE69663}" type="datetimeFigureOut">
              <a:rPr lang="hu-HU" smtClean="0"/>
              <a:t>2014.09.22.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D8160-E9CA-4B3B-A4A0-4D3AAC35AF50}" type="slidenum">
              <a:rPr lang="hu-HU" smtClean="0"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Szöveg hely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6" name="Tartalom helye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7" name="Dátum hely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A7C32D-232A-4659-BD3E-CB6BDAE69663}" type="datetimeFigureOut">
              <a:rPr lang="hu-HU" smtClean="0"/>
              <a:t>2014.09.22.</a:t>
            </a:fld>
            <a:endParaRPr lang="hu-HU"/>
          </a:p>
        </p:txBody>
      </p:sp>
      <p:sp>
        <p:nvSpPr>
          <p:cNvPr id="8" name="Élőláb hely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9" name="Dia számának hely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D8160-E9CA-4B3B-A4A0-4D3AAC35AF50}" type="slidenum">
              <a:rPr lang="hu-HU" smtClean="0"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A7C32D-232A-4659-BD3E-CB6BDAE69663}" type="datetimeFigureOut">
              <a:rPr lang="hu-HU" smtClean="0"/>
              <a:t>2014.09.22.</a:t>
            </a:fld>
            <a:endParaRPr lang="hu-HU"/>
          </a:p>
        </p:txBody>
      </p:sp>
      <p:sp>
        <p:nvSpPr>
          <p:cNvPr id="4" name="Élőláb hely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D8160-E9CA-4B3B-A4A0-4D3AAC35AF50}" type="slidenum">
              <a:rPr lang="hu-HU" smtClean="0"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A7C32D-232A-4659-BD3E-CB6BDAE69663}" type="datetimeFigureOut">
              <a:rPr lang="hu-HU" smtClean="0"/>
              <a:t>2014.09.22.</a:t>
            </a:fld>
            <a:endParaRPr lang="hu-HU"/>
          </a:p>
        </p:txBody>
      </p:sp>
      <p:sp>
        <p:nvSpPr>
          <p:cNvPr id="3" name="Élőláb hely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D8160-E9CA-4B3B-A4A0-4D3AAC35AF50}" type="slidenum">
              <a:rPr lang="hu-HU" smtClean="0"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A7C32D-232A-4659-BD3E-CB6BDAE69663}" type="datetimeFigureOut">
              <a:rPr lang="hu-HU" smtClean="0"/>
              <a:t>2014.09.22.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D8160-E9CA-4B3B-A4A0-4D3AAC35AF50}" type="slidenum">
              <a:rPr lang="hu-HU" smtClean="0"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Kép hely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A7C32D-232A-4659-BD3E-CB6BDAE69663}" type="datetimeFigureOut">
              <a:rPr lang="hu-HU" smtClean="0"/>
              <a:t>2014.09.22.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D8160-E9CA-4B3B-A4A0-4D3AAC35AF50}" type="slidenum">
              <a:rPr lang="hu-HU" smtClean="0"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hely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A7C32D-232A-4659-BD3E-CB6BDAE69663}" type="datetimeFigureOut">
              <a:rPr lang="hu-HU" smtClean="0"/>
              <a:t>2014.09.22.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3D8160-E9CA-4B3B-A4A0-4D3AAC35AF50}" type="slidenum">
              <a:rPr lang="hu-HU" smtClean="0"/>
              <a:t>‹#›</a:t>
            </a:fld>
            <a:endParaRPr lang="hu-H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4" Type="http://schemas.openxmlformats.org/officeDocument/2006/relationships/oleObject" Target="../embeddings/oleObject5.bin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hu-HU" sz="5400" b="1" dirty="0" smtClean="0"/>
              <a:t>Közúti hálózatok elemzése</a:t>
            </a:r>
            <a:endParaRPr lang="hu-HU" sz="5400" b="1" dirty="0"/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hu-HU" dirty="0" smtClean="0"/>
              <a:t>Dr. </a:t>
            </a:r>
            <a:r>
              <a:rPr lang="hu-HU" dirty="0"/>
              <a:t>K</a:t>
            </a:r>
            <a:r>
              <a:rPr lang="hu-HU" dirty="0" smtClean="0"/>
              <a:t>isgyörgy Lajos</a:t>
            </a:r>
          </a:p>
          <a:p>
            <a:r>
              <a:rPr lang="hu-HU" dirty="0" smtClean="0"/>
              <a:t>BME Út és Vasútépítési Tanszék</a:t>
            </a:r>
            <a:endParaRPr lang="hu-H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457200" y="533400"/>
            <a:ext cx="8229600" cy="5592763"/>
          </a:xfrm>
        </p:spPr>
        <p:txBody>
          <a:bodyPr/>
          <a:lstStyle/>
          <a:p>
            <a:pPr marL="0" indent="0">
              <a:buNone/>
            </a:pPr>
            <a:r>
              <a:rPr lang="hu-HU" sz="4000" b="1" dirty="0" smtClean="0"/>
              <a:t>HÁLÓZAT REPREZENTÁCIÓJA</a:t>
            </a:r>
            <a:endParaRPr lang="hu-HU" b="1" dirty="0" smtClean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3779" y="1481138"/>
            <a:ext cx="8276693" cy="473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457200" y="533400"/>
            <a:ext cx="8229600" cy="5592763"/>
          </a:xfrm>
        </p:spPr>
        <p:txBody>
          <a:bodyPr/>
          <a:lstStyle/>
          <a:p>
            <a:pPr marL="0" indent="0">
              <a:buNone/>
            </a:pPr>
            <a:r>
              <a:rPr lang="hu-HU" sz="4000" b="1" dirty="0" smtClean="0"/>
              <a:t>CSÚCS</a:t>
            </a:r>
            <a:endParaRPr lang="hu-HU" b="1" dirty="0" smtClean="0"/>
          </a:p>
          <a:p>
            <a:pPr marL="0" indent="0">
              <a:spcBef>
                <a:spcPts val="1200"/>
              </a:spcBef>
              <a:buNone/>
              <a:tabLst>
                <a:tab pos="1617663" algn="r"/>
                <a:tab pos="1970088" algn="l"/>
              </a:tabLst>
            </a:pPr>
            <a:r>
              <a:rPr lang="hu-HU" sz="3600" dirty="0" smtClean="0"/>
              <a:t>Egy fizikai hely absztrakt ábrázolása</a:t>
            </a:r>
            <a:endParaRPr lang="fr-FR" sz="3600" dirty="0" smtClean="0"/>
          </a:p>
        </p:txBody>
      </p:sp>
      <p:sp>
        <p:nvSpPr>
          <p:cNvPr id="4" name="Szövegdoboz 3"/>
          <p:cNvSpPr txBox="1"/>
          <p:nvPr/>
        </p:nvSpPr>
        <p:spPr>
          <a:xfrm>
            <a:off x="3203848" y="260648"/>
            <a:ext cx="11521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2400" dirty="0" smtClean="0">
                <a:solidFill>
                  <a:srgbClr val="002060"/>
                </a:solidFill>
                <a:latin typeface="Chiller" pitchFamily="82" charset="0"/>
              </a:rPr>
              <a:t>Város</a:t>
            </a:r>
            <a:endParaRPr lang="hu-HU" sz="2400" dirty="0">
              <a:solidFill>
                <a:srgbClr val="002060"/>
              </a:solidFill>
              <a:latin typeface="Chiller" pitchFamily="82" charset="0"/>
            </a:endParaRPr>
          </a:p>
        </p:txBody>
      </p:sp>
      <p:sp>
        <p:nvSpPr>
          <p:cNvPr id="5" name="Szövegdoboz 4"/>
          <p:cNvSpPr txBox="1"/>
          <p:nvPr/>
        </p:nvSpPr>
        <p:spPr>
          <a:xfrm>
            <a:off x="3995936" y="548680"/>
            <a:ext cx="11521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2400" dirty="0" smtClean="0">
                <a:solidFill>
                  <a:srgbClr val="002060"/>
                </a:solidFill>
                <a:latin typeface="Chiller" pitchFamily="82" charset="0"/>
              </a:rPr>
              <a:t>csomópont</a:t>
            </a:r>
            <a:endParaRPr lang="hu-HU" sz="2400" dirty="0">
              <a:solidFill>
                <a:srgbClr val="002060"/>
              </a:solidFill>
              <a:latin typeface="Chiller" pitchFamily="82" charset="0"/>
            </a:endParaRPr>
          </a:p>
        </p:txBody>
      </p:sp>
      <p:sp>
        <p:nvSpPr>
          <p:cNvPr id="6" name="Szövegdoboz 5"/>
          <p:cNvSpPr txBox="1"/>
          <p:nvPr/>
        </p:nvSpPr>
        <p:spPr>
          <a:xfrm>
            <a:off x="5508104" y="404664"/>
            <a:ext cx="11521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2400" dirty="0" smtClean="0">
                <a:solidFill>
                  <a:srgbClr val="002060"/>
                </a:solidFill>
                <a:latin typeface="Chiller" pitchFamily="82" charset="0"/>
              </a:rPr>
              <a:t>körzet</a:t>
            </a:r>
            <a:endParaRPr lang="hu-HU" sz="2400" dirty="0">
              <a:solidFill>
                <a:srgbClr val="002060"/>
              </a:solidFill>
              <a:latin typeface="Chiller" pitchFamily="82" charset="0"/>
            </a:endParaRPr>
          </a:p>
        </p:txBody>
      </p:sp>
      <p:sp>
        <p:nvSpPr>
          <p:cNvPr id="7" name="Szövegdoboz 6"/>
          <p:cNvSpPr txBox="1"/>
          <p:nvPr/>
        </p:nvSpPr>
        <p:spPr>
          <a:xfrm>
            <a:off x="6516216" y="692696"/>
            <a:ext cx="233125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2400" dirty="0" smtClean="0">
                <a:solidFill>
                  <a:srgbClr val="002060"/>
                </a:solidFill>
                <a:latin typeface="Chiller" pitchFamily="82" charset="0"/>
              </a:rPr>
              <a:t>állomás, kiköt</a:t>
            </a:r>
            <a:r>
              <a:rPr lang="hu-HU" dirty="0" smtClean="0">
                <a:solidFill>
                  <a:srgbClr val="002060"/>
                </a:solidFill>
                <a:latin typeface="Chiller" pitchFamily="82" charset="0"/>
              </a:rPr>
              <a:t>ő</a:t>
            </a:r>
            <a:endParaRPr lang="hu-HU" sz="2400" dirty="0">
              <a:solidFill>
                <a:srgbClr val="002060"/>
              </a:solidFill>
              <a:latin typeface="Chiller" pitchFamily="82" charset="0"/>
            </a:endParaRPr>
          </a:p>
        </p:txBody>
      </p:sp>
      <p:pic>
        <p:nvPicPr>
          <p:cNvPr id="145410" name="Picture 2" descr="https://encrypted-tbn2.gstatic.com/images?q=tbn:ANd9GcQUEjXjMDnU3u4zkEBcFtnxCLQ2YIDJj5XL4MtCGNSwELvhRRSM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1600" y="1969947"/>
            <a:ext cx="6048672" cy="43927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457200" y="533400"/>
            <a:ext cx="8229600" cy="55927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hu-HU" sz="4400" b="1" dirty="0" smtClean="0"/>
              <a:t>Csomópontok tulajdonságai</a:t>
            </a:r>
            <a:endParaRPr lang="hu-HU" sz="3600" b="1" dirty="0" smtClean="0"/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32914" y="1484784"/>
            <a:ext cx="7863131" cy="51906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457200" y="533400"/>
            <a:ext cx="8229600" cy="55927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hu-HU" sz="4000" b="1" dirty="0" smtClean="0"/>
              <a:t>ÉL</a:t>
            </a:r>
            <a:endParaRPr lang="hu-HU" b="1" dirty="0" smtClean="0"/>
          </a:p>
          <a:p>
            <a:pPr marL="0" indent="0">
              <a:spcBef>
                <a:spcPts val="1200"/>
              </a:spcBef>
              <a:buNone/>
              <a:tabLst>
                <a:tab pos="1617663" algn="r"/>
                <a:tab pos="1970088" algn="l"/>
              </a:tabLst>
            </a:pPr>
            <a:r>
              <a:rPr lang="hu-HU" sz="3600" dirty="0" smtClean="0"/>
              <a:t>Csúcsok közötti közlekedési infrastruktúra és szolgáltatás absztrakt ábrázolása</a:t>
            </a:r>
            <a:endParaRPr lang="fr-FR" sz="3600" dirty="0" smtClean="0"/>
          </a:p>
        </p:txBody>
      </p:sp>
      <p:sp>
        <p:nvSpPr>
          <p:cNvPr id="4" name="Szövegdoboz 3"/>
          <p:cNvSpPr txBox="1"/>
          <p:nvPr/>
        </p:nvSpPr>
        <p:spPr>
          <a:xfrm>
            <a:off x="5508104" y="188640"/>
            <a:ext cx="30963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2400" dirty="0" smtClean="0">
                <a:solidFill>
                  <a:srgbClr val="002060"/>
                </a:solidFill>
                <a:latin typeface="Chiller" pitchFamily="82" charset="0"/>
              </a:rPr>
              <a:t>Lehet egy- vagy kétirányú</a:t>
            </a:r>
            <a:endParaRPr lang="hu-HU" sz="2400" dirty="0">
              <a:solidFill>
                <a:srgbClr val="002060"/>
              </a:solidFill>
              <a:latin typeface="Chiller" pitchFamily="82" charset="0"/>
            </a:endParaRPr>
          </a:p>
        </p:txBody>
      </p:sp>
      <p:sp>
        <p:nvSpPr>
          <p:cNvPr id="5" name="Ellipszis 4"/>
          <p:cNvSpPr/>
          <p:nvPr/>
        </p:nvSpPr>
        <p:spPr>
          <a:xfrm>
            <a:off x="1619672" y="4005064"/>
            <a:ext cx="1008112" cy="936104"/>
          </a:xfrm>
          <a:prstGeom prst="ellipse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prstMaterial="matte"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3600" dirty="0" smtClean="0">
                <a:solidFill>
                  <a:schemeClr val="tx1"/>
                </a:solidFill>
              </a:rPr>
              <a:t>i</a:t>
            </a:r>
            <a:endParaRPr lang="hu-HU" sz="3600" dirty="0">
              <a:solidFill>
                <a:schemeClr val="tx1"/>
              </a:solidFill>
            </a:endParaRPr>
          </a:p>
        </p:txBody>
      </p:sp>
      <p:sp>
        <p:nvSpPr>
          <p:cNvPr id="6" name="Ellipszis 5"/>
          <p:cNvSpPr/>
          <p:nvPr/>
        </p:nvSpPr>
        <p:spPr>
          <a:xfrm>
            <a:off x="4572000" y="2852936"/>
            <a:ext cx="1008112" cy="936104"/>
          </a:xfrm>
          <a:prstGeom prst="ellipse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prstMaterial="matte"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3600" dirty="0" smtClean="0">
                <a:solidFill>
                  <a:schemeClr val="tx1"/>
                </a:solidFill>
              </a:rPr>
              <a:t>j</a:t>
            </a:r>
            <a:endParaRPr lang="hu-HU" sz="3600" dirty="0">
              <a:solidFill>
                <a:schemeClr val="tx1"/>
              </a:solidFill>
            </a:endParaRPr>
          </a:p>
        </p:txBody>
      </p:sp>
      <p:cxnSp>
        <p:nvCxnSpPr>
          <p:cNvPr id="8" name="Egyenes összekötő nyíllal 7"/>
          <p:cNvCxnSpPr/>
          <p:nvPr/>
        </p:nvCxnSpPr>
        <p:spPr>
          <a:xfrm flipV="1">
            <a:off x="2699792" y="3573016"/>
            <a:ext cx="1872208" cy="720080"/>
          </a:xfrm>
          <a:prstGeom prst="straightConnector1">
            <a:avLst/>
          </a:prstGeom>
          <a:ln w="63500">
            <a:solidFill>
              <a:srgbClr val="C0000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zövegdoboz 8"/>
          <p:cNvSpPr txBox="1"/>
          <p:nvPr/>
        </p:nvSpPr>
        <p:spPr>
          <a:xfrm>
            <a:off x="3563888" y="4077072"/>
            <a:ext cx="15121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2800" dirty="0" smtClean="0">
                <a:latin typeface="Times New Roman" pitchFamily="18" charset="0"/>
                <a:cs typeface="Times New Roman" pitchFamily="18" charset="0"/>
              </a:rPr>
              <a:t>e (i, j)</a:t>
            </a:r>
            <a:endParaRPr lang="hu-H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Szövegdoboz 10"/>
          <p:cNvSpPr txBox="1"/>
          <p:nvPr/>
        </p:nvSpPr>
        <p:spPr>
          <a:xfrm>
            <a:off x="5148064" y="4797152"/>
            <a:ext cx="316835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2400" dirty="0">
                <a:solidFill>
                  <a:srgbClr val="002060"/>
                </a:solidFill>
                <a:latin typeface="Chiller" pitchFamily="82" charset="0"/>
              </a:rPr>
              <a:t>F</a:t>
            </a:r>
            <a:r>
              <a:rPr lang="hu-HU" sz="2400" dirty="0" smtClean="0">
                <a:solidFill>
                  <a:srgbClr val="002060"/>
                </a:solidFill>
                <a:latin typeface="Chiller" pitchFamily="82" charset="0"/>
              </a:rPr>
              <a:t>izikai és minőségi tulajdonságokat rendelhetünk hozzá, pl. költség</a:t>
            </a:r>
            <a:r>
              <a:rPr lang="hu-HU" sz="2400" dirty="0" smtClean="0">
                <a:solidFill>
                  <a:srgbClr val="002060"/>
                </a:solidFill>
                <a:latin typeface="Chiller" pitchFamily="82" charset="0"/>
              </a:rPr>
              <a:t>, távolság</a:t>
            </a:r>
            <a:endParaRPr lang="hu-HU" sz="2400" dirty="0">
              <a:solidFill>
                <a:srgbClr val="002060"/>
              </a:solidFill>
              <a:latin typeface="Chiller" pitchFamily="8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577483"/>
          </a:xfrm>
        </p:spPr>
        <p:txBody>
          <a:bodyPr/>
          <a:lstStyle/>
          <a:p>
            <a:pPr marL="0" indent="0">
              <a:buNone/>
            </a:pPr>
            <a:r>
              <a:rPr lang="hu-HU" sz="4400" b="1" dirty="0" smtClean="0">
                <a:solidFill>
                  <a:srgbClr val="C00000"/>
                </a:solidFill>
              </a:rPr>
              <a:t>Másodlagos</a:t>
            </a:r>
            <a:r>
              <a:rPr lang="hu-HU" sz="4400" dirty="0" smtClean="0"/>
              <a:t> megközelítés</a:t>
            </a:r>
          </a:p>
          <a:p>
            <a:pPr marL="0" indent="0">
              <a:buNone/>
            </a:pPr>
            <a:endParaRPr lang="hu-HU" dirty="0" smtClean="0"/>
          </a:p>
          <a:p>
            <a:pPr marL="400050" lvl="1" indent="0">
              <a:buNone/>
            </a:pPr>
            <a:r>
              <a:rPr lang="hu-HU" sz="4000" dirty="0" smtClean="0"/>
              <a:t>Utak alkotják a csúcsokat</a:t>
            </a:r>
          </a:p>
          <a:p>
            <a:pPr marL="400050" lvl="1" indent="0">
              <a:buNone/>
            </a:pPr>
            <a:r>
              <a:rPr lang="hu-HU" sz="4000" dirty="0" smtClean="0"/>
              <a:t>A csomópontok képezik az éleket</a:t>
            </a:r>
            <a:endParaRPr lang="hu-HU" sz="4000" dirty="0"/>
          </a:p>
        </p:txBody>
      </p:sp>
      <p:sp>
        <p:nvSpPr>
          <p:cNvPr id="4" name="Szövegdoboz 3"/>
          <p:cNvSpPr txBox="1"/>
          <p:nvPr/>
        </p:nvSpPr>
        <p:spPr>
          <a:xfrm>
            <a:off x="5940152" y="1340768"/>
            <a:ext cx="25922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2800" dirty="0" smtClean="0">
                <a:solidFill>
                  <a:srgbClr val="002060"/>
                </a:solidFill>
                <a:latin typeface="Chiller" pitchFamily="82" charset="0"/>
              </a:rPr>
              <a:t>Utak funkcionális egységekre osztandóak</a:t>
            </a:r>
          </a:p>
          <a:p>
            <a:endParaRPr lang="hu-HU" sz="2800" dirty="0">
              <a:solidFill>
                <a:srgbClr val="002060"/>
              </a:solidFill>
              <a:latin typeface="Chiller" pitchFamily="82" charset="0"/>
            </a:endParaRPr>
          </a:p>
        </p:txBody>
      </p:sp>
      <p:sp>
        <p:nvSpPr>
          <p:cNvPr id="5" name="Szövegdoboz 4"/>
          <p:cNvSpPr txBox="1"/>
          <p:nvPr/>
        </p:nvSpPr>
        <p:spPr>
          <a:xfrm>
            <a:off x="4572000" y="3573016"/>
            <a:ext cx="352839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2800" dirty="0" smtClean="0">
                <a:solidFill>
                  <a:srgbClr val="002060"/>
                </a:solidFill>
                <a:latin typeface="Chiller" pitchFamily="82" charset="0"/>
              </a:rPr>
              <a:t>A csomópontok biztosítják az utak közötti kapcsolatokat</a:t>
            </a:r>
          </a:p>
          <a:p>
            <a:endParaRPr lang="hu-HU" sz="2800" dirty="0">
              <a:solidFill>
                <a:srgbClr val="002060"/>
              </a:solidFill>
              <a:latin typeface="Chiller" pitchFamily="82" charset="0"/>
            </a:endParaRPr>
          </a:p>
        </p:txBody>
      </p:sp>
      <p:sp>
        <p:nvSpPr>
          <p:cNvPr id="6" name="Szövegdoboz 5"/>
          <p:cNvSpPr txBox="1"/>
          <p:nvPr/>
        </p:nvSpPr>
        <p:spPr>
          <a:xfrm>
            <a:off x="6156176" y="0"/>
            <a:ext cx="298782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hu-HU" sz="2800" dirty="0" smtClean="0">
                <a:solidFill>
                  <a:srgbClr val="002060"/>
                </a:solidFill>
                <a:latin typeface="Chiller" pitchFamily="82" charset="0"/>
              </a:rPr>
              <a:t>Főleg a város funkcionális tervezésénél használják</a:t>
            </a:r>
          </a:p>
          <a:p>
            <a:endParaRPr lang="hu-HU" sz="2800" dirty="0">
              <a:solidFill>
                <a:srgbClr val="002060"/>
              </a:solidFill>
              <a:latin typeface="Chiller" pitchFamily="82" charset="0"/>
            </a:endParaRPr>
          </a:p>
        </p:txBody>
      </p:sp>
      <p:sp>
        <p:nvSpPr>
          <p:cNvPr id="7" name="Jobbra nyíl 6"/>
          <p:cNvSpPr/>
          <p:nvPr/>
        </p:nvSpPr>
        <p:spPr>
          <a:xfrm>
            <a:off x="323528" y="2780928"/>
            <a:ext cx="576064" cy="50405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8" name="Jobbra nyíl 7"/>
          <p:cNvSpPr/>
          <p:nvPr/>
        </p:nvSpPr>
        <p:spPr>
          <a:xfrm>
            <a:off x="323528" y="2060848"/>
            <a:ext cx="576064" cy="50405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457200" y="533400"/>
            <a:ext cx="8229600" cy="559276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hu-HU" sz="4800" b="1" dirty="0" smtClean="0"/>
          </a:p>
          <a:p>
            <a:pPr marL="0" indent="0" algn="ctr">
              <a:buNone/>
            </a:pPr>
            <a:endParaRPr lang="hu-HU" sz="4800" b="1" dirty="0"/>
          </a:p>
          <a:p>
            <a:pPr marL="0" indent="0" algn="ctr">
              <a:buNone/>
            </a:pPr>
            <a:r>
              <a:rPr lang="hu-HU" sz="4800" b="1" dirty="0" smtClean="0"/>
              <a:t>HÁLÓZATI MUTATÓK</a:t>
            </a:r>
            <a:endParaRPr lang="hu-HU" sz="48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57748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hu-HU" sz="4400" b="1" dirty="0" smtClean="0"/>
              <a:t>JELLEMZŐ ÚTHOSSZ</a:t>
            </a:r>
          </a:p>
          <a:p>
            <a:pPr marL="441325" indent="0">
              <a:buNone/>
            </a:pPr>
            <a:r>
              <a:rPr lang="hu-HU" sz="4000" dirty="0" smtClean="0"/>
              <a:t>A legrövidebb utak átlaga</a:t>
            </a:r>
          </a:p>
          <a:p>
            <a:pPr marL="441325" indent="0">
              <a:buNone/>
            </a:pPr>
            <a:endParaRPr lang="hu-HU" sz="4000" dirty="0"/>
          </a:p>
          <a:p>
            <a:pPr marL="441325" indent="0">
              <a:buNone/>
            </a:pPr>
            <a:endParaRPr lang="hu-HU" sz="4000" dirty="0"/>
          </a:p>
        </p:txBody>
      </p:sp>
      <p:sp>
        <p:nvSpPr>
          <p:cNvPr id="4" name="Szövegdoboz 3"/>
          <p:cNvSpPr txBox="1"/>
          <p:nvPr/>
        </p:nvSpPr>
        <p:spPr>
          <a:xfrm>
            <a:off x="4932040" y="5805264"/>
            <a:ext cx="327585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2800" dirty="0" smtClean="0">
                <a:solidFill>
                  <a:srgbClr val="002060"/>
                </a:solidFill>
                <a:latin typeface="Chiller" pitchFamily="82" charset="0"/>
              </a:rPr>
              <a:t>Jól jellemzi a hálózat összekötöttségének mértékét</a:t>
            </a:r>
            <a:endParaRPr lang="hu-HU" sz="2800" dirty="0">
              <a:solidFill>
                <a:srgbClr val="002060"/>
              </a:solidFill>
              <a:latin typeface="Chiller" pitchFamily="82" charset="0"/>
            </a:endParaRPr>
          </a:p>
        </p:txBody>
      </p:sp>
      <p:graphicFrame>
        <p:nvGraphicFramePr>
          <p:cNvPr id="5" name="Objektum 4"/>
          <p:cNvGraphicFramePr>
            <a:graphicFrameLocks noChangeAspect="1"/>
          </p:cNvGraphicFramePr>
          <p:nvPr/>
        </p:nvGraphicFramePr>
        <p:xfrm>
          <a:off x="1905647" y="2564904"/>
          <a:ext cx="4666118" cy="1512168"/>
        </p:xfrm>
        <a:graphic>
          <a:graphicData uri="http://schemas.openxmlformats.org/presentationml/2006/ole">
            <p:oleObj spid="_x0000_s2050" name="Equation" r:id="rId3" imgW="1371600" imgH="444240" progId="Equation.DSMT4">
              <p:embed/>
            </p:oleObj>
          </a:graphicData>
        </a:graphic>
      </p:graphicFrame>
      <p:sp>
        <p:nvSpPr>
          <p:cNvPr id="6" name="Szövegdoboz 5"/>
          <p:cNvSpPr txBox="1"/>
          <p:nvPr/>
        </p:nvSpPr>
        <p:spPr>
          <a:xfrm>
            <a:off x="5868144" y="1916832"/>
            <a:ext cx="32758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2800" dirty="0" smtClean="0">
                <a:solidFill>
                  <a:srgbClr val="002060"/>
                </a:solidFill>
                <a:latin typeface="Chiller" pitchFamily="82" charset="0"/>
              </a:rPr>
              <a:t>i és j közötti legrövidebb út</a:t>
            </a:r>
            <a:endParaRPr lang="hu-HU" sz="2800" dirty="0">
              <a:solidFill>
                <a:srgbClr val="002060"/>
              </a:solidFill>
              <a:latin typeface="Chiller" pitchFamily="82" charset="0"/>
            </a:endParaRPr>
          </a:p>
        </p:txBody>
      </p:sp>
      <p:sp>
        <p:nvSpPr>
          <p:cNvPr id="7" name="Szövegdoboz 6"/>
          <p:cNvSpPr txBox="1"/>
          <p:nvPr/>
        </p:nvSpPr>
        <p:spPr>
          <a:xfrm>
            <a:off x="1763688" y="4365104"/>
            <a:ext cx="32758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2800" dirty="0" smtClean="0">
                <a:solidFill>
                  <a:srgbClr val="002060"/>
                </a:solidFill>
                <a:latin typeface="Chiller" pitchFamily="82" charset="0"/>
              </a:rPr>
              <a:t>Élek száma</a:t>
            </a:r>
            <a:endParaRPr lang="hu-HU" sz="2800" dirty="0">
              <a:solidFill>
                <a:srgbClr val="002060"/>
              </a:solidFill>
              <a:latin typeface="Chiller" pitchFamily="82" charset="0"/>
            </a:endParaRPr>
          </a:p>
        </p:txBody>
      </p:sp>
      <p:sp>
        <p:nvSpPr>
          <p:cNvPr id="8" name="Szabadkézi sokszög 7"/>
          <p:cNvSpPr/>
          <p:nvPr/>
        </p:nvSpPr>
        <p:spPr>
          <a:xfrm>
            <a:off x="6263640" y="2492896"/>
            <a:ext cx="324584" cy="432048"/>
          </a:xfrm>
          <a:custGeom>
            <a:avLst/>
            <a:gdLst>
              <a:gd name="connsiteX0" fmla="*/ 243840 w 243840"/>
              <a:gd name="connsiteY0" fmla="*/ 0 h 335280"/>
              <a:gd name="connsiteX1" fmla="*/ 167640 w 243840"/>
              <a:gd name="connsiteY1" fmla="*/ 152400 h 335280"/>
              <a:gd name="connsiteX2" fmla="*/ 76200 w 243840"/>
              <a:gd name="connsiteY2" fmla="*/ 213360 h 335280"/>
              <a:gd name="connsiteX3" fmla="*/ 0 w 243840"/>
              <a:gd name="connsiteY3" fmla="*/ 335280 h 3352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3840" h="335280">
                <a:moveTo>
                  <a:pt x="243840" y="0"/>
                </a:moveTo>
                <a:cubicBezTo>
                  <a:pt x="219715" y="96499"/>
                  <a:pt x="240218" y="43532"/>
                  <a:pt x="167640" y="152400"/>
                </a:cubicBezTo>
                <a:cubicBezTo>
                  <a:pt x="147320" y="182880"/>
                  <a:pt x="76200" y="213360"/>
                  <a:pt x="76200" y="213360"/>
                </a:cubicBezTo>
                <a:cubicBezTo>
                  <a:pt x="8939" y="314251"/>
                  <a:pt x="31623" y="272035"/>
                  <a:pt x="0" y="335280"/>
                </a:cubicBezTo>
              </a:path>
            </a:pathLst>
          </a:custGeom>
          <a:ln>
            <a:solidFill>
              <a:srgbClr val="00206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9" name="Szabadkézi sokszög 8"/>
          <p:cNvSpPr/>
          <p:nvPr/>
        </p:nvSpPr>
        <p:spPr>
          <a:xfrm flipH="1" flipV="1">
            <a:off x="2627784" y="3933056"/>
            <a:ext cx="360040" cy="432048"/>
          </a:xfrm>
          <a:custGeom>
            <a:avLst/>
            <a:gdLst>
              <a:gd name="connsiteX0" fmla="*/ 243840 w 243840"/>
              <a:gd name="connsiteY0" fmla="*/ 0 h 335280"/>
              <a:gd name="connsiteX1" fmla="*/ 167640 w 243840"/>
              <a:gd name="connsiteY1" fmla="*/ 152400 h 335280"/>
              <a:gd name="connsiteX2" fmla="*/ 76200 w 243840"/>
              <a:gd name="connsiteY2" fmla="*/ 213360 h 335280"/>
              <a:gd name="connsiteX3" fmla="*/ 0 w 243840"/>
              <a:gd name="connsiteY3" fmla="*/ 335280 h 3352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3840" h="335280">
                <a:moveTo>
                  <a:pt x="243840" y="0"/>
                </a:moveTo>
                <a:cubicBezTo>
                  <a:pt x="219715" y="96499"/>
                  <a:pt x="240218" y="43532"/>
                  <a:pt x="167640" y="152400"/>
                </a:cubicBezTo>
                <a:cubicBezTo>
                  <a:pt x="147320" y="182880"/>
                  <a:pt x="76200" y="213360"/>
                  <a:pt x="76200" y="213360"/>
                </a:cubicBezTo>
                <a:cubicBezTo>
                  <a:pt x="8939" y="314251"/>
                  <a:pt x="31623" y="272035"/>
                  <a:pt x="0" y="335280"/>
                </a:cubicBezTo>
              </a:path>
            </a:pathLst>
          </a:custGeom>
          <a:ln>
            <a:solidFill>
              <a:srgbClr val="00206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69570"/>
            <a:ext cx="7748683" cy="6488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5652120" y="4941168"/>
            <a:ext cx="3034680" cy="1184995"/>
          </a:xfrm>
        </p:spPr>
        <p:txBody>
          <a:bodyPr/>
          <a:lstStyle/>
          <a:p>
            <a:pPr marL="0" indent="0" algn="r">
              <a:buNone/>
            </a:pPr>
            <a:r>
              <a:rPr lang="hu-HU" dirty="0" smtClean="0"/>
              <a:t>L = 9,23</a:t>
            </a:r>
            <a:endParaRPr lang="hu-HU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279070"/>
            <a:ext cx="8064896" cy="64144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5868144" y="4941168"/>
            <a:ext cx="2818656" cy="1184995"/>
          </a:xfrm>
        </p:spPr>
        <p:txBody>
          <a:bodyPr/>
          <a:lstStyle/>
          <a:p>
            <a:pPr marL="0" indent="0" algn="r">
              <a:buNone/>
            </a:pPr>
            <a:r>
              <a:rPr lang="hu-HU" dirty="0" smtClean="0"/>
              <a:t>L = 10,88</a:t>
            </a:r>
            <a:endParaRPr lang="hu-HU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57748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hu-HU" sz="4400" b="1" dirty="0" err="1" smtClean="0">
                <a:solidFill>
                  <a:srgbClr val="C00000"/>
                </a:solidFill>
              </a:rPr>
              <a:t>Closeness</a:t>
            </a:r>
            <a:r>
              <a:rPr lang="hu-HU" sz="4400" b="1" dirty="0" smtClean="0"/>
              <a:t> </a:t>
            </a:r>
            <a:r>
              <a:rPr lang="hu-HU" sz="4400" b="1" dirty="0" err="1" smtClean="0"/>
              <a:t>centrality</a:t>
            </a:r>
            <a:endParaRPr lang="hu-HU" sz="4400" b="1" dirty="0" smtClean="0"/>
          </a:p>
          <a:p>
            <a:pPr marL="0" indent="0">
              <a:buNone/>
            </a:pPr>
            <a:r>
              <a:rPr lang="hu-HU" sz="3600" dirty="0" smtClean="0"/>
              <a:t>(Közelségi központiság)</a:t>
            </a:r>
          </a:p>
          <a:p>
            <a:pPr marL="533400" indent="0">
              <a:buNone/>
            </a:pPr>
            <a:endParaRPr lang="hu-HU" sz="3600" dirty="0" smtClean="0"/>
          </a:p>
          <a:p>
            <a:pPr marL="533400" indent="0">
              <a:buNone/>
            </a:pPr>
            <a:r>
              <a:rPr lang="hu-HU" sz="3600" dirty="0" smtClean="0"/>
              <a:t>Mennyire van közel a többi csúcshoz?</a:t>
            </a:r>
          </a:p>
          <a:p>
            <a:pPr marL="0" indent="0">
              <a:buNone/>
            </a:pPr>
            <a:endParaRPr lang="hu-HU" dirty="0" smtClean="0"/>
          </a:p>
          <a:p>
            <a:pPr marL="0" indent="0">
              <a:buNone/>
            </a:pPr>
            <a:endParaRPr lang="hu-HU" dirty="0"/>
          </a:p>
          <a:p>
            <a:pPr marL="0" indent="0">
              <a:buNone/>
            </a:pPr>
            <a:endParaRPr lang="hu-HU" dirty="0" smtClean="0"/>
          </a:p>
          <a:p>
            <a:pPr marL="0" indent="0">
              <a:buNone/>
            </a:pPr>
            <a:endParaRPr lang="hu-HU" dirty="0"/>
          </a:p>
        </p:txBody>
      </p:sp>
      <p:graphicFrame>
        <p:nvGraphicFramePr>
          <p:cNvPr id="5122" name="Object 2"/>
          <p:cNvGraphicFramePr>
            <a:graphicFrameLocks noChangeAspect="1"/>
          </p:cNvGraphicFramePr>
          <p:nvPr/>
        </p:nvGraphicFramePr>
        <p:xfrm>
          <a:off x="2483768" y="3834606"/>
          <a:ext cx="3370263" cy="1898650"/>
        </p:xfrm>
        <a:graphic>
          <a:graphicData uri="http://schemas.openxmlformats.org/presentationml/2006/ole">
            <p:oleObj spid="_x0000_s5122" name="Equation" r:id="rId3" imgW="990360" imgH="558720" progId="Equation.DSMT4">
              <p:embed/>
            </p:oleObj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577483"/>
          </a:xfrm>
        </p:spPr>
        <p:txBody>
          <a:bodyPr/>
          <a:lstStyle/>
          <a:p>
            <a:pPr marL="0" indent="0">
              <a:buNone/>
            </a:pPr>
            <a:r>
              <a:rPr lang="hu-HU" sz="4000" dirty="0" smtClean="0"/>
              <a:t>A hálózati </a:t>
            </a:r>
            <a:r>
              <a:rPr lang="hu-HU" sz="4000" b="1" dirty="0" smtClean="0"/>
              <a:t>szerkezeti tulajdonságok </a:t>
            </a:r>
            <a:r>
              <a:rPr lang="hu-HU" sz="4000" dirty="0" smtClean="0"/>
              <a:t>meghatározása nélkül nem érthető meg egy összetett rendszer </a:t>
            </a:r>
            <a:r>
              <a:rPr lang="hu-HU" sz="4000" b="1" dirty="0" smtClean="0"/>
              <a:t>funkcionális működése</a:t>
            </a:r>
          </a:p>
        </p:txBody>
      </p:sp>
      <p:sp>
        <p:nvSpPr>
          <p:cNvPr id="4" name="Szövegdoboz 3"/>
          <p:cNvSpPr txBox="1"/>
          <p:nvPr/>
        </p:nvSpPr>
        <p:spPr>
          <a:xfrm>
            <a:off x="3707904" y="3212976"/>
            <a:ext cx="31683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2400" dirty="0" smtClean="0">
                <a:solidFill>
                  <a:srgbClr val="002060"/>
                </a:solidFill>
                <a:latin typeface="Chiller" pitchFamily="82" charset="0"/>
              </a:rPr>
              <a:t>Információ terjedése</a:t>
            </a:r>
            <a:endParaRPr lang="hu-HU" sz="2400" dirty="0">
              <a:solidFill>
                <a:srgbClr val="002060"/>
              </a:solidFill>
              <a:latin typeface="Chiller" pitchFamily="82" charset="0"/>
            </a:endParaRPr>
          </a:p>
        </p:txBody>
      </p:sp>
      <p:sp>
        <p:nvSpPr>
          <p:cNvPr id="5" name="Szövegdoboz 4"/>
          <p:cNvSpPr txBox="1"/>
          <p:nvPr/>
        </p:nvSpPr>
        <p:spPr>
          <a:xfrm>
            <a:off x="4139952" y="3717032"/>
            <a:ext cx="31683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2400" dirty="0" smtClean="0">
                <a:solidFill>
                  <a:srgbClr val="002060"/>
                </a:solidFill>
                <a:latin typeface="Chiller" pitchFamily="82" charset="0"/>
              </a:rPr>
              <a:t>Zavarok terjedése</a:t>
            </a:r>
            <a:endParaRPr lang="hu-HU" sz="2400" dirty="0">
              <a:solidFill>
                <a:srgbClr val="002060"/>
              </a:solidFill>
              <a:latin typeface="Chiller" pitchFamily="82" charset="0"/>
            </a:endParaRPr>
          </a:p>
        </p:txBody>
      </p:sp>
      <p:sp>
        <p:nvSpPr>
          <p:cNvPr id="6" name="Szövegdoboz 5"/>
          <p:cNvSpPr txBox="1"/>
          <p:nvPr/>
        </p:nvSpPr>
        <p:spPr>
          <a:xfrm>
            <a:off x="4572000" y="4293096"/>
            <a:ext cx="31683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2400" dirty="0" smtClean="0">
                <a:solidFill>
                  <a:srgbClr val="002060"/>
                </a:solidFill>
                <a:latin typeface="Chiller" pitchFamily="82" charset="0"/>
              </a:rPr>
              <a:t>Kommunikáció hatékonysága</a:t>
            </a:r>
            <a:endParaRPr lang="hu-HU" sz="2400" dirty="0">
              <a:solidFill>
                <a:srgbClr val="002060"/>
              </a:solidFill>
              <a:latin typeface="Chiller" pitchFamily="82" charset="0"/>
            </a:endParaRPr>
          </a:p>
        </p:txBody>
      </p:sp>
      <p:sp>
        <p:nvSpPr>
          <p:cNvPr id="7" name="Szövegdoboz 6"/>
          <p:cNvSpPr txBox="1"/>
          <p:nvPr/>
        </p:nvSpPr>
        <p:spPr>
          <a:xfrm>
            <a:off x="5220072" y="4941168"/>
            <a:ext cx="31683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2400" dirty="0" smtClean="0">
                <a:solidFill>
                  <a:srgbClr val="002060"/>
                </a:solidFill>
                <a:latin typeface="Chiller" pitchFamily="82" charset="0"/>
              </a:rPr>
              <a:t>Robosztusság</a:t>
            </a:r>
            <a:endParaRPr lang="hu-HU" sz="2400" dirty="0">
              <a:solidFill>
                <a:srgbClr val="002060"/>
              </a:solidFill>
              <a:latin typeface="Chiller" pitchFamily="82" charset="0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457200" y="533400"/>
            <a:ext cx="8229600" cy="5592763"/>
          </a:xfrm>
        </p:spPr>
        <p:txBody>
          <a:bodyPr/>
          <a:lstStyle/>
          <a:p>
            <a:pPr marL="0" indent="0">
              <a:buNone/>
            </a:pPr>
            <a:r>
              <a:rPr lang="hu-HU" sz="4000" b="1" dirty="0" smtClean="0"/>
              <a:t>KÖZPONT</a:t>
            </a:r>
            <a:endParaRPr lang="hu-HU" b="1" dirty="0" smtClean="0"/>
          </a:p>
          <a:p>
            <a:pPr marL="0" indent="0">
              <a:spcBef>
                <a:spcPts val="1200"/>
              </a:spcBef>
              <a:buNone/>
              <a:tabLst>
                <a:tab pos="1617663" algn="r"/>
                <a:tab pos="1970088" algn="l"/>
              </a:tabLst>
            </a:pPr>
            <a:r>
              <a:rPr lang="hu-HU" sz="3600" dirty="0" smtClean="0"/>
              <a:t>Legtöbb közvetlen kapcsolat</a:t>
            </a:r>
            <a:endParaRPr lang="fr-FR" sz="3600" dirty="0" smtClean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2060848"/>
            <a:ext cx="6299422" cy="43520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Ellipszis 4"/>
          <p:cNvSpPr/>
          <p:nvPr/>
        </p:nvSpPr>
        <p:spPr>
          <a:xfrm>
            <a:off x="1691680" y="3429000"/>
            <a:ext cx="1152128" cy="1656184"/>
          </a:xfrm>
          <a:prstGeom prst="ellipse">
            <a:avLst/>
          </a:prstGeom>
          <a:noFill/>
          <a:ln w="508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6" name="Szövegdoboz 5"/>
          <p:cNvSpPr txBox="1"/>
          <p:nvPr/>
        </p:nvSpPr>
        <p:spPr>
          <a:xfrm>
            <a:off x="5111552" y="476672"/>
            <a:ext cx="40324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2400" dirty="0" smtClean="0">
                <a:solidFill>
                  <a:srgbClr val="002060"/>
                </a:solidFill>
                <a:latin typeface="Chiller" pitchFamily="82" charset="0"/>
              </a:rPr>
              <a:t>Itt csak a saját klaszteréhez kapcsolódik!</a:t>
            </a:r>
            <a:endParaRPr lang="hu-HU" sz="2400" dirty="0">
              <a:solidFill>
                <a:srgbClr val="002060"/>
              </a:solidFill>
              <a:latin typeface="Chiller" pitchFamily="82" charset="0"/>
            </a:endParaRPr>
          </a:p>
        </p:txBody>
      </p:sp>
      <p:sp>
        <p:nvSpPr>
          <p:cNvPr id="7" name="Szövegdoboz 6"/>
          <p:cNvSpPr txBox="1"/>
          <p:nvPr/>
        </p:nvSpPr>
        <p:spPr>
          <a:xfrm>
            <a:off x="6876256" y="1196752"/>
            <a:ext cx="226774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2400" dirty="0" smtClean="0">
                <a:solidFill>
                  <a:srgbClr val="002060"/>
                </a:solidFill>
                <a:latin typeface="Chiller" pitchFamily="82" charset="0"/>
              </a:rPr>
              <a:t>Hálózati szempontból nem túl fontos!</a:t>
            </a:r>
            <a:endParaRPr lang="hu-HU" sz="2400" dirty="0">
              <a:solidFill>
                <a:srgbClr val="002060"/>
              </a:solidFill>
              <a:latin typeface="Chiller" pitchFamily="82" charset="0"/>
            </a:endParaRPr>
          </a:p>
        </p:txBody>
      </p:sp>
      <p:sp>
        <p:nvSpPr>
          <p:cNvPr id="8" name="Szabadkézi sokszög 7"/>
          <p:cNvSpPr/>
          <p:nvPr/>
        </p:nvSpPr>
        <p:spPr>
          <a:xfrm>
            <a:off x="6943612" y="931080"/>
            <a:ext cx="515279" cy="309891"/>
          </a:xfrm>
          <a:custGeom>
            <a:avLst/>
            <a:gdLst>
              <a:gd name="connsiteX0" fmla="*/ 18891 w 515279"/>
              <a:gd name="connsiteY0" fmla="*/ 9446 h 309891"/>
              <a:gd name="connsiteX1" fmla="*/ 123394 w 515279"/>
              <a:gd name="connsiteY1" fmla="*/ 61697 h 309891"/>
              <a:gd name="connsiteX2" fmla="*/ 162582 w 515279"/>
              <a:gd name="connsiteY2" fmla="*/ 74760 h 309891"/>
              <a:gd name="connsiteX3" fmla="*/ 201771 w 515279"/>
              <a:gd name="connsiteY3" fmla="*/ 100886 h 309891"/>
              <a:gd name="connsiteX4" fmla="*/ 254022 w 515279"/>
              <a:gd name="connsiteY4" fmla="*/ 127011 h 309891"/>
              <a:gd name="connsiteX5" fmla="*/ 293211 w 515279"/>
              <a:gd name="connsiteY5" fmla="*/ 153137 h 309891"/>
              <a:gd name="connsiteX6" fmla="*/ 332399 w 515279"/>
              <a:gd name="connsiteY6" fmla="*/ 166200 h 309891"/>
              <a:gd name="connsiteX7" fmla="*/ 371588 w 515279"/>
              <a:gd name="connsiteY7" fmla="*/ 192326 h 309891"/>
              <a:gd name="connsiteX8" fmla="*/ 423839 w 515279"/>
              <a:gd name="connsiteY8" fmla="*/ 218451 h 309891"/>
              <a:gd name="connsiteX9" fmla="*/ 449965 w 515279"/>
              <a:gd name="connsiteY9" fmla="*/ 257640 h 309891"/>
              <a:gd name="connsiteX10" fmla="*/ 489154 w 515279"/>
              <a:gd name="connsiteY10" fmla="*/ 283766 h 309891"/>
              <a:gd name="connsiteX11" fmla="*/ 515279 w 515279"/>
              <a:gd name="connsiteY11" fmla="*/ 309891 h 3098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515279" h="309891">
                <a:moveTo>
                  <a:pt x="18891" y="9446"/>
                </a:moveTo>
                <a:cubicBezTo>
                  <a:pt x="107260" y="38903"/>
                  <a:pt x="0" y="0"/>
                  <a:pt x="123394" y="61697"/>
                </a:cubicBezTo>
                <a:cubicBezTo>
                  <a:pt x="135710" y="67855"/>
                  <a:pt x="150266" y="68602"/>
                  <a:pt x="162582" y="74760"/>
                </a:cubicBezTo>
                <a:cubicBezTo>
                  <a:pt x="176624" y="81781"/>
                  <a:pt x="188140" y="93097"/>
                  <a:pt x="201771" y="100886"/>
                </a:cubicBezTo>
                <a:cubicBezTo>
                  <a:pt x="218678" y="110547"/>
                  <a:pt x="237115" y="117350"/>
                  <a:pt x="254022" y="127011"/>
                </a:cubicBezTo>
                <a:cubicBezTo>
                  <a:pt x="267653" y="134800"/>
                  <a:pt x="279169" y="146116"/>
                  <a:pt x="293211" y="153137"/>
                </a:cubicBezTo>
                <a:cubicBezTo>
                  <a:pt x="305527" y="159295"/>
                  <a:pt x="320083" y="160042"/>
                  <a:pt x="332399" y="166200"/>
                </a:cubicBezTo>
                <a:cubicBezTo>
                  <a:pt x="346441" y="173221"/>
                  <a:pt x="357957" y="184537"/>
                  <a:pt x="371588" y="192326"/>
                </a:cubicBezTo>
                <a:cubicBezTo>
                  <a:pt x="388495" y="201987"/>
                  <a:pt x="406422" y="209743"/>
                  <a:pt x="423839" y="218451"/>
                </a:cubicBezTo>
                <a:cubicBezTo>
                  <a:pt x="432548" y="231514"/>
                  <a:pt x="438864" y="246539"/>
                  <a:pt x="449965" y="257640"/>
                </a:cubicBezTo>
                <a:cubicBezTo>
                  <a:pt x="461066" y="268741"/>
                  <a:pt x="476895" y="273958"/>
                  <a:pt x="489154" y="283766"/>
                </a:cubicBezTo>
                <a:cubicBezTo>
                  <a:pt x="498771" y="291459"/>
                  <a:pt x="506571" y="301183"/>
                  <a:pt x="515279" y="309891"/>
                </a:cubicBezTo>
              </a:path>
            </a:pathLst>
          </a:custGeom>
          <a:ln>
            <a:solidFill>
              <a:srgbClr val="00206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69570"/>
            <a:ext cx="7748683" cy="6488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Ellipszis 4"/>
          <p:cNvSpPr/>
          <p:nvPr/>
        </p:nvSpPr>
        <p:spPr>
          <a:xfrm>
            <a:off x="1907704" y="3717032"/>
            <a:ext cx="576064" cy="576064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6" name="Ellipszis 5"/>
          <p:cNvSpPr>
            <a:spLocks noChangeAspect="1"/>
          </p:cNvSpPr>
          <p:nvPr/>
        </p:nvSpPr>
        <p:spPr>
          <a:xfrm>
            <a:off x="2051720" y="2780928"/>
            <a:ext cx="403245" cy="40324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7" name="Ellipszis 6"/>
          <p:cNvSpPr>
            <a:spLocks noChangeAspect="1"/>
          </p:cNvSpPr>
          <p:nvPr/>
        </p:nvSpPr>
        <p:spPr>
          <a:xfrm>
            <a:off x="1259632" y="3645024"/>
            <a:ext cx="403245" cy="40324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8" name="Ellipszis 7"/>
          <p:cNvSpPr>
            <a:spLocks noChangeAspect="1"/>
          </p:cNvSpPr>
          <p:nvPr/>
        </p:nvSpPr>
        <p:spPr>
          <a:xfrm>
            <a:off x="2915816" y="4149080"/>
            <a:ext cx="403245" cy="40324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9" name="Ellipszis 8"/>
          <p:cNvSpPr>
            <a:spLocks noChangeAspect="1"/>
          </p:cNvSpPr>
          <p:nvPr/>
        </p:nvSpPr>
        <p:spPr>
          <a:xfrm>
            <a:off x="2483768" y="4725144"/>
            <a:ext cx="403245" cy="40324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10" name="Ellipszis 9"/>
          <p:cNvSpPr>
            <a:spLocks noChangeAspect="1"/>
          </p:cNvSpPr>
          <p:nvPr/>
        </p:nvSpPr>
        <p:spPr>
          <a:xfrm>
            <a:off x="2699792" y="980728"/>
            <a:ext cx="216024" cy="21602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11" name="Ellipszis 10"/>
          <p:cNvSpPr>
            <a:spLocks noChangeAspect="1"/>
          </p:cNvSpPr>
          <p:nvPr/>
        </p:nvSpPr>
        <p:spPr>
          <a:xfrm>
            <a:off x="4932040" y="4293096"/>
            <a:ext cx="216024" cy="21602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12" name="Ellipszis 11"/>
          <p:cNvSpPr>
            <a:spLocks noChangeAspect="1"/>
          </p:cNvSpPr>
          <p:nvPr/>
        </p:nvSpPr>
        <p:spPr>
          <a:xfrm>
            <a:off x="3851920" y="6093296"/>
            <a:ext cx="216024" cy="21602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13" name="Ellipszis 12"/>
          <p:cNvSpPr>
            <a:spLocks noChangeAspect="1"/>
          </p:cNvSpPr>
          <p:nvPr/>
        </p:nvSpPr>
        <p:spPr>
          <a:xfrm>
            <a:off x="3203848" y="5445224"/>
            <a:ext cx="288032" cy="2880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14" name="Ellipszis 13"/>
          <p:cNvSpPr>
            <a:spLocks noChangeAspect="1"/>
          </p:cNvSpPr>
          <p:nvPr/>
        </p:nvSpPr>
        <p:spPr>
          <a:xfrm>
            <a:off x="2051720" y="1844824"/>
            <a:ext cx="288032" cy="2880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15" name="Ellipszis 14"/>
          <p:cNvSpPr>
            <a:spLocks noChangeAspect="1"/>
          </p:cNvSpPr>
          <p:nvPr/>
        </p:nvSpPr>
        <p:spPr>
          <a:xfrm>
            <a:off x="683568" y="4221088"/>
            <a:ext cx="288032" cy="2880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260648"/>
            <a:ext cx="8136904" cy="64716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Ellipszis 3"/>
          <p:cNvSpPr/>
          <p:nvPr/>
        </p:nvSpPr>
        <p:spPr>
          <a:xfrm>
            <a:off x="2627784" y="3573016"/>
            <a:ext cx="576064" cy="576064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5" name="Ellipszis 4"/>
          <p:cNvSpPr>
            <a:spLocks noChangeAspect="1"/>
          </p:cNvSpPr>
          <p:nvPr/>
        </p:nvSpPr>
        <p:spPr>
          <a:xfrm>
            <a:off x="2771800" y="2636912"/>
            <a:ext cx="403245" cy="40324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6" name="Ellipszis 5"/>
          <p:cNvSpPr>
            <a:spLocks noChangeAspect="1"/>
          </p:cNvSpPr>
          <p:nvPr/>
        </p:nvSpPr>
        <p:spPr>
          <a:xfrm>
            <a:off x="1979712" y="3501008"/>
            <a:ext cx="403245" cy="40324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7" name="Ellipszis 6"/>
          <p:cNvSpPr>
            <a:spLocks noChangeAspect="1"/>
          </p:cNvSpPr>
          <p:nvPr/>
        </p:nvSpPr>
        <p:spPr>
          <a:xfrm>
            <a:off x="4067944" y="4077072"/>
            <a:ext cx="403245" cy="403245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8" name="Ellipszis 7"/>
          <p:cNvSpPr>
            <a:spLocks noChangeAspect="1"/>
          </p:cNvSpPr>
          <p:nvPr/>
        </p:nvSpPr>
        <p:spPr>
          <a:xfrm>
            <a:off x="2987824" y="4365104"/>
            <a:ext cx="403245" cy="403245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9" name="Ellipszis 8"/>
          <p:cNvSpPr>
            <a:spLocks noChangeAspect="1"/>
          </p:cNvSpPr>
          <p:nvPr/>
        </p:nvSpPr>
        <p:spPr>
          <a:xfrm>
            <a:off x="3419872" y="836712"/>
            <a:ext cx="216024" cy="21602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10" name="Ellipszis 9"/>
          <p:cNvSpPr>
            <a:spLocks noChangeAspect="1"/>
          </p:cNvSpPr>
          <p:nvPr/>
        </p:nvSpPr>
        <p:spPr>
          <a:xfrm>
            <a:off x="5652120" y="4149080"/>
            <a:ext cx="216024" cy="21602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11" name="Ellipszis 10"/>
          <p:cNvSpPr>
            <a:spLocks noChangeAspect="1"/>
          </p:cNvSpPr>
          <p:nvPr/>
        </p:nvSpPr>
        <p:spPr>
          <a:xfrm>
            <a:off x="4572000" y="5949280"/>
            <a:ext cx="216024" cy="21602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12" name="Ellipszis 11"/>
          <p:cNvSpPr>
            <a:spLocks noChangeAspect="1"/>
          </p:cNvSpPr>
          <p:nvPr/>
        </p:nvSpPr>
        <p:spPr>
          <a:xfrm>
            <a:off x="3923928" y="5301208"/>
            <a:ext cx="288032" cy="2880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13" name="Ellipszis 12"/>
          <p:cNvSpPr>
            <a:spLocks noChangeAspect="1"/>
          </p:cNvSpPr>
          <p:nvPr/>
        </p:nvSpPr>
        <p:spPr>
          <a:xfrm>
            <a:off x="2771800" y="1700808"/>
            <a:ext cx="288032" cy="2880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14" name="Ellipszis 13"/>
          <p:cNvSpPr>
            <a:spLocks noChangeAspect="1"/>
          </p:cNvSpPr>
          <p:nvPr/>
        </p:nvSpPr>
        <p:spPr>
          <a:xfrm>
            <a:off x="1403648" y="4077072"/>
            <a:ext cx="288032" cy="2880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15" name="Ellipszis 14"/>
          <p:cNvSpPr>
            <a:spLocks noChangeAspect="1"/>
          </p:cNvSpPr>
          <p:nvPr/>
        </p:nvSpPr>
        <p:spPr>
          <a:xfrm>
            <a:off x="2195736" y="4653136"/>
            <a:ext cx="288032" cy="2880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16" name="Ellipszis 15"/>
          <p:cNvSpPr>
            <a:spLocks noChangeAspect="1"/>
          </p:cNvSpPr>
          <p:nvPr/>
        </p:nvSpPr>
        <p:spPr>
          <a:xfrm>
            <a:off x="1547664" y="5877272"/>
            <a:ext cx="216024" cy="21602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577483"/>
          </a:xfrm>
        </p:spPr>
        <p:txBody>
          <a:bodyPr/>
          <a:lstStyle/>
          <a:p>
            <a:pPr marL="0" indent="0">
              <a:buNone/>
            </a:pPr>
            <a:r>
              <a:rPr lang="hu-HU" sz="4400" b="1" dirty="0" err="1" smtClean="0"/>
              <a:t>Closeness</a:t>
            </a:r>
            <a:r>
              <a:rPr lang="hu-HU" sz="4400" b="1" dirty="0" smtClean="0"/>
              <a:t> </a:t>
            </a:r>
            <a:r>
              <a:rPr lang="hu-HU" sz="4400" b="1" dirty="0" err="1" smtClean="0"/>
              <a:t>centrality</a:t>
            </a:r>
            <a:endParaRPr lang="hu-HU" sz="4400" b="1" dirty="0" smtClean="0"/>
          </a:p>
          <a:p>
            <a:pPr marL="533400" indent="0">
              <a:buNone/>
            </a:pPr>
            <a:r>
              <a:rPr lang="hu-HU" sz="3600" dirty="0" smtClean="0"/>
              <a:t>Szélek hatása</a:t>
            </a:r>
          </a:p>
          <a:p>
            <a:pPr marL="0" indent="0">
              <a:buNone/>
            </a:pPr>
            <a:endParaRPr lang="hu-HU" dirty="0" smtClean="0"/>
          </a:p>
          <a:p>
            <a:pPr marL="0" indent="0">
              <a:buNone/>
            </a:pPr>
            <a:endParaRPr lang="hu-H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996952"/>
            <a:ext cx="9144001" cy="3174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Szövegdoboz 3"/>
          <p:cNvSpPr txBox="1"/>
          <p:nvPr/>
        </p:nvSpPr>
        <p:spPr>
          <a:xfrm>
            <a:off x="611560" y="6453336"/>
            <a:ext cx="76328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dirty="0" smtClean="0"/>
              <a:t>Forrás: Porta et </a:t>
            </a:r>
            <a:r>
              <a:rPr lang="hu-HU" dirty="0" err="1" smtClean="0"/>
              <a:t>al</a:t>
            </a:r>
            <a:r>
              <a:rPr lang="hu-HU" dirty="0" smtClean="0"/>
              <a:t>. </a:t>
            </a:r>
            <a:r>
              <a:rPr lang="en-US" dirty="0" smtClean="0"/>
              <a:t>The Network Analysis Of Urban Streets:</a:t>
            </a:r>
            <a:r>
              <a:rPr lang="hu-HU" dirty="0" smtClean="0"/>
              <a:t> </a:t>
            </a:r>
            <a:r>
              <a:rPr lang="en-US" dirty="0" smtClean="0"/>
              <a:t>A Primal Approach </a:t>
            </a:r>
            <a:endParaRPr lang="hu-HU" dirty="0"/>
          </a:p>
        </p:txBody>
      </p:sp>
      <p:sp>
        <p:nvSpPr>
          <p:cNvPr id="5" name="Szövegdoboz 4"/>
          <p:cNvSpPr txBox="1"/>
          <p:nvPr/>
        </p:nvSpPr>
        <p:spPr>
          <a:xfrm>
            <a:off x="6876256" y="2564904"/>
            <a:ext cx="1440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dirty="0" smtClean="0"/>
              <a:t>D = 200 m</a:t>
            </a:r>
            <a:endParaRPr lang="hu-HU" dirty="0"/>
          </a:p>
        </p:txBody>
      </p:sp>
      <p:sp>
        <p:nvSpPr>
          <p:cNvPr id="6" name="Szövegdoboz 5"/>
          <p:cNvSpPr txBox="1"/>
          <p:nvPr/>
        </p:nvSpPr>
        <p:spPr>
          <a:xfrm>
            <a:off x="3923928" y="2564904"/>
            <a:ext cx="1440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dirty="0" smtClean="0"/>
              <a:t>D = 400 m</a:t>
            </a:r>
            <a:endParaRPr lang="hu-HU" dirty="0"/>
          </a:p>
        </p:txBody>
      </p:sp>
      <p:sp>
        <p:nvSpPr>
          <p:cNvPr id="7" name="Szövegdoboz 6"/>
          <p:cNvSpPr txBox="1"/>
          <p:nvPr/>
        </p:nvSpPr>
        <p:spPr>
          <a:xfrm>
            <a:off x="5652120" y="332656"/>
            <a:ext cx="349188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2800" dirty="0" smtClean="0">
                <a:solidFill>
                  <a:srgbClr val="002060"/>
                </a:solidFill>
                <a:latin typeface="Chiller" pitchFamily="82" charset="0"/>
              </a:rPr>
              <a:t>Hálózat szűkítése a vizsgált pont környezetére</a:t>
            </a:r>
            <a:endParaRPr lang="hu-HU" sz="2400" dirty="0">
              <a:solidFill>
                <a:srgbClr val="002060"/>
              </a:solidFill>
              <a:latin typeface="Chiller" pitchFamily="82" charset="0"/>
            </a:endParaRPr>
          </a:p>
        </p:txBody>
      </p:sp>
      <p:sp>
        <p:nvSpPr>
          <p:cNvPr id="8" name="Szövegdoboz 7"/>
          <p:cNvSpPr txBox="1"/>
          <p:nvPr/>
        </p:nvSpPr>
        <p:spPr>
          <a:xfrm>
            <a:off x="5652120" y="1556792"/>
            <a:ext cx="349188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2800" dirty="0" smtClean="0">
                <a:solidFill>
                  <a:srgbClr val="002060"/>
                </a:solidFill>
                <a:latin typeface="Chiller" pitchFamily="82" charset="0"/>
              </a:rPr>
              <a:t>Csak lokálisan van értelme, ott viszont hasznos</a:t>
            </a:r>
            <a:endParaRPr lang="hu-HU" sz="2400" dirty="0">
              <a:solidFill>
                <a:srgbClr val="002060"/>
              </a:solidFill>
              <a:latin typeface="Chiller" pitchFamily="82" charset="0"/>
            </a:endParaRPr>
          </a:p>
        </p:txBody>
      </p:sp>
      <p:sp>
        <p:nvSpPr>
          <p:cNvPr id="9" name="Szabadkézi sokszög 8"/>
          <p:cNvSpPr/>
          <p:nvPr/>
        </p:nvSpPr>
        <p:spPr>
          <a:xfrm flipH="1">
            <a:off x="7092280" y="1196752"/>
            <a:ext cx="144016" cy="504056"/>
          </a:xfrm>
          <a:custGeom>
            <a:avLst/>
            <a:gdLst>
              <a:gd name="connsiteX0" fmla="*/ 18891 w 515279"/>
              <a:gd name="connsiteY0" fmla="*/ 9446 h 309891"/>
              <a:gd name="connsiteX1" fmla="*/ 123394 w 515279"/>
              <a:gd name="connsiteY1" fmla="*/ 61697 h 309891"/>
              <a:gd name="connsiteX2" fmla="*/ 162582 w 515279"/>
              <a:gd name="connsiteY2" fmla="*/ 74760 h 309891"/>
              <a:gd name="connsiteX3" fmla="*/ 201771 w 515279"/>
              <a:gd name="connsiteY3" fmla="*/ 100886 h 309891"/>
              <a:gd name="connsiteX4" fmla="*/ 254022 w 515279"/>
              <a:gd name="connsiteY4" fmla="*/ 127011 h 309891"/>
              <a:gd name="connsiteX5" fmla="*/ 293211 w 515279"/>
              <a:gd name="connsiteY5" fmla="*/ 153137 h 309891"/>
              <a:gd name="connsiteX6" fmla="*/ 332399 w 515279"/>
              <a:gd name="connsiteY6" fmla="*/ 166200 h 309891"/>
              <a:gd name="connsiteX7" fmla="*/ 371588 w 515279"/>
              <a:gd name="connsiteY7" fmla="*/ 192326 h 309891"/>
              <a:gd name="connsiteX8" fmla="*/ 423839 w 515279"/>
              <a:gd name="connsiteY8" fmla="*/ 218451 h 309891"/>
              <a:gd name="connsiteX9" fmla="*/ 449965 w 515279"/>
              <a:gd name="connsiteY9" fmla="*/ 257640 h 309891"/>
              <a:gd name="connsiteX10" fmla="*/ 489154 w 515279"/>
              <a:gd name="connsiteY10" fmla="*/ 283766 h 309891"/>
              <a:gd name="connsiteX11" fmla="*/ 515279 w 515279"/>
              <a:gd name="connsiteY11" fmla="*/ 309891 h 3098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515279" h="309891">
                <a:moveTo>
                  <a:pt x="18891" y="9446"/>
                </a:moveTo>
                <a:cubicBezTo>
                  <a:pt x="107260" y="38903"/>
                  <a:pt x="0" y="0"/>
                  <a:pt x="123394" y="61697"/>
                </a:cubicBezTo>
                <a:cubicBezTo>
                  <a:pt x="135710" y="67855"/>
                  <a:pt x="150266" y="68602"/>
                  <a:pt x="162582" y="74760"/>
                </a:cubicBezTo>
                <a:cubicBezTo>
                  <a:pt x="176624" y="81781"/>
                  <a:pt x="188140" y="93097"/>
                  <a:pt x="201771" y="100886"/>
                </a:cubicBezTo>
                <a:cubicBezTo>
                  <a:pt x="218678" y="110547"/>
                  <a:pt x="237115" y="117350"/>
                  <a:pt x="254022" y="127011"/>
                </a:cubicBezTo>
                <a:cubicBezTo>
                  <a:pt x="267653" y="134800"/>
                  <a:pt x="279169" y="146116"/>
                  <a:pt x="293211" y="153137"/>
                </a:cubicBezTo>
                <a:cubicBezTo>
                  <a:pt x="305527" y="159295"/>
                  <a:pt x="320083" y="160042"/>
                  <a:pt x="332399" y="166200"/>
                </a:cubicBezTo>
                <a:cubicBezTo>
                  <a:pt x="346441" y="173221"/>
                  <a:pt x="357957" y="184537"/>
                  <a:pt x="371588" y="192326"/>
                </a:cubicBezTo>
                <a:cubicBezTo>
                  <a:pt x="388495" y="201987"/>
                  <a:pt x="406422" y="209743"/>
                  <a:pt x="423839" y="218451"/>
                </a:cubicBezTo>
                <a:cubicBezTo>
                  <a:pt x="432548" y="231514"/>
                  <a:pt x="438864" y="246539"/>
                  <a:pt x="449965" y="257640"/>
                </a:cubicBezTo>
                <a:cubicBezTo>
                  <a:pt x="461066" y="268741"/>
                  <a:pt x="476895" y="273958"/>
                  <a:pt x="489154" y="283766"/>
                </a:cubicBezTo>
                <a:cubicBezTo>
                  <a:pt x="498771" y="291459"/>
                  <a:pt x="506571" y="301183"/>
                  <a:pt x="515279" y="309891"/>
                </a:cubicBezTo>
              </a:path>
            </a:pathLst>
          </a:custGeom>
          <a:ln>
            <a:solidFill>
              <a:srgbClr val="00206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57748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hu-HU" sz="4400" b="1" dirty="0" err="1" smtClean="0">
                <a:solidFill>
                  <a:srgbClr val="C00000"/>
                </a:solidFill>
              </a:rPr>
              <a:t>Betweenness</a:t>
            </a:r>
            <a:r>
              <a:rPr lang="hu-HU" sz="4400" b="1" dirty="0" smtClean="0"/>
              <a:t> </a:t>
            </a:r>
            <a:r>
              <a:rPr lang="hu-HU" sz="4400" b="1" dirty="0" err="1" smtClean="0"/>
              <a:t>centrality</a:t>
            </a:r>
            <a:endParaRPr lang="hu-HU" sz="4400" b="1" dirty="0" smtClean="0"/>
          </a:p>
          <a:p>
            <a:pPr marL="0" indent="0">
              <a:buNone/>
            </a:pPr>
            <a:r>
              <a:rPr lang="hu-HU" sz="3600" dirty="0" smtClean="0"/>
              <a:t>(Közöttiségi központiság)</a:t>
            </a:r>
          </a:p>
          <a:p>
            <a:pPr marL="533400" indent="0">
              <a:buNone/>
            </a:pPr>
            <a:endParaRPr lang="hu-HU" sz="3600" dirty="0" smtClean="0"/>
          </a:p>
          <a:p>
            <a:pPr marL="533400" indent="0">
              <a:buNone/>
            </a:pPr>
            <a:r>
              <a:rPr lang="hu-HU" sz="3600" dirty="0" smtClean="0"/>
              <a:t>Mennyire van a többi csúcs között?</a:t>
            </a:r>
          </a:p>
          <a:p>
            <a:pPr marL="0" indent="0">
              <a:buNone/>
            </a:pPr>
            <a:endParaRPr lang="hu-HU" dirty="0" smtClean="0"/>
          </a:p>
          <a:p>
            <a:pPr marL="0" indent="0">
              <a:buNone/>
            </a:pPr>
            <a:endParaRPr lang="hu-HU" dirty="0"/>
          </a:p>
          <a:p>
            <a:pPr marL="0" indent="0">
              <a:buNone/>
            </a:pPr>
            <a:endParaRPr lang="hu-HU" dirty="0" smtClean="0"/>
          </a:p>
          <a:p>
            <a:pPr marL="0" indent="0">
              <a:buNone/>
            </a:pPr>
            <a:endParaRPr lang="hu-HU" dirty="0"/>
          </a:p>
        </p:txBody>
      </p:sp>
      <p:sp>
        <p:nvSpPr>
          <p:cNvPr id="4" name="Szövegdoboz 3"/>
          <p:cNvSpPr txBox="1"/>
          <p:nvPr/>
        </p:nvSpPr>
        <p:spPr>
          <a:xfrm>
            <a:off x="5652120" y="0"/>
            <a:ext cx="34918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2800" dirty="0" smtClean="0">
                <a:solidFill>
                  <a:srgbClr val="002060"/>
                </a:solidFill>
                <a:latin typeface="Chiller" pitchFamily="82" charset="0"/>
              </a:rPr>
              <a:t>Stratégiai kontroll és befolyás!</a:t>
            </a:r>
            <a:endParaRPr lang="hu-HU" sz="2400" dirty="0">
              <a:solidFill>
                <a:srgbClr val="002060"/>
              </a:solidFill>
              <a:latin typeface="Chiller" pitchFamily="82" charset="0"/>
            </a:endParaRPr>
          </a:p>
        </p:txBody>
      </p:sp>
      <p:sp>
        <p:nvSpPr>
          <p:cNvPr id="614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hu-HU"/>
          </a:p>
        </p:txBody>
      </p:sp>
      <p:graphicFrame>
        <p:nvGraphicFramePr>
          <p:cNvPr id="6147" name="Object 3"/>
          <p:cNvGraphicFramePr>
            <a:graphicFrameLocks noChangeAspect="1"/>
          </p:cNvGraphicFramePr>
          <p:nvPr/>
        </p:nvGraphicFramePr>
        <p:xfrm>
          <a:off x="683568" y="4005064"/>
          <a:ext cx="7123287" cy="1565895"/>
        </p:xfrm>
        <a:graphic>
          <a:graphicData uri="http://schemas.openxmlformats.org/presentationml/2006/ole">
            <p:oleObj spid="_x0000_s6147" name="Equation" r:id="rId3" imgW="2209800" imgH="482600" progId="Equation.DSMT4">
              <p:embed/>
            </p:oleObj>
          </a:graphicData>
        </a:graphic>
      </p:graphicFrame>
      <p:sp>
        <p:nvSpPr>
          <p:cNvPr id="7" name="Szövegdoboz 6"/>
          <p:cNvSpPr txBox="1"/>
          <p:nvPr/>
        </p:nvSpPr>
        <p:spPr>
          <a:xfrm>
            <a:off x="5148064" y="5661248"/>
            <a:ext cx="266429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2800" dirty="0" smtClean="0">
                <a:solidFill>
                  <a:srgbClr val="002060"/>
                </a:solidFill>
                <a:latin typeface="Chiller" pitchFamily="82" charset="0"/>
              </a:rPr>
              <a:t>Legrövidebb utak száma j és k között</a:t>
            </a:r>
            <a:endParaRPr lang="hu-HU" sz="2400" dirty="0">
              <a:solidFill>
                <a:srgbClr val="002060"/>
              </a:solidFill>
              <a:latin typeface="Chiller" pitchFamily="82" charset="0"/>
            </a:endParaRPr>
          </a:p>
        </p:txBody>
      </p:sp>
      <p:sp>
        <p:nvSpPr>
          <p:cNvPr id="8" name="Szövegdoboz 7"/>
          <p:cNvSpPr txBox="1"/>
          <p:nvPr/>
        </p:nvSpPr>
        <p:spPr>
          <a:xfrm>
            <a:off x="5796136" y="3140968"/>
            <a:ext cx="334786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2800" dirty="0" smtClean="0">
                <a:solidFill>
                  <a:srgbClr val="002060"/>
                </a:solidFill>
                <a:latin typeface="Chiller" pitchFamily="82" charset="0"/>
              </a:rPr>
              <a:t>Legrövidebb utak száma j és k között, i-n keresztül</a:t>
            </a:r>
            <a:endParaRPr lang="hu-HU" sz="2400" dirty="0">
              <a:solidFill>
                <a:srgbClr val="002060"/>
              </a:solidFill>
              <a:latin typeface="Chiller" pitchFamily="82" charset="0"/>
            </a:endParaRPr>
          </a:p>
        </p:txBody>
      </p:sp>
      <p:sp>
        <p:nvSpPr>
          <p:cNvPr id="9" name="Szabadkézi sokszög 8"/>
          <p:cNvSpPr/>
          <p:nvPr/>
        </p:nvSpPr>
        <p:spPr>
          <a:xfrm flipH="1">
            <a:off x="6948264" y="3861048"/>
            <a:ext cx="144016" cy="504056"/>
          </a:xfrm>
          <a:custGeom>
            <a:avLst/>
            <a:gdLst>
              <a:gd name="connsiteX0" fmla="*/ 18891 w 515279"/>
              <a:gd name="connsiteY0" fmla="*/ 9446 h 309891"/>
              <a:gd name="connsiteX1" fmla="*/ 123394 w 515279"/>
              <a:gd name="connsiteY1" fmla="*/ 61697 h 309891"/>
              <a:gd name="connsiteX2" fmla="*/ 162582 w 515279"/>
              <a:gd name="connsiteY2" fmla="*/ 74760 h 309891"/>
              <a:gd name="connsiteX3" fmla="*/ 201771 w 515279"/>
              <a:gd name="connsiteY3" fmla="*/ 100886 h 309891"/>
              <a:gd name="connsiteX4" fmla="*/ 254022 w 515279"/>
              <a:gd name="connsiteY4" fmla="*/ 127011 h 309891"/>
              <a:gd name="connsiteX5" fmla="*/ 293211 w 515279"/>
              <a:gd name="connsiteY5" fmla="*/ 153137 h 309891"/>
              <a:gd name="connsiteX6" fmla="*/ 332399 w 515279"/>
              <a:gd name="connsiteY6" fmla="*/ 166200 h 309891"/>
              <a:gd name="connsiteX7" fmla="*/ 371588 w 515279"/>
              <a:gd name="connsiteY7" fmla="*/ 192326 h 309891"/>
              <a:gd name="connsiteX8" fmla="*/ 423839 w 515279"/>
              <a:gd name="connsiteY8" fmla="*/ 218451 h 309891"/>
              <a:gd name="connsiteX9" fmla="*/ 449965 w 515279"/>
              <a:gd name="connsiteY9" fmla="*/ 257640 h 309891"/>
              <a:gd name="connsiteX10" fmla="*/ 489154 w 515279"/>
              <a:gd name="connsiteY10" fmla="*/ 283766 h 309891"/>
              <a:gd name="connsiteX11" fmla="*/ 515279 w 515279"/>
              <a:gd name="connsiteY11" fmla="*/ 309891 h 3098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515279" h="309891">
                <a:moveTo>
                  <a:pt x="18891" y="9446"/>
                </a:moveTo>
                <a:cubicBezTo>
                  <a:pt x="107260" y="38903"/>
                  <a:pt x="0" y="0"/>
                  <a:pt x="123394" y="61697"/>
                </a:cubicBezTo>
                <a:cubicBezTo>
                  <a:pt x="135710" y="67855"/>
                  <a:pt x="150266" y="68602"/>
                  <a:pt x="162582" y="74760"/>
                </a:cubicBezTo>
                <a:cubicBezTo>
                  <a:pt x="176624" y="81781"/>
                  <a:pt x="188140" y="93097"/>
                  <a:pt x="201771" y="100886"/>
                </a:cubicBezTo>
                <a:cubicBezTo>
                  <a:pt x="218678" y="110547"/>
                  <a:pt x="237115" y="117350"/>
                  <a:pt x="254022" y="127011"/>
                </a:cubicBezTo>
                <a:cubicBezTo>
                  <a:pt x="267653" y="134800"/>
                  <a:pt x="279169" y="146116"/>
                  <a:pt x="293211" y="153137"/>
                </a:cubicBezTo>
                <a:cubicBezTo>
                  <a:pt x="305527" y="159295"/>
                  <a:pt x="320083" y="160042"/>
                  <a:pt x="332399" y="166200"/>
                </a:cubicBezTo>
                <a:cubicBezTo>
                  <a:pt x="346441" y="173221"/>
                  <a:pt x="357957" y="184537"/>
                  <a:pt x="371588" y="192326"/>
                </a:cubicBezTo>
                <a:cubicBezTo>
                  <a:pt x="388495" y="201987"/>
                  <a:pt x="406422" y="209743"/>
                  <a:pt x="423839" y="218451"/>
                </a:cubicBezTo>
                <a:cubicBezTo>
                  <a:pt x="432548" y="231514"/>
                  <a:pt x="438864" y="246539"/>
                  <a:pt x="449965" y="257640"/>
                </a:cubicBezTo>
                <a:cubicBezTo>
                  <a:pt x="461066" y="268741"/>
                  <a:pt x="476895" y="273958"/>
                  <a:pt x="489154" y="283766"/>
                </a:cubicBezTo>
                <a:cubicBezTo>
                  <a:pt x="498771" y="291459"/>
                  <a:pt x="506571" y="301183"/>
                  <a:pt x="515279" y="309891"/>
                </a:cubicBezTo>
              </a:path>
            </a:pathLst>
          </a:custGeom>
          <a:ln>
            <a:solidFill>
              <a:srgbClr val="00206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10" name="Szabadkézi sokszög 9"/>
          <p:cNvSpPr/>
          <p:nvPr/>
        </p:nvSpPr>
        <p:spPr>
          <a:xfrm flipV="1">
            <a:off x="6660232" y="5373216"/>
            <a:ext cx="216024" cy="432048"/>
          </a:xfrm>
          <a:custGeom>
            <a:avLst/>
            <a:gdLst>
              <a:gd name="connsiteX0" fmla="*/ 18891 w 515279"/>
              <a:gd name="connsiteY0" fmla="*/ 9446 h 309891"/>
              <a:gd name="connsiteX1" fmla="*/ 123394 w 515279"/>
              <a:gd name="connsiteY1" fmla="*/ 61697 h 309891"/>
              <a:gd name="connsiteX2" fmla="*/ 162582 w 515279"/>
              <a:gd name="connsiteY2" fmla="*/ 74760 h 309891"/>
              <a:gd name="connsiteX3" fmla="*/ 201771 w 515279"/>
              <a:gd name="connsiteY3" fmla="*/ 100886 h 309891"/>
              <a:gd name="connsiteX4" fmla="*/ 254022 w 515279"/>
              <a:gd name="connsiteY4" fmla="*/ 127011 h 309891"/>
              <a:gd name="connsiteX5" fmla="*/ 293211 w 515279"/>
              <a:gd name="connsiteY5" fmla="*/ 153137 h 309891"/>
              <a:gd name="connsiteX6" fmla="*/ 332399 w 515279"/>
              <a:gd name="connsiteY6" fmla="*/ 166200 h 309891"/>
              <a:gd name="connsiteX7" fmla="*/ 371588 w 515279"/>
              <a:gd name="connsiteY7" fmla="*/ 192326 h 309891"/>
              <a:gd name="connsiteX8" fmla="*/ 423839 w 515279"/>
              <a:gd name="connsiteY8" fmla="*/ 218451 h 309891"/>
              <a:gd name="connsiteX9" fmla="*/ 449965 w 515279"/>
              <a:gd name="connsiteY9" fmla="*/ 257640 h 309891"/>
              <a:gd name="connsiteX10" fmla="*/ 489154 w 515279"/>
              <a:gd name="connsiteY10" fmla="*/ 283766 h 309891"/>
              <a:gd name="connsiteX11" fmla="*/ 515279 w 515279"/>
              <a:gd name="connsiteY11" fmla="*/ 309891 h 3098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515279" h="309891">
                <a:moveTo>
                  <a:pt x="18891" y="9446"/>
                </a:moveTo>
                <a:cubicBezTo>
                  <a:pt x="107260" y="38903"/>
                  <a:pt x="0" y="0"/>
                  <a:pt x="123394" y="61697"/>
                </a:cubicBezTo>
                <a:cubicBezTo>
                  <a:pt x="135710" y="67855"/>
                  <a:pt x="150266" y="68602"/>
                  <a:pt x="162582" y="74760"/>
                </a:cubicBezTo>
                <a:cubicBezTo>
                  <a:pt x="176624" y="81781"/>
                  <a:pt x="188140" y="93097"/>
                  <a:pt x="201771" y="100886"/>
                </a:cubicBezTo>
                <a:cubicBezTo>
                  <a:pt x="218678" y="110547"/>
                  <a:pt x="237115" y="117350"/>
                  <a:pt x="254022" y="127011"/>
                </a:cubicBezTo>
                <a:cubicBezTo>
                  <a:pt x="267653" y="134800"/>
                  <a:pt x="279169" y="146116"/>
                  <a:pt x="293211" y="153137"/>
                </a:cubicBezTo>
                <a:cubicBezTo>
                  <a:pt x="305527" y="159295"/>
                  <a:pt x="320083" y="160042"/>
                  <a:pt x="332399" y="166200"/>
                </a:cubicBezTo>
                <a:cubicBezTo>
                  <a:pt x="346441" y="173221"/>
                  <a:pt x="357957" y="184537"/>
                  <a:pt x="371588" y="192326"/>
                </a:cubicBezTo>
                <a:cubicBezTo>
                  <a:pt x="388495" y="201987"/>
                  <a:pt x="406422" y="209743"/>
                  <a:pt x="423839" y="218451"/>
                </a:cubicBezTo>
                <a:cubicBezTo>
                  <a:pt x="432548" y="231514"/>
                  <a:pt x="438864" y="246539"/>
                  <a:pt x="449965" y="257640"/>
                </a:cubicBezTo>
                <a:cubicBezTo>
                  <a:pt x="461066" y="268741"/>
                  <a:pt x="476895" y="273958"/>
                  <a:pt x="489154" y="283766"/>
                </a:cubicBezTo>
                <a:cubicBezTo>
                  <a:pt x="498771" y="291459"/>
                  <a:pt x="506571" y="301183"/>
                  <a:pt x="515279" y="309891"/>
                </a:cubicBezTo>
              </a:path>
            </a:pathLst>
          </a:custGeom>
          <a:ln>
            <a:solidFill>
              <a:srgbClr val="00206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457200" y="533400"/>
            <a:ext cx="8229600" cy="5592763"/>
          </a:xfrm>
        </p:spPr>
        <p:txBody>
          <a:bodyPr/>
          <a:lstStyle/>
          <a:p>
            <a:pPr marL="0" indent="0">
              <a:buNone/>
            </a:pPr>
            <a:r>
              <a:rPr lang="hu-HU" sz="4000" b="1" dirty="0" smtClean="0"/>
              <a:t>ELOSZTÓPONT</a:t>
            </a:r>
            <a:endParaRPr lang="hu-HU" b="1" dirty="0" smtClean="0"/>
          </a:p>
          <a:p>
            <a:pPr marL="0" indent="0">
              <a:spcBef>
                <a:spcPts val="1200"/>
              </a:spcBef>
              <a:buNone/>
              <a:tabLst>
                <a:tab pos="1617663" algn="r"/>
                <a:tab pos="1970088" algn="l"/>
              </a:tabLst>
            </a:pPr>
            <a:r>
              <a:rPr lang="hu-HU" sz="3600" dirty="0" smtClean="0"/>
              <a:t>Közel vannak mindenkihez</a:t>
            </a:r>
            <a:endParaRPr lang="fr-FR" sz="3600" dirty="0" smtClean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2060848"/>
            <a:ext cx="6299422" cy="43520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Ellipszis 4"/>
          <p:cNvSpPr/>
          <p:nvPr/>
        </p:nvSpPr>
        <p:spPr>
          <a:xfrm>
            <a:off x="2771800" y="2492896"/>
            <a:ext cx="1152128" cy="1656184"/>
          </a:xfrm>
          <a:prstGeom prst="ellipse">
            <a:avLst/>
          </a:prstGeom>
          <a:noFill/>
          <a:ln w="508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6" name="Szövegdoboz 5"/>
          <p:cNvSpPr txBox="1"/>
          <p:nvPr/>
        </p:nvSpPr>
        <p:spPr>
          <a:xfrm>
            <a:off x="5111552" y="476672"/>
            <a:ext cx="40324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2400" dirty="0" smtClean="0">
                <a:solidFill>
                  <a:srgbClr val="002060"/>
                </a:solidFill>
                <a:latin typeface="Chiller" pitchFamily="82" charset="0"/>
              </a:rPr>
              <a:t>Fontos </a:t>
            </a:r>
            <a:r>
              <a:rPr lang="hu-HU" sz="2400" b="1" dirty="0" smtClean="0">
                <a:solidFill>
                  <a:srgbClr val="C00000"/>
                </a:solidFill>
                <a:latin typeface="Chiller" pitchFamily="82" charset="0"/>
              </a:rPr>
              <a:t>min</a:t>
            </a:r>
            <a:r>
              <a:rPr lang="hu-HU" b="1" dirty="0" smtClean="0">
                <a:solidFill>
                  <a:srgbClr val="C00000"/>
                </a:solidFill>
                <a:latin typeface="Chiller" pitchFamily="82" charset="0"/>
              </a:rPr>
              <a:t>ő</a:t>
            </a:r>
            <a:r>
              <a:rPr lang="hu-HU" sz="2400" b="1" dirty="0" smtClean="0">
                <a:solidFill>
                  <a:srgbClr val="C00000"/>
                </a:solidFill>
                <a:latin typeface="Chiller" pitchFamily="82" charset="0"/>
              </a:rPr>
              <a:t>ségi</a:t>
            </a:r>
            <a:r>
              <a:rPr lang="hu-HU" sz="2400" dirty="0" smtClean="0">
                <a:solidFill>
                  <a:srgbClr val="002060"/>
                </a:solidFill>
                <a:latin typeface="Chiller" pitchFamily="82" charset="0"/>
              </a:rPr>
              <a:t> hálózati szerepe van</a:t>
            </a:r>
            <a:endParaRPr lang="hu-HU" sz="2400" dirty="0">
              <a:solidFill>
                <a:srgbClr val="002060"/>
              </a:solidFill>
              <a:latin typeface="Chiller" pitchFamily="82" charset="0"/>
            </a:endParaRPr>
          </a:p>
        </p:txBody>
      </p:sp>
      <p:sp>
        <p:nvSpPr>
          <p:cNvPr id="9" name="Ellipszis 8"/>
          <p:cNvSpPr/>
          <p:nvPr/>
        </p:nvSpPr>
        <p:spPr>
          <a:xfrm>
            <a:off x="2771800" y="4221088"/>
            <a:ext cx="1152128" cy="1656184"/>
          </a:xfrm>
          <a:prstGeom prst="ellipse">
            <a:avLst/>
          </a:prstGeom>
          <a:noFill/>
          <a:ln w="508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Kép 3"/>
          <p:cNvPicPr>
            <a:picLocks noChangeAspect="1"/>
          </p:cNvPicPr>
          <p:nvPr/>
        </p:nvPicPr>
        <p:blipFill>
          <a:blip r:embed="rId2" cstate="print"/>
          <a:srcRect r="54387"/>
          <a:stretch>
            <a:fillRect/>
          </a:stretch>
        </p:blipFill>
        <p:spPr bwMode="auto">
          <a:xfrm>
            <a:off x="3203848" y="75470"/>
            <a:ext cx="5708380" cy="67960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57748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hu-HU" sz="4400" b="1" dirty="0" smtClean="0"/>
              <a:t>CSEPEL</a:t>
            </a:r>
            <a:endParaRPr lang="hu-HU" b="1" dirty="0" smtClean="0"/>
          </a:p>
          <a:p>
            <a:pPr marL="0" indent="0">
              <a:buNone/>
            </a:pPr>
            <a:endParaRPr lang="hu-HU" dirty="0" smtClean="0"/>
          </a:p>
          <a:p>
            <a:pPr marL="0" indent="0">
              <a:buNone/>
            </a:pPr>
            <a:endParaRPr lang="hu-HU" dirty="0"/>
          </a:p>
          <a:p>
            <a:pPr marL="0" indent="0">
              <a:buNone/>
            </a:pPr>
            <a:endParaRPr lang="hu-HU" dirty="0" smtClean="0"/>
          </a:p>
          <a:p>
            <a:pPr marL="0" indent="0">
              <a:buNone/>
            </a:pPr>
            <a:endParaRPr lang="hu-HU" dirty="0" smtClean="0"/>
          </a:p>
        </p:txBody>
      </p:sp>
      <p:sp>
        <p:nvSpPr>
          <p:cNvPr id="5" name="Szövegdoboz 4"/>
          <p:cNvSpPr txBox="1"/>
          <p:nvPr/>
        </p:nvSpPr>
        <p:spPr>
          <a:xfrm>
            <a:off x="2123728" y="2708920"/>
            <a:ext cx="334786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2800" dirty="0" smtClean="0">
                <a:solidFill>
                  <a:srgbClr val="002060"/>
                </a:solidFill>
                <a:latin typeface="Chiller" pitchFamily="82" charset="0"/>
              </a:rPr>
              <a:t>HÉV és buszvégállomás szempontból jó helyen van</a:t>
            </a:r>
            <a:endParaRPr lang="hu-HU" sz="2400" dirty="0">
              <a:solidFill>
                <a:srgbClr val="002060"/>
              </a:solidFill>
              <a:latin typeface="Chiller" pitchFamily="82" charset="0"/>
            </a:endParaRPr>
          </a:p>
        </p:txBody>
      </p:sp>
      <p:sp>
        <p:nvSpPr>
          <p:cNvPr id="7" name="Szövegdoboz 6"/>
          <p:cNvSpPr txBox="1"/>
          <p:nvPr/>
        </p:nvSpPr>
        <p:spPr>
          <a:xfrm>
            <a:off x="0" y="4581128"/>
            <a:ext cx="334786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2800" dirty="0" smtClean="0">
                <a:solidFill>
                  <a:srgbClr val="002060"/>
                </a:solidFill>
                <a:latin typeface="Chiller" pitchFamily="82" charset="0"/>
              </a:rPr>
              <a:t>A </a:t>
            </a:r>
            <a:r>
              <a:rPr lang="hu-HU" sz="2800" dirty="0" err="1" smtClean="0">
                <a:solidFill>
                  <a:srgbClr val="002060"/>
                </a:solidFill>
                <a:latin typeface="Chiller" pitchFamily="82" charset="0"/>
              </a:rPr>
              <a:t>betweenness</a:t>
            </a:r>
            <a:r>
              <a:rPr lang="hu-HU" sz="2800" dirty="0" smtClean="0">
                <a:solidFill>
                  <a:srgbClr val="002060"/>
                </a:solidFill>
                <a:latin typeface="Chiller" pitchFamily="82" charset="0"/>
              </a:rPr>
              <a:t> </a:t>
            </a:r>
            <a:r>
              <a:rPr lang="hu-HU" sz="2800" dirty="0" err="1" smtClean="0">
                <a:solidFill>
                  <a:srgbClr val="002060"/>
                </a:solidFill>
                <a:latin typeface="Chiller" pitchFamily="82" charset="0"/>
              </a:rPr>
              <a:t>centrality</a:t>
            </a:r>
            <a:r>
              <a:rPr lang="hu-HU" sz="2800" dirty="0" smtClean="0">
                <a:solidFill>
                  <a:srgbClr val="002060"/>
                </a:solidFill>
                <a:latin typeface="Chiller" pitchFamily="82" charset="0"/>
              </a:rPr>
              <a:t> is érzékeny a szélek hatására</a:t>
            </a:r>
            <a:endParaRPr lang="hu-HU" sz="2400" dirty="0">
              <a:solidFill>
                <a:srgbClr val="002060"/>
              </a:solidFill>
              <a:latin typeface="Chiller" pitchFamily="82" charset="0"/>
            </a:endParaRPr>
          </a:p>
        </p:txBody>
      </p:sp>
      <p:sp>
        <p:nvSpPr>
          <p:cNvPr id="8" name="Szabadkézi sokszög 7"/>
          <p:cNvSpPr/>
          <p:nvPr/>
        </p:nvSpPr>
        <p:spPr>
          <a:xfrm>
            <a:off x="5076056" y="3284984"/>
            <a:ext cx="1368152" cy="360040"/>
          </a:xfrm>
          <a:custGeom>
            <a:avLst/>
            <a:gdLst>
              <a:gd name="connsiteX0" fmla="*/ 18891 w 515279"/>
              <a:gd name="connsiteY0" fmla="*/ 9446 h 309891"/>
              <a:gd name="connsiteX1" fmla="*/ 123394 w 515279"/>
              <a:gd name="connsiteY1" fmla="*/ 61697 h 309891"/>
              <a:gd name="connsiteX2" fmla="*/ 162582 w 515279"/>
              <a:gd name="connsiteY2" fmla="*/ 74760 h 309891"/>
              <a:gd name="connsiteX3" fmla="*/ 201771 w 515279"/>
              <a:gd name="connsiteY3" fmla="*/ 100886 h 309891"/>
              <a:gd name="connsiteX4" fmla="*/ 254022 w 515279"/>
              <a:gd name="connsiteY4" fmla="*/ 127011 h 309891"/>
              <a:gd name="connsiteX5" fmla="*/ 293211 w 515279"/>
              <a:gd name="connsiteY5" fmla="*/ 153137 h 309891"/>
              <a:gd name="connsiteX6" fmla="*/ 332399 w 515279"/>
              <a:gd name="connsiteY6" fmla="*/ 166200 h 309891"/>
              <a:gd name="connsiteX7" fmla="*/ 371588 w 515279"/>
              <a:gd name="connsiteY7" fmla="*/ 192326 h 309891"/>
              <a:gd name="connsiteX8" fmla="*/ 423839 w 515279"/>
              <a:gd name="connsiteY8" fmla="*/ 218451 h 309891"/>
              <a:gd name="connsiteX9" fmla="*/ 449965 w 515279"/>
              <a:gd name="connsiteY9" fmla="*/ 257640 h 309891"/>
              <a:gd name="connsiteX10" fmla="*/ 489154 w 515279"/>
              <a:gd name="connsiteY10" fmla="*/ 283766 h 309891"/>
              <a:gd name="connsiteX11" fmla="*/ 515279 w 515279"/>
              <a:gd name="connsiteY11" fmla="*/ 309891 h 3098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515279" h="309891">
                <a:moveTo>
                  <a:pt x="18891" y="9446"/>
                </a:moveTo>
                <a:cubicBezTo>
                  <a:pt x="107260" y="38903"/>
                  <a:pt x="0" y="0"/>
                  <a:pt x="123394" y="61697"/>
                </a:cubicBezTo>
                <a:cubicBezTo>
                  <a:pt x="135710" y="67855"/>
                  <a:pt x="150266" y="68602"/>
                  <a:pt x="162582" y="74760"/>
                </a:cubicBezTo>
                <a:cubicBezTo>
                  <a:pt x="176624" y="81781"/>
                  <a:pt x="188140" y="93097"/>
                  <a:pt x="201771" y="100886"/>
                </a:cubicBezTo>
                <a:cubicBezTo>
                  <a:pt x="218678" y="110547"/>
                  <a:pt x="237115" y="117350"/>
                  <a:pt x="254022" y="127011"/>
                </a:cubicBezTo>
                <a:cubicBezTo>
                  <a:pt x="267653" y="134800"/>
                  <a:pt x="279169" y="146116"/>
                  <a:pt x="293211" y="153137"/>
                </a:cubicBezTo>
                <a:cubicBezTo>
                  <a:pt x="305527" y="159295"/>
                  <a:pt x="320083" y="160042"/>
                  <a:pt x="332399" y="166200"/>
                </a:cubicBezTo>
                <a:cubicBezTo>
                  <a:pt x="346441" y="173221"/>
                  <a:pt x="357957" y="184537"/>
                  <a:pt x="371588" y="192326"/>
                </a:cubicBezTo>
                <a:cubicBezTo>
                  <a:pt x="388495" y="201987"/>
                  <a:pt x="406422" y="209743"/>
                  <a:pt x="423839" y="218451"/>
                </a:cubicBezTo>
                <a:cubicBezTo>
                  <a:pt x="432548" y="231514"/>
                  <a:pt x="438864" y="246539"/>
                  <a:pt x="449965" y="257640"/>
                </a:cubicBezTo>
                <a:cubicBezTo>
                  <a:pt x="461066" y="268741"/>
                  <a:pt x="476895" y="273958"/>
                  <a:pt x="489154" y="283766"/>
                </a:cubicBezTo>
                <a:cubicBezTo>
                  <a:pt x="498771" y="291459"/>
                  <a:pt x="506571" y="301183"/>
                  <a:pt x="515279" y="309891"/>
                </a:cubicBezTo>
              </a:path>
            </a:pathLst>
          </a:custGeom>
          <a:ln>
            <a:solidFill>
              <a:srgbClr val="00206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69570"/>
            <a:ext cx="7748683" cy="6488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Ellipszis 3"/>
          <p:cNvSpPr/>
          <p:nvPr/>
        </p:nvSpPr>
        <p:spPr>
          <a:xfrm>
            <a:off x="1979712" y="3789040"/>
            <a:ext cx="576064" cy="576064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279070"/>
            <a:ext cx="8064896" cy="64144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Ellipszis 3"/>
          <p:cNvSpPr/>
          <p:nvPr/>
        </p:nvSpPr>
        <p:spPr>
          <a:xfrm>
            <a:off x="2627784" y="3573016"/>
            <a:ext cx="576064" cy="576064"/>
          </a:xfrm>
          <a:prstGeom prst="ellipse">
            <a:avLst/>
          </a:prstGeom>
          <a:solidFill>
            <a:schemeClr val="tx2">
              <a:lumMod val="50000"/>
            </a:schemeClr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5" name="Ellipszis 4"/>
          <p:cNvSpPr>
            <a:spLocks noChangeAspect="1"/>
          </p:cNvSpPr>
          <p:nvPr/>
        </p:nvSpPr>
        <p:spPr>
          <a:xfrm>
            <a:off x="4139952" y="4149080"/>
            <a:ext cx="288032" cy="288032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6" name="Ellipszis 5"/>
          <p:cNvSpPr>
            <a:spLocks noChangeAspect="1"/>
          </p:cNvSpPr>
          <p:nvPr/>
        </p:nvSpPr>
        <p:spPr>
          <a:xfrm>
            <a:off x="2987824" y="4365104"/>
            <a:ext cx="403245" cy="403245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8" name="Ellipszis 7"/>
          <p:cNvSpPr/>
          <p:nvPr/>
        </p:nvSpPr>
        <p:spPr>
          <a:xfrm>
            <a:off x="2555776" y="3717032"/>
            <a:ext cx="1944216" cy="1008112"/>
          </a:xfrm>
          <a:prstGeom prst="ellipse">
            <a:avLst/>
          </a:prstGeom>
          <a:noFill/>
          <a:ln w="76200">
            <a:solidFill>
              <a:srgbClr val="C0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9" name="Tartalom helye 2"/>
          <p:cNvSpPr>
            <a:spLocks noGrp="1"/>
          </p:cNvSpPr>
          <p:nvPr>
            <p:ph idx="1"/>
          </p:nvPr>
        </p:nvSpPr>
        <p:spPr>
          <a:xfrm>
            <a:off x="5868144" y="4941168"/>
            <a:ext cx="2818656" cy="1184995"/>
          </a:xfrm>
        </p:spPr>
        <p:txBody>
          <a:bodyPr>
            <a:normAutofit/>
          </a:bodyPr>
          <a:lstStyle/>
          <a:p>
            <a:pPr marL="0" indent="0" algn="r">
              <a:buNone/>
            </a:pPr>
            <a:r>
              <a:rPr lang="hu-HU" sz="2800" dirty="0" smtClean="0"/>
              <a:t>Deák tér </a:t>
            </a:r>
            <a:br>
              <a:rPr lang="hu-HU" sz="2800" dirty="0" smtClean="0"/>
            </a:br>
            <a:r>
              <a:rPr lang="hu-HU" sz="2800" dirty="0" smtClean="0"/>
              <a:t>szerepe csökken</a:t>
            </a:r>
            <a:endParaRPr lang="hu-HU" sz="2800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57748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hu-HU" sz="4000" b="1" dirty="0" err="1" smtClean="0">
                <a:solidFill>
                  <a:srgbClr val="C00000"/>
                </a:solidFill>
              </a:rPr>
              <a:t>Efficiency</a:t>
            </a:r>
            <a:r>
              <a:rPr lang="hu-HU" sz="4000" b="1" dirty="0" smtClean="0">
                <a:solidFill>
                  <a:srgbClr val="C00000"/>
                </a:solidFill>
              </a:rPr>
              <a:t> </a:t>
            </a:r>
            <a:r>
              <a:rPr lang="hu-HU" sz="4000" dirty="0" smtClean="0"/>
              <a:t>and</a:t>
            </a:r>
            <a:r>
              <a:rPr lang="hu-HU" sz="4000" b="1" dirty="0" smtClean="0">
                <a:solidFill>
                  <a:srgbClr val="C00000"/>
                </a:solidFill>
              </a:rPr>
              <a:t> </a:t>
            </a:r>
            <a:r>
              <a:rPr lang="hu-HU" sz="4000" b="1" dirty="0" err="1" smtClean="0">
                <a:solidFill>
                  <a:srgbClr val="C00000"/>
                </a:solidFill>
              </a:rPr>
              <a:t>straightness</a:t>
            </a:r>
            <a:r>
              <a:rPr lang="hu-HU" sz="4000" b="1" dirty="0" smtClean="0"/>
              <a:t> </a:t>
            </a:r>
            <a:r>
              <a:rPr lang="hu-HU" sz="4000" b="1" dirty="0" err="1" smtClean="0"/>
              <a:t>centrality</a:t>
            </a:r>
            <a:endParaRPr lang="hu-HU" sz="4000" b="1" dirty="0" smtClean="0"/>
          </a:p>
          <a:p>
            <a:pPr marL="0" indent="0">
              <a:buNone/>
            </a:pPr>
            <a:r>
              <a:rPr lang="hu-HU" dirty="0" smtClean="0"/>
              <a:t>(Hatékonysági és közvetlenségi központiság)</a:t>
            </a:r>
          </a:p>
          <a:p>
            <a:pPr marL="533400" indent="0">
              <a:buNone/>
            </a:pPr>
            <a:r>
              <a:rPr lang="hu-HU" sz="3600" dirty="0" smtClean="0"/>
              <a:t>Mennyire közvetlen a kapcsolat?</a:t>
            </a:r>
          </a:p>
          <a:p>
            <a:pPr marL="0" indent="0">
              <a:buNone/>
            </a:pPr>
            <a:endParaRPr lang="hu-HU" dirty="0" smtClean="0"/>
          </a:p>
          <a:p>
            <a:pPr marL="0" indent="0">
              <a:buNone/>
            </a:pPr>
            <a:endParaRPr lang="hu-HU" dirty="0"/>
          </a:p>
          <a:p>
            <a:pPr marL="0" indent="0">
              <a:buNone/>
            </a:pPr>
            <a:endParaRPr lang="hu-HU" dirty="0" smtClean="0"/>
          </a:p>
          <a:p>
            <a:pPr marL="0" indent="0">
              <a:buNone/>
            </a:pPr>
            <a:endParaRPr lang="hu-HU" dirty="0"/>
          </a:p>
        </p:txBody>
      </p:sp>
      <p:sp>
        <p:nvSpPr>
          <p:cNvPr id="4" name="Szövegdoboz 3"/>
          <p:cNvSpPr txBox="1"/>
          <p:nvPr/>
        </p:nvSpPr>
        <p:spPr>
          <a:xfrm>
            <a:off x="4427984" y="0"/>
            <a:ext cx="47160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hu-HU" sz="2800" dirty="0" smtClean="0">
                <a:solidFill>
                  <a:srgbClr val="002060"/>
                </a:solidFill>
                <a:latin typeface="Chiller" pitchFamily="82" charset="0"/>
              </a:rPr>
              <a:t>i és j közötti kommunikáció hatékonysága</a:t>
            </a:r>
            <a:endParaRPr lang="hu-HU" sz="2400" dirty="0">
              <a:solidFill>
                <a:srgbClr val="002060"/>
              </a:solidFill>
              <a:latin typeface="Chiller" pitchFamily="82" charset="0"/>
            </a:endParaRPr>
          </a:p>
        </p:txBody>
      </p:sp>
      <p:sp>
        <p:nvSpPr>
          <p:cNvPr id="614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hu-HU"/>
          </a:p>
        </p:txBody>
      </p:sp>
      <p:sp>
        <p:nvSpPr>
          <p:cNvPr id="7" name="Szövegdoboz 6"/>
          <p:cNvSpPr txBox="1"/>
          <p:nvPr/>
        </p:nvSpPr>
        <p:spPr>
          <a:xfrm>
            <a:off x="5148064" y="5301208"/>
            <a:ext cx="266429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2800" dirty="0" smtClean="0">
                <a:solidFill>
                  <a:srgbClr val="002060"/>
                </a:solidFill>
                <a:latin typeface="Chiller" pitchFamily="82" charset="0"/>
              </a:rPr>
              <a:t>Mennyire tér el a virtuális egyenes úttól</a:t>
            </a:r>
            <a:endParaRPr lang="hu-HU" sz="2400" dirty="0">
              <a:solidFill>
                <a:srgbClr val="002060"/>
              </a:solidFill>
              <a:latin typeface="Chiller" pitchFamily="82" charset="0"/>
            </a:endParaRPr>
          </a:p>
        </p:txBody>
      </p:sp>
      <p:sp>
        <p:nvSpPr>
          <p:cNvPr id="8" name="Szövegdoboz 7"/>
          <p:cNvSpPr txBox="1"/>
          <p:nvPr/>
        </p:nvSpPr>
        <p:spPr>
          <a:xfrm>
            <a:off x="467544" y="5543853"/>
            <a:ext cx="33478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2800" dirty="0" smtClean="0">
                <a:solidFill>
                  <a:srgbClr val="002060"/>
                </a:solidFill>
                <a:latin typeface="Chiller" pitchFamily="82" charset="0"/>
              </a:rPr>
              <a:t>Tényleges távolság/légvonal</a:t>
            </a:r>
            <a:endParaRPr lang="hu-HU" sz="2400" dirty="0">
              <a:solidFill>
                <a:srgbClr val="002060"/>
              </a:solidFill>
              <a:latin typeface="Chiller" pitchFamily="82" charset="0"/>
            </a:endParaRPr>
          </a:p>
        </p:txBody>
      </p:sp>
      <p:graphicFrame>
        <p:nvGraphicFramePr>
          <p:cNvPr id="81923" name="Object 3"/>
          <p:cNvGraphicFramePr>
            <a:graphicFrameLocks noChangeAspect="1"/>
          </p:cNvGraphicFramePr>
          <p:nvPr/>
        </p:nvGraphicFramePr>
        <p:xfrm>
          <a:off x="611560" y="2996952"/>
          <a:ext cx="2784475" cy="2800350"/>
        </p:xfrm>
        <a:graphic>
          <a:graphicData uri="http://schemas.openxmlformats.org/presentationml/2006/ole">
            <p:oleObj spid="_x0000_s81923" name="Equation" r:id="rId3" imgW="863280" imgH="863280" progId="Equation.DSMT4">
              <p:embed/>
            </p:oleObj>
          </a:graphicData>
        </a:graphic>
      </p:graphicFrame>
      <p:graphicFrame>
        <p:nvGraphicFramePr>
          <p:cNvPr id="81925" name="Object 5"/>
          <p:cNvGraphicFramePr>
            <a:graphicFrameLocks noChangeAspect="1"/>
          </p:cNvGraphicFramePr>
          <p:nvPr/>
        </p:nvGraphicFramePr>
        <p:xfrm>
          <a:off x="4664075" y="2852936"/>
          <a:ext cx="2743200" cy="2141538"/>
        </p:xfrm>
        <a:graphic>
          <a:graphicData uri="http://schemas.openxmlformats.org/presentationml/2006/ole">
            <p:oleObj spid="_x0000_s81925" name="Equation" r:id="rId4" imgW="850680" imgH="660240" progId="Equation.DSMT4">
              <p:embed/>
            </p:oleObj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57748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hu-HU" sz="4000" dirty="0" smtClean="0"/>
              <a:t>Mi a </a:t>
            </a:r>
            <a:r>
              <a:rPr lang="hu-HU" sz="4000" b="1" dirty="0" smtClean="0">
                <a:solidFill>
                  <a:srgbClr val="C00000"/>
                </a:solidFill>
              </a:rPr>
              <a:t>KÜLÖNBSÉG</a:t>
            </a:r>
            <a:r>
              <a:rPr lang="hu-HU" sz="4000" dirty="0" smtClean="0"/>
              <a:t> </a:t>
            </a:r>
            <a:br>
              <a:rPr lang="hu-HU" sz="4000" dirty="0" smtClean="0"/>
            </a:br>
            <a:r>
              <a:rPr lang="hu-HU" sz="4000" dirty="0" smtClean="0"/>
              <a:t>a </a:t>
            </a:r>
            <a:r>
              <a:rPr lang="hu-HU" sz="4000" b="1" dirty="0" smtClean="0"/>
              <a:t>forgalmi modellezés </a:t>
            </a:r>
            <a:r>
              <a:rPr lang="hu-HU" sz="4000" dirty="0" smtClean="0"/>
              <a:t>és a </a:t>
            </a:r>
            <a:br>
              <a:rPr lang="hu-HU" sz="4000" dirty="0" smtClean="0"/>
            </a:br>
            <a:r>
              <a:rPr lang="hu-HU" sz="4000" b="1" dirty="0" smtClean="0"/>
              <a:t>topológiai elemzés </a:t>
            </a:r>
            <a:r>
              <a:rPr lang="hu-HU" sz="4000" dirty="0" smtClean="0"/>
              <a:t>között?</a:t>
            </a:r>
          </a:p>
          <a:p>
            <a:pPr marL="0" indent="0">
              <a:buNone/>
            </a:pPr>
            <a:endParaRPr lang="hu-HU" sz="4000" dirty="0" smtClean="0"/>
          </a:p>
          <a:p>
            <a:pPr marL="885825" lvl="1" indent="0">
              <a:buNone/>
            </a:pPr>
            <a:r>
              <a:rPr lang="hu-HU" sz="3600" dirty="0" smtClean="0"/>
              <a:t>Kapcsolatrendszerre koncentrálunk, kritikus helyeket keressük,</a:t>
            </a:r>
            <a:br>
              <a:rPr lang="hu-HU" sz="3600" dirty="0" smtClean="0"/>
            </a:br>
            <a:r>
              <a:rPr lang="hu-HU" sz="3600" dirty="0" smtClean="0"/>
              <a:t>zavarterjedés elemezzük.</a:t>
            </a:r>
            <a:endParaRPr lang="hu-HU" dirty="0"/>
          </a:p>
        </p:txBody>
      </p:sp>
      <p:sp>
        <p:nvSpPr>
          <p:cNvPr id="4" name="Jobbra nyíl 3"/>
          <p:cNvSpPr/>
          <p:nvPr/>
        </p:nvSpPr>
        <p:spPr>
          <a:xfrm>
            <a:off x="467544" y="3645024"/>
            <a:ext cx="792088" cy="64807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69570"/>
            <a:ext cx="7748683" cy="6488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5652120" y="4941168"/>
            <a:ext cx="3034680" cy="1184995"/>
          </a:xfrm>
        </p:spPr>
        <p:txBody>
          <a:bodyPr/>
          <a:lstStyle/>
          <a:p>
            <a:pPr marL="0" indent="0">
              <a:buNone/>
            </a:pPr>
            <a:endParaRPr lang="hu-HU" dirty="0"/>
          </a:p>
        </p:txBody>
      </p:sp>
      <p:sp>
        <p:nvSpPr>
          <p:cNvPr id="4" name="Ellipszis 3"/>
          <p:cNvSpPr/>
          <p:nvPr/>
        </p:nvSpPr>
        <p:spPr>
          <a:xfrm>
            <a:off x="1979712" y="3789040"/>
            <a:ext cx="576064" cy="576064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279070"/>
            <a:ext cx="8064896" cy="64144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Ellipszis 3"/>
          <p:cNvSpPr/>
          <p:nvPr/>
        </p:nvSpPr>
        <p:spPr>
          <a:xfrm>
            <a:off x="2699792" y="3717032"/>
            <a:ext cx="648072" cy="1008112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6" name="Ellipszis 5"/>
          <p:cNvSpPr>
            <a:spLocks noChangeAspect="1"/>
          </p:cNvSpPr>
          <p:nvPr/>
        </p:nvSpPr>
        <p:spPr>
          <a:xfrm>
            <a:off x="4139952" y="4149080"/>
            <a:ext cx="288032" cy="288032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57748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hu-HU" sz="4400" b="1" dirty="0" err="1" smtClean="0">
                <a:solidFill>
                  <a:srgbClr val="C00000"/>
                </a:solidFill>
              </a:rPr>
              <a:t>Information</a:t>
            </a:r>
            <a:r>
              <a:rPr lang="hu-HU" sz="4400" b="1" dirty="0" smtClean="0">
                <a:solidFill>
                  <a:srgbClr val="C00000"/>
                </a:solidFill>
              </a:rPr>
              <a:t> </a:t>
            </a:r>
            <a:r>
              <a:rPr lang="hu-HU" sz="4400" b="1" dirty="0" err="1" smtClean="0"/>
              <a:t>centrality</a:t>
            </a:r>
            <a:endParaRPr lang="hu-HU" sz="4400" b="1" dirty="0" smtClean="0"/>
          </a:p>
          <a:p>
            <a:pPr marL="0" indent="0">
              <a:buNone/>
            </a:pPr>
            <a:r>
              <a:rPr lang="hu-HU" sz="3600" dirty="0" smtClean="0"/>
              <a:t>(Információs központiság)</a:t>
            </a:r>
          </a:p>
          <a:p>
            <a:pPr marL="533400" indent="0">
              <a:buNone/>
            </a:pPr>
            <a:endParaRPr lang="hu-HU" sz="3600" dirty="0" smtClean="0"/>
          </a:p>
          <a:p>
            <a:pPr marL="533400" indent="0">
              <a:buNone/>
            </a:pPr>
            <a:r>
              <a:rPr lang="hu-HU" sz="3600" dirty="0" smtClean="0"/>
              <a:t>Mennyire kritikus a többi csúcs számára?</a:t>
            </a:r>
          </a:p>
          <a:p>
            <a:pPr marL="0" indent="0">
              <a:buNone/>
            </a:pPr>
            <a:endParaRPr lang="hu-HU" dirty="0" smtClean="0"/>
          </a:p>
          <a:p>
            <a:pPr marL="0" indent="0">
              <a:buNone/>
            </a:pPr>
            <a:endParaRPr lang="hu-HU" dirty="0"/>
          </a:p>
          <a:p>
            <a:pPr marL="0" indent="0">
              <a:buNone/>
            </a:pPr>
            <a:endParaRPr lang="hu-HU" dirty="0" smtClean="0"/>
          </a:p>
          <a:p>
            <a:pPr marL="0" indent="0">
              <a:buNone/>
            </a:pPr>
            <a:endParaRPr lang="hu-HU" dirty="0"/>
          </a:p>
        </p:txBody>
      </p:sp>
      <p:sp>
        <p:nvSpPr>
          <p:cNvPr id="4" name="Szövegdoboz 3"/>
          <p:cNvSpPr txBox="1"/>
          <p:nvPr/>
        </p:nvSpPr>
        <p:spPr>
          <a:xfrm>
            <a:off x="5652120" y="0"/>
            <a:ext cx="34918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2800" dirty="0" smtClean="0">
                <a:solidFill>
                  <a:srgbClr val="002060"/>
                </a:solidFill>
                <a:latin typeface="Chiller" pitchFamily="82" charset="0"/>
              </a:rPr>
              <a:t>Stratégiai kontroll és befolyás!</a:t>
            </a:r>
            <a:endParaRPr lang="hu-HU" sz="2400" dirty="0">
              <a:solidFill>
                <a:srgbClr val="002060"/>
              </a:solidFill>
              <a:latin typeface="Chiller" pitchFamily="82" charset="0"/>
            </a:endParaRPr>
          </a:p>
        </p:txBody>
      </p:sp>
      <p:sp>
        <p:nvSpPr>
          <p:cNvPr id="614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hu-HU"/>
          </a:p>
        </p:txBody>
      </p:sp>
      <p:sp>
        <p:nvSpPr>
          <p:cNvPr id="7" name="Szövegdoboz 6"/>
          <p:cNvSpPr txBox="1"/>
          <p:nvPr/>
        </p:nvSpPr>
        <p:spPr>
          <a:xfrm>
            <a:off x="4427984" y="5661248"/>
            <a:ext cx="338437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2800" dirty="0" smtClean="0">
                <a:solidFill>
                  <a:srgbClr val="002060"/>
                </a:solidFill>
                <a:latin typeface="Chiller" pitchFamily="82" charset="0"/>
              </a:rPr>
              <a:t>A hálózati hatékonyság csökkenésével mérhető</a:t>
            </a:r>
            <a:endParaRPr lang="hu-HU" sz="2400" dirty="0">
              <a:solidFill>
                <a:srgbClr val="002060"/>
              </a:solidFill>
              <a:latin typeface="Chiller" pitchFamily="82" charset="0"/>
            </a:endParaRPr>
          </a:p>
        </p:txBody>
      </p:sp>
      <p:sp>
        <p:nvSpPr>
          <p:cNvPr id="8" name="Szövegdoboz 7"/>
          <p:cNvSpPr txBox="1"/>
          <p:nvPr/>
        </p:nvSpPr>
        <p:spPr>
          <a:xfrm>
            <a:off x="3707904" y="3356992"/>
            <a:ext cx="334786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2800" dirty="0" smtClean="0">
                <a:solidFill>
                  <a:srgbClr val="002060"/>
                </a:solidFill>
                <a:latin typeface="Chiller" pitchFamily="82" charset="0"/>
              </a:rPr>
              <a:t>Hogyan tud megbirkózni a hálózat a csúcs kiesésével?</a:t>
            </a:r>
            <a:endParaRPr lang="hu-HU" sz="2400" dirty="0">
              <a:solidFill>
                <a:srgbClr val="002060"/>
              </a:solidFill>
              <a:latin typeface="Chiller" pitchFamily="82" charset="0"/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457200" y="533400"/>
            <a:ext cx="8229600" cy="5592763"/>
          </a:xfrm>
        </p:spPr>
        <p:txBody>
          <a:bodyPr/>
          <a:lstStyle/>
          <a:p>
            <a:pPr marL="0" indent="0">
              <a:buNone/>
            </a:pPr>
            <a:r>
              <a:rPr lang="hu-HU" sz="4000" b="1" dirty="0" smtClean="0"/>
              <a:t>KAPU</a:t>
            </a:r>
            <a:endParaRPr lang="hu-HU" b="1" dirty="0" smtClean="0"/>
          </a:p>
          <a:p>
            <a:pPr marL="0" indent="0">
              <a:spcBef>
                <a:spcPts val="1200"/>
              </a:spcBef>
              <a:buNone/>
              <a:tabLst>
                <a:tab pos="1617663" algn="r"/>
                <a:tab pos="1970088" algn="l"/>
              </a:tabLst>
            </a:pPr>
            <a:r>
              <a:rPr lang="hu-HU" sz="3600" dirty="0" smtClean="0"/>
              <a:t>Csak rajta keresztül van kapcsolat</a:t>
            </a:r>
            <a:endParaRPr lang="fr-FR" sz="3600" dirty="0" smtClean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2060848"/>
            <a:ext cx="6299422" cy="43520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Ellipszis 4"/>
          <p:cNvSpPr/>
          <p:nvPr/>
        </p:nvSpPr>
        <p:spPr>
          <a:xfrm>
            <a:off x="3491880" y="3356992"/>
            <a:ext cx="1152128" cy="1656184"/>
          </a:xfrm>
          <a:prstGeom prst="ellipse">
            <a:avLst/>
          </a:prstGeom>
          <a:noFill/>
          <a:ln w="508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6" name="Szövegdoboz 5"/>
          <p:cNvSpPr txBox="1"/>
          <p:nvPr/>
        </p:nvSpPr>
        <p:spPr>
          <a:xfrm>
            <a:off x="5111552" y="476672"/>
            <a:ext cx="40324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2400" dirty="0" smtClean="0">
                <a:solidFill>
                  <a:srgbClr val="002060"/>
                </a:solidFill>
                <a:latin typeface="Chiller" pitchFamily="82" charset="0"/>
              </a:rPr>
              <a:t>Fontos hálózati szerepe van</a:t>
            </a:r>
            <a:endParaRPr lang="hu-HU" sz="2400" dirty="0">
              <a:solidFill>
                <a:srgbClr val="002060"/>
              </a:solidFill>
              <a:latin typeface="Chiller" pitchFamily="82" charset="0"/>
            </a:endParaRPr>
          </a:p>
        </p:txBody>
      </p:sp>
      <p:sp>
        <p:nvSpPr>
          <p:cNvPr id="7" name="Szövegdoboz 6"/>
          <p:cNvSpPr txBox="1"/>
          <p:nvPr/>
        </p:nvSpPr>
        <p:spPr>
          <a:xfrm>
            <a:off x="6876256" y="1196752"/>
            <a:ext cx="226774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2400" dirty="0" smtClean="0">
                <a:solidFill>
                  <a:srgbClr val="002060"/>
                </a:solidFill>
                <a:latin typeface="Chiller" pitchFamily="82" charset="0"/>
              </a:rPr>
              <a:t>Kritikus tönkremenetel szempontjából!</a:t>
            </a:r>
            <a:endParaRPr lang="hu-HU" sz="2400" dirty="0">
              <a:solidFill>
                <a:srgbClr val="002060"/>
              </a:solidFill>
              <a:latin typeface="Chiller" pitchFamily="82" charset="0"/>
            </a:endParaRPr>
          </a:p>
        </p:txBody>
      </p:sp>
      <p:sp>
        <p:nvSpPr>
          <p:cNvPr id="8" name="Szabadkézi sokszög 7"/>
          <p:cNvSpPr/>
          <p:nvPr/>
        </p:nvSpPr>
        <p:spPr>
          <a:xfrm>
            <a:off x="6943612" y="931080"/>
            <a:ext cx="515279" cy="309891"/>
          </a:xfrm>
          <a:custGeom>
            <a:avLst/>
            <a:gdLst>
              <a:gd name="connsiteX0" fmla="*/ 18891 w 515279"/>
              <a:gd name="connsiteY0" fmla="*/ 9446 h 309891"/>
              <a:gd name="connsiteX1" fmla="*/ 123394 w 515279"/>
              <a:gd name="connsiteY1" fmla="*/ 61697 h 309891"/>
              <a:gd name="connsiteX2" fmla="*/ 162582 w 515279"/>
              <a:gd name="connsiteY2" fmla="*/ 74760 h 309891"/>
              <a:gd name="connsiteX3" fmla="*/ 201771 w 515279"/>
              <a:gd name="connsiteY3" fmla="*/ 100886 h 309891"/>
              <a:gd name="connsiteX4" fmla="*/ 254022 w 515279"/>
              <a:gd name="connsiteY4" fmla="*/ 127011 h 309891"/>
              <a:gd name="connsiteX5" fmla="*/ 293211 w 515279"/>
              <a:gd name="connsiteY5" fmla="*/ 153137 h 309891"/>
              <a:gd name="connsiteX6" fmla="*/ 332399 w 515279"/>
              <a:gd name="connsiteY6" fmla="*/ 166200 h 309891"/>
              <a:gd name="connsiteX7" fmla="*/ 371588 w 515279"/>
              <a:gd name="connsiteY7" fmla="*/ 192326 h 309891"/>
              <a:gd name="connsiteX8" fmla="*/ 423839 w 515279"/>
              <a:gd name="connsiteY8" fmla="*/ 218451 h 309891"/>
              <a:gd name="connsiteX9" fmla="*/ 449965 w 515279"/>
              <a:gd name="connsiteY9" fmla="*/ 257640 h 309891"/>
              <a:gd name="connsiteX10" fmla="*/ 489154 w 515279"/>
              <a:gd name="connsiteY10" fmla="*/ 283766 h 309891"/>
              <a:gd name="connsiteX11" fmla="*/ 515279 w 515279"/>
              <a:gd name="connsiteY11" fmla="*/ 309891 h 3098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515279" h="309891">
                <a:moveTo>
                  <a:pt x="18891" y="9446"/>
                </a:moveTo>
                <a:cubicBezTo>
                  <a:pt x="107260" y="38903"/>
                  <a:pt x="0" y="0"/>
                  <a:pt x="123394" y="61697"/>
                </a:cubicBezTo>
                <a:cubicBezTo>
                  <a:pt x="135710" y="67855"/>
                  <a:pt x="150266" y="68602"/>
                  <a:pt x="162582" y="74760"/>
                </a:cubicBezTo>
                <a:cubicBezTo>
                  <a:pt x="176624" y="81781"/>
                  <a:pt x="188140" y="93097"/>
                  <a:pt x="201771" y="100886"/>
                </a:cubicBezTo>
                <a:cubicBezTo>
                  <a:pt x="218678" y="110547"/>
                  <a:pt x="237115" y="117350"/>
                  <a:pt x="254022" y="127011"/>
                </a:cubicBezTo>
                <a:cubicBezTo>
                  <a:pt x="267653" y="134800"/>
                  <a:pt x="279169" y="146116"/>
                  <a:pt x="293211" y="153137"/>
                </a:cubicBezTo>
                <a:cubicBezTo>
                  <a:pt x="305527" y="159295"/>
                  <a:pt x="320083" y="160042"/>
                  <a:pt x="332399" y="166200"/>
                </a:cubicBezTo>
                <a:cubicBezTo>
                  <a:pt x="346441" y="173221"/>
                  <a:pt x="357957" y="184537"/>
                  <a:pt x="371588" y="192326"/>
                </a:cubicBezTo>
                <a:cubicBezTo>
                  <a:pt x="388495" y="201987"/>
                  <a:pt x="406422" y="209743"/>
                  <a:pt x="423839" y="218451"/>
                </a:cubicBezTo>
                <a:cubicBezTo>
                  <a:pt x="432548" y="231514"/>
                  <a:pt x="438864" y="246539"/>
                  <a:pt x="449965" y="257640"/>
                </a:cubicBezTo>
                <a:cubicBezTo>
                  <a:pt x="461066" y="268741"/>
                  <a:pt x="476895" y="273958"/>
                  <a:pt x="489154" y="283766"/>
                </a:cubicBezTo>
                <a:cubicBezTo>
                  <a:pt x="498771" y="291459"/>
                  <a:pt x="506571" y="301183"/>
                  <a:pt x="515279" y="309891"/>
                </a:cubicBezTo>
              </a:path>
            </a:pathLst>
          </a:custGeom>
          <a:ln>
            <a:solidFill>
              <a:srgbClr val="00206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457200" y="533400"/>
            <a:ext cx="8229600" cy="5592763"/>
          </a:xfrm>
        </p:spPr>
        <p:txBody>
          <a:bodyPr/>
          <a:lstStyle/>
          <a:p>
            <a:pPr marL="0" indent="0">
              <a:buNone/>
            </a:pPr>
            <a:r>
              <a:rPr lang="hu-HU" sz="4000" b="1" dirty="0" smtClean="0"/>
              <a:t>KRITIKUS HELYEK</a:t>
            </a:r>
            <a:endParaRPr lang="hu-HU" b="1" dirty="0" smtClean="0"/>
          </a:p>
          <a:p>
            <a:pPr marL="0" indent="0">
              <a:spcBef>
                <a:spcPts val="1200"/>
              </a:spcBef>
              <a:buNone/>
              <a:tabLst>
                <a:tab pos="1617663" algn="r"/>
                <a:tab pos="1970088" algn="l"/>
              </a:tabLst>
            </a:pPr>
            <a:r>
              <a:rPr lang="hu-HU" sz="3600" dirty="0" smtClean="0"/>
              <a:t>Zavarok valószínűség nagy és következménye jelentős</a:t>
            </a:r>
          </a:p>
          <a:p>
            <a:pPr marL="0" indent="0">
              <a:spcBef>
                <a:spcPts val="1200"/>
              </a:spcBef>
              <a:buNone/>
              <a:tabLst>
                <a:tab pos="1617663" algn="r"/>
                <a:tab pos="1970088" algn="l"/>
              </a:tabLst>
            </a:pPr>
            <a:endParaRPr lang="fr-FR" sz="3600" dirty="0" smtClean="0"/>
          </a:p>
        </p:txBody>
      </p:sp>
      <p:sp>
        <p:nvSpPr>
          <p:cNvPr id="4" name="Szövegdoboz 3"/>
          <p:cNvSpPr txBox="1"/>
          <p:nvPr/>
        </p:nvSpPr>
        <p:spPr>
          <a:xfrm>
            <a:off x="6228184" y="188640"/>
            <a:ext cx="259228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2400" dirty="0" smtClean="0">
                <a:solidFill>
                  <a:srgbClr val="002060"/>
                </a:solidFill>
                <a:latin typeface="Chiller" pitchFamily="82" charset="0"/>
              </a:rPr>
              <a:t>Maga a forgalom okozza a zavarokat!</a:t>
            </a:r>
            <a:endParaRPr lang="hu-HU" sz="2400" dirty="0">
              <a:solidFill>
                <a:srgbClr val="002060"/>
              </a:solidFill>
              <a:latin typeface="Chiller" pitchFamily="8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69570"/>
            <a:ext cx="7748683" cy="6488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5652120" y="4941168"/>
            <a:ext cx="3034680" cy="1184995"/>
          </a:xfrm>
        </p:spPr>
        <p:txBody>
          <a:bodyPr/>
          <a:lstStyle/>
          <a:p>
            <a:pPr marL="0" indent="0">
              <a:buNone/>
            </a:pPr>
            <a:r>
              <a:rPr lang="hu-HU" dirty="0" smtClean="0"/>
              <a:t>Szétesik a hálózat</a:t>
            </a:r>
            <a:endParaRPr lang="hu-HU" dirty="0"/>
          </a:p>
        </p:txBody>
      </p:sp>
      <p:sp>
        <p:nvSpPr>
          <p:cNvPr id="4" name="Ellipszis 3"/>
          <p:cNvSpPr/>
          <p:nvPr/>
        </p:nvSpPr>
        <p:spPr>
          <a:xfrm>
            <a:off x="1979712" y="3861048"/>
            <a:ext cx="504056" cy="504056"/>
          </a:xfrm>
          <a:prstGeom prst="ellipse">
            <a:avLst/>
          </a:prstGeom>
          <a:noFill/>
          <a:ln w="76200">
            <a:solidFill>
              <a:srgbClr val="C0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279070"/>
            <a:ext cx="8064896" cy="64144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5868144" y="4941168"/>
            <a:ext cx="2818656" cy="1184995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hu-HU" dirty="0" smtClean="0"/>
              <a:t>Zavar a rendszer egy részén belül kezelhető</a:t>
            </a:r>
            <a:endParaRPr lang="hu-HU" dirty="0"/>
          </a:p>
        </p:txBody>
      </p:sp>
      <p:sp>
        <p:nvSpPr>
          <p:cNvPr id="4" name="Ellipszis 3"/>
          <p:cNvSpPr/>
          <p:nvPr/>
        </p:nvSpPr>
        <p:spPr>
          <a:xfrm>
            <a:off x="2555776" y="3789040"/>
            <a:ext cx="2016224" cy="936104"/>
          </a:xfrm>
          <a:prstGeom prst="ellipse">
            <a:avLst/>
          </a:prstGeom>
          <a:noFill/>
          <a:ln w="76200">
            <a:solidFill>
              <a:srgbClr val="C0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57748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hu-HU" sz="4000" dirty="0" smtClean="0"/>
              <a:t>A négy mutatótípus </a:t>
            </a:r>
            <a:r>
              <a:rPr lang="hu-HU" sz="4000" b="1" dirty="0" smtClean="0">
                <a:solidFill>
                  <a:srgbClr val="C00000"/>
                </a:solidFill>
              </a:rPr>
              <a:t>nagyon eltérő </a:t>
            </a:r>
            <a:r>
              <a:rPr lang="hu-HU" sz="4000" dirty="0" smtClean="0"/>
              <a:t>térbeli eloszlást ad</a:t>
            </a:r>
          </a:p>
        </p:txBody>
      </p:sp>
      <p:pic>
        <p:nvPicPr>
          <p:cNvPr id="55297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3" y="1772816"/>
            <a:ext cx="8195901" cy="44440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Szövegdoboz 4"/>
          <p:cNvSpPr txBox="1"/>
          <p:nvPr/>
        </p:nvSpPr>
        <p:spPr>
          <a:xfrm>
            <a:off x="611560" y="6453336"/>
            <a:ext cx="76328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dirty="0" smtClean="0"/>
              <a:t>Forrás: Porta et </a:t>
            </a:r>
            <a:r>
              <a:rPr lang="hu-HU" dirty="0" err="1" smtClean="0"/>
              <a:t>al</a:t>
            </a:r>
            <a:r>
              <a:rPr lang="hu-HU" dirty="0" smtClean="0"/>
              <a:t>. </a:t>
            </a:r>
            <a:r>
              <a:rPr lang="en-US" dirty="0" smtClean="0"/>
              <a:t>The Network Analysis Of Urban Streets:</a:t>
            </a:r>
            <a:r>
              <a:rPr lang="hu-HU" dirty="0" smtClean="0"/>
              <a:t> </a:t>
            </a:r>
            <a:r>
              <a:rPr lang="en-US" dirty="0" smtClean="0"/>
              <a:t>A Primal Approach </a:t>
            </a:r>
            <a:endParaRPr lang="hu-HU" dirty="0"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577483"/>
          </a:xfrm>
        </p:spPr>
        <p:txBody>
          <a:bodyPr/>
          <a:lstStyle/>
          <a:p>
            <a:pPr marL="0" indent="0">
              <a:buNone/>
            </a:pPr>
            <a:r>
              <a:rPr lang="hu-HU" sz="4400" dirty="0" smtClean="0"/>
              <a:t>Egy index </a:t>
            </a:r>
            <a:r>
              <a:rPr lang="hu-HU" sz="4400" b="1" dirty="0" smtClean="0">
                <a:solidFill>
                  <a:srgbClr val="C00000"/>
                </a:solidFill>
              </a:rPr>
              <a:t>sem</a:t>
            </a:r>
            <a:r>
              <a:rPr lang="hu-HU" sz="4400" dirty="0" smtClean="0"/>
              <a:t> írja le </a:t>
            </a:r>
            <a:r>
              <a:rPr lang="hu-HU" sz="4400" b="1" dirty="0" smtClean="0">
                <a:solidFill>
                  <a:srgbClr val="C00000"/>
                </a:solidFill>
              </a:rPr>
              <a:t>önmagában</a:t>
            </a:r>
            <a:r>
              <a:rPr lang="hu-HU" sz="4400" dirty="0" smtClean="0"/>
              <a:t> a teljes képet</a:t>
            </a:r>
          </a:p>
          <a:p>
            <a:pPr marL="808038" indent="0">
              <a:buNone/>
            </a:pPr>
            <a:r>
              <a:rPr lang="hu-HU" sz="3600" dirty="0" smtClean="0"/>
              <a:t>Különböző aspektusát ragadják meg a „being </a:t>
            </a:r>
            <a:r>
              <a:rPr lang="hu-HU" sz="3600" dirty="0" err="1" smtClean="0"/>
              <a:t>central</a:t>
            </a:r>
            <a:r>
              <a:rPr lang="hu-HU" sz="3600" dirty="0" smtClean="0"/>
              <a:t>” fogalomnak</a:t>
            </a:r>
          </a:p>
          <a:p>
            <a:pPr marL="808038" indent="0">
              <a:buNone/>
            </a:pPr>
            <a:r>
              <a:rPr lang="hu-HU" sz="3600" dirty="0" smtClean="0"/>
              <a:t>C</a:t>
            </a:r>
            <a:r>
              <a:rPr lang="hu-HU" sz="3600" baseline="30000" dirty="0" smtClean="0"/>
              <a:t>I</a:t>
            </a:r>
            <a:r>
              <a:rPr lang="hu-HU" sz="3600" dirty="0" smtClean="0"/>
              <a:t> a legátfogóbb mutató, két másik index tulajdonságait is összegzi</a:t>
            </a:r>
            <a:endParaRPr lang="hu-HU" sz="3600" dirty="0"/>
          </a:p>
        </p:txBody>
      </p:sp>
      <p:sp>
        <p:nvSpPr>
          <p:cNvPr id="4" name="Jobbra nyíl 3"/>
          <p:cNvSpPr/>
          <p:nvPr/>
        </p:nvSpPr>
        <p:spPr>
          <a:xfrm>
            <a:off x="467544" y="3356992"/>
            <a:ext cx="648072" cy="43204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5" name="Jobbra nyíl 4"/>
          <p:cNvSpPr/>
          <p:nvPr/>
        </p:nvSpPr>
        <p:spPr>
          <a:xfrm>
            <a:off x="467544" y="2132856"/>
            <a:ext cx="648072" cy="43204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577483"/>
          </a:xfrm>
        </p:spPr>
        <p:txBody>
          <a:bodyPr>
            <a:noAutofit/>
          </a:bodyPr>
          <a:lstStyle/>
          <a:p>
            <a:pPr marL="625475" indent="-625475">
              <a:buNone/>
            </a:pPr>
            <a:r>
              <a:rPr lang="hu-HU" sz="3600" b="1" dirty="0" smtClean="0">
                <a:solidFill>
                  <a:srgbClr val="C00000"/>
                </a:solidFill>
              </a:rPr>
              <a:t>C</a:t>
            </a:r>
            <a:r>
              <a:rPr lang="hu-HU" sz="3600" b="1" baseline="30000" dirty="0" smtClean="0">
                <a:solidFill>
                  <a:srgbClr val="C00000"/>
                </a:solidFill>
              </a:rPr>
              <a:t>C</a:t>
            </a:r>
            <a:r>
              <a:rPr lang="hu-HU" sz="3600" dirty="0" smtClean="0"/>
              <a:t> : csak </a:t>
            </a:r>
            <a:r>
              <a:rPr lang="hu-HU" sz="3600" b="1" dirty="0" smtClean="0"/>
              <a:t>lokálisan</a:t>
            </a:r>
            <a:r>
              <a:rPr lang="hu-HU" sz="3600" dirty="0" smtClean="0"/>
              <a:t> működik</a:t>
            </a:r>
          </a:p>
          <a:p>
            <a:pPr marL="625475" indent="-625475">
              <a:buNone/>
            </a:pPr>
            <a:r>
              <a:rPr lang="hu-HU" sz="3600" b="1" dirty="0" smtClean="0">
                <a:solidFill>
                  <a:srgbClr val="C00000"/>
                </a:solidFill>
              </a:rPr>
              <a:t>C</a:t>
            </a:r>
            <a:r>
              <a:rPr lang="hu-HU" sz="3600" b="1" baseline="30000" dirty="0" smtClean="0">
                <a:solidFill>
                  <a:srgbClr val="C00000"/>
                </a:solidFill>
              </a:rPr>
              <a:t>B</a:t>
            </a:r>
            <a:r>
              <a:rPr lang="hu-HU" sz="3600" dirty="0" smtClean="0"/>
              <a:t> : </a:t>
            </a:r>
            <a:r>
              <a:rPr lang="hu-HU" sz="3600" b="1" dirty="0" smtClean="0"/>
              <a:t>fő útvonalakat </a:t>
            </a:r>
            <a:r>
              <a:rPr lang="hu-HU" sz="3600" dirty="0" smtClean="0"/>
              <a:t>megtalálja, de a szélek hatása befolyásolja</a:t>
            </a:r>
          </a:p>
          <a:p>
            <a:pPr marL="625475" indent="-625475">
              <a:buNone/>
            </a:pPr>
            <a:r>
              <a:rPr lang="hu-HU" sz="3600" b="1" dirty="0" smtClean="0">
                <a:solidFill>
                  <a:srgbClr val="C00000"/>
                </a:solidFill>
              </a:rPr>
              <a:t>C</a:t>
            </a:r>
            <a:r>
              <a:rPr lang="hu-HU" sz="3600" b="1" baseline="30000" dirty="0" smtClean="0">
                <a:solidFill>
                  <a:srgbClr val="C00000"/>
                </a:solidFill>
              </a:rPr>
              <a:t>S</a:t>
            </a:r>
            <a:r>
              <a:rPr lang="hu-HU" sz="3600" dirty="0" smtClean="0"/>
              <a:t> : </a:t>
            </a:r>
            <a:r>
              <a:rPr lang="hu-HU" sz="3600" b="1" dirty="0" smtClean="0"/>
              <a:t>magas </a:t>
            </a:r>
            <a:r>
              <a:rPr lang="hu-HU" sz="3600" b="1" dirty="0" err="1" smtClean="0"/>
              <a:t>centralitású</a:t>
            </a:r>
            <a:r>
              <a:rPr lang="hu-HU" sz="3600" b="1" dirty="0" smtClean="0"/>
              <a:t> pontokat </a:t>
            </a:r>
            <a:r>
              <a:rPr lang="hu-HU" sz="3600" dirty="0" smtClean="0"/>
              <a:t>és a </a:t>
            </a:r>
            <a:r>
              <a:rPr lang="hu-HU" sz="3600" b="1" dirty="0" smtClean="0"/>
              <a:t>fő útvonalakat </a:t>
            </a:r>
            <a:r>
              <a:rPr lang="hu-HU" sz="3600" dirty="0" smtClean="0"/>
              <a:t>megtalálja, és nem érzékeny az szélek hatására</a:t>
            </a:r>
          </a:p>
          <a:p>
            <a:pPr marL="625475" indent="-625475">
              <a:buNone/>
            </a:pPr>
            <a:r>
              <a:rPr lang="hu-HU" sz="3600" b="1" dirty="0" smtClean="0">
                <a:solidFill>
                  <a:srgbClr val="C00000"/>
                </a:solidFill>
              </a:rPr>
              <a:t>C</a:t>
            </a:r>
            <a:r>
              <a:rPr lang="hu-HU" sz="3600" b="1" baseline="30000" dirty="0" smtClean="0">
                <a:solidFill>
                  <a:srgbClr val="C00000"/>
                </a:solidFill>
              </a:rPr>
              <a:t>I</a:t>
            </a:r>
            <a:r>
              <a:rPr lang="hu-HU" sz="3600" dirty="0" smtClean="0"/>
              <a:t> : szépen </a:t>
            </a:r>
            <a:r>
              <a:rPr lang="hu-HU" sz="3600" b="1" dirty="0" smtClean="0"/>
              <a:t>kimutatja</a:t>
            </a:r>
            <a:r>
              <a:rPr lang="hu-HU" sz="3600" dirty="0" smtClean="0"/>
              <a:t> az összekötő szerepet betöltő élek </a:t>
            </a:r>
            <a:r>
              <a:rPr lang="hu-HU" sz="3600" b="1" dirty="0" smtClean="0"/>
              <a:t>kritikusságát</a:t>
            </a:r>
            <a:r>
              <a:rPr lang="hu-HU" sz="3600" dirty="0" smtClean="0"/>
              <a:t>, és részben örökli a </a:t>
            </a:r>
            <a:r>
              <a:rPr lang="hu-HU" sz="3600" dirty="0" smtClean="0"/>
              <a:t>C</a:t>
            </a:r>
            <a:r>
              <a:rPr lang="hu-HU" sz="3600" baseline="30000" dirty="0" smtClean="0"/>
              <a:t>B</a:t>
            </a:r>
            <a:r>
              <a:rPr lang="hu-HU" sz="3600" dirty="0" smtClean="0"/>
              <a:t> és </a:t>
            </a:r>
            <a:r>
              <a:rPr lang="hu-HU" sz="3600" dirty="0" smtClean="0"/>
              <a:t>C</a:t>
            </a:r>
            <a:r>
              <a:rPr lang="hu-HU" sz="3600" baseline="30000" dirty="0" smtClean="0"/>
              <a:t>S </a:t>
            </a:r>
            <a:r>
              <a:rPr lang="hu-HU" sz="3600" dirty="0" smtClean="0"/>
              <a:t>tulajdonságait</a:t>
            </a:r>
            <a:endParaRPr lang="hu-HU" sz="36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457200" y="533400"/>
            <a:ext cx="8229600" cy="5592763"/>
          </a:xfrm>
        </p:spPr>
        <p:txBody>
          <a:bodyPr/>
          <a:lstStyle/>
          <a:p>
            <a:pPr marL="0" indent="0">
              <a:buNone/>
            </a:pPr>
            <a:r>
              <a:rPr lang="hu-HU" sz="4800" b="1" dirty="0" smtClean="0"/>
              <a:t>MEGKÖZELÍTÉS</a:t>
            </a:r>
            <a:endParaRPr lang="hu-HU" b="1" dirty="0" smtClean="0"/>
          </a:p>
          <a:p>
            <a:pPr marL="0" indent="0">
              <a:spcBef>
                <a:spcPts val="1200"/>
              </a:spcBef>
              <a:buNone/>
              <a:tabLst>
                <a:tab pos="1617663" algn="r"/>
                <a:tab pos="1970088" algn="l"/>
              </a:tabLst>
            </a:pPr>
            <a:r>
              <a:rPr lang="hu-HU" sz="3600" dirty="0" smtClean="0"/>
              <a:t>Három, minőségében eltérő szint</a:t>
            </a:r>
          </a:p>
          <a:p>
            <a:pPr marL="717550" indent="-266700">
              <a:spcBef>
                <a:spcPts val="1200"/>
              </a:spcBef>
              <a:tabLst>
                <a:tab pos="1617663" algn="r"/>
                <a:tab pos="1970088" algn="l"/>
              </a:tabLst>
            </a:pPr>
            <a:r>
              <a:rPr lang="hu-HU" sz="3600" dirty="0" smtClean="0"/>
              <a:t>Csomópontok</a:t>
            </a:r>
          </a:p>
          <a:p>
            <a:pPr marL="717550" indent="-266700">
              <a:spcBef>
                <a:spcPts val="1200"/>
              </a:spcBef>
              <a:tabLst>
                <a:tab pos="1617663" algn="r"/>
                <a:tab pos="1970088" algn="l"/>
              </a:tabLst>
            </a:pPr>
            <a:endParaRPr lang="hu-HU" sz="3600" dirty="0" smtClean="0"/>
          </a:p>
          <a:p>
            <a:pPr marL="717550" indent="-266700">
              <a:spcBef>
                <a:spcPts val="1200"/>
              </a:spcBef>
              <a:tabLst>
                <a:tab pos="1617663" algn="r"/>
                <a:tab pos="1970088" algn="l"/>
              </a:tabLst>
            </a:pPr>
            <a:r>
              <a:rPr lang="hu-HU" sz="3600" dirty="0" smtClean="0"/>
              <a:t>Hálózat</a:t>
            </a:r>
          </a:p>
          <a:p>
            <a:pPr marL="717550" indent="-266700">
              <a:spcBef>
                <a:spcPts val="1200"/>
              </a:spcBef>
              <a:tabLst>
                <a:tab pos="1617663" algn="r"/>
                <a:tab pos="1970088" algn="l"/>
              </a:tabLst>
            </a:pPr>
            <a:endParaRPr lang="hu-HU" sz="3600" dirty="0" smtClean="0"/>
          </a:p>
          <a:p>
            <a:pPr marL="717550" indent="-266700">
              <a:spcBef>
                <a:spcPts val="1200"/>
              </a:spcBef>
              <a:tabLst>
                <a:tab pos="1617663" algn="r"/>
                <a:tab pos="1970088" algn="l"/>
              </a:tabLst>
            </a:pPr>
            <a:r>
              <a:rPr lang="hu-HU" sz="3600" dirty="0" smtClean="0"/>
              <a:t>Térség</a:t>
            </a:r>
            <a:endParaRPr lang="fr-FR" sz="3600" dirty="0" smtClean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4048" y="1988840"/>
            <a:ext cx="3648075" cy="3943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457200" y="533400"/>
            <a:ext cx="8229600" cy="55927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hu-HU" sz="4800" b="1" dirty="0" smtClean="0"/>
              <a:t>HÁLÓZATI MUTATÓK</a:t>
            </a:r>
          </a:p>
          <a:p>
            <a:pPr marL="0" indent="0">
              <a:buNone/>
            </a:pPr>
            <a:r>
              <a:rPr lang="hu-HU" dirty="0" smtClean="0"/>
              <a:t>Hatékonyság értékelése</a:t>
            </a:r>
            <a:endParaRPr lang="hu-HU" sz="2800" dirty="0" smtClean="0"/>
          </a:p>
        </p:txBody>
      </p:sp>
      <p:sp>
        <p:nvSpPr>
          <p:cNvPr id="6" name="Szövegdoboz 5"/>
          <p:cNvSpPr txBox="1"/>
          <p:nvPr/>
        </p:nvSpPr>
        <p:spPr>
          <a:xfrm>
            <a:off x="5868144" y="0"/>
            <a:ext cx="32758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2800" dirty="0" smtClean="0">
                <a:solidFill>
                  <a:srgbClr val="002060"/>
                </a:solidFill>
                <a:latin typeface="Chiller" pitchFamily="82" charset="0"/>
              </a:rPr>
              <a:t>Eloszlásuk a fontos</a:t>
            </a:r>
            <a:endParaRPr lang="hu-HU" sz="2800" dirty="0">
              <a:solidFill>
                <a:srgbClr val="002060"/>
              </a:solidFill>
              <a:latin typeface="Chiller" pitchFamily="82" charset="0"/>
            </a:endParaRPr>
          </a:p>
        </p:txBody>
      </p:sp>
      <p:sp>
        <p:nvSpPr>
          <p:cNvPr id="7" name="Szövegdoboz 6"/>
          <p:cNvSpPr txBox="1"/>
          <p:nvPr/>
        </p:nvSpPr>
        <p:spPr>
          <a:xfrm>
            <a:off x="539552" y="2708920"/>
            <a:ext cx="3096344" cy="1323439"/>
          </a:xfrm>
          <a:prstGeom prst="rect">
            <a:avLst/>
          </a:prstGeom>
          <a:noFill/>
          <a:ln w="38100"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hu-HU" sz="4000" b="1" dirty="0" smtClean="0"/>
              <a:t>Meglévő állapot</a:t>
            </a:r>
            <a:endParaRPr lang="hu-HU" sz="4000" b="1" dirty="0"/>
          </a:p>
        </p:txBody>
      </p:sp>
      <p:sp>
        <p:nvSpPr>
          <p:cNvPr id="8" name="Szövegdoboz 7"/>
          <p:cNvSpPr txBox="1"/>
          <p:nvPr/>
        </p:nvSpPr>
        <p:spPr>
          <a:xfrm>
            <a:off x="5436096" y="2708920"/>
            <a:ext cx="3096344" cy="1323439"/>
          </a:xfrm>
          <a:prstGeom prst="rect">
            <a:avLst/>
          </a:prstGeom>
          <a:noFill/>
          <a:ln w="38100"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hu-HU" sz="4000" b="1" dirty="0" smtClean="0"/>
              <a:t>Tervezett állapot</a:t>
            </a:r>
            <a:endParaRPr lang="hu-HU" sz="4000" b="1" dirty="0"/>
          </a:p>
        </p:txBody>
      </p:sp>
      <p:sp>
        <p:nvSpPr>
          <p:cNvPr id="9" name="Balra-jobbra nyíl 8"/>
          <p:cNvSpPr/>
          <p:nvPr/>
        </p:nvSpPr>
        <p:spPr>
          <a:xfrm>
            <a:off x="3851920" y="3118611"/>
            <a:ext cx="1368152" cy="504056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10" name="Szövegdoboz 9"/>
          <p:cNvSpPr txBox="1"/>
          <p:nvPr/>
        </p:nvSpPr>
        <p:spPr>
          <a:xfrm>
            <a:off x="3923928" y="2276872"/>
            <a:ext cx="1224136" cy="646331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hu-HU" b="1" dirty="0" smtClean="0"/>
              <a:t>Össze-hasonlítás</a:t>
            </a:r>
            <a:endParaRPr lang="hu-H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457200" y="533400"/>
            <a:ext cx="8229600" cy="5592763"/>
          </a:xfrm>
        </p:spPr>
        <p:txBody>
          <a:bodyPr/>
          <a:lstStyle/>
          <a:p>
            <a:pPr marL="0" indent="0" algn="ctr">
              <a:buNone/>
            </a:pPr>
            <a:endParaRPr lang="hu-HU" sz="8000" b="1" dirty="0" smtClean="0"/>
          </a:p>
          <a:p>
            <a:pPr marL="0" indent="0" algn="ctr">
              <a:buNone/>
            </a:pPr>
            <a:r>
              <a:rPr lang="hu-HU" sz="8000" b="1" dirty="0" smtClean="0"/>
              <a:t>Köszönöm figyelmüket!</a:t>
            </a:r>
            <a:endParaRPr lang="fr-FR" sz="36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artalom helye 2"/>
          <p:cNvSpPr>
            <a:spLocks noGrp="1"/>
          </p:cNvSpPr>
          <p:nvPr>
            <p:ph idx="1"/>
          </p:nvPr>
        </p:nvSpPr>
        <p:spPr>
          <a:xfrm>
            <a:off x="457200" y="533400"/>
            <a:ext cx="8229600" cy="5592763"/>
          </a:xfrm>
        </p:spPr>
        <p:txBody>
          <a:bodyPr/>
          <a:lstStyle/>
          <a:p>
            <a:pPr marL="0" indent="0">
              <a:buNone/>
            </a:pPr>
            <a:r>
              <a:rPr lang="hu-HU" sz="4000" b="1" dirty="0" smtClean="0"/>
              <a:t>CSOMÓPONTOK SZINTJE</a:t>
            </a:r>
            <a:endParaRPr lang="hu-HU" b="1" dirty="0" smtClean="0"/>
          </a:p>
          <a:p>
            <a:pPr marL="0" indent="0">
              <a:spcBef>
                <a:spcPts val="1200"/>
              </a:spcBef>
              <a:buNone/>
              <a:tabLst>
                <a:tab pos="1617663" algn="r"/>
                <a:tab pos="1970088" algn="l"/>
              </a:tabLst>
            </a:pPr>
            <a:r>
              <a:rPr lang="hu-HU" sz="3600" dirty="0" smtClean="0"/>
              <a:t>Funkcióval, saját tulajdonságokkal rendelkeznek</a:t>
            </a:r>
            <a:endParaRPr lang="fr-FR" sz="3600" dirty="0" smtClean="0"/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30824" y="2708920"/>
            <a:ext cx="8113176" cy="3465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Szövegdoboz 3"/>
          <p:cNvSpPr txBox="1"/>
          <p:nvPr/>
        </p:nvSpPr>
        <p:spPr>
          <a:xfrm>
            <a:off x="4427984" y="2348880"/>
            <a:ext cx="43204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2400" b="1" dirty="0" smtClean="0"/>
              <a:t>A hely jellemzői, tulajdonságai</a:t>
            </a:r>
            <a:endParaRPr lang="hu-HU" sz="2400" b="1" dirty="0"/>
          </a:p>
        </p:txBody>
      </p:sp>
      <p:sp>
        <p:nvSpPr>
          <p:cNvPr id="5" name="Szövegdoboz 4"/>
          <p:cNvSpPr txBox="1"/>
          <p:nvPr/>
        </p:nvSpPr>
        <p:spPr>
          <a:xfrm>
            <a:off x="395536" y="5949280"/>
            <a:ext cx="37444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2400" b="1" dirty="0" smtClean="0"/>
              <a:t>A hely kapcsolatrendszere</a:t>
            </a:r>
            <a:endParaRPr lang="hu-HU" sz="2400" b="1" dirty="0"/>
          </a:p>
        </p:txBody>
      </p:sp>
      <p:sp>
        <p:nvSpPr>
          <p:cNvPr id="7" name="Szövegdoboz 6"/>
          <p:cNvSpPr txBox="1"/>
          <p:nvPr/>
        </p:nvSpPr>
        <p:spPr>
          <a:xfrm>
            <a:off x="611560" y="6453336"/>
            <a:ext cx="76328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hu-HU" dirty="0" smtClean="0"/>
              <a:t>Forrás: </a:t>
            </a:r>
            <a:r>
              <a:rPr lang="hu-HU" dirty="0" err="1" smtClean="0"/>
              <a:t>Geography</a:t>
            </a:r>
            <a:r>
              <a:rPr lang="hu-HU" dirty="0" smtClean="0"/>
              <a:t> of </a:t>
            </a:r>
            <a:r>
              <a:rPr lang="hu-HU" dirty="0" err="1" smtClean="0"/>
              <a:t>Transportation</a:t>
            </a:r>
            <a:endParaRPr lang="hu-H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457200" y="533400"/>
            <a:ext cx="8229600" cy="5592763"/>
          </a:xfrm>
        </p:spPr>
        <p:txBody>
          <a:bodyPr/>
          <a:lstStyle/>
          <a:p>
            <a:pPr marL="0" indent="0">
              <a:buNone/>
            </a:pPr>
            <a:r>
              <a:rPr lang="hu-HU" sz="4000" b="1" dirty="0" smtClean="0"/>
              <a:t>HÁLÓZAT SZINTJE</a:t>
            </a:r>
            <a:endParaRPr lang="hu-HU" b="1" dirty="0" smtClean="0"/>
          </a:p>
          <a:p>
            <a:pPr marL="0" indent="0">
              <a:spcBef>
                <a:spcPts val="1200"/>
              </a:spcBef>
              <a:buNone/>
              <a:tabLst>
                <a:tab pos="1617663" algn="r"/>
                <a:tab pos="1970088" algn="l"/>
              </a:tabLst>
            </a:pPr>
            <a:r>
              <a:rPr lang="hu-HU" sz="3600" dirty="0" smtClean="0"/>
              <a:t>Meghatározó jellemző a struktúra és az irányultság</a:t>
            </a:r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2852936"/>
            <a:ext cx="8236585" cy="2877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457200" y="533400"/>
            <a:ext cx="8229600" cy="5592763"/>
          </a:xfrm>
        </p:spPr>
        <p:txBody>
          <a:bodyPr/>
          <a:lstStyle/>
          <a:p>
            <a:pPr marL="0" indent="0">
              <a:buNone/>
            </a:pPr>
            <a:r>
              <a:rPr lang="hu-HU" sz="4000" b="1" dirty="0" smtClean="0"/>
              <a:t>TÉRSÉG SZINTJE</a:t>
            </a:r>
            <a:endParaRPr lang="hu-HU" b="1" dirty="0" smtClean="0"/>
          </a:p>
          <a:p>
            <a:pPr marL="0" indent="0">
              <a:spcBef>
                <a:spcPts val="1200"/>
              </a:spcBef>
              <a:buNone/>
              <a:tabLst>
                <a:tab pos="1617663" algn="r"/>
                <a:tab pos="1970088" algn="l"/>
              </a:tabLst>
            </a:pPr>
            <a:r>
              <a:rPr lang="hu-HU" sz="3600" dirty="0" smtClean="0"/>
              <a:t>Csomópontok funkciógazdag világa építi fel</a:t>
            </a:r>
          </a:p>
          <a:p>
            <a:pPr marL="1162050" indent="0">
              <a:spcBef>
                <a:spcPts val="1200"/>
              </a:spcBef>
              <a:buNone/>
              <a:tabLst>
                <a:tab pos="1617663" algn="r"/>
                <a:tab pos="1970088" algn="l"/>
              </a:tabLst>
            </a:pPr>
            <a:r>
              <a:rPr lang="hu-HU" sz="3600" dirty="0" smtClean="0"/>
              <a:t>A hálózat strukturálja a csomópontok közti viszonyokat</a:t>
            </a:r>
            <a:endParaRPr lang="fr-FR" sz="3600" dirty="0" smtClean="0"/>
          </a:p>
        </p:txBody>
      </p:sp>
      <p:sp>
        <p:nvSpPr>
          <p:cNvPr id="5" name="Jobbra nyíl 4"/>
          <p:cNvSpPr/>
          <p:nvPr/>
        </p:nvSpPr>
        <p:spPr>
          <a:xfrm>
            <a:off x="683568" y="2348880"/>
            <a:ext cx="792088" cy="50405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457200" y="533400"/>
            <a:ext cx="8229600" cy="5592763"/>
          </a:xfrm>
        </p:spPr>
        <p:txBody>
          <a:bodyPr/>
          <a:lstStyle/>
          <a:p>
            <a:pPr marL="0" indent="0">
              <a:buNone/>
            </a:pPr>
            <a:r>
              <a:rPr lang="hu-HU" sz="4000" b="1" dirty="0" smtClean="0"/>
              <a:t>HÁLÓZAT FUNKCIÓJA</a:t>
            </a:r>
            <a:endParaRPr lang="hu-HU" b="1" dirty="0" smtClean="0"/>
          </a:p>
          <a:p>
            <a:pPr marL="0" indent="0">
              <a:spcBef>
                <a:spcPts val="1200"/>
              </a:spcBef>
              <a:buNone/>
              <a:tabLst>
                <a:tab pos="1617663" algn="r"/>
                <a:tab pos="1970088" algn="l"/>
              </a:tabLst>
            </a:pPr>
            <a:r>
              <a:rPr lang="hu-HU" sz="3600" dirty="0" smtClean="0"/>
              <a:t>A csomópontok világát és az ebből felépülő térséget segítsen </a:t>
            </a:r>
            <a:r>
              <a:rPr lang="hu-HU" sz="3600" b="1" dirty="0" smtClean="0"/>
              <a:t>versenyképessé</a:t>
            </a:r>
            <a:r>
              <a:rPr lang="hu-HU" sz="3600" dirty="0" smtClean="0"/>
              <a:t> válni</a:t>
            </a:r>
            <a:endParaRPr lang="fr-FR" sz="36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457200" y="533400"/>
            <a:ext cx="8229600" cy="5592763"/>
          </a:xfrm>
        </p:spPr>
        <p:txBody>
          <a:bodyPr/>
          <a:lstStyle/>
          <a:p>
            <a:pPr marL="0" indent="0">
              <a:buNone/>
            </a:pPr>
            <a:r>
              <a:rPr lang="hu-HU" sz="4000" b="1" dirty="0" smtClean="0"/>
              <a:t>VERSENYKÉPESSÉG</a:t>
            </a:r>
            <a:endParaRPr lang="hu-HU" b="1" dirty="0" smtClean="0"/>
          </a:p>
          <a:p>
            <a:pPr marL="901700" indent="-366713">
              <a:spcBef>
                <a:spcPts val="1200"/>
              </a:spcBef>
              <a:tabLst>
                <a:tab pos="1617663" algn="r"/>
                <a:tab pos="1970088" algn="l"/>
              </a:tabLst>
            </a:pPr>
            <a:r>
              <a:rPr lang="hu-HU" sz="3600" dirty="0" smtClean="0"/>
              <a:t>Csomópontok versenyképessége</a:t>
            </a:r>
          </a:p>
          <a:p>
            <a:pPr marL="901700" indent="-366713">
              <a:spcBef>
                <a:spcPts val="1200"/>
              </a:spcBef>
              <a:tabLst>
                <a:tab pos="1617663" algn="r"/>
                <a:tab pos="1970088" algn="l"/>
              </a:tabLst>
            </a:pPr>
            <a:r>
              <a:rPr lang="hu-HU" sz="3600" dirty="0" smtClean="0"/>
              <a:t>Térség versenyképessége</a:t>
            </a:r>
            <a:endParaRPr lang="fr-FR" sz="36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3509</TotalTime>
  <Words>1514</Words>
  <Application>Microsoft Office PowerPoint</Application>
  <PresentationFormat>Diavetítés a képernyőre (4:3 oldalarány)</PresentationFormat>
  <Paragraphs>226</Paragraphs>
  <Slides>41</Slides>
  <Notes>20</Notes>
  <HiddenSlides>0</HiddenSlides>
  <MMClips>0</MMClips>
  <ScaleCrop>false</ScaleCrop>
  <HeadingPairs>
    <vt:vector size="6" baseType="variant">
      <vt:variant>
        <vt:lpstr>Téma</vt:lpstr>
      </vt:variant>
      <vt:variant>
        <vt:i4>1</vt:i4>
      </vt:variant>
      <vt:variant>
        <vt:lpstr>Beágyazott OLE kiszolgálók</vt:lpstr>
      </vt:variant>
      <vt:variant>
        <vt:i4>1</vt:i4>
      </vt:variant>
      <vt:variant>
        <vt:lpstr>Diacímek</vt:lpstr>
      </vt:variant>
      <vt:variant>
        <vt:i4>41</vt:i4>
      </vt:variant>
    </vt:vector>
  </HeadingPairs>
  <TitlesOfParts>
    <vt:vector size="43" baseType="lpstr">
      <vt:lpstr>Office-téma</vt:lpstr>
      <vt:lpstr>MathType 6.0 Equation</vt:lpstr>
      <vt:lpstr>Közúti hálózatok elemzése</vt:lpstr>
      <vt:lpstr>2. dia</vt:lpstr>
      <vt:lpstr>3. dia</vt:lpstr>
      <vt:lpstr>4. dia</vt:lpstr>
      <vt:lpstr>5. dia</vt:lpstr>
      <vt:lpstr>6. dia</vt:lpstr>
      <vt:lpstr>7. dia</vt:lpstr>
      <vt:lpstr>8. dia</vt:lpstr>
      <vt:lpstr>9. dia</vt:lpstr>
      <vt:lpstr>10. dia</vt:lpstr>
      <vt:lpstr>11. dia</vt:lpstr>
      <vt:lpstr>12. dia</vt:lpstr>
      <vt:lpstr>13. dia</vt:lpstr>
      <vt:lpstr>14. dia</vt:lpstr>
      <vt:lpstr>15. dia</vt:lpstr>
      <vt:lpstr>16. dia</vt:lpstr>
      <vt:lpstr>17. dia</vt:lpstr>
      <vt:lpstr>18. dia</vt:lpstr>
      <vt:lpstr>19. dia</vt:lpstr>
      <vt:lpstr>20. dia</vt:lpstr>
      <vt:lpstr>21. dia</vt:lpstr>
      <vt:lpstr>22. dia</vt:lpstr>
      <vt:lpstr>23. dia</vt:lpstr>
      <vt:lpstr>24. dia</vt:lpstr>
      <vt:lpstr>25. dia</vt:lpstr>
      <vt:lpstr>26. dia</vt:lpstr>
      <vt:lpstr>27. dia</vt:lpstr>
      <vt:lpstr>28. dia</vt:lpstr>
      <vt:lpstr>29. dia</vt:lpstr>
      <vt:lpstr>30. dia</vt:lpstr>
      <vt:lpstr>31. dia</vt:lpstr>
      <vt:lpstr>32. dia</vt:lpstr>
      <vt:lpstr>33. dia</vt:lpstr>
      <vt:lpstr>34. dia</vt:lpstr>
      <vt:lpstr>35. dia</vt:lpstr>
      <vt:lpstr>36. dia</vt:lpstr>
      <vt:lpstr>37. dia</vt:lpstr>
      <vt:lpstr>38. dia</vt:lpstr>
      <vt:lpstr>39. dia</vt:lpstr>
      <vt:lpstr>40. dia</vt:lpstr>
      <vt:lpstr>41. dia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1. dia</dc:title>
  <dc:creator>Kisgyörgy Lajos</dc:creator>
  <cp:lastModifiedBy>Kisgyörgy Lajos</cp:lastModifiedBy>
  <cp:revision>32</cp:revision>
  <dcterms:created xsi:type="dcterms:W3CDTF">2014-09-22T11:15:07Z</dcterms:created>
  <dcterms:modified xsi:type="dcterms:W3CDTF">2014-09-24T21:44:36Z</dcterms:modified>
</cp:coreProperties>
</file>