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sldIdLst>
    <p:sldId id="256" r:id="rId6"/>
    <p:sldId id="262" r:id="rId7"/>
    <p:sldId id="257" r:id="rId8"/>
    <p:sldId id="297" r:id="rId9"/>
    <p:sldId id="265" r:id="rId10"/>
    <p:sldId id="266" r:id="rId11"/>
    <p:sldId id="267" r:id="rId12"/>
    <p:sldId id="281" r:id="rId13"/>
    <p:sldId id="278" r:id="rId14"/>
    <p:sldId id="268" r:id="rId15"/>
    <p:sldId id="282" r:id="rId16"/>
    <p:sldId id="271" r:id="rId17"/>
    <p:sldId id="280" r:id="rId18"/>
    <p:sldId id="283" r:id="rId19"/>
    <p:sldId id="275" r:id="rId20"/>
    <p:sldId id="276" r:id="rId21"/>
    <p:sldId id="277" r:id="rId22"/>
    <p:sldId id="291" r:id="rId23"/>
    <p:sldId id="284" r:id="rId24"/>
    <p:sldId id="279" r:id="rId25"/>
    <p:sldId id="286" r:id="rId26"/>
    <p:sldId id="285" r:id="rId27"/>
    <p:sldId id="288" r:id="rId28"/>
    <p:sldId id="294" r:id="rId29"/>
    <p:sldId id="287" r:id="rId30"/>
    <p:sldId id="289" r:id="rId31"/>
    <p:sldId id="290" r:id="rId32"/>
    <p:sldId id="292" r:id="rId33"/>
    <p:sldId id="296" r:id="rId3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Sötét stílus 1 – 3. jelölőszín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ötét stílu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éma alapján készült stílus 2 – 3. jelölőszín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74B8-C20E-4C07-820D-C2157108309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45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7150A-4E8A-4A95-8160-AFCD56C4FE6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478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AB731-DCDF-4C03-84BB-32960F54A3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453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82AC6-104E-44D9-AB7B-31BE8775BE2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25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65F63-B9E9-4AC1-BCDD-FC733230822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254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ED6B4-EDE1-4CCA-9664-D10F4E1CC13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8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E1220-4C0B-4171-873F-D8EF3C958B6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092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9110C-E931-4177-9365-F3C088623A9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272D1-0DF6-4BF8-BFB0-6D80A0F937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25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95CB-DF82-4341-B7C2-97833E88F9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0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059F-B265-481E-8833-3947F76F00F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1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AA5C6B-F0F2-4F40-A162-58F4D98741C3}" type="slidenum">
              <a:rPr lang="hu-H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-12700"/>
            <a:ext cx="91567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5163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640960" cy="2592288"/>
          </a:xfrm>
        </p:spPr>
        <p:txBody>
          <a:bodyPr/>
          <a:lstStyle/>
          <a:p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országos </a:t>
            </a:r>
            <a:r>
              <a:rPr lang="hu-H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közúthálózat üzemeltetésével kapcsolatos </a:t>
            </a:r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közvetlen feladatok, </a:t>
            </a:r>
            <a:r>
              <a:rPr lang="hu-H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technikai fejlesztések </a:t>
            </a:r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feladatellátás érdekében</a:t>
            </a:r>
            <a:endParaRPr lang="hu-H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913656"/>
          </a:xfrm>
        </p:spPr>
        <p:txBody>
          <a:bodyPr/>
          <a:lstStyle/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Győr, 2014. szeptember 24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lcím 2"/>
          <p:cNvSpPr txBox="1">
            <a:spLocks/>
          </p:cNvSpPr>
          <p:nvPr/>
        </p:nvSpPr>
        <p:spPr bwMode="auto">
          <a:xfrm>
            <a:off x="863588" y="5370868"/>
            <a:ext cx="7416824" cy="91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hu-HU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Tánczos István Tibor</a:t>
            </a:r>
          </a:p>
          <a:p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és fenntartási osztályvezető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0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611560" y="1628800"/>
            <a:ext cx="5608472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Korlátok minőségi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cseréje, telepítése </a:t>
            </a: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és a valóság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6485630" y="1836113"/>
            <a:ext cx="1107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>
                <a:solidFill>
                  <a:srgbClr val="000000"/>
                </a:solidFill>
                <a:latin typeface="Times New Roman"/>
              </a:rPr>
              <a:t>7</a:t>
            </a:r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0 %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26" name="Picture 2" descr="D:\ÜFO\2014. 09. 24. ÚTK előadás\Korlát előt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9" y="2504698"/>
            <a:ext cx="4918323" cy="280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ÜFO\2014. 09. 24. ÚTK előadás\Korlát közbe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174736"/>
            <a:ext cx="5600321" cy="361707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artalom helye 2"/>
          <p:cNvSpPr txBox="1">
            <a:spLocks/>
          </p:cNvSpPr>
          <p:nvPr/>
        </p:nvSpPr>
        <p:spPr bwMode="auto">
          <a:xfrm>
            <a:off x="6012160" y="2970473"/>
            <a:ext cx="3168352" cy="89057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előírása </a:t>
            </a: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év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gyakoriság helyett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év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artalom helye 2"/>
          <p:cNvSpPr txBox="1">
            <a:spLocks/>
          </p:cNvSpPr>
          <p:nvPr/>
        </p:nvSpPr>
        <p:spPr bwMode="auto">
          <a:xfrm>
            <a:off x="13369" y="4509120"/>
            <a:ext cx="3766543" cy="216024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Továbbá KÖZOP szalagkorlát csere és telepítési program:</a:t>
            </a:r>
          </a:p>
          <a:p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Európai Uniós forrás, </a:t>
            </a:r>
          </a:p>
          <a:p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saját kivitelezés,</a:t>
            </a:r>
          </a:p>
          <a:p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255 km-en,</a:t>
            </a:r>
          </a:p>
          <a:p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H1 és H2 visszatartási fokozat</a:t>
            </a:r>
            <a:endParaRPr lang="hu-HU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8334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18185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artalom helye 2"/>
          <p:cNvSpPr txBox="1">
            <a:spLocks/>
          </p:cNvSpPr>
          <p:nvPr/>
        </p:nvSpPr>
        <p:spPr bwMode="auto">
          <a:xfrm>
            <a:off x="611560" y="1628800"/>
            <a:ext cx="489654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Közúti jelzőtáblák 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(KRESZ)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cseréje „</a:t>
            </a: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és a valóság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6485630" y="1836113"/>
            <a:ext cx="1107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80 %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-36512" y="5193196"/>
            <a:ext cx="3168352" cy="936104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előírása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év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gyakoriság helyett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év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artalom helye 2"/>
          <p:cNvSpPr txBox="1">
            <a:spLocks/>
          </p:cNvSpPr>
          <p:nvPr/>
        </p:nvSpPr>
        <p:spPr bwMode="auto">
          <a:xfrm>
            <a:off x="-36512" y="6143550"/>
            <a:ext cx="5400600" cy="468052"/>
          </a:xfrm>
          <a:prstGeom prst="rect">
            <a:avLst/>
          </a:prstGeom>
          <a:solidFill>
            <a:srgbClr val="FFCC6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Jelzőtábla fóliák minimális élettartalma: 7 év</a:t>
            </a:r>
            <a:endParaRPr lang="hu-HU" sz="2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36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611560" y="1628800"/>
            <a:ext cx="468052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Burkolt árkok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fenntartása</a:t>
            </a:r>
          </a:p>
          <a:p>
            <a:pPr marL="0" indent="0">
              <a:buFontTx/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és a valóság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6588224" y="1772816"/>
            <a:ext cx="902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5 %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3" name="Kép 12" descr="Fotó01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56" y="2564642"/>
            <a:ext cx="5265024" cy="3958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Kép 13" descr="Fotó0165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70213" y="2564642"/>
            <a:ext cx="4694275" cy="396070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11" name="Tartalom helye 2"/>
          <p:cNvSpPr txBox="1">
            <a:spLocks/>
          </p:cNvSpPr>
          <p:nvPr/>
        </p:nvSpPr>
        <p:spPr bwMode="auto">
          <a:xfrm>
            <a:off x="5798847" y="2852936"/>
            <a:ext cx="3384376" cy="792088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előírása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év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gyakoriság helyett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 év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artalom helye 2"/>
          <p:cNvSpPr txBox="1">
            <a:spLocks/>
          </p:cNvSpPr>
          <p:nvPr/>
        </p:nvSpPr>
        <p:spPr bwMode="auto">
          <a:xfrm>
            <a:off x="1907704" y="6021287"/>
            <a:ext cx="5089092" cy="80490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kieső feladatok egy része közmunka program keretében kerül elvégzésre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85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611560" y="1556792"/>
            <a:ext cx="468052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Nyílt árkok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fenntartása </a:t>
            </a:r>
          </a:p>
          <a:p>
            <a:pPr marL="0" indent="0">
              <a:buFontTx/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és a valóság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6485631" y="1772816"/>
            <a:ext cx="1107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25 %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492896"/>
            <a:ext cx="3817565" cy="396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Kép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3374" y="2383942"/>
            <a:ext cx="4591051" cy="406939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10" name="Tartalom helye 2"/>
          <p:cNvSpPr txBox="1">
            <a:spLocks/>
          </p:cNvSpPr>
          <p:nvPr/>
        </p:nvSpPr>
        <p:spPr bwMode="auto">
          <a:xfrm>
            <a:off x="2483768" y="2492896"/>
            <a:ext cx="3168352" cy="86409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előírása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év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gyakoriság helyett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év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artalom helye 2"/>
          <p:cNvSpPr txBox="1">
            <a:spLocks/>
          </p:cNvSpPr>
          <p:nvPr/>
        </p:nvSpPr>
        <p:spPr bwMode="auto">
          <a:xfrm>
            <a:off x="1907704" y="6021287"/>
            <a:ext cx="5089092" cy="80490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kieső feladatok 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 része közmunka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keretében kerül elvégzésre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611560" y="1628800"/>
            <a:ext cx="468052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Padkák fenntartása</a:t>
            </a:r>
          </a:p>
          <a:p>
            <a:pPr marL="0" indent="0">
              <a:buFontTx/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és a valóság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6485630" y="1836113"/>
            <a:ext cx="1107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20 %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" name="Picture 2" descr="C:\Users\Z914\AppData\Local\Microsoft\Windows\Temporary Internet Files\Content.Outlook\0WL4WQA2\51309(3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636912"/>
            <a:ext cx="3746376" cy="380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Kép 11" descr="Fénykép-0039-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659653"/>
            <a:ext cx="4104456" cy="378238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artalom helye 2"/>
          <p:cNvSpPr txBox="1">
            <a:spLocks/>
          </p:cNvSpPr>
          <p:nvPr/>
        </p:nvSpPr>
        <p:spPr bwMode="auto">
          <a:xfrm>
            <a:off x="3059832" y="6021288"/>
            <a:ext cx="3240360" cy="800422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előírása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év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gyakoriság helyett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év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34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65" y="8334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Eszközpark</a:t>
            </a:r>
            <a:endParaRPr lang="hu-H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608" y="1700808"/>
            <a:ext cx="6264696" cy="460648"/>
          </a:xfrm>
        </p:spPr>
        <p:txBody>
          <a:bodyPr/>
          <a:lstStyle/>
          <a:p>
            <a:pPr marL="0" indent="0">
              <a:buNone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Gépek átlagéletkora</a:t>
            </a: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653955"/>
              </p:ext>
            </p:extLst>
          </p:nvPr>
        </p:nvGraphicFramePr>
        <p:xfrm>
          <a:off x="1115616" y="2204864"/>
          <a:ext cx="674407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6018"/>
                <a:gridCol w="1686018"/>
                <a:gridCol w="1686018"/>
                <a:gridCol w="16860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Típus</a:t>
                      </a:r>
                      <a:endParaRPr lang="hu-H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hu-H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hu-H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hu-H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Gépjárművek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Munkagépek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artalom helye 2"/>
          <p:cNvSpPr txBox="1">
            <a:spLocks/>
          </p:cNvSpPr>
          <p:nvPr/>
        </p:nvSpPr>
        <p:spPr bwMode="auto">
          <a:xfrm>
            <a:off x="251520" y="3645024"/>
            <a:ext cx="864096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eszközök magas átlagéletkora miatt:</a:t>
            </a:r>
          </a:p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növekvő szervizigény,</a:t>
            </a:r>
          </a:p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növekvő karbantartási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költségek,</a:t>
            </a:r>
          </a:p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csökkenő hatékonyság</a:t>
            </a:r>
          </a:p>
        </p:txBody>
      </p:sp>
      <p:sp>
        <p:nvSpPr>
          <p:cNvPr id="8" name="Tartalom helye 2"/>
          <p:cNvSpPr txBox="1">
            <a:spLocks/>
          </p:cNvSpPr>
          <p:nvPr/>
        </p:nvSpPr>
        <p:spPr bwMode="auto">
          <a:xfrm>
            <a:off x="251520" y="6021288"/>
            <a:ext cx="864096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hu-HU" sz="2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 szükségessége</a:t>
            </a:r>
          </a:p>
        </p:txBody>
      </p:sp>
      <p:sp>
        <p:nvSpPr>
          <p:cNvPr id="9" name="Lefelé nyíl 8"/>
          <p:cNvSpPr/>
          <p:nvPr/>
        </p:nvSpPr>
        <p:spPr>
          <a:xfrm>
            <a:off x="4481990" y="4509120"/>
            <a:ext cx="180020" cy="288032"/>
          </a:xfrm>
          <a:prstGeom prst="downArrow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Lefelé nyíl 9"/>
          <p:cNvSpPr/>
          <p:nvPr/>
        </p:nvSpPr>
        <p:spPr>
          <a:xfrm>
            <a:off x="4481990" y="5085184"/>
            <a:ext cx="180020" cy="288032"/>
          </a:xfrm>
          <a:prstGeom prst="downArrow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Lefelé nyíl 10"/>
          <p:cNvSpPr/>
          <p:nvPr/>
        </p:nvSpPr>
        <p:spPr>
          <a:xfrm>
            <a:off x="4468112" y="5661248"/>
            <a:ext cx="247903" cy="469404"/>
          </a:xfrm>
          <a:prstGeom prst="downArrow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3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7524" y="1772816"/>
            <a:ext cx="8568952" cy="5085184"/>
          </a:xfrm>
        </p:spPr>
        <p:txBody>
          <a:bodyPr/>
          <a:lstStyle/>
          <a:p>
            <a:pPr marL="0" indent="0" algn="ctr">
              <a:buNone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Nincs hazai forrás</a:t>
            </a:r>
          </a:p>
          <a:p>
            <a:pPr marL="0" indent="0" algn="ctr">
              <a:buNone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Csak Európai </a:t>
            </a: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Uniós források </a:t>
            </a:r>
            <a:endParaRPr lang="hu-H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(Gazdasági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Operatív Program, Közlekedés Operatív Program, Regionális Operatív Programok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ctr">
              <a:spcAft>
                <a:spcPts val="1200"/>
              </a:spcAft>
              <a:buNone/>
            </a:pP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Nagy teljesítményű eszközbeszerzések hatása:</a:t>
            </a:r>
          </a:p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csökkenő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szervizigény</a:t>
            </a:r>
          </a:p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csökkenő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karbantartási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költségek</a:t>
            </a:r>
          </a:p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növekvő hatékonyság</a:t>
            </a:r>
          </a:p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több elvégezhető feladat</a:t>
            </a:r>
          </a:p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hu-H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és kedvezőbb munkafeltételek</a:t>
            </a:r>
            <a:endParaRPr lang="hu-H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Lefelé nyíl 7"/>
          <p:cNvSpPr/>
          <p:nvPr/>
        </p:nvSpPr>
        <p:spPr>
          <a:xfrm>
            <a:off x="4481990" y="4653136"/>
            <a:ext cx="180020" cy="288032"/>
          </a:xfrm>
          <a:prstGeom prst="downArrow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Lefelé nyíl 8"/>
          <p:cNvSpPr/>
          <p:nvPr/>
        </p:nvSpPr>
        <p:spPr>
          <a:xfrm>
            <a:off x="4481990" y="5157192"/>
            <a:ext cx="180020" cy="288032"/>
          </a:xfrm>
          <a:prstGeom prst="downArrow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Lefelé nyíl 9"/>
          <p:cNvSpPr/>
          <p:nvPr/>
        </p:nvSpPr>
        <p:spPr>
          <a:xfrm>
            <a:off x="4481990" y="5661248"/>
            <a:ext cx="180020" cy="288032"/>
          </a:xfrm>
          <a:prstGeom prst="downArrow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838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899592" y="1556793"/>
            <a:ext cx="7200800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2012-től indult főbb </a:t>
            </a:r>
            <a:r>
              <a:rPr lang="hu-H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üzemeltetést és fenntartást érintő 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gépbeszerzések:</a:t>
            </a:r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398548"/>
              </p:ext>
            </p:extLst>
          </p:nvPr>
        </p:nvGraphicFramePr>
        <p:xfrm>
          <a:off x="827584" y="2310720"/>
          <a:ext cx="7859215" cy="4358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13730"/>
                <a:gridCol w="691612"/>
                <a:gridCol w="6253873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kern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Tatra alapgép,</a:t>
                      </a:r>
                      <a:r>
                        <a:rPr lang="hu-HU" sz="2000" b="0" kern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UDS árokásó adapterrel</a:t>
                      </a:r>
                      <a:endParaRPr lang="hu-HU" sz="2000" b="0" kern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John </a:t>
                      </a:r>
                      <a:r>
                        <a:rPr lang="hu-HU" sz="2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Deere</a:t>
                      </a:r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traktor, rézsű-</a:t>
                      </a:r>
                      <a:r>
                        <a:rPr lang="hu-H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és padkakasza adapterrel</a:t>
                      </a:r>
                      <a:endParaRPr lang="hu-HU" sz="2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kern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Fendt</a:t>
                      </a:r>
                      <a:r>
                        <a:rPr lang="hu-HU" sz="2000" kern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traktor, </a:t>
                      </a:r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rézsű-</a:t>
                      </a:r>
                      <a:r>
                        <a:rPr lang="hu-H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és padkakasza adapterrel</a:t>
                      </a:r>
                      <a:endParaRPr lang="hu-HU" sz="2000" kern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kern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JCB rakodógép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Mercedes teherautó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Rasco</a:t>
                      </a:r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egyszárnyú hóeke adapter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nagykapacitású sószóró adapter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kern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Unimog</a:t>
                      </a:r>
                      <a:r>
                        <a:rPr lang="hu-HU" sz="2000" kern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U-300-as és U20-as univerzális eszközhordozó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kern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Wirtgen</a:t>
                      </a:r>
                      <a:r>
                        <a:rPr lang="hu-HU" sz="2000" kern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aszfaltmaró gép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kern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Vögele</a:t>
                      </a:r>
                      <a:r>
                        <a:rPr lang="hu-HU" sz="2000" kern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2000" kern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Aszfaltfinisher</a:t>
                      </a:r>
                      <a:endParaRPr lang="hu-HU" sz="2000" kern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endParaRPr lang="hu-H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Wacker</a:t>
                      </a:r>
                      <a:r>
                        <a:rPr lang="hu-H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Neuson</a:t>
                      </a:r>
                      <a:r>
                        <a:rPr lang="hu-H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vibrációs úthenger</a:t>
                      </a:r>
                      <a:endParaRPr lang="hu-HU" sz="2000" kern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52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422439" y="1584598"/>
            <a:ext cx="7344816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buNone/>
            </a:pP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db Tatra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alapgép,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UDS árokásó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adapterrel</a:t>
            </a:r>
          </a:p>
          <a:p>
            <a:pPr marL="0" indent="0"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D:\Fotók\Gépbeszerzések képei\Árokásó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39" y="2016646"/>
            <a:ext cx="8299123" cy="462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6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251520" y="1556793"/>
            <a:ext cx="8640960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buNone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 db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John </a:t>
            </a:r>
            <a:r>
              <a:rPr lang="hu-H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Deere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traktor (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123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rézsű- és padkakasza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adapterrel</a:t>
            </a:r>
          </a:p>
          <a:p>
            <a:pPr marL="0" indent="0" eaLnBrk="1" fontAlgn="ctr" hangingPunct="1"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D:\Fotók\Gépbeszerzések képei\G2_Kápolnáésnyék_140814 (13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08" y="2132856"/>
            <a:ext cx="8028384" cy="451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3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648072"/>
          </a:xfrm>
        </p:spPr>
        <p:txBody>
          <a:bodyPr/>
          <a:lstStyle/>
          <a:p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Magyar Közút Nonprofit Zrt. bemutatása</a:t>
            </a:r>
            <a:endParaRPr lang="hu-H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03648" y="1600200"/>
            <a:ext cx="6264696" cy="1324744"/>
          </a:xfrm>
        </p:spPr>
        <p:txBody>
          <a:bodyPr/>
          <a:lstStyle/>
          <a:p>
            <a:pPr marL="0" indent="0">
              <a:buNone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kezelésében lévő úthálózat: </a:t>
            </a: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31.234 km</a:t>
            </a:r>
          </a:p>
          <a:p>
            <a:pPr lvl="1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29.825 km közúthálózat</a:t>
            </a:r>
          </a:p>
          <a:p>
            <a:pPr lvl="1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1.409 km gyorsforgalmi úthálózat (autópálya)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35496" y="2889225"/>
            <a:ext cx="5400600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Alaptevékenység: </a:t>
            </a:r>
            <a:endParaRPr lang="hu-H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forgalomra veszélyes növényzet eltávolítása;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úthálózathoz tartozó területek kaszálása;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burkolaton kívüli területek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tisztítása;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vegyszeres növényvédelem;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padkák rendezése;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utak burkolatának ellenőrzése, javítása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vízelvezető rendszerek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karbantartása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forgalomtechnikai jelzések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kihelyezése;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útburkolatjel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festés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télen hó eltakarítás,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síkosság-mentesítés.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5292080" y="2896195"/>
            <a:ext cx="385192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További tevékenység: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útvonalengedélyek kiadása;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építtetői minőség-ellenőrzés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tengelysúly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mérés;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útügyi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alágazat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szakembereinek továbbképzése;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Útinform,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Országos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Közúti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Adatbank,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a Kiskőrösi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Közúti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Szakgyűjtemény működtetése.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01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251520" y="1556793"/>
            <a:ext cx="8568952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buNone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db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Fendt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traktor,  rézsű-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 padkakasza adapterrel</a:t>
            </a:r>
          </a:p>
          <a:p>
            <a:pPr marL="0" indent="0"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ÜFO\2014. 09. 24. ÚTK előadás\Fendt traktor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4129" y="1988840"/>
            <a:ext cx="7975742" cy="444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artalom helye 2"/>
          <p:cNvSpPr txBox="1">
            <a:spLocks/>
          </p:cNvSpPr>
          <p:nvPr/>
        </p:nvSpPr>
        <p:spPr bwMode="auto">
          <a:xfrm>
            <a:off x="5580112" y="5805264"/>
            <a:ext cx="3415505" cy="82026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db </a:t>
            </a:r>
            <a:r>
              <a:rPr lang="hu-HU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Fendt-516 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típusú 130 LE</a:t>
            </a:r>
          </a:p>
          <a:p>
            <a:pPr marL="0" indent="0" algn="r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db Fendt-313 típusú 160 LE</a:t>
            </a:r>
            <a:endParaRPr lang="hu-HU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9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971600" y="1556793"/>
            <a:ext cx="7344816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buNone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db 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JCB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rakodógép</a:t>
            </a:r>
            <a:endParaRPr lang="hu-H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D:\Fotók\Gépbeszerzések képei\JCB rakodógépe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213" y="1967804"/>
            <a:ext cx="7241574" cy="477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99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557808" y="1556793"/>
            <a:ext cx="8172400" cy="64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Unimog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U-300-as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és U-20-as univerzális eszközhordozó</a:t>
            </a: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D:\Fotók\Gépbeszerzések képei\G2_Kápolnásnyék_140814 (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08" y="2204864"/>
            <a:ext cx="8172400" cy="459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artalom helye 2"/>
          <p:cNvSpPr txBox="1">
            <a:spLocks/>
          </p:cNvSpPr>
          <p:nvPr/>
        </p:nvSpPr>
        <p:spPr bwMode="auto">
          <a:xfrm>
            <a:off x="6156176" y="2320702"/>
            <a:ext cx="2983457" cy="1468338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Rézsűkasza</a:t>
            </a:r>
          </a:p>
          <a:p>
            <a:pPr marL="0" indent="0" algn="r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Padkakasza</a:t>
            </a:r>
          </a:p>
          <a:p>
            <a:pPr marL="0" indent="0" algn="r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Oszlopkorlát és táblamosó</a:t>
            </a:r>
          </a:p>
          <a:p>
            <a:pPr marL="0" indent="0" algn="r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Hóeke adapterrel</a:t>
            </a:r>
            <a:endParaRPr lang="hu-HU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99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D:\Fotók\2013. 11. 06. Kápolásnyék\DSC_164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1580" y="2137181"/>
            <a:ext cx="7560840" cy="467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791580" y="1556793"/>
            <a:ext cx="7344816" cy="122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190</a:t>
            </a:r>
            <a:r>
              <a:rPr lang="hu-HU" sz="2000" dirty="0" smtClean="0"/>
              <a:t> </a:t>
            </a:r>
            <a:r>
              <a:rPr lang="hu-H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db</a:t>
            </a:r>
            <a:r>
              <a:rPr lang="hu-HU" sz="2000" dirty="0" smtClean="0"/>
              <a:t> </a:t>
            </a:r>
            <a:r>
              <a:rPr lang="hu-H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Mercedes teherautó</a:t>
            </a:r>
            <a:endParaRPr lang="hu-HU" sz="2000" dirty="0" smtClean="0"/>
          </a:p>
          <a:p>
            <a:pPr marL="0" indent="0" eaLnBrk="1" fontAlgn="ctr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95</a:t>
            </a:r>
            <a:r>
              <a:rPr lang="hu-HU" sz="2000" dirty="0" smtClean="0"/>
              <a:t> </a:t>
            </a:r>
            <a:r>
              <a:rPr lang="hu-H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db</a:t>
            </a:r>
            <a:r>
              <a:rPr lang="hu-HU" sz="2000" dirty="0" smtClean="0"/>
              <a:t> </a:t>
            </a:r>
            <a:r>
              <a:rPr lang="hu-HU" sz="24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Rasco</a:t>
            </a:r>
            <a:r>
              <a:rPr lang="hu-H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hu-HU" sz="2400" dirty="0">
                <a:solidFill>
                  <a:srgbClr val="000000"/>
                </a:solidFill>
                <a:latin typeface="Times New Roman"/>
                <a:cs typeface="Times New Roman"/>
              </a:rPr>
              <a:t>egyszárnyú hóeke </a:t>
            </a:r>
            <a:r>
              <a:rPr lang="hu-H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adapter</a:t>
            </a:r>
          </a:p>
          <a:p>
            <a:pPr marL="0" indent="0" eaLnBrk="1" fontAlgn="ctr" hangingPunct="1">
              <a:spcBef>
                <a:spcPts val="0"/>
              </a:spcBef>
              <a:spcAft>
                <a:spcPts val="0"/>
              </a:spcAft>
              <a:buNone/>
            </a:pPr>
            <a:endParaRPr lang="hu-HU" sz="2400" b="1" kern="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eaLnBrk="1" fontAlgn="ctr" hangingPunct="1">
              <a:spcBef>
                <a:spcPts val="0"/>
              </a:spcBef>
              <a:spcAft>
                <a:spcPts val="0"/>
              </a:spcAft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6516216" y="2320702"/>
            <a:ext cx="2623417" cy="1108298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 db </a:t>
            </a:r>
            <a:r>
              <a:rPr lang="hu-HU" sz="20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Axor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4x4</a:t>
            </a:r>
          </a:p>
          <a:p>
            <a:pPr marL="0" indent="0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19 db darus </a:t>
            </a:r>
            <a:r>
              <a:rPr lang="hu-HU" sz="20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Axor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4x4</a:t>
            </a:r>
          </a:p>
          <a:p>
            <a:pPr marL="0" indent="0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58 db </a:t>
            </a:r>
            <a:r>
              <a:rPr lang="hu-HU" sz="20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Actros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6x6</a:t>
            </a:r>
            <a:endParaRPr lang="hu-HU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99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D:\Fotók\2013. 11. 06. Kápolásnyék\P103061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69160" y="1530171"/>
            <a:ext cx="4674839" cy="521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791580" y="1556793"/>
            <a:ext cx="7344816" cy="72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135 db nagykapacitású </a:t>
            </a:r>
            <a:r>
              <a:rPr lang="hu-HU" sz="2400" dirty="0">
                <a:solidFill>
                  <a:srgbClr val="000000"/>
                </a:solidFill>
                <a:latin typeface="Times New Roman"/>
                <a:cs typeface="Times New Roman"/>
              </a:rPr>
              <a:t>sószóró adapter</a:t>
            </a:r>
            <a:endParaRPr lang="hu-HU" sz="2000" dirty="0"/>
          </a:p>
          <a:p>
            <a:pPr marL="0" indent="0"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3" descr="D:\Fotók\2014 - Tavaszi gépszemlék\Szombathely\DSCN034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2016225"/>
            <a:ext cx="2942406" cy="443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0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528517" y="1580061"/>
            <a:ext cx="7344816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db </a:t>
            </a:r>
            <a:r>
              <a:rPr lang="hu-HU" sz="24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Wirtgen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aszfaltmaró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</a:t>
            </a:r>
          </a:p>
          <a:p>
            <a:pPr marL="0" indent="0"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D:\ÜFO\2014. 09. 24. ÚTK előadás\Wirtgen_140703 (4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035" y="2060848"/>
            <a:ext cx="8075931" cy="454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99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971600" y="1556793"/>
            <a:ext cx="7344816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db </a:t>
            </a:r>
            <a:r>
              <a:rPr lang="hu-H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Vögele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aszfaltfinisher</a:t>
            </a: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D:\Fotók\Gépbeszerzések képei\Finisher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605" y="1988840"/>
            <a:ext cx="7128791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63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1660860" y="1700808"/>
            <a:ext cx="5822280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ctr" hangingPunct="1"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db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Wacker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Neuson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vibrációs úthenger</a:t>
            </a:r>
          </a:p>
          <a:p>
            <a:pPr marL="0" indent="0">
              <a:buNone/>
            </a:pPr>
            <a:endParaRPr lang="hu-HU" sz="2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Gépbeszerzések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3" descr="D:\Fotók\Gépbeszerzések képei\Wacker_Neuson_vibrohenger_rd16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0860" y="2302650"/>
            <a:ext cx="5822280" cy="436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6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artalom helye 2"/>
          <p:cNvSpPr txBox="1">
            <a:spLocks/>
          </p:cNvSpPr>
          <p:nvPr/>
        </p:nvSpPr>
        <p:spPr bwMode="auto">
          <a:xfrm>
            <a:off x="251520" y="1556793"/>
            <a:ext cx="8568952" cy="468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Útmeteorológiai állomások 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(meglévő </a:t>
            </a:r>
            <a:r>
              <a:rPr lang="hu-HU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213 db 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folyamatos minőségi cseréje kb. 20 db)</a:t>
            </a:r>
            <a:endParaRPr lang="hu-HU" sz="24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hu-HU" sz="2400" b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Sótárolók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építése 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(Lenti, Salgótarján, Kaposvár, Mohács, Kisbér)</a:t>
            </a:r>
            <a:endParaRPr lang="hu-HU" sz="24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Közmunka program:</a:t>
            </a:r>
          </a:p>
          <a:p>
            <a:pPr lvl="1">
              <a:spcBef>
                <a:spcPts val="1200"/>
              </a:spcBef>
            </a:pPr>
            <a:r>
              <a:rPr lang="hu-H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Hófogó cserje, illetve erdősáv telepítés 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(44 helyszín)</a:t>
            </a:r>
          </a:p>
          <a:p>
            <a:pPr lvl="1">
              <a:spcBef>
                <a:spcPts val="1200"/>
              </a:spcBef>
            </a:pPr>
            <a:r>
              <a:rPr lang="hu-H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nyári közmunka program 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(1,26 Mrd Ft)</a:t>
            </a:r>
            <a:endParaRPr lang="hu-HU" sz="20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200"/>
              </a:spcBef>
            </a:pPr>
            <a:r>
              <a:rPr lang="hu-H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útkaparó közmunka program 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(100,7 M Ft)</a:t>
            </a:r>
            <a:endParaRPr lang="hu-HU" sz="1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251520" y="764704"/>
            <a:ext cx="84352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3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További üzemeltetést segítő fejlesztések</a:t>
            </a:r>
            <a:endParaRPr lang="hu-HU" sz="3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6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1143000"/>
          </a:xfrm>
        </p:spPr>
        <p:txBody>
          <a:bodyPr/>
          <a:lstStyle/>
          <a:p>
            <a:r>
              <a:rPr lang="hu-HU" sz="3600" dirty="0"/>
              <a:t/>
            </a:r>
            <a:br>
              <a:rPr lang="hu-HU" sz="3600" dirty="0"/>
            </a:b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u-HU" dirty="0" smtClean="0"/>
          </a:p>
          <a:p>
            <a:pPr marL="0" indent="0" algn="ctr">
              <a:buNone/>
            </a:pPr>
            <a:endParaRPr lang="hu-HU" dirty="0" smtClean="0"/>
          </a:p>
          <a:p>
            <a:pPr marL="0" indent="0" algn="ctr">
              <a:buNone/>
            </a:pPr>
            <a:endParaRPr lang="hu-HU" dirty="0" smtClean="0"/>
          </a:p>
          <a:p>
            <a:pPr marL="0" indent="0" algn="ctr">
              <a:buNone/>
            </a:pPr>
            <a:r>
              <a:rPr lang="hu-HU" dirty="0" smtClean="0"/>
              <a:t>Köszönöm a figyelmet!</a:t>
            </a:r>
            <a:r>
              <a:rPr lang="hu-H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004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36904" cy="1008112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</a:t>
            </a:r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és karbantartási </a:t>
            </a:r>
            <a:b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feladatok finanszírozása</a:t>
            </a:r>
            <a:endParaRPr lang="hu-H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artalom helye 2"/>
          <p:cNvSpPr txBox="1">
            <a:spLocks/>
          </p:cNvSpPr>
          <p:nvPr/>
        </p:nvSpPr>
        <p:spPr bwMode="auto">
          <a:xfrm>
            <a:off x="251520" y="2492896"/>
            <a:ext cx="864096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Éves szerződés a Közlekedésfejlesztési Koordinációs Központtal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Előre meghatározottak az egységárak 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szerződés az éves keretösszegig ad lehetőséget a munkák elvégzésére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Elvégzett feladatok tételes elszámolása</a:t>
            </a:r>
          </a:p>
          <a:p>
            <a:pPr marL="0" indent="0" algn="ctr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hu-HU" sz="24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11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</a:t>
            </a:r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feladatok</a:t>
            </a:r>
            <a:endParaRPr lang="hu-H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artalom helye 2"/>
          <p:cNvSpPr txBox="1">
            <a:spLocks/>
          </p:cNvSpPr>
          <p:nvPr/>
        </p:nvSpPr>
        <p:spPr bwMode="auto">
          <a:xfrm>
            <a:off x="935596" y="1772816"/>
            <a:ext cx="727280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spcBef>
                <a:spcPts val="600"/>
              </a:spcBef>
              <a:spcAft>
                <a:spcPts val="3000"/>
              </a:spcAft>
              <a:buNone/>
            </a:pPr>
            <a:r>
              <a:rPr lang="hu-HU" alt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2014. évben a </a:t>
            </a:r>
            <a:r>
              <a:rPr lang="hu-HU" alt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közhasznú megrendelésünk várható értéke </a:t>
            </a:r>
            <a:br>
              <a:rPr lang="hu-HU" alt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alt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bruttó 58,8 Mrd Ft</a:t>
            </a:r>
          </a:p>
          <a:p>
            <a:pPr algn="ctr" eaLnBrk="1" hangingPunct="1">
              <a:spcBef>
                <a:spcPts val="600"/>
              </a:spcBef>
              <a:spcAft>
                <a:spcPts val="2000"/>
              </a:spcAft>
            </a:pPr>
            <a:r>
              <a:rPr lang="hu-HU" alt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gyorsforgalmi úthálózat </a:t>
            </a:r>
            <a:r>
              <a:rPr lang="hu-HU" alt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üzemeltetésre </a:t>
            </a:r>
            <a:r>
              <a:rPr lang="hu-HU" alt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14,5 Mrd Ft</a:t>
            </a:r>
            <a:br>
              <a:rPr lang="hu-HU" alt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alt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OKKSZ által előírt „A” szint teljesítését fedezi,</a:t>
            </a:r>
            <a:br>
              <a:rPr lang="hu-HU" alt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alt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kivéve a kaszálási feladatokat (~83%)</a:t>
            </a:r>
            <a:endParaRPr lang="hu-HU" altLang="hu-HU" sz="22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ts val="600"/>
              </a:spcBef>
              <a:spcAft>
                <a:spcPts val="0"/>
              </a:spcAft>
            </a:pPr>
            <a:r>
              <a:rPr lang="hu-HU" alt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nem gyorsforgalmi úthálózat </a:t>
            </a:r>
            <a:r>
              <a:rPr lang="hu-HU" alt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üzemeltetésre </a:t>
            </a:r>
            <a:r>
              <a:rPr lang="hu-HU" alt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44,3 Mrd Ft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OKKSZ szerinti „C” szinthez szükséges </a:t>
            </a:r>
            <a:r>
              <a:rPr 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bruttó 84 Mrd Ft</a:t>
            </a:r>
          </a:p>
          <a:p>
            <a:pPr marL="0" indent="0" algn="ctr">
              <a:buFontTx/>
              <a:buNone/>
            </a:pPr>
            <a:r>
              <a:rPr 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szükséges forrás </a:t>
            </a:r>
            <a:r>
              <a:rPr lang="hu-HU" sz="2200" b="1" kern="0" dirty="0" smtClean="0">
                <a:latin typeface="Times New Roman"/>
              </a:rPr>
              <a:t>53</a:t>
            </a:r>
            <a:r>
              <a:rPr 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 áll rendelkezésünkre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98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936104"/>
          </a:xfrm>
        </p:spPr>
        <p:txBody>
          <a:bodyPr/>
          <a:lstStyle/>
          <a:p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Nem gyorsforgalmi úthálózat vállalkozási szerződés keretösszegei</a:t>
            </a:r>
            <a:endParaRPr lang="hu-H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496303"/>
              </p:ext>
            </p:extLst>
          </p:nvPr>
        </p:nvGraphicFramePr>
        <p:xfrm>
          <a:off x="819637" y="1856927"/>
          <a:ext cx="7424771" cy="459640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47264"/>
                <a:gridCol w="1937147"/>
                <a:gridCol w="1872208"/>
                <a:gridCol w="1368152"/>
              </a:tblGrid>
              <a:tr h="5791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Feladat</a:t>
                      </a:r>
                    </a:p>
                  </a:txBody>
                  <a:tcPr marT="45724" marB="45724" anchor="ctr" horzOverflow="overflow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Forrás</a:t>
                      </a:r>
                    </a:p>
                  </a:txBody>
                  <a:tcPr marT="45724" marB="4572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„C” szinthez szükséges</a:t>
                      </a:r>
                    </a:p>
                  </a:txBody>
                  <a:tcPr marT="45724" marB="45724" anchor="ctr" horzOverflow="overflow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Eltérés</a:t>
                      </a:r>
                    </a:p>
                  </a:txBody>
                  <a:tcPr marT="45724" marB="45724" anchor="ctr" horzOverflow="overflow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Tisztántartási </a:t>
                      </a:r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feladatok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803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891 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18%</a:t>
                      </a: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572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Út menti </a:t>
                      </a:r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növényzet gondozása, fakivágás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5 540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11 626 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48%</a:t>
                      </a:r>
                    </a:p>
                  </a:txBody>
                  <a:tcPr marL="9525" marR="9525" marT="9525" marB="0" anchor="ctr"/>
                </a:tc>
              </a:tr>
              <a:tr h="555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Téli </a:t>
                      </a:r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tisztántartás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924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 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97%</a:t>
                      </a:r>
                    </a:p>
                  </a:txBody>
                  <a:tcPr marL="9525" marR="9525" marT="9525" marB="0" anchor="ctr"/>
                </a:tc>
              </a:tr>
              <a:tr h="5572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Árok </a:t>
                      </a:r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padka</a:t>
                      </a: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629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25 356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555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Burkolatfenntartás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788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11 937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99%</a:t>
                      </a:r>
                    </a:p>
                  </a:txBody>
                  <a:tcPr marL="9525" marR="9525" marT="9525" marB="0" anchor="ctr"/>
                </a:tc>
              </a:tr>
              <a:tr h="555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Egyéb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11 603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14 760 </a:t>
                      </a:r>
                      <a:r>
                        <a:rPr lang="hu-H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79%</a:t>
                      </a:r>
                    </a:p>
                  </a:txBody>
                  <a:tcPr marL="9525" marR="9525" marT="9525" marB="0" anchor="ctr"/>
                </a:tc>
              </a:tr>
              <a:tr h="5572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Összesen</a:t>
                      </a:r>
                      <a:endParaRPr kumimoji="0" lang="hu-H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4" marB="45724" anchor="ctr" horzOverflow="overflow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44 287 millió</a:t>
                      </a:r>
                      <a:r>
                        <a:rPr lang="hu-HU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83 807 </a:t>
                      </a:r>
                      <a:r>
                        <a:rPr lang="hu-H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millió</a:t>
                      </a:r>
                      <a:r>
                        <a:rPr lang="hu-HU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Ft</a:t>
                      </a:r>
                      <a:endParaRPr lang="hu-H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53%</a:t>
                      </a:r>
                      <a:endParaRPr lang="hu-H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1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15616" y="1556792"/>
            <a:ext cx="3888432" cy="936104"/>
          </a:xfrm>
        </p:spPr>
        <p:txBody>
          <a:bodyPr/>
          <a:lstStyle/>
          <a:p>
            <a:pPr marL="0" indent="0">
              <a:buNone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Téli üzemeltetési feladatok </a:t>
            </a: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„C” szint és a valóság</a:t>
            </a:r>
          </a:p>
        </p:txBody>
      </p:sp>
      <p:pic>
        <p:nvPicPr>
          <p:cNvPr id="2050" name="Picture 2" descr="D:\ÜFO\2014. 09. 24. ÚTK előadás\Téli tisztántartá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7776864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églalap 4"/>
          <p:cNvSpPr/>
          <p:nvPr/>
        </p:nvSpPr>
        <p:spPr>
          <a:xfrm>
            <a:off x="6485632" y="1700808"/>
            <a:ext cx="1107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97 %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611560" y="2420888"/>
            <a:ext cx="7920880" cy="50405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eszközpark átlagos téli időjárási körülményekre méretezett</a:t>
            </a:r>
          </a:p>
        </p:txBody>
      </p:sp>
      <p:sp>
        <p:nvSpPr>
          <p:cNvPr id="8" name="Tartalom helye 2"/>
          <p:cNvSpPr txBox="1">
            <a:spLocks/>
          </p:cNvSpPr>
          <p:nvPr/>
        </p:nvSpPr>
        <p:spPr bwMode="auto">
          <a:xfrm>
            <a:off x="-62433" y="3005336"/>
            <a:ext cx="3583360" cy="71169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Saját személyi állomány és eszközpark: </a:t>
            </a:r>
            <a:r>
              <a:rPr lang="hu-HU" sz="2000" b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síkosságmentesítés</a:t>
            </a:r>
            <a:endParaRPr lang="hu-HU" sz="20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artalom helye 2"/>
          <p:cNvSpPr txBox="1">
            <a:spLocks/>
          </p:cNvSpPr>
          <p:nvPr/>
        </p:nvSpPr>
        <p:spPr bwMode="auto">
          <a:xfrm>
            <a:off x="-62433" y="3820759"/>
            <a:ext cx="2762225" cy="68836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000" b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Hóeltakarítás</a:t>
            </a:r>
            <a:r>
              <a:rPr lang="hu-H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külső vállalkozók bevonásával</a:t>
            </a:r>
          </a:p>
        </p:txBody>
      </p:sp>
      <p:sp>
        <p:nvSpPr>
          <p:cNvPr id="11" name="Tartalom helye 2"/>
          <p:cNvSpPr txBox="1">
            <a:spLocks/>
          </p:cNvSpPr>
          <p:nvPr/>
        </p:nvSpPr>
        <p:spPr bwMode="auto">
          <a:xfrm>
            <a:off x="5364088" y="3007106"/>
            <a:ext cx="3816424" cy="355848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FontTx/>
              <a:buNone/>
            </a:pPr>
            <a:r>
              <a:rPr lang="hu-HU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Résztvevő személyi állomány</a:t>
            </a:r>
            <a:r>
              <a:rPr lang="hu-HU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sz="1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hu-HU" sz="1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434 </a:t>
            </a:r>
            <a:r>
              <a:rPr lang="hu-HU" sz="1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fő</a:t>
            </a:r>
          </a:p>
        </p:txBody>
      </p:sp>
      <p:sp>
        <p:nvSpPr>
          <p:cNvPr id="13" name="Tartalom helye 2"/>
          <p:cNvSpPr txBox="1">
            <a:spLocks/>
          </p:cNvSpPr>
          <p:nvPr/>
        </p:nvSpPr>
        <p:spPr bwMode="auto">
          <a:xfrm>
            <a:off x="6490295" y="3933056"/>
            <a:ext cx="2690217" cy="34418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Lehívható gépek: </a:t>
            </a:r>
            <a:r>
              <a:rPr lang="hu-HU" sz="1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750 db</a:t>
            </a:r>
          </a:p>
        </p:txBody>
      </p:sp>
      <p:sp>
        <p:nvSpPr>
          <p:cNvPr id="14" name="Tartalom helye 2"/>
          <p:cNvSpPr txBox="1">
            <a:spLocks/>
          </p:cNvSpPr>
          <p:nvPr/>
        </p:nvSpPr>
        <p:spPr bwMode="auto">
          <a:xfrm>
            <a:off x="6490296" y="3362954"/>
            <a:ext cx="2685554" cy="34418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FontTx/>
              <a:buNone/>
            </a:pPr>
            <a:r>
              <a:rPr lang="hu-HU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Kombinált gép:  </a:t>
            </a:r>
            <a:r>
              <a:rPr lang="hu-HU" sz="1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709 db</a:t>
            </a:r>
          </a:p>
        </p:txBody>
      </p:sp>
    </p:spTree>
    <p:extLst>
      <p:ext uri="{BB962C8B-B14F-4D97-AF65-F5344CB8AC3E}">
        <p14:creationId xmlns:p14="http://schemas.microsoft.com/office/powerpoint/2010/main" val="1770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sp>
        <p:nvSpPr>
          <p:cNvPr id="5" name="Tartalom helye 2"/>
          <p:cNvSpPr txBox="1">
            <a:spLocks/>
          </p:cNvSpPr>
          <p:nvPr/>
        </p:nvSpPr>
        <p:spPr bwMode="auto">
          <a:xfrm>
            <a:off x="214436" y="1628800"/>
            <a:ext cx="637378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2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Forgalom biztonságát zavaró </a:t>
            </a:r>
            <a:r>
              <a:rPr 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növényzet eltávolítása</a:t>
            </a:r>
          </a:p>
          <a:p>
            <a:pPr marL="0" indent="0">
              <a:buFontTx/>
              <a:buNone/>
            </a:pPr>
            <a:r>
              <a:rPr lang="hu-HU" sz="2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(cserjézés, fakivágás) </a:t>
            </a:r>
            <a:r>
              <a:rPr lang="hu-HU" sz="22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„C” szint és a valóság</a:t>
            </a:r>
            <a:endParaRPr lang="hu-HU" sz="22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7064403" y="1836113"/>
            <a:ext cx="1107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48 </a:t>
            </a:r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8" name="Kép 7" descr="100_3785m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436" y="2492896"/>
            <a:ext cx="3925516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Kép 8" descr="100_3786m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2492896"/>
            <a:ext cx="4676776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0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2" descr="ppt_01_ja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-9525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sp>
        <p:nvSpPr>
          <p:cNvPr id="9" name="Tartalom helye 2"/>
          <p:cNvSpPr txBox="1">
            <a:spLocks/>
          </p:cNvSpPr>
          <p:nvPr/>
        </p:nvSpPr>
        <p:spPr bwMode="auto">
          <a:xfrm>
            <a:off x="611560" y="1628800"/>
            <a:ext cx="468052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Gépi kaszálás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„C” szint és a valóság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6379031" y="1836113"/>
            <a:ext cx="13211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>
                <a:solidFill>
                  <a:srgbClr val="000000"/>
                </a:solidFill>
                <a:latin typeface="Times New Roman"/>
              </a:rPr>
              <a:t>~</a:t>
            </a:r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50 %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" name="Picture 2" descr="\\BP_FS1\Kozpont_kozos\Kommunkiáció\131030_Vác_sotarolo_traktor\IMAG016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8000" y="2678385"/>
            <a:ext cx="8568000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artalom helye 2"/>
          <p:cNvSpPr txBox="1">
            <a:spLocks/>
          </p:cNvSpPr>
          <p:nvPr/>
        </p:nvSpPr>
        <p:spPr bwMode="auto">
          <a:xfrm>
            <a:off x="2627784" y="5949280"/>
            <a:ext cx="6408712" cy="85547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szint előírása évente főúton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3,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mellékúton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ehelyett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valóság évente főúton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~1,5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mellékúton</a:t>
            </a: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2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504056"/>
          </a:xfrm>
        </p:spPr>
        <p:txBody>
          <a:bodyPr/>
          <a:lstStyle/>
          <a:p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Üzemeltetési szempontok </a:t>
            </a:r>
          </a:p>
        </p:txBody>
      </p:sp>
      <p:sp>
        <p:nvSpPr>
          <p:cNvPr id="9" name="Tartalom helye 2"/>
          <p:cNvSpPr txBox="1">
            <a:spLocks/>
          </p:cNvSpPr>
          <p:nvPr/>
        </p:nvSpPr>
        <p:spPr bwMode="auto">
          <a:xfrm>
            <a:off x="611560" y="1628800"/>
            <a:ext cx="468052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Kézi kaszálás</a:t>
            </a:r>
          </a:p>
          <a:p>
            <a:pPr marL="0" indent="0">
              <a:buFontTx/>
              <a:buNone/>
            </a:pPr>
            <a:r>
              <a:rPr lang="hu-H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„C” szint és a valóság</a:t>
            </a:r>
            <a:endParaRPr lang="hu-HU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6379031" y="1836113"/>
            <a:ext cx="13211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3200" b="1" dirty="0" smtClean="0">
                <a:solidFill>
                  <a:srgbClr val="000000"/>
                </a:solidFill>
                <a:latin typeface="Times New Roman"/>
              </a:rPr>
              <a:t>~10 %</a:t>
            </a:r>
            <a:endParaRPr lang="hu-HU" sz="3200" b="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" name="Kép 9" descr="Fotó016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2636912"/>
            <a:ext cx="4768192" cy="3587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Kép 11" descr="Fotó016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7056" y="2628729"/>
            <a:ext cx="4799480" cy="36085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artalom helye 2"/>
          <p:cNvSpPr txBox="1">
            <a:spLocks/>
          </p:cNvSpPr>
          <p:nvPr/>
        </p:nvSpPr>
        <p:spPr bwMode="auto">
          <a:xfrm>
            <a:off x="1907704" y="6021287"/>
            <a:ext cx="5089092" cy="80490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kieső </a:t>
            </a:r>
            <a:r>
              <a:rPr lang="hu-H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feladatok egy része </a:t>
            </a: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közmunka program keretében kerül elvégzésre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2699792" y="2492896"/>
            <a:ext cx="3600400" cy="86409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hu-H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Növényzetgondozás és gépi kaszálás kiegészítésére</a:t>
            </a:r>
            <a:endParaRPr lang="hu-H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70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  <szabalyzat xmlns="42fc0580-3711-42c5-b6c8-e5d2a376bc19"/>
    <_dlc_DocId xmlns="93651827-e658-4961-9936-e7eead9f10df" xsi:nil="true"/>
    <_dlc_DocIdUrl xmlns="93651827-e658-4961-9936-e7eead9f10df">
      <Url xsi:nil="true"/>
      <Description xsi:nil="true"/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ACBAC12589C06B4DAF7CED6E1179CBF0" ma:contentTypeVersion="7" ma:contentTypeDescription="Új dokumentum létrehozása." ma:contentTypeScope="" ma:versionID="97d5a726949da58614a2b823709d1a04">
  <xsd:schema xmlns:xsd="http://www.w3.org/2001/XMLSchema" xmlns:xs="http://www.w3.org/2001/XMLSchema" xmlns:p="http://schemas.microsoft.com/office/2006/metadata/properties" xmlns:ns1="http://schemas.microsoft.com/sharepoint/v3" xmlns:ns2="93651827-e658-4961-9936-e7eead9f10df" xmlns:ns3="http://schemas.microsoft.com/sharepoint/v4" xmlns:ns4="42fc0580-3711-42c5-b6c8-e5d2a376bc19" targetNamespace="http://schemas.microsoft.com/office/2006/metadata/properties" ma:root="true" ma:fieldsID="31ca80e62a0c0ba02ef8162cfcc18d8f" ns1:_="" ns2:_="" ns3:_="" ns4:_="">
    <xsd:import namespace="http://schemas.microsoft.com/sharepoint/v3"/>
    <xsd:import namespace="93651827-e658-4961-9936-e7eead9f10df"/>
    <xsd:import namespace="http://schemas.microsoft.com/sharepoint/v4"/>
    <xsd:import namespace="42fc0580-3711-42c5-b6c8-e5d2a376bc1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3:EmailHeaders" minOccurs="0"/>
                <xsd:element ref="ns4:szabalyza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11" nillable="true" ma:displayName="Levél feladója" ma:hidden="true" ma:internalName="EmailSender">
      <xsd:simpleType>
        <xsd:restriction base="dms:Note">
          <xsd:maxLength value="255"/>
        </xsd:restriction>
      </xsd:simpleType>
    </xsd:element>
    <xsd:element name="EmailTo" ma:index="12" nillable="true" ma:displayName="Levél Címzett mezője" ma:hidden="true" ma:internalName="EmailTo">
      <xsd:simpleType>
        <xsd:restriction base="dms:Note">
          <xsd:maxLength value="255"/>
        </xsd:restriction>
      </xsd:simpleType>
    </xsd:element>
    <xsd:element name="EmailCc" ma:index="13" nillable="true" ma:displayName="Levél Másolatot kap mezője" ma:hidden="true" ma:internalName="EmailCc">
      <xsd:simpleType>
        <xsd:restriction base="dms:Note">
          <xsd:maxLength value="255"/>
        </xsd:restriction>
      </xsd:simpleType>
    </xsd:element>
    <xsd:element name="EmailFrom" ma:index="14" nillable="true" ma:displayName="Levél Feladó mezője" ma:hidden="true" ma:internalName="EmailFrom">
      <xsd:simpleType>
        <xsd:restriction base="dms:Text"/>
      </xsd:simpleType>
    </xsd:element>
    <xsd:element name="EmailSubject" ma:index="15" nillable="true" ma:displayName="Levél Tárgy mezője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651827-e658-4961-9936-e7eead9f10d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tumazonosító értéke" ma:description="Az elemhez rendelt dokumentumazonosító értéke." ma:internalName="_dlc_DocId" ma:readOnly="true">
      <xsd:simpleType>
        <xsd:restriction base="dms:Text"/>
      </xsd:simpleType>
    </xsd:element>
    <xsd:element name="_dlc_DocIdUrl" ma:index="9" nillable="true" ma:displayName="Dokumentumazonosító" ma:description="Állandó hivatkozás a dokumentumra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6" nillable="true" ma:displayName="E-mail fejlécek" ma:hidden="true" ma:internalName="EmailHeader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fc0580-3711-42c5-b6c8-e5d2a376bc19" elementFormDefault="qualified">
    <xsd:import namespace="http://schemas.microsoft.com/office/2006/documentManagement/types"/>
    <xsd:import namespace="http://schemas.microsoft.com/office/infopath/2007/PartnerControls"/>
    <xsd:element name="szabalyzat" ma:index="17" ma:displayName="Kapcsolódó szabályzat" ma:default="Járműellenőrzési szabályzat dokumentumai" ma:format="Dropdown" ma:indexed="true" ma:internalName="szabalyzat">
      <xsd:simpleType>
        <xsd:restriction base="dms:Choice">
          <xsd:enumeration value="Arculati dokumentumok"/>
          <xsd:enumeration value="Belső ellenörzés működési szabályzata"/>
          <xsd:enumeration value="Eszközmozgatási szabályzat"/>
          <xsd:enumeration value="Felnőttképzési szabályzat mellékletei"/>
          <xsd:enumeration value="Feleslegessé vált társasági és KKK vagyontárgyak kezelésének eljárásrendjének mellékletei"/>
          <xsd:enumeration value="Flottamenedzsment"/>
          <xsd:enumeration value="Garanciakezelési kézikönyv dokumentumai"/>
          <xsd:enumeration value="Gépjármű használat"/>
          <xsd:enumeration value="Gyorsforgalmi útellenőrzés és információs szolgáltatások"/>
          <xsd:enumeration value="Hidak műszaki felügyelete"/>
          <xsd:enumeration value="Készletkezelés"/>
          <xsd:enumeration value="Környezetvédelmi szabályzat"/>
          <xsd:enumeration value="Informatikai dokumentumok"/>
          <xsd:enumeration value="Iratkezelés"/>
          <xsd:enumeration value="Járműellenőrzési szabályzat dokumentumai"/>
          <xsd:enumeration value="Kártérítési igény"/>
          <xsd:enumeration value="Kérelmek"/>
          <xsd:enumeration value="Közbeszerzési szabályzat"/>
          <xsd:enumeration value="Közutak igazgatásának kezelői szabályzata"/>
          <xsd:enumeration value="Külföldi kiküldetés"/>
          <xsd:enumeration value="Leltározás dokumentumai"/>
          <xsd:enumeration value="Megfelelőségi szabályzat mellékletek"/>
          <xsd:enumeration value="Mérőeszközökkel kapcsolatos dokumentumok"/>
          <xsd:enumeration value="Minőségirányítás"/>
          <xsd:enumeration value="Mobil kommunikációs eszközök"/>
          <xsd:enumeration value="Munkavédelem"/>
          <xsd:enumeration value="Nyilatkozatok"/>
          <xsd:enumeration value="Országos Közúti Adatbank dokumentumai"/>
          <xsd:enumeration value="Pénzkezelési és utalványozási szabályzat"/>
          <xsd:enumeration value="Projektszabályzat mellékletei"/>
          <xsd:enumeration value="Referenciaigazolás"/>
          <xsd:enumeration value="ROP dokumentumok"/>
          <xsd:enumeration value="Szakmai ellenőrzési terv"/>
          <xsd:enumeration value="Szakmai gyakorlat"/>
          <xsd:enumeration value="Személyes adatok védelme"/>
          <xsd:enumeration value="Tárgyieszköz nyilvántartás"/>
          <xsd:enumeration value="Téli tisztántartási és forgalombiztonsági szabályzat"/>
          <xsd:enumeration value="Tűzvédelem"/>
          <xsd:enumeration value="Útbeutazási szabályzat"/>
          <xsd:enumeration value="Útellenőri és információs szolgálatok szolgálati szabályzata"/>
          <xsd:enumeration value="Útmeteorológiai mérőállomások üzemeltetési szabályzata"/>
          <xsd:enumeration value="Üdüléssel kapcsolatos dokumentumok"/>
          <xsd:enumeration value="Üzemeltetési dokumentumok"/>
          <xsd:enumeration value="Üzem-, és kenőanyag szabályzat"/>
          <xsd:enumeration value="Vagyonnyilatkozati dokumentumok"/>
          <xsd:enumeration value="Vállalkozási dokumentumok"/>
          <xsd:enumeration value="Válságkommunikációs Kézikönyv"/>
          <xsd:enumeration value="Vevőkövetelések kezelése szabályzatának mellékletei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A2753E-C203-45B4-A062-D5DE1395A4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3C2619-518D-42ED-9E48-855B58E0FAF8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sharepoint/v4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93651827-e658-4961-9936-e7eead9f10df"/>
    <ds:schemaRef ds:uri="42fc0580-3711-42c5-b6c8-e5d2a376bc19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D5CB6DB-3628-43B5-ABE0-B765654D324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456C2AF-CD83-43F4-98DD-221B506FC1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3651827-e658-4961-9936-e7eead9f10df"/>
    <ds:schemaRef ds:uri="http://schemas.microsoft.com/sharepoint/v4"/>
    <ds:schemaRef ds:uri="42fc0580-3711-42c5-b6c8-e5d2a376bc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</TotalTime>
  <Words>919</Words>
  <Application>Microsoft Office PowerPoint</Application>
  <PresentationFormat>Diavetítés a képernyőre (4:3 oldalarány)</PresentationFormat>
  <Paragraphs>234</Paragraphs>
  <Slides>29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29</vt:i4>
      </vt:variant>
    </vt:vector>
  </HeadingPairs>
  <TitlesOfParts>
    <vt:vector size="30" baseType="lpstr">
      <vt:lpstr>Alapértelmezett terv</vt:lpstr>
      <vt:lpstr>Az országos közúthálózat üzemeltetésével kapcsolatos közvetlen feladatok, technikai fejlesztések a feladatellátás érdekében</vt:lpstr>
      <vt:lpstr>Magyar Közút Nonprofit Zrt. bemutatása</vt:lpstr>
      <vt:lpstr>Üzemeltetési és karbantartási  feladatok finanszírozása</vt:lpstr>
      <vt:lpstr>Üzemeltetési feladatok</vt:lpstr>
      <vt:lpstr>Nem gyorsforgalmi úthálózat vállalkozási szerződés keretösszegei</vt:lpstr>
      <vt:lpstr>Üzemeltetési szempontok </vt:lpstr>
      <vt:lpstr>Üzemeltetési szempontok </vt:lpstr>
      <vt:lpstr>Üzemeltetési szempontok </vt:lpstr>
      <vt:lpstr>Üzemeltetési szempontok </vt:lpstr>
      <vt:lpstr>Üzemeltetési szempontok </vt:lpstr>
      <vt:lpstr>Üzemeltetési szempontok </vt:lpstr>
      <vt:lpstr>Üzemeltetési szempontok </vt:lpstr>
      <vt:lpstr>Üzemeltetési szempontok </vt:lpstr>
      <vt:lpstr>Üzemeltetési szempontok </vt:lpstr>
      <vt:lpstr>Eszközpark</vt:lpstr>
      <vt:lpstr>Gépbeszerzések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 </vt:lpstr>
    </vt:vector>
  </TitlesOfParts>
  <Company>Magyar Közút Nonprofit Zrt.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Belső kapcsolattartáshoz PowerPoint bemutató</dc:title>
  <dc:creator>Velkei Lilla</dc:creator>
  <cp:lastModifiedBy>Tánczos István Tibor</cp:lastModifiedBy>
  <cp:revision>104</cp:revision>
  <dcterms:created xsi:type="dcterms:W3CDTF">2012-09-25T09:24:35Z</dcterms:created>
  <dcterms:modified xsi:type="dcterms:W3CDTF">2014-09-23T08:44:57Z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0x010100ACBAC12589C06B4DAF7CED6E1179CBF0</vt:lpwstr>
  </property>
  <property fmtid="{D5CDD505-2E9C-101B-9397-08002B2CF9AE}" pid="3" name="_dlc_DocIdItemGuid">
    <vt:lpwstr>8cffcff8-8d91-46cc-ae60-ad2bd248fefd</vt:lpwstr>
  </property>
</Properties>
</file>