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1"/>
  </p:sldMasterIdLst>
  <p:sldIdLst>
    <p:sldId id="256" r:id="rId2"/>
    <p:sldId id="257" r:id="rId3"/>
    <p:sldId id="281" r:id="rId4"/>
    <p:sldId id="259" r:id="rId5"/>
    <p:sldId id="260" r:id="rId6"/>
    <p:sldId id="279" r:id="rId7"/>
    <p:sldId id="280" r:id="rId8"/>
    <p:sldId id="261" r:id="rId9"/>
    <p:sldId id="262" r:id="rId10"/>
    <p:sldId id="263" r:id="rId11"/>
    <p:sldId id="282" r:id="rId12"/>
    <p:sldId id="283" r:id="rId13"/>
    <p:sldId id="266" r:id="rId14"/>
    <p:sldId id="267" r:id="rId15"/>
    <p:sldId id="270" r:id="rId16"/>
    <p:sldId id="275" r:id="rId17"/>
    <p:sldId id="278" r:id="rId18"/>
    <p:sldId id="277" r:id="rId19"/>
    <p:sldId id="258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3" autoAdjust="0"/>
    <p:restoredTop sz="86444" autoAdjust="0"/>
  </p:normalViewPr>
  <p:slideViewPr>
    <p:cSldViewPr snapToObjects="1">
      <p:cViewPr>
        <p:scale>
          <a:sx n="75" d="100"/>
          <a:sy n="75" d="100"/>
        </p:scale>
        <p:origin x="-1236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2128F1-257D-4B21-9B4E-05FCC18223C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EB217898-2603-4D15-A751-C29C7CFF9690}">
      <dgm:prSet phldrT="[Szöveg]" custT="1"/>
      <dgm:spPr/>
      <dgm:t>
        <a:bodyPr/>
        <a:lstStyle/>
        <a:p>
          <a:r>
            <a:rPr lang="hu-HU" sz="3600" dirty="0" smtClean="0"/>
            <a:t>CEF</a:t>
          </a:r>
          <a:endParaRPr lang="hu-HU" sz="3600" dirty="0"/>
        </a:p>
      </dgm:t>
    </dgm:pt>
    <dgm:pt modelId="{0B8C6D53-DF00-42CA-BE2D-86655C3532C9}" type="parTrans" cxnId="{C2B37B3C-A810-410B-9C6E-C54132F435AD}">
      <dgm:prSet/>
      <dgm:spPr/>
      <dgm:t>
        <a:bodyPr/>
        <a:lstStyle/>
        <a:p>
          <a:endParaRPr lang="hu-HU"/>
        </a:p>
      </dgm:t>
    </dgm:pt>
    <dgm:pt modelId="{6CA97F3B-6F28-4972-B523-8CCBD62016DF}" type="sibTrans" cxnId="{C2B37B3C-A810-410B-9C6E-C54132F435AD}">
      <dgm:prSet/>
      <dgm:spPr/>
      <dgm:t>
        <a:bodyPr/>
        <a:lstStyle/>
        <a:p>
          <a:endParaRPr lang="hu-HU"/>
        </a:p>
      </dgm:t>
    </dgm:pt>
    <dgm:pt modelId="{516DC2F9-9873-4862-9F31-0FBD6B6F1619}">
      <dgm:prSet phldrT="[Szöveg]" custT="1"/>
      <dgm:spPr/>
      <dgm:t>
        <a:bodyPr/>
        <a:lstStyle/>
        <a:p>
          <a:r>
            <a:rPr lang="hu-HU" sz="1600" i="0" dirty="0" smtClean="0">
              <a:latin typeface="Arial" pitchFamily="34" charset="0"/>
              <a:cs typeface="Arial" pitchFamily="34" charset="0"/>
            </a:rPr>
            <a:t>Közlekedés </a:t>
          </a:r>
          <a:endParaRPr lang="hu-HU" sz="1600" i="0" dirty="0">
            <a:latin typeface="Arial" pitchFamily="34" charset="0"/>
            <a:cs typeface="Arial" pitchFamily="34" charset="0"/>
          </a:endParaRPr>
        </a:p>
      </dgm:t>
    </dgm:pt>
    <dgm:pt modelId="{DFFDD936-77B5-4FD4-985D-92941A705E36}" type="parTrans" cxnId="{C51F9405-0459-4E4D-977A-95387CFFC450}">
      <dgm:prSet/>
      <dgm:spPr/>
      <dgm:t>
        <a:bodyPr/>
        <a:lstStyle/>
        <a:p>
          <a:endParaRPr lang="hu-HU"/>
        </a:p>
      </dgm:t>
    </dgm:pt>
    <dgm:pt modelId="{06630413-A6AF-456B-AAA5-FF9387C47C6C}" type="sibTrans" cxnId="{C51F9405-0459-4E4D-977A-95387CFFC450}">
      <dgm:prSet/>
      <dgm:spPr/>
      <dgm:t>
        <a:bodyPr/>
        <a:lstStyle/>
        <a:p>
          <a:endParaRPr lang="hu-HU"/>
        </a:p>
      </dgm:t>
    </dgm:pt>
    <dgm:pt modelId="{0BB5663C-BCA0-453F-B585-FCC3982E6D69}">
      <dgm:prSet phldrT="[Szöveg]" custT="1"/>
      <dgm:spPr/>
      <dgm:t>
        <a:bodyPr/>
        <a:lstStyle/>
        <a:p>
          <a:r>
            <a:rPr lang="hu-HU" sz="1600" i="0" dirty="0" smtClean="0">
              <a:latin typeface="Arial" pitchFamily="34" charset="0"/>
              <a:cs typeface="Arial" pitchFamily="34" charset="0"/>
            </a:rPr>
            <a:t>Távközlés</a:t>
          </a:r>
          <a:endParaRPr lang="hu-HU" sz="1600" dirty="0"/>
        </a:p>
      </dgm:t>
    </dgm:pt>
    <dgm:pt modelId="{A273F80B-7783-4BB7-B80E-652F5045D25B}" type="parTrans" cxnId="{2F820AC3-D281-48F5-9C4D-6761D4E95FC3}">
      <dgm:prSet/>
      <dgm:spPr/>
      <dgm:t>
        <a:bodyPr/>
        <a:lstStyle/>
        <a:p>
          <a:endParaRPr lang="hu-HU"/>
        </a:p>
      </dgm:t>
    </dgm:pt>
    <dgm:pt modelId="{EFA9E26C-FF53-44D5-BCDC-B91519D44886}" type="sibTrans" cxnId="{2F820AC3-D281-48F5-9C4D-6761D4E95FC3}">
      <dgm:prSet/>
      <dgm:spPr/>
      <dgm:t>
        <a:bodyPr/>
        <a:lstStyle/>
        <a:p>
          <a:endParaRPr lang="hu-HU"/>
        </a:p>
      </dgm:t>
    </dgm:pt>
    <dgm:pt modelId="{13BC7701-7947-4B01-A876-FF42307F8E16}">
      <dgm:prSet phldrT="[Szöveg]" custT="1"/>
      <dgm:spPr/>
      <dgm:t>
        <a:bodyPr/>
        <a:lstStyle/>
        <a:p>
          <a:r>
            <a:rPr lang="hu-HU" sz="1600" i="0" dirty="0" smtClean="0">
              <a:latin typeface="Arial" pitchFamily="34" charset="0"/>
              <a:cs typeface="Arial" pitchFamily="34" charset="0"/>
            </a:rPr>
            <a:t>Energetika</a:t>
          </a:r>
          <a:r>
            <a:rPr lang="hu-HU" sz="1600" dirty="0" smtClean="0"/>
            <a:t> </a:t>
          </a:r>
          <a:endParaRPr lang="hu-HU" sz="1600" dirty="0"/>
        </a:p>
      </dgm:t>
    </dgm:pt>
    <dgm:pt modelId="{AF6B0E3C-44EC-4D60-8F89-5E2E4FFE0114}" type="parTrans" cxnId="{B2F11A03-F996-4C77-9BA6-00A7A7578BF4}">
      <dgm:prSet/>
      <dgm:spPr/>
      <dgm:t>
        <a:bodyPr/>
        <a:lstStyle/>
        <a:p>
          <a:endParaRPr lang="hu-HU"/>
        </a:p>
      </dgm:t>
    </dgm:pt>
    <dgm:pt modelId="{84D59C65-E83A-4463-BCF9-21C403327BC5}" type="sibTrans" cxnId="{B2F11A03-F996-4C77-9BA6-00A7A7578BF4}">
      <dgm:prSet/>
      <dgm:spPr/>
      <dgm:t>
        <a:bodyPr/>
        <a:lstStyle/>
        <a:p>
          <a:endParaRPr lang="hu-HU"/>
        </a:p>
      </dgm:t>
    </dgm:pt>
    <dgm:pt modelId="{C987EA68-F22A-40FC-9EB8-7C5DB78F00D4}" type="pres">
      <dgm:prSet presAssocID="{D42128F1-257D-4B21-9B4E-05FCC18223C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u-HU"/>
        </a:p>
      </dgm:t>
    </dgm:pt>
    <dgm:pt modelId="{46770D1C-2061-4081-86A1-8F1E9245D8F5}" type="pres">
      <dgm:prSet presAssocID="{EB217898-2603-4D15-A751-C29C7CFF9690}" presName="hierRoot1" presStyleCnt="0"/>
      <dgm:spPr/>
    </dgm:pt>
    <dgm:pt modelId="{87E86D96-5997-486A-A674-20056AC29BE5}" type="pres">
      <dgm:prSet presAssocID="{EB217898-2603-4D15-A751-C29C7CFF9690}" presName="composite" presStyleCnt="0"/>
      <dgm:spPr/>
    </dgm:pt>
    <dgm:pt modelId="{9F29CD35-431E-4336-9D8F-7FB0F8068C66}" type="pres">
      <dgm:prSet presAssocID="{EB217898-2603-4D15-A751-C29C7CFF9690}" presName="background" presStyleLbl="node0" presStyleIdx="0" presStyleCnt="1"/>
      <dgm:spPr/>
    </dgm:pt>
    <dgm:pt modelId="{A9BAA57F-A342-4D9F-92FF-1661A53E732F}" type="pres">
      <dgm:prSet presAssocID="{EB217898-2603-4D15-A751-C29C7CFF9690}" presName="text" presStyleLbl="fgAcc0" presStyleIdx="0" presStyleCnt="1" custScaleX="12933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D760EFD1-7B20-4DF8-A68D-DC07147CC027}" type="pres">
      <dgm:prSet presAssocID="{EB217898-2603-4D15-A751-C29C7CFF9690}" presName="hierChild2" presStyleCnt="0"/>
      <dgm:spPr/>
    </dgm:pt>
    <dgm:pt modelId="{8CF78C9C-DE88-4A5B-9EDF-CC2281125A5C}" type="pres">
      <dgm:prSet presAssocID="{DFFDD936-77B5-4FD4-985D-92941A705E36}" presName="Name10" presStyleLbl="parChTrans1D2" presStyleIdx="0" presStyleCnt="3"/>
      <dgm:spPr/>
      <dgm:t>
        <a:bodyPr/>
        <a:lstStyle/>
        <a:p>
          <a:endParaRPr lang="hu-HU"/>
        </a:p>
      </dgm:t>
    </dgm:pt>
    <dgm:pt modelId="{E8C53F64-9970-45E7-9F50-8776D7F81045}" type="pres">
      <dgm:prSet presAssocID="{516DC2F9-9873-4862-9F31-0FBD6B6F1619}" presName="hierRoot2" presStyleCnt="0"/>
      <dgm:spPr/>
    </dgm:pt>
    <dgm:pt modelId="{BA44B971-57B5-483F-A9A7-F87431DDD3DA}" type="pres">
      <dgm:prSet presAssocID="{516DC2F9-9873-4862-9F31-0FBD6B6F1619}" presName="composite2" presStyleCnt="0"/>
      <dgm:spPr/>
    </dgm:pt>
    <dgm:pt modelId="{97E74F45-CD43-47CA-B098-DED8775FB668}" type="pres">
      <dgm:prSet presAssocID="{516DC2F9-9873-4862-9F31-0FBD6B6F1619}" presName="background2" presStyleLbl="node2" presStyleIdx="0" presStyleCnt="3"/>
      <dgm:spPr/>
    </dgm:pt>
    <dgm:pt modelId="{71A64F38-357D-4F11-8FA5-C5A9B4950B48}" type="pres">
      <dgm:prSet presAssocID="{516DC2F9-9873-4862-9F31-0FBD6B6F1619}" presName="text2" presStyleLbl="fgAcc2" presStyleIdx="0" presStyleCnt="3" custScaleX="108499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4C435E4D-FBFE-45D1-9E36-5C58EC4578F8}" type="pres">
      <dgm:prSet presAssocID="{516DC2F9-9873-4862-9F31-0FBD6B6F1619}" presName="hierChild3" presStyleCnt="0"/>
      <dgm:spPr/>
    </dgm:pt>
    <dgm:pt modelId="{AC88EF3C-3F83-4AE1-AC4E-AFAC2C75B25F}" type="pres">
      <dgm:prSet presAssocID="{AF6B0E3C-44EC-4D60-8F89-5E2E4FFE0114}" presName="Name10" presStyleLbl="parChTrans1D2" presStyleIdx="1" presStyleCnt="3"/>
      <dgm:spPr/>
      <dgm:t>
        <a:bodyPr/>
        <a:lstStyle/>
        <a:p>
          <a:endParaRPr lang="hu-HU"/>
        </a:p>
      </dgm:t>
    </dgm:pt>
    <dgm:pt modelId="{05EC8FE8-0A13-4A69-B9BD-E0E78169A3B9}" type="pres">
      <dgm:prSet presAssocID="{13BC7701-7947-4B01-A876-FF42307F8E16}" presName="hierRoot2" presStyleCnt="0"/>
      <dgm:spPr/>
    </dgm:pt>
    <dgm:pt modelId="{A4DF4DF5-8386-4634-B9AB-F121DBB23ABF}" type="pres">
      <dgm:prSet presAssocID="{13BC7701-7947-4B01-A876-FF42307F8E16}" presName="composite2" presStyleCnt="0"/>
      <dgm:spPr/>
    </dgm:pt>
    <dgm:pt modelId="{2C72A82D-E21D-491F-B629-962D2B4DF610}" type="pres">
      <dgm:prSet presAssocID="{13BC7701-7947-4B01-A876-FF42307F8E16}" presName="background2" presStyleLbl="node2" presStyleIdx="1" presStyleCnt="3"/>
      <dgm:spPr/>
    </dgm:pt>
    <dgm:pt modelId="{DFE3B2B7-C0A4-40BF-932D-1FE38701D298}" type="pres">
      <dgm:prSet presAssocID="{13BC7701-7947-4B01-A876-FF42307F8E16}" presName="text2" presStyleLbl="fgAcc2" presStyleIdx="1" presStyleCnt="3" custScaleX="10634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025DB61F-E457-48D8-B06A-081F46C2ECF7}" type="pres">
      <dgm:prSet presAssocID="{13BC7701-7947-4B01-A876-FF42307F8E16}" presName="hierChild3" presStyleCnt="0"/>
      <dgm:spPr/>
    </dgm:pt>
    <dgm:pt modelId="{CD96E5AB-CE9A-4CA3-A126-4F42253CACC4}" type="pres">
      <dgm:prSet presAssocID="{A273F80B-7783-4BB7-B80E-652F5045D25B}" presName="Name10" presStyleLbl="parChTrans1D2" presStyleIdx="2" presStyleCnt="3"/>
      <dgm:spPr/>
      <dgm:t>
        <a:bodyPr/>
        <a:lstStyle/>
        <a:p>
          <a:endParaRPr lang="hu-HU"/>
        </a:p>
      </dgm:t>
    </dgm:pt>
    <dgm:pt modelId="{14254BD8-7350-4367-9C4D-99DB1FF0676F}" type="pres">
      <dgm:prSet presAssocID="{0BB5663C-BCA0-453F-B585-FCC3982E6D69}" presName="hierRoot2" presStyleCnt="0"/>
      <dgm:spPr/>
    </dgm:pt>
    <dgm:pt modelId="{44C6F203-75EB-4876-9949-E97BED0350A6}" type="pres">
      <dgm:prSet presAssocID="{0BB5663C-BCA0-453F-B585-FCC3982E6D69}" presName="composite2" presStyleCnt="0"/>
      <dgm:spPr/>
    </dgm:pt>
    <dgm:pt modelId="{0A219760-9510-4824-AD8F-FD7CD67A5B92}" type="pres">
      <dgm:prSet presAssocID="{0BB5663C-BCA0-453F-B585-FCC3982E6D69}" presName="background2" presStyleLbl="node2" presStyleIdx="2" presStyleCnt="3"/>
      <dgm:spPr/>
    </dgm:pt>
    <dgm:pt modelId="{F9CA4609-1A60-48E5-89A1-DA45E07CD08B}" type="pres">
      <dgm:prSet presAssocID="{0BB5663C-BCA0-453F-B585-FCC3982E6D69}" presName="text2" presStyleLbl="fgAcc2" presStyleIdx="2" presStyleCnt="3" custScaleX="10622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2290FC06-131D-4310-B118-C727E7FE858B}" type="pres">
      <dgm:prSet presAssocID="{0BB5663C-BCA0-453F-B585-FCC3982E6D69}" presName="hierChild3" presStyleCnt="0"/>
      <dgm:spPr/>
    </dgm:pt>
  </dgm:ptLst>
  <dgm:cxnLst>
    <dgm:cxn modelId="{ED4535B2-89FB-47DC-82FC-C283EB9F9417}" type="presOf" srcId="{DFFDD936-77B5-4FD4-985D-92941A705E36}" destId="{8CF78C9C-DE88-4A5B-9EDF-CC2281125A5C}" srcOrd="0" destOrd="0" presId="urn:microsoft.com/office/officeart/2005/8/layout/hierarchy1"/>
    <dgm:cxn modelId="{D88FC2AB-3160-4809-A8DB-405B8499E91C}" type="presOf" srcId="{516DC2F9-9873-4862-9F31-0FBD6B6F1619}" destId="{71A64F38-357D-4F11-8FA5-C5A9B4950B48}" srcOrd="0" destOrd="0" presId="urn:microsoft.com/office/officeart/2005/8/layout/hierarchy1"/>
    <dgm:cxn modelId="{B2F11A03-F996-4C77-9BA6-00A7A7578BF4}" srcId="{EB217898-2603-4D15-A751-C29C7CFF9690}" destId="{13BC7701-7947-4B01-A876-FF42307F8E16}" srcOrd="1" destOrd="0" parTransId="{AF6B0E3C-44EC-4D60-8F89-5E2E4FFE0114}" sibTransId="{84D59C65-E83A-4463-BCF9-21C403327BC5}"/>
    <dgm:cxn modelId="{0654A65F-6091-4947-8F96-E0F286C92B56}" type="presOf" srcId="{13BC7701-7947-4B01-A876-FF42307F8E16}" destId="{DFE3B2B7-C0A4-40BF-932D-1FE38701D298}" srcOrd="0" destOrd="0" presId="urn:microsoft.com/office/officeart/2005/8/layout/hierarchy1"/>
    <dgm:cxn modelId="{C2B37B3C-A810-410B-9C6E-C54132F435AD}" srcId="{D42128F1-257D-4B21-9B4E-05FCC18223CB}" destId="{EB217898-2603-4D15-A751-C29C7CFF9690}" srcOrd="0" destOrd="0" parTransId="{0B8C6D53-DF00-42CA-BE2D-86655C3532C9}" sibTransId="{6CA97F3B-6F28-4972-B523-8CCBD62016DF}"/>
    <dgm:cxn modelId="{DBBD1614-CFCB-409B-9B25-4CFAFA05138B}" type="presOf" srcId="{D42128F1-257D-4B21-9B4E-05FCC18223CB}" destId="{C987EA68-F22A-40FC-9EB8-7C5DB78F00D4}" srcOrd="0" destOrd="0" presId="urn:microsoft.com/office/officeart/2005/8/layout/hierarchy1"/>
    <dgm:cxn modelId="{2F820AC3-D281-48F5-9C4D-6761D4E95FC3}" srcId="{EB217898-2603-4D15-A751-C29C7CFF9690}" destId="{0BB5663C-BCA0-453F-B585-FCC3982E6D69}" srcOrd="2" destOrd="0" parTransId="{A273F80B-7783-4BB7-B80E-652F5045D25B}" sibTransId="{EFA9E26C-FF53-44D5-BCDC-B91519D44886}"/>
    <dgm:cxn modelId="{C51F9405-0459-4E4D-977A-95387CFFC450}" srcId="{EB217898-2603-4D15-A751-C29C7CFF9690}" destId="{516DC2F9-9873-4862-9F31-0FBD6B6F1619}" srcOrd="0" destOrd="0" parTransId="{DFFDD936-77B5-4FD4-985D-92941A705E36}" sibTransId="{06630413-A6AF-456B-AAA5-FF9387C47C6C}"/>
    <dgm:cxn modelId="{AFCAB2C6-2EFD-48D4-B488-3991C74A3958}" type="presOf" srcId="{0BB5663C-BCA0-453F-B585-FCC3982E6D69}" destId="{F9CA4609-1A60-48E5-89A1-DA45E07CD08B}" srcOrd="0" destOrd="0" presId="urn:microsoft.com/office/officeart/2005/8/layout/hierarchy1"/>
    <dgm:cxn modelId="{6C050DFC-8F8F-4EF3-A413-3EFE7522E598}" type="presOf" srcId="{EB217898-2603-4D15-A751-C29C7CFF9690}" destId="{A9BAA57F-A342-4D9F-92FF-1661A53E732F}" srcOrd="0" destOrd="0" presId="urn:microsoft.com/office/officeart/2005/8/layout/hierarchy1"/>
    <dgm:cxn modelId="{3A756FF7-05F4-48A8-8425-9E5BD11E76BD}" type="presOf" srcId="{AF6B0E3C-44EC-4D60-8F89-5E2E4FFE0114}" destId="{AC88EF3C-3F83-4AE1-AC4E-AFAC2C75B25F}" srcOrd="0" destOrd="0" presId="urn:microsoft.com/office/officeart/2005/8/layout/hierarchy1"/>
    <dgm:cxn modelId="{C88EEDFF-4567-4D2E-985B-149E30B42454}" type="presOf" srcId="{A273F80B-7783-4BB7-B80E-652F5045D25B}" destId="{CD96E5AB-CE9A-4CA3-A126-4F42253CACC4}" srcOrd="0" destOrd="0" presId="urn:microsoft.com/office/officeart/2005/8/layout/hierarchy1"/>
    <dgm:cxn modelId="{A1E05FF9-6F9C-47F9-8FE3-E00CE4AB9AC0}" type="presParOf" srcId="{C987EA68-F22A-40FC-9EB8-7C5DB78F00D4}" destId="{46770D1C-2061-4081-86A1-8F1E9245D8F5}" srcOrd="0" destOrd="0" presId="urn:microsoft.com/office/officeart/2005/8/layout/hierarchy1"/>
    <dgm:cxn modelId="{76F083D6-FDC1-4F9C-A34B-5898458B910C}" type="presParOf" srcId="{46770D1C-2061-4081-86A1-8F1E9245D8F5}" destId="{87E86D96-5997-486A-A674-20056AC29BE5}" srcOrd="0" destOrd="0" presId="urn:microsoft.com/office/officeart/2005/8/layout/hierarchy1"/>
    <dgm:cxn modelId="{3D42659A-ECBD-436D-804D-EA0839CDA9A3}" type="presParOf" srcId="{87E86D96-5997-486A-A674-20056AC29BE5}" destId="{9F29CD35-431E-4336-9D8F-7FB0F8068C66}" srcOrd="0" destOrd="0" presId="urn:microsoft.com/office/officeart/2005/8/layout/hierarchy1"/>
    <dgm:cxn modelId="{965CD47B-86E7-47FE-B0D3-1659F64B2666}" type="presParOf" srcId="{87E86D96-5997-486A-A674-20056AC29BE5}" destId="{A9BAA57F-A342-4D9F-92FF-1661A53E732F}" srcOrd="1" destOrd="0" presId="urn:microsoft.com/office/officeart/2005/8/layout/hierarchy1"/>
    <dgm:cxn modelId="{70B865D7-5D58-4602-830F-CD7B57F6D634}" type="presParOf" srcId="{46770D1C-2061-4081-86A1-8F1E9245D8F5}" destId="{D760EFD1-7B20-4DF8-A68D-DC07147CC027}" srcOrd="1" destOrd="0" presId="urn:microsoft.com/office/officeart/2005/8/layout/hierarchy1"/>
    <dgm:cxn modelId="{27977735-7F7A-4298-925C-2071CD91054A}" type="presParOf" srcId="{D760EFD1-7B20-4DF8-A68D-DC07147CC027}" destId="{8CF78C9C-DE88-4A5B-9EDF-CC2281125A5C}" srcOrd="0" destOrd="0" presId="urn:microsoft.com/office/officeart/2005/8/layout/hierarchy1"/>
    <dgm:cxn modelId="{F83D86CB-0B1B-4662-A480-6F7A09EE5FDA}" type="presParOf" srcId="{D760EFD1-7B20-4DF8-A68D-DC07147CC027}" destId="{E8C53F64-9970-45E7-9F50-8776D7F81045}" srcOrd="1" destOrd="0" presId="urn:microsoft.com/office/officeart/2005/8/layout/hierarchy1"/>
    <dgm:cxn modelId="{2F1E0ECE-7A14-4547-AFD5-8BF1804533AA}" type="presParOf" srcId="{E8C53F64-9970-45E7-9F50-8776D7F81045}" destId="{BA44B971-57B5-483F-A9A7-F87431DDD3DA}" srcOrd="0" destOrd="0" presId="urn:microsoft.com/office/officeart/2005/8/layout/hierarchy1"/>
    <dgm:cxn modelId="{5F3F5DB4-EB1B-481B-936F-96DA00774E6F}" type="presParOf" srcId="{BA44B971-57B5-483F-A9A7-F87431DDD3DA}" destId="{97E74F45-CD43-47CA-B098-DED8775FB668}" srcOrd="0" destOrd="0" presId="urn:microsoft.com/office/officeart/2005/8/layout/hierarchy1"/>
    <dgm:cxn modelId="{CD24161A-CB0B-439F-89B2-6E5DE2901525}" type="presParOf" srcId="{BA44B971-57B5-483F-A9A7-F87431DDD3DA}" destId="{71A64F38-357D-4F11-8FA5-C5A9B4950B48}" srcOrd="1" destOrd="0" presId="urn:microsoft.com/office/officeart/2005/8/layout/hierarchy1"/>
    <dgm:cxn modelId="{763646B4-92CF-4E6A-8BD5-5077EA128F1C}" type="presParOf" srcId="{E8C53F64-9970-45E7-9F50-8776D7F81045}" destId="{4C435E4D-FBFE-45D1-9E36-5C58EC4578F8}" srcOrd="1" destOrd="0" presId="urn:microsoft.com/office/officeart/2005/8/layout/hierarchy1"/>
    <dgm:cxn modelId="{425637EC-D0EC-487A-A7CC-E2B813D6D1C8}" type="presParOf" srcId="{D760EFD1-7B20-4DF8-A68D-DC07147CC027}" destId="{AC88EF3C-3F83-4AE1-AC4E-AFAC2C75B25F}" srcOrd="2" destOrd="0" presId="urn:microsoft.com/office/officeart/2005/8/layout/hierarchy1"/>
    <dgm:cxn modelId="{89500F1C-689A-44E7-9307-2F30396E0378}" type="presParOf" srcId="{D760EFD1-7B20-4DF8-A68D-DC07147CC027}" destId="{05EC8FE8-0A13-4A69-B9BD-E0E78169A3B9}" srcOrd="3" destOrd="0" presId="urn:microsoft.com/office/officeart/2005/8/layout/hierarchy1"/>
    <dgm:cxn modelId="{1166FA39-0158-4576-AC80-0F9012CF0BF5}" type="presParOf" srcId="{05EC8FE8-0A13-4A69-B9BD-E0E78169A3B9}" destId="{A4DF4DF5-8386-4634-B9AB-F121DBB23ABF}" srcOrd="0" destOrd="0" presId="urn:microsoft.com/office/officeart/2005/8/layout/hierarchy1"/>
    <dgm:cxn modelId="{4160EFDD-6837-4236-8024-E4A8A1719651}" type="presParOf" srcId="{A4DF4DF5-8386-4634-B9AB-F121DBB23ABF}" destId="{2C72A82D-E21D-491F-B629-962D2B4DF610}" srcOrd="0" destOrd="0" presId="urn:microsoft.com/office/officeart/2005/8/layout/hierarchy1"/>
    <dgm:cxn modelId="{BC011F74-D60F-43A9-8CE4-971F06E3289A}" type="presParOf" srcId="{A4DF4DF5-8386-4634-B9AB-F121DBB23ABF}" destId="{DFE3B2B7-C0A4-40BF-932D-1FE38701D298}" srcOrd="1" destOrd="0" presId="urn:microsoft.com/office/officeart/2005/8/layout/hierarchy1"/>
    <dgm:cxn modelId="{0D66DB78-53C4-4C2A-9508-8DB84022544D}" type="presParOf" srcId="{05EC8FE8-0A13-4A69-B9BD-E0E78169A3B9}" destId="{025DB61F-E457-48D8-B06A-081F46C2ECF7}" srcOrd="1" destOrd="0" presId="urn:microsoft.com/office/officeart/2005/8/layout/hierarchy1"/>
    <dgm:cxn modelId="{3643D6E3-7851-4F5B-B85B-1B4AF7BD2D36}" type="presParOf" srcId="{D760EFD1-7B20-4DF8-A68D-DC07147CC027}" destId="{CD96E5AB-CE9A-4CA3-A126-4F42253CACC4}" srcOrd="4" destOrd="0" presId="urn:microsoft.com/office/officeart/2005/8/layout/hierarchy1"/>
    <dgm:cxn modelId="{950B3537-160E-4B52-A740-80756F83B11A}" type="presParOf" srcId="{D760EFD1-7B20-4DF8-A68D-DC07147CC027}" destId="{14254BD8-7350-4367-9C4D-99DB1FF0676F}" srcOrd="5" destOrd="0" presId="urn:microsoft.com/office/officeart/2005/8/layout/hierarchy1"/>
    <dgm:cxn modelId="{DE63D893-A8CC-46D6-A5C7-04B3C32B9CA0}" type="presParOf" srcId="{14254BD8-7350-4367-9C4D-99DB1FF0676F}" destId="{44C6F203-75EB-4876-9949-E97BED0350A6}" srcOrd="0" destOrd="0" presId="urn:microsoft.com/office/officeart/2005/8/layout/hierarchy1"/>
    <dgm:cxn modelId="{6F6007FA-F6C3-434A-A941-2248CADD4912}" type="presParOf" srcId="{44C6F203-75EB-4876-9949-E97BED0350A6}" destId="{0A219760-9510-4824-AD8F-FD7CD67A5B92}" srcOrd="0" destOrd="0" presId="urn:microsoft.com/office/officeart/2005/8/layout/hierarchy1"/>
    <dgm:cxn modelId="{5A616D9A-DE77-4762-93E7-9AECBA52FC78}" type="presParOf" srcId="{44C6F203-75EB-4876-9949-E97BED0350A6}" destId="{F9CA4609-1A60-48E5-89A1-DA45E07CD08B}" srcOrd="1" destOrd="0" presId="urn:microsoft.com/office/officeart/2005/8/layout/hierarchy1"/>
    <dgm:cxn modelId="{AE4BB89D-1292-4C2C-B189-C0664E3ACF2F}" type="presParOf" srcId="{14254BD8-7350-4367-9C4D-99DB1FF0676F}" destId="{2290FC06-131D-4310-B118-C727E7FE858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96E5AB-CE9A-4CA3-A126-4F42253CACC4}">
      <dsp:nvSpPr>
        <dsp:cNvPr id="0" name=""/>
        <dsp:cNvSpPr/>
      </dsp:nvSpPr>
      <dsp:spPr>
        <a:xfrm>
          <a:off x="3266845" y="1158007"/>
          <a:ext cx="2316650" cy="5197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160"/>
              </a:lnTo>
              <a:lnTo>
                <a:pt x="2316650" y="354160"/>
              </a:lnTo>
              <a:lnTo>
                <a:pt x="2316650" y="5197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88EF3C-3F83-4AE1-AC4E-AFAC2C75B25F}">
      <dsp:nvSpPr>
        <dsp:cNvPr id="0" name=""/>
        <dsp:cNvSpPr/>
      </dsp:nvSpPr>
      <dsp:spPr>
        <a:xfrm>
          <a:off x="3221125" y="1158007"/>
          <a:ext cx="91440" cy="5197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4160"/>
              </a:lnTo>
              <a:lnTo>
                <a:pt x="66046" y="354160"/>
              </a:lnTo>
              <a:lnTo>
                <a:pt x="66046" y="5197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F78C9C-DE88-4A5B-9EDF-CC2281125A5C}">
      <dsp:nvSpPr>
        <dsp:cNvPr id="0" name=""/>
        <dsp:cNvSpPr/>
      </dsp:nvSpPr>
      <dsp:spPr>
        <a:xfrm>
          <a:off x="970521" y="1158007"/>
          <a:ext cx="2296324" cy="519700"/>
        </a:xfrm>
        <a:custGeom>
          <a:avLst/>
          <a:gdLst/>
          <a:ahLst/>
          <a:cxnLst/>
          <a:rect l="0" t="0" r="0" b="0"/>
          <a:pathLst>
            <a:path>
              <a:moveTo>
                <a:pt x="2296324" y="0"/>
              </a:moveTo>
              <a:lnTo>
                <a:pt x="2296324" y="354160"/>
              </a:lnTo>
              <a:lnTo>
                <a:pt x="0" y="354160"/>
              </a:lnTo>
              <a:lnTo>
                <a:pt x="0" y="5197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29CD35-431E-4336-9D8F-7FB0F8068C66}">
      <dsp:nvSpPr>
        <dsp:cNvPr id="0" name=""/>
        <dsp:cNvSpPr/>
      </dsp:nvSpPr>
      <dsp:spPr>
        <a:xfrm>
          <a:off x="2111305" y="23302"/>
          <a:ext cx="2311080" cy="11347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BAA57F-A342-4D9F-92FF-1661A53E732F}">
      <dsp:nvSpPr>
        <dsp:cNvPr id="0" name=""/>
        <dsp:cNvSpPr/>
      </dsp:nvSpPr>
      <dsp:spPr>
        <a:xfrm>
          <a:off x="2309853" y="211923"/>
          <a:ext cx="2311080" cy="11347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600" kern="1200" dirty="0" smtClean="0"/>
            <a:t>CEF</a:t>
          </a:r>
          <a:endParaRPr lang="hu-HU" sz="3600" kern="1200" dirty="0"/>
        </a:p>
      </dsp:txBody>
      <dsp:txXfrm>
        <a:off x="2343087" y="245157"/>
        <a:ext cx="2244612" cy="1068236"/>
      </dsp:txXfrm>
    </dsp:sp>
    <dsp:sp modelId="{97E74F45-CD43-47CA-B098-DED8775FB668}">
      <dsp:nvSpPr>
        <dsp:cNvPr id="0" name=""/>
        <dsp:cNvSpPr/>
      </dsp:nvSpPr>
      <dsp:spPr>
        <a:xfrm>
          <a:off x="1117" y="1677707"/>
          <a:ext cx="1938808" cy="11347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A64F38-357D-4F11-8FA5-C5A9B4950B48}">
      <dsp:nvSpPr>
        <dsp:cNvPr id="0" name=""/>
        <dsp:cNvSpPr/>
      </dsp:nvSpPr>
      <dsp:spPr>
        <a:xfrm>
          <a:off x="199665" y="1866328"/>
          <a:ext cx="1938808" cy="11347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i="0" kern="1200" dirty="0" smtClean="0">
              <a:latin typeface="Arial" pitchFamily="34" charset="0"/>
              <a:cs typeface="Arial" pitchFamily="34" charset="0"/>
            </a:rPr>
            <a:t>Közlekedés </a:t>
          </a:r>
          <a:endParaRPr lang="hu-HU" sz="1600" i="0" kern="1200" dirty="0">
            <a:latin typeface="Arial" pitchFamily="34" charset="0"/>
            <a:cs typeface="Arial" pitchFamily="34" charset="0"/>
          </a:endParaRPr>
        </a:p>
      </dsp:txBody>
      <dsp:txXfrm>
        <a:off x="232899" y="1899562"/>
        <a:ext cx="1872340" cy="1068236"/>
      </dsp:txXfrm>
    </dsp:sp>
    <dsp:sp modelId="{2C72A82D-E21D-491F-B629-962D2B4DF610}">
      <dsp:nvSpPr>
        <dsp:cNvPr id="0" name=""/>
        <dsp:cNvSpPr/>
      </dsp:nvSpPr>
      <dsp:spPr>
        <a:xfrm>
          <a:off x="2337022" y="1677707"/>
          <a:ext cx="1900299" cy="11347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E3B2B7-C0A4-40BF-932D-1FE38701D298}">
      <dsp:nvSpPr>
        <dsp:cNvPr id="0" name=""/>
        <dsp:cNvSpPr/>
      </dsp:nvSpPr>
      <dsp:spPr>
        <a:xfrm>
          <a:off x="2535570" y="1866328"/>
          <a:ext cx="1900299" cy="11347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i="0" kern="1200" dirty="0" smtClean="0">
              <a:latin typeface="Arial" pitchFamily="34" charset="0"/>
              <a:cs typeface="Arial" pitchFamily="34" charset="0"/>
            </a:rPr>
            <a:t>Energetika</a:t>
          </a:r>
          <a:r>
            <a:rPr lang="hu-HU" sz="1600" kern="1200" dirty="0" smtClean="0"/>
            <a:t> </a:t>
          </a:r>
          <a:endParaRPr lang="hu-HU" sz="1600" kern="1200" dirty="0"/>
        </a:p>
      </dsp:txBody>
      <dsp:txXfrm>
        <a:off x="2568804" y="1899562"/>
        <a:ext cx="1833831" cy="1068236"/>
      </dsp:txXfrm>
    </dsp:sp>
    <dsp:sp modelId="{0A219760-9510-4824-AD8F-FD7CD67A5B92}">
      <dsp:nvSpPr>
        <dsp:cNvPr id="0" name=""/>
        <dsp:cNvSpPr/>
      </dsp:nvSpPr>
      <dsp:spPr>
        <a:xfrm>
          <a:off x="4634418" y="1677707"/>
          <a:ext cx="1898155" cy="11347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CA4609-1A60-48E5-89A1-DA45E07CD08B}">
      <dsp:nvSpPr>
        <dsp:cNvPr id="0" name=""/>
        <dsp:cNvSpPr/>
      </dsp:nvSpPr>
      <dsp:spPr>
        <a:xfrm>
          <a:off x="4832967" y="1866328"/>
          <a:ext cx="1898155" cy="11347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i="0" kern="1200" dirty="0" smtClean="0">
              <a:latin typeface="Arial" pitchFamily="34" charset="0"/>
              <a:cs typeface="Arial" pitchFamily="34" charset="0"/>
            </a:rPr>
            <a:t>Távközlés</a:t>
          </a:r>
          <a:endParaRPr lang="hu-HU" sz="1600" kern="1200" dirty="0"/>
        </a:p>
      </dsp:txBody>
      <dsp:txXfrm>
        <a:off x="4866201" y="1899562"/>
        <a:ext cx="1831687" cy="10682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2014.09.24.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14066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2014.09.24.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15254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2014.09.24.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626469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rezentacio_2020_borito_bg_M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5" y="0"/>
            <a:ext cx="9142569" cy="6857999"/>
          </a:xfrm>
          <a:prstGeom prst="rect">
            <a:avLst/>
          </a:prstGeom>
        </p:spPr>
      </p:pic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 smtClean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 smtClean="0"/>
              <a:t>Click to edit Alcím</a:t>
            </a:r>
          </a:p>
          <a:p>
            <a:pPr lvl="0"/>
            <a:endParaRPr lang="hu-HU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572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 smtClean="0"/>
              <a:t>Click to edit Master text styles</a:t>
            </a:r>
          </a:p>
          <a:p>
            <a:pPr lvl="1"/>
            <a:r>
              <a:rPr lang="hu-HU" dirty="0" smtClean="0"/>
              <a:t>Second level</a:t>
            </a:r>
          </a:p>
          <a:p>
            <a:pPr lvl="2"/>
            <a:r>
              <a:rPr lang="hu-HU" dirty="0" smtClean="0"/>
              <a:t>Third level</a:t>
            </a:r>
          </a:p>
          <a:p>
            <a:pPr lvl="3"/>
            <a:r>
              <a:rPr lang="hu-HU" dirty="0" smtClean="0"/>
              <a:t>Fourth level</a:t>
            </a:r>
          </a:p>
          <a:p>
            <a:pPr lvl="4"/>
            <a:r>
              <a:rPr lang="hu-HU" dirty="0" smtClean="0"/>
              <a:t>Fifth level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334000" y="1600200"/>
            <a:ext cx="33528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5240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142871-7357-434F-A8F3-CECC6D136ADE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2C4939-F161-2245-8138-B1FA9F0D34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1" i="0" u="none" strike="noStrike" kern="1200" cap="all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Click to edit Master title style</a:t>
            </a:r>
            <a:endParaRPr kumimoji="0" lang="en-US" sz="2400" b="1" i="0" u="none" strike="noStrike" kern="1200" cap="all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2014.09.24.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92772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2014.09.24.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12563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2014.09.24.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07665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2014.09.24.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31083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2014.09.24.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53412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2014.09.24.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3173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2014.09.24.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27467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2014.09.24.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09736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49448-F6D5-4A0E-BA3B-A979310BDC26}" type="datetimeFigureOut">
              <a:rPr lang="hu-HU" smtClean="0"/>
              <a:pPr/>
              <a:t>2014.09.24.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E392F-423A-4B2F-819A-04E49CF4C524}" type="slidenum">
              <a:rPr lang="hu-HU" smtClean="0"/>
              <a:pPr/>
              <a:t>‹#›</a:t>
            </a:fld>
            <a:endParaRPr lang="hu-HU"/>
          </a:p>
        </p:txBody>
      </p:sp>
      <p:pic>
        <p:nvPicPr>
          <p:cNvPr id="7" name="Picture 8" descr="prezentacio_2020_beliv_bg_ME.jpg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715" y="0"/>
            <a:ext cx="9142569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61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56" r:id="rId14"/>
    <p:sldLayoutId id="2147483657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inea.ec.europa.eu/en/cef/cef_transport/apply_for_funding/cef_transport_call_for_proposals_2014.htm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355976" y="2744924"/>
            <a:ext cx="4788024" cy="1368152"/>
          </a:xfrm>
        </p:spPr>
        <p:txBody>
          <a:bodyPr/>
          <a:lstStyle/>
          <a:p>
            <a:r>
              <a:rPr lang="hu-HU" sz="2700" dirty="0" smtClean="0"/>
              <a:t>Az Európai Hálózatfinanszírozási Eszköz </a:t>
            </a:r>
            <a:br>
              <a:rPr lang="hu-HU" sz="2700" dirty="0" smtClean="0"/>
            </a:br>
            <a:r>
              <a:rPr lang="hu-HU" sz="2700" dirty="0" smtClean="0"/>
              <a:t>(CEF – </a:t>
            </a:r>
            <a:r>
              <a:rPr lang="hu-HU" sz="2700" dirty="0" err="1" smtClean="0"/>
              <a:t>Connecting</a:t>
            </a:r>
            <a:r>
              <a:rPr lang="hu-HU" sz="2700" dirty="0" smtClean="0"/>
              <a:t> Europe </a:t>
            </a:r>
            <a:r>
              <a:rPr lang="hu-HU" sz="2700" dirty="0" err="1" smtClean="0"/>
              <a:t>Facility</a:t>
            </a:r>
            <a:r>
              <a:rPr lang="hu-HU" sz="2700" dirty="0" smtClean="0"/>
              <a:t>)</a:t>
            </a:r>
            <a:r>
              <a:rPr lang="hu-HU" sz="2600" dirty="0" smtClean="0"/>
              <a:t> </a:t>
            </a:r>
            <a:endParaRPr lang="en-US" sz="2600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/>
          </p:nvPr>
        </p:nvSpPr>
        <p:spPr>
          <a:xfrm>
            <a:off x="4495800" y="5445224"/>
            <a:ext cx="4343400" cy="1412776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hu-HU" sz="4000" dirty="0" smtClean="0">
                <a:solidFill>
                  <a:schemeClr val="bg1"/>
                </a:solidFill>
              </a:rPr>
              <a:t>Horváth Beatrix</a:t>
            </a:r>
          </a:p>
          <a:p>
            <a:pPr algn="ctr"/>
            <a:r>
              <a:rPr lang="hu-HU" sz="4000" dirty="0" smtClean="0">
                <a:solidFill>
                  <a:schemeClr val="bg1"/>
                </a:solidFill>
              </a:rPr>
              <a:t> Nemzeti Fejlesztési Minisztérium</a:t>
            </a:r>
          </a:p>
          <a:p>
            <a:pPr algn="ctr"/>
            <a:r>
              <a:rPr lang="hu-HU" sz="4000" dirty="0" smtClean="0">
                <a:solidFill>
                  <a:schemeClr val="bg1"/>
                </a:solidFill>
              </a:rPr>
              <a:t> CEF FŐOSZTÁLY </a:t>
            </a:r>
          </a:p>
          <a:p>
            <a:pPr algn="ctr"/>
            <a:r>
              <a:rPr lang="hu-HU" sz="4000" dirty="0" smtClean="0">
                <a:solidFill>
                  <a:schemeClr val="bg1"/>
                </a:solidFill>
              </a:rPr>
              <a:t>FŐOSZTÁLYVEZETŐ</a:t>
            </a:r>
          </a:p>
          <a:p>
            <a:pPr algn="ctr"/>
            <a:r>
              <a:rPr lang="hu-HU" sz="4000" dirty="0" smtClean="0">
                <a:solidFill>
                  <a:schemeClr val="bg1"/>
                </a:solidFill>
              </a:rPr>
              <a:t>Budapest, 2014. szeptember 24.</a:t>
            </a:r>
          </a:p>
          <a:p>
            <a:pPr algn="ctr"/>
            <a:r>
              <a:rPr lang="hu-HU" sz="4000" dirty="0" smtClean="0">
                <a:solidFill>
                  <a:schemeClr val="bg1"/>
                </a:solidFill>
              </a:rPr>
              <a:t>39. „Útügyi Napok”, Győr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2800" dirty="0" smtClean="0"/>
              <a:t>Törzshálózati folyosón belül előre azonosított projektek Magyarországon</a:t>
            </a:r>
            <a:endParaRPr lang="hu-HU" sz="28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457200" y="1763524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/>
              <a:t>Mediterrán</a:t>
            </a:r>
            <a:endParaRPr lang="hu-HU" sz="2800" dirty="0"/>
          </a:p>
        </p:txBody>
      </p:sp>
      <p:pic>
        <p:nvPicPr>
          <p:cNvPr id="6" name="Kép 5" descr="Névtelen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492896"/>
            <a:ext cx="7710484" cy="25620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2800" dirty="0" smtClean="0"/>
              <a:t>Törzshálózati folyosón belül előre azonosított projektek Magyarországon</a:t>
            </a:r>
            <a:endParaRPr lang="hu-HU" sz="28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457200" y="1763524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/>
              <a:t>Keleti/</a:t>
            </a:r>
            <a:r>
              <a:rPr lang="hu-HU" sz="2800" dirty="0" err="1" smtClean="0"/>
              <a:t>Kelet-Mediterrán</a:t>
            </a:r>
            <a:endParaRPr lang="hu-HU" sz="2800" dirty="0"/>
          </a:p>
        </p:txBody>
      </p:sp>
      <p:pic>
        <p:nvPicPr>
          <p:cNvPr id="9" name="Kép 8" descr="Névtelen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636912"/>
            <a:ext cx="7450251" cy="200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52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2800" dirty="0" smtClean="0"/>
              <a:t>Törzshálózati folyosón belül előre azonosított projektek Magyarországon</a:t>
            </a:r>
            <a:endParaRPr lang="hu-HU" sz="28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457200" y="1763524"/>
            <a:ext cx="8229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/>
              <a:t>Rajna-Duna</a:t>
            </a:r>
          </a:p>
          <a:p>
            <a:endParaRPr lang="hu-HU" sz="2800" dirty="0"/>
          </a:p>
          <a:p>
            <a:r>
              <a:rPr lang="hu-HU" sz="2000" dirty="0" smtClean="0"/>
              <a:t>Bécs-Pozsony / Bécs –Budapest / Pozsony-Budapest : vasút – nagy sebességű vasút tanulmányok</a:t>
            </a:r>
          </a:p>
          <a:p>
            <a:endParaRPr lang="hu-HU" sz="2000" dirty="0"/>
          </a:p>
          <a:p>
            <a:r>
              <a:rPr lang="hu-HU" sz="2000" dirty="0" smtClean="0"/>
              <a:t>Budapest-Arad: vasút – a Budapest és Arad közötti nagy sebességű vasúthálózatra vonatkozó tanulmányok</a:t>
            </a:r>
          </a:p>
          <a:p>
            <a:endParaRPr lang="hu-HU" sz="2000" dirty="0"/>
          </a:p>
          <a:p>
            <a:r>
              <a:rPr lang="hu-HU" sz="2000" dirty="0" err="1" smtClean="0"/>
              <a:t>Komárom-Komárno</a:t>
            </a:r>
            <a:r>
              <a:rPr lang="hu-HU" sz="2000" dirty="0" smtClean="0"/>
              <a:t>: belvízi hajózás – határon átívelő hídra vonatkozó tanulmányok és kivitelezésük</a:t>
            </a:r>
          </a:p>
          <a:p>
            <a:endParaRPr lang="hu-HU" sz="2000" dirty="0"/>
          </a:p>
          <a:p>
            <a:r>
              <a:rPr lang="hu-HU" sz="2000" smtClean="0"/>
              <a:t>+ belvízi hajózás (Duna)</a:t>
            </a:r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val="283000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Törzshálózati folyosók Magyarországon</a:t>
            </a:r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457200" y="1763524"/>
            <a:ext cx="8229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/>
              <a:t>A törzshálózat egyéb szakaszain előre azonosított projektek:</a:t>
            </a:r>
          </a:p>
          <a:p>
            <a:endParaRPr lang="hu-HU" sz="2800" dirty="0" smtClean="0"/>
          </a:p>
          <a:p>
            <a:endParaRPr lang="hu-HU" sz="2800" dirty="0"/>
          </a:p>
        </p:txBody>
      </p:sp>
      <p:pic>
        <p:nvPicPr>
          <p:cNvPr id="6" name="Kép 5" descr="Névtelen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868" y="2655125"/>
            <a:ext cx="7689548" cy="858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CEF prioritások</a:t>
            </a:r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827584" y="1844824"/>
            <a:ext cx="76328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lvl="0" indent="-355600" algn="just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hu-HU" sz="2200" dirty="0" smtClean="0"/>
              <a:t>Határon átnyúló nagyprojektek</a:t>
            </a:r>
          </a:p>
          <a:p>
            <a:pPr marL="355600" lvl="0" indent="-3556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hu-HU" sz="2200" dirty="0" smtClean="0"/>
              <a:t>Egyéb határon átnyúló, szűk keresztmetszet és </a:t>
            </a:r>
            <a:r>
              <a:rPr lang="hu-HU" sz="2200" dirty="0" err="1" smtClean="0"/>
              <a:t>multimodális</a:t>
            </a:r>
            <a:r>
              <a:rPr lang="hu-HU" sz="2200" dirty="0" smtClean="0"/>
              <a:t> projektek</a:t>
            </a:r>
          </a:p>
          <a:p>
            <a:pPr marL="355600" lvl="0" indent="-3556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hu-HU" sz="2200" dirty="0"/>
              <a:t>H</a:t>
            </a:r>
            <a:r>
              <a:rPr lang="hu-HU" sz="2200" dirty="0" smtClean="0"/>
              <a:t>orizontális projektek:</a:t>
            </a:r>
          </a:p>
          <a:p>
            <a:pPr marL="812800" lvl="1" indent="-3556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hu-HU" sz="2200" dirty="0" smtClean="0"/>
              <a:t>SESAR</a:t>
            </a:r>
          </a:p>
          <a:p>
            <a:pPr marL="812800" lvl="1" indent="-3556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hu-HU" sz="2200" dirty="0" smtClean="0"/>
              <a:t>ERTMS</a:t>
            </a:r>
          </a:p>
          <a:p>
            <a:pPr marL="812800" lvl="1" indent="-3556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hu-HU" sz="2200" dirty="0" smtClean="0"/>
              <a:t>Egyéb telematikai alkalmazások (RIS, ITS, </a:t>
            </a:r>
            <a:r>
              <a:rPr lang="hu-HU" sz="2200" dirty="0" err="1" smtClean="0"/>
              <a:t>e-Maritime</a:t>
            </a:r>
            <a:r>
              <a:rPr lang="hu-HU" sz="2200" dirty="0" smtClean="0"/>
              <a:t>…)</a:t>
            </a:r>
          </a:p>
          <a:p>
            <a:pPr marL="812800" lvl="1" indent="-3556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hu-HU" sz="2200" dirty="0" smtClean="0"/>
              <a:t>Tengeri gyorsforgalmi utak és LNG</a:t>
            </a:r>
          </a:p>
          <a:p>
            <a:pPr marL="812800" lvl="1" indent="-3556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hu-HU" sz="2200" dirty="0" smtClean="0"/>
              <a:t>Új technológiák és innováció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CEF pályázati felhívások</a:t>
            </a:r>
            <a:endParaRPr lang="hu-HU" dirty="0"/>
          </a:p>
        </p:txBody>
      </p:sp>
      <p:sp>
        <p:nvSpPr>
          <p:cNvPr id="3" name="Szövegdoboz 2"/>
          <p:cNvSpPr txBox="1"/>
          <p:nvPr/>
        </p:nvSpPr>
        <p:spPr>
          <a:xfrm>
            <a:off x="457200" y="1628800"/>
            <a:ext cx="82296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2000" dirty="0" smtClean="0"/>
              <a:t>Pályázati felhívásokat az Európai Bizottság (DG MOVE – Mobilitási és Közlekedési Főigazgatóság), ill. annak Végrehajtó Ügynöksége az INEA írja ki.</a:t>
            </a:r>
          </a:p>
          <a:p>
            <a:r>
              <a:rPr lang="hu-HU" sz="2000" dirty="0" smtClean="0"/>
              <a:t>2014-2016: nemzeti allokáció fenntartása, ugyanakkor pályázatos rendszer</a:t>
            </a:r>
          </a:p>
          <a:p>
            <a:pPr marL="622300" indent="-622300"/>
            <a:r>
              <a:rPr lang="hu-HU" b="1" dirty="0" smtClean="0"/>
              <a:t>2014. Évi pályázati felhívás:</a:t>
            </a:r>
          </a:p>
          <a:p>
            <a:pPr marL="533400" indent="-533400"/>
            <a:r>
              <a:rPr lang="hu-HU" dirty="0" smtClean="0"/>
              <a:t>	- A 2014. évi pályázati felhívás szakmai része </a:t>
            </a:r>
            <a:r>
              <a:rPr lang="hu-HU" b="1" dirty="0" smtClean="0"/>
              <a:t>2014</a:t>
            </a:r>
            <a:r>
              <a:rPr lang="hu-HU" dirty="0" smtClean="0"/>
              <a:t>. </a:t>
            </a:r>
            <a:r>
              <a:rPr lang="hu-HU" b="1" dirty="0" smtClean="0"/>
              <a:t>szeptember</a:t>
            </a:r>
            <a:r>
              <a:rPr lang="hu-HU" dirty="0" smtClean="0"/>
              <a:t> 11-én     megjelent az INEA honlapján </a:t>
            </a:r>
            <a:r>
              <a:rPr lang="hu-HU" dirty="0" smtClean="0">
                <a:hlinkClick r:id="rId2"/>
              </a:rPr>
              <a:t>http://inea.ec.europa.eu/en/cef/cef_transport/apply_for_funding/cef_transport_call_for_proposals_2014.htm</a:t>
            </a:r>
            <a:endParaRPr lang="hu-HU" dirty="0" smtClean="0"/>
          </a:p>
          <a:p>
            <a:r>
              <a:rPr lang="hu-HU" dirty="0" smtClean="0"/>
              <a:t>	A pályázati formanyomtatvány és az útmutató megjelenése 2014. szeptember 26-	</a:t>
            </a:r>
            <a:r>
              <a:rPr lang="hu-HU" dirty="0" err="1" smtClean="0"/>
              <a:t>ra</a:t>
            </a:r>
            <a:r>
              <a:rPr lang="hu-HU" dirty="0" smtClean="0"/>
              <a:t> várható.</a:t>
            </a:r>
          </a:p>
          <a:p>
            <a:pPr marL="285750" indent="-285750">
              <a:buFontTx/>
              <a:buChar char="-"/>
            </a:pPr>
            <a:r>
              <a:rPr lang="hu-HU" dirty="0" smtClean="0"/>
              <a:t>Az elszámolhatóság kezdete 2014. január 1.</a:t>
            </a:r>
          </a:p>
          <a:p>
            <a:pPr marL="285750" indent="-285750">
              <a:buFontTx/>
              <a:buChar char="-"/>
            </a:pPr>
            <a:r>
              <a:rPr lang="hu-HU" b="1" dirty="0" smtClean="0"/>
              <a:t>Benyújtási határidő: 2015. február 26.</a:t>
            </a:r>
            <a:endParaRPr lang="hu-HU" b="1" dirty="0"/>
          </a:p>
          <a:p>
            <a:pPr marL="285750" indent="-285750">
              <a:buFontTx/>
              <a:buChar char="-"/>
            </a:pPr>
            <a:r>
              <a:rPr lang="hu-HU" dirty="0" smtClean="0"/>
              <a:t>2015. évi és 2016. évi pályázati felhívás, a 2015. évi kiírástól kezdve az elszámolhatóság kezdete a pályázat benyújtása</a:t>
            </a:r>
          </a:p>
          <a:p>
            <a:pPr marL="285750" indent="-285750">
              <a:buFontTx/>
              <a:buChar char="-"/>
            </a:pPr>
            <a:r>
              <a:rPr lang="hu-HU" dirty="0" smtClean="0"/>
              <a:t>2017. évi pályázati felhívás: pályázat a fennmaradt kohéziós forrásokra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CEF pályázatok értékelése</a:t>
            </a:r>
            <a:endParaRPr lang="hu-HU" dirty="0"/>
          </a:p>
        </p:txBody>
      </p:sp>
      <p:sp>
        <p:nvSpPr>
          <p:cNvPr id="3" name="Szövegdoboz 2"/>
          <p:cNvSpPr txBox="1"/>
          <p:nvPr/>
        </p:nvSpPr>
        <p:spPr>
          <a:xfrm>
            <a:off x="755576" y="1628800"/>
            <a:ext cx="756084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2400" dirty="0" smtClean="0"/>
              <a:t>A CEF pályázatok értékelése a korábbi TEN-T pályázatok értékeléséhez hasonlóan fog történni, azaz érdemben eltér majd a KÖZOP/IKOP nagyprojektek elbírálási folyamatától azaz pl. az értékelés során </a:t>
            </a:r>
            <a:r>
              <a:rPr lang="hu-HU" sz="2400" b="1" dirty="0" smtClean="0"/>
              <a:t>nem</a:t>
            </a:r>
            <a:r>
              <a:rPr lang="hu-HU" sz="2400" dirty="0" smtClean="0"/>
              <a:t> </a:t>
            </a:r>
            <a:r>
              <a:rPr lang="hu-HU" sz="2400" b="1" dirty="0" smtClean="0"/>
              <a:t>lesznek</a:t>
            </a:r>
            <a:r>
              <a:rPr lang="hu-HU" sz="2400" dirty="0" smtClean="0"/>
              <a:t> </a:t>
            </a:r>
            <a:r>
              <a:rPr lang="hu-HU" sz="2400" b="1" dirty="0" smtClean="0"/>
              <a:t>kérdések</a:t>
            </a:r>
            <a:r>
              <a:rPr lang="hu-HU" sz="2400" dirty="0" smtClean="0"/>
              <a:t>, </a:t>
            </a:r>
            <a:r>
              <a:rPr lang="hu-HU" sz="2400" b="1" dirty="0" smtClean="0"/>
              <a:t>nincs</a:t>
            </a:r>
            <a:r>
              <a:rPr lang="hu-HU" sz="2400" dirty="0" smtClean="0"/>
              <a:t> </a:t>
            </a:r>
            <a:r>
              <a:rPr lang="hu-HU" sz="2400" b="1" dirty="0" smtClean="0"/>
              <a:t>hiánypótlási</a:t>
            </a:r>
            <a:r>
              <a:rPr lang="hu-HU" sz="2400" dirty="0" smtClean="0"/>
              <a:t> </a:t>
            </a:r>
            <a:r>
              <a:rPr lang="hu-HU" sz="2400" b="1" dirty="0" smtClean="0"/>
              <a:t>lehetőség</a:t>
            </a:r>
            <a:r>
              <a:rPr lang="hu-HU" sz="2400" dirty="0" smtClean="0"/>
              <a:t>, </a:t>
            </a:r>
            <a:r>
              <a:rPr lang="hu-HU" sz="2400" b="1" dirty="0" smtClean="0"/>
              <a:t>így</a:t>
            </a:r>
            <a:r>
              <a:rPr lang="hu-HU" sz="2400" dirty="0" smtClean="0"/>
              <a:t> </a:t>
            </a:r>
            <a:r>
              <a:rPr lang="hu-HU" sz="2400" b="1" dirty="0" smtClean="0"/>
              <a:t>kiemelten</a:t>
            </a:r>
            <a:r>
              <a:rPr lang="hu-HU" sz="2400" dirty="0" smtClean="0"/>
              <a:t> </a:t>
            </a:r>
            <a:r>
              <a:rPr lang="hu-HU" sz="2400" b="1" dirty="0" smtClean="0"/>
              <a:t>fontos</a:t>
            </a:r>
            <a:r>
              <a:rPr lang="hu-HU" sz="2400" dirty="0" smtClean="0"/>
              <a:t> </a:t>
            </a:r>
            <a:r>
              <a:rPr lang="hu-HU" sz="2400" b="1" dirty="0" smtClean="0"/>
              <a:t>lesz</a:t>
            </a:r>
            <a:r>
              <a:rPr lang="hu-HU" sz="2400" dirty="0" smtClean="0"/>
              <a:t> </a:t>
            </a:r>
            <a:r>
              <a:rPr lang="hu-HU" sz="2400" b="1" dirty="0" smtClean="0"/>
              <a:t>a</a:t>
            </a:r>
            <a:r>
              <a:rPr lang="hu-HU" sz="2400" dirty="0" smtClean="0"/>
              <a:t> </a:t>
            </a:r>
            <a:r>
              <a:rPr lang="hu-HU" sz="2400" b="1" dirty="0" smtClean="0"/>
              <a:t>jó</a:t>
            </a:r>
            <a:r>
              <a:rPr lang="hu-HU" sz="2400" dirty="0" smtClean="0"/>
              <a:t> </a:t>
            </a:r>
            <a:r>
              <a:rPr lang="hu-HU" sz="2400" b="1" dirty="0" smtClean="0"/>
              <a:t>minőség</a:t>
            </a:r>
            <a:r>
              <a:rPr lang="hu-HU" sz="2400" dirty="0" smtClean="0"/>
              <a:t>.</a:t>
            </a:r>
            <a:r>
              <a:rPr lang="hu-HU" sz="2400" dirty="0"/>
              <a:t> </a:t>
            </a:r>
            <a:r>
              <a:rPr lang="hu-HU" sz="2400" dirty="0" smtClean="0"/>
              <a:t>Az értékelésbe az Európai Bizottság (DG MOVE) és az INEA független szakértőket is bevon más érintett főigazgatóságok mellett.</a:t>
            </a:r>
          </a:p>
          <a:p>
            <a:pPr algn="just"/>
            <a:r>
              <a:rPr lang="hu-HU" sz="2400" dirty="0" smtClean="0"/>
              <a:t>Az értékelés pontozással történik (0-5 skálán), a következő szempontok szerint: érettség (előkészítettség), minőség, a projekt hatása, relevancia.</a:t>
            </a:r>
            <a:endParaRPr lang="hu-HU" dirty="0" smtClean="0"/>
          </a:p>
          <a:p>
            <a:pPr marL="285750" indent="-285750">
              <a:buFontTx/>
              <a:buChar char="-"/>
            </a:pPr>
            <a:endParaRPr lang="hu-HU" dirty="0" smtClean="0">
              <a:solidFill>
                <a:srgbClr val="FF0000"/>
              </a:solidFill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5180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Döntés a 2014. évi CEF pályázatokról</a:t>
            </a:r>
            <a:endParaRPr lang="hu-HU" dirty="0"/>
          </a:p>
        </p:txBody>
      </p:sp>
      <p:sp>
        <p:nvSpPr>
          <p:cNvPr id="3" name="Szövegdoboz 2"/>
          <p:cNvSpPr txBox="1"/>
          <p:nvPr/>
        </p:nvSpPr>
        <p:spPr>
          <a:xfrm>
            <a:off x="755576" y="1556792"/>
            <a:ext cx="756084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2200" dirty="0" smtClean="0"/>
              <a:t>2014. szeptember: pályázati felhívás megjelenése</a:t>
            </a:r>
          </a:p>
          <a:p>
            <a:pPr algn="just"/>
            <a:r>
              <a:rPr lang="hu-HU" sz="2200" dirty="0" smtClean="0"/>
              <a:t>2014. szeptember – 2015. február: pályázatok benyújtása</a:t>
            </a:r>
          </a:p>
          <a:p>
            <a:pPr algn="just"/>
            <a:r>
              <a:rPr lang="hu-HU" sz="2200" dirty="0" smtClean="0"/>
              <a:t>2015. március-május: a pályázatok Bizottság általi értékelése (külső és belső)</a:t>
            </a:r>
          </a:p>
          <a:p>
            <a:pPr algn="just"/>
            <a:r>
              <a:rPr lang="hu-HU" sz="2200" dirty="0" smtClean="0"/>
              <a:t>2015. július: a CEF Közlekedési Koordinációs Bizottság ülésén döntés a pályázatok támogathatóságáról  (a támogatás összege lehet kevesebb, mint az igényelt)</a:t>
            </a:r>
          </a:p>
          <a:p>
            <a:pPr algn="just"/>
            <a:r>
              <a:rPr lang="hu-HU" sz="2200" dirty="0" smtClean="0"/>
              <a:t>2015. október-december: az uniós támogatási szerződések (</a:t>
            </a:r>
            <a:r>
              <a:rPr lang="hu-HU" sz="2200" dirty="0" err="1" smtClean="0"/>
              <a:t>grant</a:t>
            </a:r>
            <a:r>
              <a:rPr lang="hu-HU" sz="2200" dirty="0" smtClean="0"/>
              <a:t> </a:t>
            </a:r>
            <a:r>
              <a:rPr lang="hu-HU" sz="2200" dirty="0" err="1" smtClean="0"/>
              <a:t>agreement</a:t>
            </a:r>
            <a:r>
              <a:rPr lang="hu-HU" sz="2200" dirty="0" smtClean="0"/>
              <a:t>) aláírása a Végrehajtó Ügynökség és a Pályázó között.</a:t>
            </a:r>
          </a:p>
          <a:p>
            <a:pPr algn="just"/>
            <a:r>
              <a:rPr lang="hu-HU" sz="2200" dirty="0" smtClean="0"/>
              <a:t>Ezt követően utalásra kerülhet az első előleg.</a:t>
            </a:r>
          </a:p>
          <a:p>
            <a:pPr marL="285750" indent="-285750" algn="just">
              <a:buFontTx/>
              <a:buChar char="-"/>
            </a:pPr>
            <a:endParaRPr lang="hu-HU" dirty="0" smtClean="0">
              <a:solidFill>
                <a:srgbClr val="FF0000"/>
              </a:solidFill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7446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CEF hazai érintett szervezetei</a:t>
            </a:r>
            <a:endParaRPr lang="hu-HU" dirty="0"/>
          </a:p>
        </p:txBody>
      </p:sp>
      <p:sp>
        <p:nvSpPr>
          <p:cNvPr id="3" name="Szövegdoboz 2"/>
          <p:cNvSpPr txBox="1"/>
          <p:nvPr/>
        </p:nvSpPr>
        <p:spPr>
          <a:xfrm>
            <a:off x="755576" y="1417638"/>
            <a:ext cx="756084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2400" dirty="0" smtClean="0"/>
              <a:t>Az NFM CEF előkészítéséért felelős egysége a CEF Főosztály, amely a Közlekedési Operatív Programokért Felelős Helyettes Államtitkárságon belül került létrehozásra.</a:t>
            </a:r>
            <a:r>
              <a:rPr lang="hu-HU" sz="2400" dirty="0"/>
              <a:t> </a:t>
            </a:r>
            <a:r>
              <a:rPr lang="hu-HU" sz="2400" dirty="0" smtClean="0"/>
              <a:t>A projektek és a pályázatok előkészítése során szoros az együttműködés az NFM Közlekedési Infrastruktúra Főosztállyal, a </a:t>
            </a:r>
            <a:r>
              <a:rPr lang="hu-HU" sz="2400" dirty="0" err="1" smtClean="0"/>
              <a:t>KKK-val</a:t>
            </a:r>
            <a:r>
              <a:rPr lang="hu-HU" sz="2400" dirty="0" smtClean="0"/>
              <a:t> és a KÖZOP Irányító Hatósággal. A nagy infrastrukturális CEF projekteket is jellemzően a NIF fogja megvalósítani</a:t>
            </a:r>
            <a:r>
              <a:rPr lang="hu-HU" sz="2400" dirty="0"/>
              <a:t> </a:t>
            </a:r>
            <a:r>
              <a:rPr lang="hu-HU" sz="2400" dirty="0" smtClean="0"/>
              <a:t>(de pl. </a:t>
            </a:r>
            <a:r>
              <a:rPr lang="hu-HU" sz="2400" dirty="0" err="1" smtClean="0"/>
              <a:t>Hungarocontrol</a:t>
            </a:r>
            <a:r>
              <a:rPr lang="hu-HU" sz="2400" dirty="0" smtClean="0"/>
              <a:t> horizontális projekt). A hazai CEF szabályozás kialakítása a 2014-2020 időszaki hazai jogszabállyal összhangban, annak előkészítése keretében folyamatban van.</a:t>
            </a:r>
          </a:p>
          <a:p>
            <a:pPr algn="just"/>
            <a:r>
              <a:rPr lang="hu-HU" sz="2400" dirty="0" smtClean="0"/>
              <a:t>2014. novemberében </a:t>
            </a:r>
            <a:r>
              <a:rPr lang="hu-HU" sz="2400" b="1" dirty="0" smtClean="0"/>
              <a:t>budapesti</a:t>
            </a:r>
            <a:r>
              <a:rPr lang="hu-HU" sz="2400" dirty="0" smtClean="0"/>
              <a:t> </a:t>
            </a:r>
            <a:r>
              <a:rPr lang="hu-HU" sz="2400" b="1" dirty="0" smtClean="0"/>
              <a:t>CEF</a:t>
            </a:r>
            <a:r>
              <a:rPr lang="hu-HU" sz="2400" dirty="0" smtClean="0"/>
              <a:t> </a:t>
            </a:r>
            <a:r>
              <a:rPr lang="hu-HU" sz="2400" b="1" dirty="0" err="1" smtClean="0"/>
              <a:t>info</a:t>
            </a:r>
            <a:r>
              <a:rPr lang="hu-HU" sz="2400" dirty="0" smtClean="0"/>
              <a:t> </a:t>
            </a:r>
            <a:r>
              <a:rPr lang="hu-HU" sz="2400" b="1" dirty="0" err="1" smtClean="0"/>
              <a:t>day</a:t>
            </a:r>
            <a:r>
              <a:rPr lang="hu-HU" sz="2400" dirty="0" smtClean="0"/>
              <a:t> tervezett. </a:t>
            </a:r>
            <a:endParaRPr lang="hu-HU" dirty="0" smtClean="0"/>
          </a:p>
          <a:p>
            <a:pPr marL="285750" indent="-285750">
              <a:buFontTx/>
              <a:buChar char="-"/>
            </a:pPr>
            <a:endParaRPr lang="hu-HU" dirty="0" smtClean="0">
              <a:solidFill>
                <a:srgbClr val="FF0000"/>
              </a:solidFill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066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7984" y="2102061"/>
            <a:ext cx="4176464" cy="1872208"/>
          </a:xfrm>
        </p:spPr>
        <p:txBody>
          <a:bodyPr/>
          <a:lstStyle/>
          <a:p>
            <a:r>
              <a:rPr lang="hu-H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KÖSZÖNÖM A FIGYELMET!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3851920" y="5244008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chemeClr val="bg1"/>
                </a:solidFill>
              </a:rPr>
              <a:t>E-mail: </a:t>
            </a:r>
            <a:r>
              <a:rPr lang="hu-HU" sz="2400" dirty="0" err="1" smtClean="0">
                <a:solidFill>
                  <a:schemeClr val="bg1"/>
                </a:solidFill>
              </a:rPr>
              <a:t>beatrix.horvath</a:t>
            </a:r>
            <a:r>
              <a:rPr lang="hu-HU" sz="2400" dirty="0" smtClean="0">
                <a:solidFill>
                  <a:schemeClr val="bg1"/>
                </a:solidFill>
              </a:rPr>
              <a:t>@</a:t>
            </a:r>
            <a:r>
              <a:rPr lang="hu-HU" sz="2400" dirty="0" err="1" smtClean="0">
                <a:solidFill>
                  <a:schemeClr val="bg1"/>
                </a:solidFill>
              </a:rPr>
              <a:t>nfm.gov.hu</a:t>
            </a:r>
            <a:endParaRPr lang="hu-H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r>
              <a:rPr lang="hu-HU" dirty="0" smtClean="0"/>
              <a:t>CEF</a:t>
            </a:r>
            <a:br>
              <a:rPr lang="hu-HU" dirty="0" smtClean="0"/>
            </a:br>
            <a:r>
              <a:rPr lang="hu-HU" dirty="0" smtClean="0"/>
              <a:t>Egy finanszírozási keret – 3 ágazat</a:t>
            </a:r>
            <a:endParaRPr lang="en-US" dirty="0"/>
          </a:p>
        </p:txBody>
      </p:sp>
      <p:graphicFrame>
        <p:nvGraphicFramePr>
          <p:cNvPr id="6" name="Tartalom helye 5"/>
          <p:cNvGraphicFramePr>
            <a:graphicFrameLocks noGrp="1"/>
          </p:cNvGraphicFramePr>
          <p:nvPr>
            <p:ph sz="half" idx="1"/>
          </p:nvPr>
        </p:nvGraphicFramePr>
        <p:xfrm>
          <a:off x="457200" y="2923203"/>
          <a:ext cx="6732240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Szövegdoboz 8"/>
          <p:cNvSpPr txBox="1"/>
          <p:nvPr/>
        </p:nvSpPr>
        <p:spPr>
          <a:xfrm>
            <a:off x="6372200" y="2276872"/>
            <a:ext cx="2592288" cy="6463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Finanszírozási keret </a:t>
            </a:r>
          </a:p>
          <a:p>
            <a:pPr algn="ctr"/>
            <a:r>
              <a:rPr lang="hu-HU" dirty="0" smtClean="0"/>
              <a:t>2014-2020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512" y="381000"/>
            <a:ext cx="8784976" cy="609600"/>
          </a:xfrm>
        </p:spPr>
        <p:txBody>
          <a:bodyPr>
            <a:noAutofit/>
          </a:bodyPr>
          <a:lstStyle/>
          <a:p>
            <a:r>
              <a:rPr lang="hu-HU" sz="3600" dirty="0" smtClean="0"/>
              <a:t>Az Európai Hálózatfinanszírozási Eszköz – CEF</a:t>
            </a:r>
            <a:endParaRPr lang="hu-HU" sz="36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179512" y="1556792"/>
            <a:ext cx="8784976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/>
              <a:t>A releváns </a:t>
            </a:r>
            <a:r>
              <a:rPr lang="hu-HU" sz="2000" b="1" dirty="0" smtClean="0"/>
              <a:t>közlekedési</a:t>
            </a:r>
            <a:r>
              <a:rPr lang="hu-HU" sz="2000" dirty="0" smtClean="0"/>
              <a:t> uniós jogszabályok:</a:t>
            </a:r>
          </a:p>
          <a:p>
            <a:endParaRPr lang="hu-HU" sz="2000" dirty="0" smtClean="0"/>
          </a:p>
          <a:p>
            <a:pPr marL="266700" indent="-177800" algn="just">
              <a:buFont typeface="Arial" pitchFamily="34" charset="0"/>
              <a:buChar char="•"/>
            </a:pPr>
            <a:r>
              <a:rPr lang="hu-HU" sz="2000" dirty="0" smtClean="0"/>
              <a:t> </a:t>
            </a:r>
            <a:r>
              <a:rPr lang="hu-HU" sz="2000" b="1" dirty="0" smtClean="0"/>
              <a:t>TEN-T rendelet</a:t>
            </a:r>
            <a:r>
              <a:rPr lang="hu-HU" sz="2000" dirty="0" smtClean="0"/>
              <a:t>: Az Európai Parlament és Tanács </a:t>
            </a:r>
            <a:r>
              <a:rPr lang="hu-HU" sz="2000" b="1" dirty="0" smtClean="0"/>
              <a:t>1315/2013/EU</a:t>
            </a:r>
            <a:r>
              <a:rPr lang="hu-HU" sz="2000" dirty="0" smtClean="0"/>
              <a:t> rendelete a transzeurópai közlekedési hálózat fejlesztésére vonatkozó uniós iránymutatásokról és a 661/2010/EU határozat hatályon kívül helyezéséről</a:t>
            </a:r>
          </a:p>
          <a:p>
            <a:pPr marL="266700" indent="-177800" algn="just">
              <a:buFont typeface="Arial" pitchFamily="34" charset="0"/>
              <a:buChar char="•"/>
            </a:pPr>
            <a:endParaRPr lang="hu-HU" sz="2000" dirty="0" smtClean="0"/>
          </a:p>
          <a:p>
            <a:pPr marL="266700" indent="-177800" algn="just">
              <a:buFont typeface="Arial" pitchFamily="34" charset="0"/>
              <a:buChar char="•"/>
            </a:pPr>
            <a:r>
              <a:rPr lang="hu-HU" sz="2000" dirty="0" smtClean="0"/>
              <a:t> </a:t>
            </a:r>
            <a:r>
              <a:rPr lang="hu-HU" sz="2000" b="1" dirty="0" smtClean="0"/>
              <a:t>CEF rendelet</a:t>
            </a:r>
            <a:r>
              <a:rPr lang="hu-HU" sz="2000" dirty="0" smtClean="0"/>
              <a:t>: Az Európai Parlament és Tanács </a:t>
            </a:r>
            <a:r>
              <a:rPr lang="hu-HU" sz="2000" b="1" dirty="0" smtClean="0"/>
              <a:t>1316/2013/EU</a:t>
            </a:r>
            <a:r>
              <a:rPr lang="hu-HU" sz="2000" dirty="0" smtClean="0"/>
              <a:t> rendelete a az Európai Hálózatfinanszírozási Eszköz létrehozásáról, a 913/2010/EU rendelet módosításáról és a 680/2007/EK és 67/2010/EK rendelet hatályon kívül helyezéséről</a:t>
            </a:r>
          </a:p>
          <a:p>
            <a:pPr marL="266700" indent="-177800" algn="just">
              <a:buFont typeface="Arial" pitchFamily="34" charset="0"/>
              <a:buChar char="•"/>
            </a:pPr>
            <a:endParaRPr lang="hu-HU" sz="2000" dirty="0" smtClean="0"/>
          </a:p>
          <a:p>
            <a:pPr marL="266700" indent="-177800" algn="just">
              <a:buFont typeface="Arial" pitchFamily="34" charset="0"/>
              <a:buChar char="•"/>
            </a:pPr>
            <a:r>
              <a:rPr lang="pt-BR" sz="2000" dirty="0" smtClean="0"/>
              <a:t>A B</a:t>
            </a:r>
            <a:r>
              <a:rPr lang="hu-HU" sz="2000" dirty="0" err="1" smtClean="0"/>
              <a:t>izottság</a:t>
            </a:r>
            <a:r>
              <a:rPr lang="pt-BR" sz="2000" dirty="0" smtClean="0"/>
              <a:t> </a:t>
            </a:r>
            <a:r>
              <a:rPr lang="pt-BR" sz="2000" b="1" dirty="0" smtClean="0"/>
              <a:t>275/2014/EU</a:t>
            </a:r>
            <a:r>
              <a:rPr lang="pt-BR" sz="2000" dirty="0" smtClean="0"/>
              <a:t> </a:t>
            </a:r>
            <a:r>
              <a:rPr lang="hu-HU" sz="2000" dirty="0" smtClean="0"/>
              <a:t>felhatalmazáson alapuló az Európai Hálózatfinanszírozási Eszköz létrehozásáról szóló 1316/2013/EU európai parlamenti és tanácsi rendelet I. mellékletének módosításáról </a:t>
            </a:r>
          </a:p>
          <a:p>
            <a:pPr>
              <a:buFont typeface="Arial" pitchFamily="34" charset="0"/>
              <a:buChar char="•"/>
            </a:pPr>
            <a:endParaRPr lang="hu-HU" sz="2400" dirty="0" smtClean="0"/>
          </a:p>
          <a:p>
            <a:endParaRPr lang="hu-HU" sz="2400" dirty="0" smtClean="0"/>
          </a:p>
          <a:p>
            <a:pPr marL="723900" lvl="1" indent="-279400">
              <a:spcBef>
                <a:spcPts val="600"/>
              </a:spcBef>
              <a:buFont typeface="Arial" pitchFamily="34" charset="0"/>
              <a:buChar char="•"/>
            </a:pPr>
            <a:endParaRPr lang="hu-HU" sz="2400" dirty="0" smtClean="0"/>
          </a:p>
          <a:p>
            <a:pPr marL="723900" lvl="1" indent="-279400">
              <a:spcBef>
                <a:spcPts val="600"/>
              </a:spcBef>
              <a:buFont typeface="Arial" pitchFamily="34" charset="0"/>
              <a:buChar char="•"/>
            </a:pPr>
            <a:endParaRPr lang="hu-HU" sz="2400" dirty="0" smtClean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2297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512" y="381000"/>
            <a:ext cx="8784976" cy="609600"/>
          </a:xfrm>
        </p:spPr>
        <p:txBody>
          <a:bodyPr>
            <a:noAutofit/>
          </a:bodyPr>
          <a:lstStyle/>
          <a:p>
            <a:r>
              <a:rPr lang="hu-HU" sz="3600" dirty="0" smtClean="0"/>
              <a:t>Az Európai Hálózatfinanszírozási Eszköz – CEF</a:t>
            </a:r>
            <a:endParaRPr lang="hu-HU" sz="36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179512" y="1772816"/>
            <a:ext cx="87849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CEF általános célkitűzései:</a:t>
            </a:r>
          </a:p>
          <a:p>
            <a:pPr marL="723900" lvl="1" indent="-279400">
              <a:buFont typeface="Arial" pitchFamily="34" charset="0"/>
              <a:buChar char="•"/>
            </a:pPr>
            <a:r>
              <a:rPr lang="hu-HU" sz="2400" dirty="0" smtClean="0"/>
              <a:t>   nagyobb hangsúly az európai hozzáadott értékkel rendelkező  	projekteken</a:t>
            </a:r>
          </a:p>
          <a:p>
            <a:pPr marL="723900" lvl="1" indent="-279400">
              <a:buFont typeface="Arial" pitchFamily="34" charset="0"/>
              <a:buChar char="•"/>
            </a:pPr>
            <a:r>
              <a:rPr lang="hu-HU" sz="2400" dirty="0" smtClean="0"/>
              <a:t>   Kiegészítik egymást más uniós forrásokkal (pl. Kohéziós/ERFA, 	Horizont 2020)</a:t>
            </a:r>
          </a:p>
          <a:p>
            <a:pPr marL="723900" lvl="1" indent="-279400">
              <a:buFont typeface="Arial" pitchFamily="34" charset="0"/>
              <a:buChar char="•"/>
            </a:pPr>
            <a:r>
              <a:rPr lang="hu-HU" sz="2400" dirty="0" smtClean="0"/>
              <a:t>   rugalmasság a szektorok között, átcsoportosítási lehetőség a 	félidei felülvizsgálat során</a:t>
            </a:r>
          </a:p>
          <a:p>
            <a:pPr marL="723900" lvl="1" indent="-279400">
              <a:buFont typeface="Arial" pitchFamily="34" charset="0"/>
              <a:buChar char="•"/>
            </a:pPr>
            <a:r>
              <a:rPr lang="hu-HU" sz="2400" dirty="0" smtClean="0"/>
              <a:t>   az ágazatok közötti szinergiák erősítése</a:t>
            </a:r>
          </a:p>
          <a:p>
            <a:pPr marL="723900" lvl="1" indent="-279400">
              <a:buFont typeface="Arial" pitchFamily="34" charset="0"/>
              <a:buChar char="•"/>
            </a:pPr>
            <a:r>
              <a:rPr lang="hu-HU" sz="2400" dirty="0" smtClean="0"/>
              <a:t>   az innovatív pénzügyi eszközök támogatása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CEF költségvetés</a:t>
            </a:r>
            <a:endParaRPr lang="hu-HU" dirty="0"/>
          </a:p>
        </p:txBody>
      </p:sp>
      <p:sp>
        <p:nvSpPr>
          <p:cNvPr id="3" name="Szövegdoboz 2"/>
          <p:cNvSpPr txBox="1"/>
          <p:nvPr/>
        </p:nvSpPr>
        <p:spPr>
          <a:xfrm>
            <a:off x="457200" y="1772816"/>
            <a:ext cx="843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sp>
        <p:nvSpPr>
          <p:cNvPr id="6" name="Téglalap 5"/>
          <p:cNvSpPr/>
          <p:nvPr/>
        </p:nvSpPr>
        <p:spPr>
          <a:xfrm>
            <a:off x="457200" y="2142148"/>
            <a:ext cx="843528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u-HU" sz="2400" dirty="0" smtClean="0">
                <a:solidFill>
                  <a:srgbClr val="282828"/>
                </a:solidFill>
                <a:latin typeface="+mj-lt"/>
                <a:ea typeface="Times New Roman" pitchFamily="18" charset="0"/>
                <a:cs typeface="Arial" pitchFamily="34" charset="0"/>
              </a:rPr>
              <a:t>  Közlekedés (teljes uniós költségvetés): 26,250 milliárd EUR, melyből </a:t>
            </a:r>
            <a:endParaRPr lang="hu-HU" sz="2400" dirty="0" smtClean="0">
              <a:solidFill>
                <a:prstClr val="black"/>
              </a:solidFill>
              <a:latin typeface="+mj-lt"/>
              <a:cs typeface="Arial" pitchFamily="34" charset="0"/>
            </a:endParaRPr>
          </a:p>
          <a:p>
            <a:pPr marL="723900" lvl="0" defTabSz="914400" eaLnBrk="0" fontAlgn="base" hangingPunct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u-HU" sz="2400" dirty="0" smtClean="0">
                <a:solidFill>
                  <a:srgbClr val="282828"/>
                </a:solidFill>
                <a:latin typeface="+mj-lt"/>
                <a:ea typeface="Times New Roman" pitchFamily="18" charset="0"/>
                <a:cs typeface="Arial" pitchFamily="34" charset="0"/>
              </a:rPr>
              <a:t>  14,945 milliárd euró valamennyi tagállam részére</a:t>
            </a:r>
            <a:endParaRPr lang="hu-HU" sz="2400" dirty="0" smtClean="0">
              <a:solidFill>
                <a:prstClr val="black"/>
              </a:solidFill>
              <a:latin typeface="+mj-lt"/>
              <a:cs typeface="Arial" pitchFamily="34" charset="0"/>
            </a:endParaRPr>
          </a:p>
          <a:p>
            <a:pPr marL="723900" lvl="0" defTabSz="914400" eaLnBrk="0" fontAlgn="base" hangingPunct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u-HU" sz="2400" dirty="0" smtClean="0">
                <a:solidFill>
                  <a:srgbClr val="282828"/>
                </a:solidFill>
                <a:latin typeface="+mj-lt"/>
                <a:ea typeface="Times New Roman" pitchFamily="18" charset="0"/>
                <a:cs typeface="Arial" pitchFamily="34" charset="0"/>
              </a:rPr>
              <a:t>  11,305 milliárd euró a Kohéziós Alap tagállamainak</a:t>
            </a:r>
            <a:endParaRPr lang="hu-HU" sz="2400" dirty="0" smtClean="0">
              <a:solidFill>
                <a:prstClr val="black"/>
              </a:solidFill>
              <a:latin typeface="+mj-lt"/>
              <a:cs typeface="Arial" pitchFamily="34" charset="0"/>
            </a:endParaRPr>
          </a:p>
          <a:p>
            <a:pPr lvl="0" defTabSz="914400" eaLnBrk="0" fontAlgn="base" hangingPunct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u-HU" sz="2400" dirty="0" smtClean="0">
                <a:solidFill>
                  <a:srgbClr val="282828"/>
                </a:solidFill>
                <a:latin typeface="+mj-lt"/>
                <a:ea typeface="Times New Roman" pitchFamily="18" charset="0"/>
                <a:cs typeface="Arial" pitchFamily="34" charset="0"/>
              </a:rPr>
              <a:t>  Energetika: 5,850 milliárd euró az energia infrastruktúrára.	</a:t>
            </a:r>
            <a:endParaRPr lang="hu-HU" sz="2400" dirty="0" smtClean="0">
              <a:solidFill>
                <a:prstClr val="black"/>
              </a:solidFill>
              <a:latin typeface="+mj-lt"/>
              <a:cs typeface="Arial" pitchFamily="34" charset="0"/>
            </a:endParaRPr>
          </a:p>
          <a:p>
            <a:pPr marL="266700" lvl="0" indent="-266700" defTabSz="914400" eaLnBrk="0" fontAlgn="base" hangingPunct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u-HU" sz="2400" dirty="0" smtClean="0">
                <a:solidFill>
                  <a:srgbClr val="282828"/>
                </a:solidFill>
                <a:latin typeface="+mj-lt"/>
                <a:ea typeface="Times New Roman" pitchFamily="18" charset="0"/>
                <a:cs typeface="Arial" pitchFamily="34" charset="0"/>
              </a:rPr>
              <a:t>Távközlés: 1,141 milliárd euró a szélessávú és digitális  szolgáltatásokra</a:t>
            </a:r>
            <a:endParaRPr lang="hu-HU" sz="2400" dirty="0" smtClean="0">
              <a:solidFill>
                <a:prstClr val="black"/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CEF kohéziós költségvetés</a:t>
            </a:r>
            <a:endParaRPr lang="hu-HU" dirty="0"/>
          </a:p>
        </p:txBody>
      </p:sp>
      <p:sp>
        <p:nvSpPr>
          <p:cNvPr id="3" name="Szövegdoboz 2"/>
          <p:cNvSpPr txBox="1"/>
          <p:nvPr/>
        </p:nvSpPr>
        <p:spPr>
          <a:xfrm>
            <a:off x="457200" y="1772816"/>
            <a:ext cx="843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sp>
        <p:nvSpPr>
          <p:cNvPr id="6" name="Téglalap 5"/>
          <p:cNvSpPr/>
          <p:nvPr/>
        </p:nvSpPr>
        <p:spPr>
          <a:xfrm>
            <a:off x="457200" y="2142148"/>
            <a:ext cx="843528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ts val="600"/>
              </a:spcBef>
              <a:spcAft>
                <a:spcPts val="600"/>
              </a:spcAft>
            </a:pPr>
            <a:r>
              <a:rPr lang="hu-HU" sz="2400" dirty="0" smtClean="0">
                <a:solidFill>
                  <a:srgbClr val="282828"/>
                </a:solidFill>
                <a:latin typeface="+mj-lt"/>
                <a:ea typeface="Times New Roman" pitchFamily="18" charset="0"/>
                <a:cs typeface="Arial" pitchFamily="34" charset="0"/>
              </a:rPr>
              <a:t>11,305 milliárd euró a Kohéziós Alap tagállamainak</a:t>
            </a:r>
            <a:endParaRPr lang="hu-HU" sz="2400" dirty="0" smtClean="0">
              <a:solidFill>
                <a:prstClr val="black"/>
              </a:solidFill>
              <a:latin typeface="+mj-lt"/>
              <a:cs typeface="Arial" pitchFamily="34" charset="0"/>
            </a:endParaRPr>
          </a:p>
          <a:p>
            <a:pPr lvl="0" algn="just" defTabSz="914400" eaLnBrk="0" fontAlgn="base" hangingPunct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u-HU" sz="2400" dirty="0" smtClean="0">
                <a:solidFill>
                  <a:srgbClr val="282828"/>
                </a:solidFill>
                <a:latin typeface="+mj-lt"/>
                <a:ea typeface="Times New Roman" pitchFamily="18" charset="0"/>
                <a:cs typeface="Arial" pitchFamily="34" charset="0"/>
              </a:rPr>
              <a:t>  1.075 millió euró nemzeti allokáció Magyarországnak</a:t>
            </a:r>
          </a:p>
          <a:p>
            <a:pPr marL="266700" lvl="0" indent="-266700" algn="just" defTabSz="914400" eaLnBrk="0" fontAlgn="base" hangingPunct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u-HU" sz="2400" dirty="0" smtClean="0">
                <a:solidFill>
                  <a:srgbClr val="282828"/>
                </a:solidFill>
                <a:latin typeface="+mj-lt"/>
                <a:cs typeface="Arial" pitchFamily="34" charset="0"/>
              </a:rPr>
              <a:t>nettó 373 Mrd Ft (295,1 Ft/EUR árfolyamon), </a:t>
            </a:r>
            <a:r>
              <a:rPr lang="hu-HU" sz="2400" dirty="0" err="1" smtClean="0">
                <a:solidFill>
                  <a:srgbClr val="282828"/>
                </a:solidFill>
                <a:latin typeface="+mj-lt"/>
                <a:cs typeface="Arial" pitchFamily="34" charset="0"/>
              </a:rPr>
              <a:t>max</a:t>
            </a:r>
            <a:r>
              <a:rPr lang="hu-HU" sz="2400" dirty="0" smtClean="0">
                <a:solidFill>
                  <a:srgbClr val="282828"/>
                </a:solidFill>
                <a:latin typeface="+mj-lt"/>
                <a:cs typeface="Arial" pitchFamily="34" charset="0"/>
              </a:rPr>
              <a:t>. 85 %-os EU támogatási aránnyal és 15 %-os társfinanszírozással számolva</a:t>
            </a:r>
          </a:p>
          <a:p>
            <a:pPr marL="266700" lvl="0" indent="-266700" defTabSz="914400" eaLnBrk="0" fontAlgn="base" hangingPunct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u-HU" sz="2400" dirty="0" smtClean="0">
                <a:solidFill>
                  <a:srgbClr val="282828"/>
                </a:solidFill>
                <a:latin typeface="+mj-lt"/>
                <a:cs typeface="Arial" pitchFamily="34" charset="0"/>
              </a:rPr>
              <a:t>Az ÁFA a CEF esetében sem elszámolható.</a:t>
            </a:r>
          </a:p>
          <a:p>
            <a:pPr marL="266700" lvl="0" indent="-266700" algn="just" defTabSz="914400" eaLnBrk="0" fontAlgn="base" hangingPunct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u-HU" sz="2400" dirty="0" smtClean="0">
                <a:solidFill>
                  <a:srgbClr val="282828"/>
                </a:solidFill>
                <a:latin typeface="+mj-lt"/>
                <a:cs typeface="Arial" pitchFamily="34" charset="0"/>
              </a:rPr>
              <a:t>A nemzeti boríték támogatási összegét a 2014-2016. évi 3 pályázaton kell lekötni.</a:t>
            </a:r>
            <a:r>
              <a:rPr lang="hu-HU" sz="2400" dirty="0">
                <a:solidFill>
                  <a:srgbClr val="282828"/>
                </a:solidFill>
                <a:latin typeface="+mj-lt"/>
                <a:cs typeface="Arial" pitchFamily="34" charset="0"/>
              </a:rPr>
              <a:t> </a:t>
            </a:r>
            <a:r>
              <a:rPr lang="hu-HU" sz="2400" dirty="0" smtClean="0">
                <a:solidFill>
                  <a:srgbClr val="282828"/>
                </a:solidFill>
                <a:latin typeface="+mj-lt"/>
                <a:cs typeface="Arial" pitchFamily="34" charset="0"/>
              </a:rPr>
              <a:t>A projektek végrehajtása lehet több éves, 2016 utáni, 2022-ig lehetnek majd kifizetések.</a:t>
            </a:r>
          </a:p>
        </p:txBody>
      </p:sp>
    </p:spTree>
    <p:extLst>
      <p:ext uri="{BB962C8B-B14F-4D97-AF65-F5344CB8AC3E}">
        <p14:creationId xmlns:p14="http://schemas.microsoft.com/office/powerpoint/2010/main" val="205611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CEF projekt előkészítés</a:t>
            </a:r>
            <a:endParaRPr lang="hu-HU" dirty="0"/>
          </a:p>
        </p:txBody>
      </p:sp>
      <p:sp>
        <p:nvSpPr>
          <p:cNvPr id="3" name="Szövegdoboz 2"/>
          <p:cNvSpPr txBox="1"/>
          <p:nvPr/>
        </p:nvSpPr>
        <p:spPr>
          <a:xfrm>
            <a:off x="457200" y="1772816"/>
            <a:ext cx="843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sp>
        <p:nvSpPr>
          <p:cNvPr id="6" name="Téglalap 5"/>
          <p:cNvSpPr/>
          <p:nvPr/>
        </p:nvSpPr>
        <p:spPr>
          <a:xfrm>
            <a:off x="457200" y="2142148"/>
            <a:ext cx="843528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 eaLnBrk="0" fontAlgn="base" hangingPunct="0">
              <a:spcBef>
                <a:spcPts val="600"/>
              </a:spcBef>
              <a:spcAft>
                <a:spcPts val="600"/>
              </a:spcAft>
            </a:pPr>
            <a:r>
              <a:rPr lang="hu-HU" sz="2400" dirty="0" smtClean="0">
                <a:solidFill>
                  <a:srgbClr val="282828"/>
                </a:solidFill>
                <a:latin typeface="+mj-lt"/>
                <a:cs typeface="Arial" pitchFamily="34" charset="0"/>
              </a:rPr>
              <a:t>KÖZOP/IKOP nagyprojektekkel közös projekt csatorna</a:t>
            </a:r>
          </a:p>
          <a:p>
            <a:pPr lvl="0" algn="just" defTabSz="914400" eaLnBrk="0" fontAlgn="base" hangingPunct="0">
              <a:spcBef>
                <a:spcPts val="600"/>
              </a:spcBef>
              <a:spcAft>
                <a:spcPts val="600"/>
              </a:spcAft>
            </a:pPr>
            <a:r>
              <a:rPr lang="hu-HU" sz="2400" dirty="0" smtClean="0">
                <a:solidFill>
                  <a:srgbClr val="282828"/>
                </a:solidFill>
                <a:latin typeface="+mj-lt"/>
                <a:cs typeface="Arial" pitchFamily="34" charset="0"/>
              </a:rPr>
              <a:t>Előkészítés közös elvek szerint az átjárhatóság biztosítása érdekében (ugyanazok a mellékletek: megvalósíthatósági tanulmány – költség-haszon elemzés, környezetvédelmi dokumentáció).</a:t>
            </a:r>
          </a:p>
          <a:p>
            <a:pPr lvl="0" algn="just" defTabSz="914400" eaLnBrk="0" fontAlgn="base" hangingPunct="0">
              <a:spcBef>
                <a:spcPts val="600"/>
              </a:spcBef>
              <a:spcAft>
                <a:spcPts val="600"/>
              </a:spcAft>
            </a:pPr>
            <a:r>
              <a:rPr lang="hu-HU" sz="2400" dirty="0" smtClean="0">
                <a:solidFill>
                  <a:srgbClr val="282828"/>
                </a:solidFill>
                <a:latin typeface="+mj-lt"/>
                <a:cs typeface="Arial" pitchFamily="34" charset="0"/>
              </a:rPr>
              <a:t>Számos potenciális CEF projekt előkészítése már </a:t>
            </a:r>
            <a:r>
              <a:rPr lang="hu-HU" sz="2400" dirty="0" err="1" smtClean="0">
                <a:solidFill>
                  <a:srgbClr val="282828"/>
                </a:solidFill>
                <a:latin typeface="+mj-lt"/>
                <a:cs typeface="Arial" pitchFamily="34" charset="0"/>
              </a:rPr>
              <a:t>KÖZOP-ból</a:t>
            </a:r>
            <a:r>
              <a:rPr lang="hu-HU" sz="2400" dirty="0" smtClean="0">
                <a:solidFill>
                  <a:srgbClr val="282828"/>
                </a:solidFill>
                <a:latin typeface="+mj-lt"/>
                <a:cs typeface="Arial" pitchFamily="34" charset="0"/>
              </a:rPr>
              <a:t> megkezdődött és folyamatban van, további előkészítési források biztosítandók.</a:t>
            </a:r>
            <a:endParaRPr lang="hu-HU" sz="2400" dirty="0" smtClean="0">
              <a:solidFill>
                <a:prstClr val="black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14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31032"/>
          </a:xfrm>
        </p:spPr>
        <p:txBody>
          <a:bodyPr>
            <a:normAutofit fontScale="90000"/>
          </a:bodyPr>
          <a:lstStyle/>
          <a:p>
            <a:r>
              <a:rPr lang="hu-HU" sz="3600" dirty="0" smtClean="0"/>
              <a:t>A Kohéziós országok számára elkülönített források (11,3 milliárd euró) elvei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  <p:sp>
        <p:nvSpPr>
          <p:cNvPr id="5" name="Téglalap 4"/>
          <p:cNvSpPr/>
          <p:nvPr/>
        </p:nvSpPr>
        <p:spPr>
          <a:xfrm>
            <a:off x="457200" y="1844824"/>
            <a:ext cx="853268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0" indent="-355600" algn="just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hu-HU" sz="2200" dirty="0" smtClean="0"/>
              <a:t>olyan nehéz projektek finanszírozása, amelyeket a tagországok nem finanszíroznának még Kohéziós Alapból sem</a:t>
            </a:r>
          </a:p>
          <a:p>
            <a:pPr marL="355600" lvl="0" indent="-3556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hu-HU" sz="2200" dirty="0" smtClean="0"/>
              <a:t>magas európai hozzáadott értékkel rendelkezik</a:t>
            </a:r>
          </a:p>
          <a:p>
            <a:pPr marL="355600" lvl="0" indent="-3556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hu-HU" sz="2200" dirty="0" smtClean="0"/>
              <a:t>főleg vasúton és a vízi utakon a szűk keresztmetszetek, és a határt keresztező projektek (ez utóbbi közúton is) támogatása</a:t>
            </a:r>
          </a:p>
          <a:p>
            <a:pPr marL="355600" lvl="0" indent="-3556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hu-HU" sz="2200" dirty="0" smtClean="0"/>
              <a:t>az egyes országok kereteinek </a:t>
            </a:r>
            <a:r>
              <a:rPr lang="hu-HU" sz="2200" dirty="0" err="1" smtClean="0"/>
              <a:t>max</a:t>
            </a:r>
            <a:r>
              <a:rPr lang="hu-HU" sz="2200" dirty="0" smtClean="0"/>
              <a:t>. 10%-a mehet közúti projektekre</a:t>
            </a:r>
          </a:p>
          <a:p>
            <a:pPr marL="355600" lvl="0" indent="-3556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hu-HU" sz="2200" dirty="0" smtClean="0"/>
              <a:t>alapvetően azok a projektek, amelyek a törzshálózaton vannak, és rajta vannak a CEF rendelet mellékletében lévő listán</a:t>
            </a:r>
          </a:p>
          <a:p>
            <a:pPr marL="355600" lvl="0" indent="-3556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hu-HU" sz="2200" dirty="0" smtClean="0"/>
              <a:t>közös projektcsatorna a kohéziós projektekkel, összhangban a nemzeti közlekedési stratégiákkal</a:t>
            </a:r>
          </a:p>
          <a:p>
            <a:pPr marL="355600" lvl="0" indent="-35560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hu-HU" sz="2200" dirty="0" smtClean="0"/>
              <a:t>hálózati, európai hatással bírnak, különösen a törzshálózati folyosókon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922114"/>
          </a:xfrm>
        </p:spPr>
        <p:txBody>
          <a:bodyPr>
            <a:normAutofit/>
          </a:bodyPr>
          <a:lstStyle/>
          <a:p>
            <a:r>
              <a:rPr lang="hu-HU" sz="3400" dirty="0" smtClean="0"/>
              <a:t>A maximális támogatási intenzitások megoszlása</a:t>
            </a:r>
            <a:endParaRPr lang="hu-HU" sz="34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539552" y="20701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hu-HU" dirty="0"/>
          </a:p>
        </p:txBody>
      </p:sp>
      <p:pic>
        <p:nvPicPr>
          <p:cNvPr id="7" name="Kép 6" descr="Névtele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340768"/>
            <a:ext cx="6859379" cy="44062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589</TotalTime>
  <Words>868</Words>
  <Application>Microsoft Office PowerPoint</Application>
  <PresentationFormat>Diavetítés a képernyőre (4:3 oldalarány)</PresentationFormat>
  <Paragraphs>107</Paragraphs>
  <Slides>19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19</vt:i4>
      </vt:variant>
    </vt:vector>
  </HeadingPairs>
  <TitlesOfParts>
    <vt:vector size="20" baseType="lpstr">
      <vt:lpstr>Office-téma</vt:lpstr>
      <vt:lpstr>Az Európai Hálózatfinanszírozási Eszköz  (CEF – Connecting Europe Facility) </vt:lpstr>
      <vt:lpstr>CEF Egy finanszírozási keret – 3 ágazat</vt:lpstr>
      <vt:lpstr>Az Európai Hálózatfinanszírozási Eszköz – CEF</vt:lpstr>
      <vt:lpstr>Az Európai Hálózatfinanszírozási Eszköz – CEF</vt:lpstr>
      <vt:lpstr>CEF költségvetés</vt:lpstr>
      <vt:lpstr>CEF kohéziós költségvetés</vt:lpstr>
      <vt:lpstr>CEF projekt előkészítés</vt:lpstr>
      <vt:lpstr>A Kohéziós országok számára elkülönített források (11,3 milliárd euró) elvei </vt:lpstr>
      <vt:lpstr>A maximális támogatási intenzitások megoszlása</vt:lpstr>
      <vt:lpstr>Törzshálózati folyosón belül előre azonosított projektek Magyarországon</vt:lpstr>
      <vt:lpstr>Törzshálózati folyosón belül előre azonosított projektek Magyarországon</vt:lpstr>
      <vt:lpstr>Törzshálózati folyosón belül előre azonosított projektek Magyarországon</vt:lpstr>
      <vt:lpstr>Törzshálózati folyosók Magyarországon</vt:lpstr>
      <vt:lpstr>CEF prioritások</vt:lpstr>
      <vt:lpstr>CEF pályázati felhívások</vt:lpstr>
      <vt:lpstr>CEF pályázatok értékelése</vt:lpstr>
      <vt:lpstr>Döntés a 2014. évi CEF pályázatokról</vt:lpstr>
      <vt:lpstr>CEF hazai érintett szervezetei</vt:lpstr>
      <vt:lpstr>KÖSZÖNÖM A FIGYELMET!</vt:lpstr>
    </vt:vector>
  </TitlesOfParts>
  <Company>novak.adam@gmail.com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Asdfsdafa dsfasd asdf</dc:title>
  <dc:creator>Ádám Novák</dc:creator>
  <cp:lastModifiedBy>Horváth Beatrix</cp:lastModifiedBy>
  <cp:revision>116</cp:revision>
  <dcterms:created xsi:type="dcterms:W3CDTF">2014-03-03T11:13:53Z</dcterms:created>
  <dcterms:modified xsi:type="dcterms:W3CDTF">2014-09-24T11:05:39Z</dcterms:modified>
</cp:coreProperties>
</file>