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8"/>
  </p:handoutMasterIdLst>
  <p:sldIdLst>
    <p:sldId id="256" r:id="rId2"/>
    <p:sldId id="257" r:id="rId3"/>
    <p:sldId id="262" r:id="rId4"/>
    <p:sldId id="277" r:id="rId5"/>
    <p:sldId id="278" r:id="rId6"/>
    <p:sldId id="279" r:id="rId7"/>
    <p:sldId id="280" r:id="rId8"/>
    <p:sldId id="281" r:id="rId9"/>
    <p:sldId id="283" r:id="rId10"/>
    <p:sldId id="258" r:id="rId11"/>
    <p:sldId id="273" r:id="rId12"/>
    <p:sldId id="271" r:id="rId13"/>
    <p:sldId id="284" r:id="rId14"/>
    <p:sldId id="261" r:id="rId15"/>
    <p:sldId id="260" r:id="rId16"/>
    <p:sldId id="275" r:id="rId17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72" autoAdjust="0"/>
  </p:normalViewPr>
  <p:slideViewPr>
    <p:cSldViewPr snapToObjects="1">
      <p:cViewPr varScale="1">
        <p:scale>
          <a:sx n="79" d="100"/>
          <a:sy n="79" d="100"/>
        </p:scale>
        <p:origin x="-25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zalayM\AppData\Local\Microsoft\Windows\Temporary%20Internet%20Files\Content.Outlook\YAQW1XMY\Munkaf&#252;zet5%20(2)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gvvrcommon01\gvvrcommon01\MST\K&#214;ZOP%20IH\KozOP_2\09_Monitoring\01_K&#214;ZOP%20MB\MB%20&#252;l&#233;sek%202014\Prezent&#225;ci&#243;\p&#233;nz&#252;gyi%20t&#225;bl&#225;k\p&#233;nz&#252;gyi%20t&#225;bl&#225;k%20Op0908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gvvrcommon01\gvvrcommon01\MST\K&#214;ZOP%20IH\KozOP_2\09_Monitoring\01_K&#214;ZOP%20MB\MB%20&#252;l&#233;sek%202014\Prezent&#225;ci&#243;\p&#233;nz&#252;gyi%20t&#225;bl&#225;k\p&#233;nz&#252;gyi%20t&#225;bl&#225;k%20Op090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hu-H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4624018542878572"/>
          <c:y val="3.5636397640954602E-2"/>
          <c:w val="0.59299313212919069"/>
          <c:h val="0.72064114277482405"/>
        </c:manualLayout>
      </c:layout>
      <c:bar3DChart>
        <c:barDir val="col"/>
        <c:grouping val="clustered"/>
        <c:ser>
          <c:idx val="0"/>
          <c:order val="0"/>
          <c:tx>
            <c:strRef>
              <c:f>Munka2!$B$1</c:f>
              <c:strCache>
                <c:ptCount val="1"/>
                <c:pt idx="0">
                  <c:v>Prioritás kerete hazai túlvállalással együtt
(Mrd Ft)</c:v>
                </c:pt>
              </c:strCache>
            </c:strRef>
          </c:tx>
          <c:cat>
            <c:strRef>
              <c:f>Munka2!$A$2:$A$10</c:f>
              <c:strCache>
                <c:ptCount val="9"/>
                <c:pt idx="1">
                  <c:v>1. Prioritás</c:v>
                </c:pt>
                <c:pt idx="2">
                  <c:v>2. Prioritás</c:v>
                </c:pt>
                <c:pt idx="3">
                  <c:v>3. Prioritás</c:v>
                </c:pt>
                <c:pt idx="4">
                  <c:v>4. Prioritás</c:v>
                </c:pt>
                <c:pt idx="5">
                  <c:v>5. Prioritás</c:v>
                </c:pt>
                <c:pt idx="6">
                  <c:v>ÖSSZESEN KA</c:v>
                </c:pt>
                <c:pt idx="7">
                  <c:v>ÖSSZESEN ERFA</c:v>
                </c:pt>
                <c:pt idx="8">
                  <c:v>MINDÖSSZESEN</c:v>
                </c:pt>
              </c:strCache>
            </c:strRef>
          </c:cat>
          <c:val>
            <c:numRef>
              <c:f>Munka2!$B$2:$B$10</c:f>
              <c:numCache>
                <c:formatCode>_-* #,##0.00\ _F_t_-;\-* #,##0.00\ _F_t_-;_-* "-"??\ _F_t_-;_-@_-</c:formatCode>
                <c:ptCount val="9"/>
                <c:pt idx="1">
                  <c:v>393.66487770499998</c:v>
                </c:pt>
                <c:pt idx="2">
                  <c:v>639.37951373299938</c:v>
                </c:pt>
                <c:pt idx="3">
                  <c:v>702.33394898576864</c:v>
                </c:pt>
                <c:pt idx="4">
                  <c:v>48.591868155999997</c:v>
                </c:pt>
                <c:pt idx="5">
                  <c:v>545.36868286199922</c:v>
                </c:pt>
                <c:pt idx="6">
                  <c:v>1627.0049424559998</c:v>
                </c:pt>
                <c:pt idx="7">
                  <c:v>702.33394898576864</c:v>
                </c:pt>
                <c:pt idx="8">
                  <c:v>2329.3388914417687</c:v>
                </c:pt>
              </c:numCache>
            </c:numRef>
          </c:val>
        </c:ser>
        <c:ser>
          <c:idx val="1"/>
          <c:order val="1"/>
          <c:tx>
            <c:strRef>
              <c:f>Munka2!$C$1</c:f>
              <c:strCache>
                <c:ptCount val="1"/>
                <c:pt idx="0">
                  <c:v>Kötelezettségvállalással rendelkező projektek EU felé elszámolható értéke (Mrd Ft)</c:v>
                </c:pt>
              </c:strCache>
            </c:strRef>
          </c:tx>
          <c:cat>
            <c:strRef>
              <c:f>Munka2!$A$2:$A$10</c:f>
              <c:strCache>
                <c:ptCount val="9"/>
                <c:pt idx="1">
                  <c:v>1. Prioritás</c:v>
                </c:pt>
                <c:pt idx="2">
                  <c:v>2. Prioritás</c:v>
                </c:pt>
                <c:pt idx="3">
                  <c:v>3. Prioritás</c:v>
                </c:pt>
                <c:pt idx="4">
                  <c:v>4. Prioritás</c:v>
                </c:pt>
                <c:pt idx="5">
                  <c:v>5. Prioritás</c:v>
                </c:pt>
                <c:pt idx="6">
                  <c:v>ÖSSZESEN KA</c:v>
                </c:pt>
                <c:pt idx="7">
                  <c:v>ÖSSZESEN ERFA</c:v>
                </c:pt>
                <c:pt idx="8">
                  <c:v>MINDÖSSZESEN</c:v>
                </c:pt>
              </c:strCache>
            </c:strRef>
          </c:cat>
          <c:val>
            <c:numRef>
              <c:f>Munka2!$C$2:$C$10</c:f>
              <c:numCache>
                <c:formatCode>_-* #,##0.00\ _F_t_-;\-* #,##0.00\ _F_t_-;_-* "-"??\ _F_t_-;_-@_-</c:formatCode>
                <c:ptCount val="9"/>
                <c:pt idx="1">
                  <c:v>385.35484246622752</c:v>
                </c:pt>
                <c:pt idx="2">
                  <c:v>639.30153691299938</c:v>
                </c:pt>
                <c:pt idx="3">
                  <c:v>692.12829252724555</c:v>
                </c:pt>
                <c:pt idx="4">
                  <c:v>36.215044520854782</c:v>
                </c:pt>
                <c:pt idx="5">
                  <c:v>506.82156884499955</c:v>
                </c:pt>
                <c:pt idx="6">
                  <c:v>1567.6929927450822</c:v>
                </c:pt>
                <c:pt idx="7">
                  <c:v>692.12829252724555</c:v>
                </c:pt>
                <c:pt idx="8">
                  <c:v>2259.8212852723304</c:v>
                </c:pt>
              </c:numCache>
            </c:numRef>
          </c:val>
        </c:ser>
        <c:ser>
          <c:idx val="2"/>
          <c:order val="2"/>
          <c:tx>
            <c:strRef>
              <c:f>Munka2!$D$1</c:f>
              <c:strCache>
                <c:ptCount val="1"/>
                <c:pt idx="0">
                  <c:v>Kötelezettségvállalással rendelkező projektek összköltsége
(Mrd Ft)</c:v>
                </c:pt>
              </c:strCache>
            </c:strRef>
          </c:tx>
          <c:cat>
            <c:strRef>
              <c:f>Munka2!$A$2:$A$10</c:f>
              <c:strCache>
                <c:ptCount val="9"/>
                <c:pt idx="1">
                  <c:v>1. Prioritás</c:v>
                </c:pt>
                <c:pt idx="2">
                  <c:v>2. Prioritás</c:v>
                </c:pt>
                <c:pt idx="3">
                  <c:v>3. Prioritás</c:v>
                </c:pt>
                <c:pt idx="4">
                  <c:v>4. Prioritás</c:v>
                </c:pt>
                <c:pt idx="5">
                  <c:v>5. Prioritás</c:v>
                </c:pt>
                <c:pt idx="6">
                  <c:v>ÖSSZESEN KA</c:v>
                </c:pt>
                <c:pt idx="7">
                  <c:v>ÖSSZESEN ERFA</c:v>
                </c:pt>
                <c:pt idx="8">
                  <c:v>MINDÖSSZESEN</c:v>
                </c:pt>
              </c:strCache>
            </c:strRef>
          </c:cat>
          <c:val>
            <c:numRef>
              <c:f>Munka2!$D$2:$D$10</c:f>
              <c:numCache>
                <c:formatCode>_-* #,##0.00\ _F_t_-;\-* #,##0.00\ _F_t_-;_-* "-"??\ _F_t_-;_-@_-</c:formatCode>
                <c:ptCount val="9"/>
                <c:pt idx="1">
                  <c:v>497.63460517500039</c:v>
                </c:pt>
                <c:pt idx="2">
                  <c:v>750.08707927700107</c:v>
                </c:pt>
                <c:pt idx="3">
                  <c:v>880.35838367500003</c:v>
                </c:pt>
                <c:pt idx="4">
                  <c:v>41.089032654854783</c:v>
                </c:pt>
                <c:pt idx="5">
                  <c:v>528.42783237200001</c:v>
                </c:pt>
                <c:pt idx="6">
                  <c:v>1817.238549478855</c:v>
                </c:pt>
                <c:pt idx="7">
                  <c:v>880.35838367500003</c:v>
                </c:pt>
                <c:pt idx="8">
                  <c:v>2697.5969331538549</c:v>
                </c:pt>
              </c:numCache>
            </c:numRef>
          </c:val>
        </c:ser>
        <c:ser>
          <c:idx val="3"/>
          <c:order val="3"/>
          <c:tx>
            <c:strRef>
              <c:f>Munka2!$E$1</c:f>
              <c:strCache>
                <c:ptCount val="1"/>
                <c:pt idx="0">
                  <c:v>EU felé elszámolható kifizetés  (számla+előleg)
(Mrd Ft)</c:v>
                </c:pt>
              </c:strCache>
            </c:strRef>
          </c:tx>
          <c:cat>
            <c:strRef>
              <c:f>Munka2!$A$2:$A$10</c:f>
              <c:strCache>
                <c:ptCount val="9"/>
                <c:pt idx="1">
                  <c:v>1. Prioritás</c:v>
                </c:pt>
                <c:pt idx="2">
                  <c:v>2. Prioritás</c:v>
                </c:pt>
                <c:pt idx="3">
                  <c:v>3. Prioritás</c:v>
                </c:pt>
                <c:pt idx="4">
                  <c:v>4. Prioritás</c:v>
                </c:pt>
                <c:pt idx="5">
                  <c:v>5. Prioritás</c:v>
                </c:pt>
                <c:pt idx="6">
                  <c:v>ÖSSZESEN KA</c:v>
                </c:pt>
                <c:pt idx="7">
                  <c:v>ÖSSZESEN ERFA</c:v>
                </c:pt>
                <c:pt idx="8">
                  <c:v>MINDÖSSZESEN</c:v>
                </c:pt>
              </c:strCache>
            </c:strRef>
          </c:cat>
          <c:val>
            <c:numRef>
              <c:f>Munka2!$E$2:$E$10</c:f>
              <c:numCache>
                <c:formatCode>_-* #,##0.00\ _F_t_-;\-* #,##0.00\ _F_t_-;_-* "-"??\ _F_t_-;_-@_-</c:formatCode>
                <c:ptCount val="9"/>
                <c:pt idx="1">
                  <c:v>237.28913456599997</c:v>
                </c:pt>
                <c:pt idx="2">
                  <c:v>383.89168507300002</c:v>
                </c:pt>
                <c:pt idx="3">
                  <c:v>315.15674034300002</c:v>
                </c:pt>
                <c:pt idx="4">
                  <c:v>26.10952925999997</c:v>
                </c:pt>
                <c:pt idx="5">
                  <c:v>379.80299041400002</c:v>
                </c:pt>
                <c:pt idx="6">
                  <c:v>1027.0933393129981</c:v>
                </c:pt>
                <c:pt idx="7">
                  <c:v>315.15674034300002</c:v>
                </c:pt>
                <c:pt idx="8">
                  <c:v>1342.2500796560003</c:v>
                </c:pt>
              </c:numCache>
            </c:numRef>
          </c:val>
        </c:ser>
        <c:ser>
          <c:idx val="4"/>
          <c:order val="4"/>
          <c:tx>
            <c:strRef>
              <c:f>Munka2!$F$1</c:f>
              <c:strCache>
                <c:ptCount val="1"/>
                <c:pt idx="0">
                  <c:v>Kifizetett támogatás összköltség  (számla+előleg)
(Mrd Ft)</c:v>
                </c:pt>
              </c:strCache>
            </c:strRef>
          </c:tx>
          <c:cat>
            <c:strRef>
              <c:f>Munka2!$A$2:$A$10</c:f>
              <c:strCache>
                <c:ptCount val="9"/>
                <c:pt idx="1">
                  <c:v>1. Prioritás</c:v>
                </c:pt>
                <c:pt idx="2">
                  <c:v>2. Prioritás</c:v>
                </c:pt>
                <c:pt idx="3">
                  <c:v>3. Prioritás</c:v>
                </c:pt>
                <c:pt idx="4">
                  <c:v>4. Prioritás</c:v>
                </c:pt>
                <c:pt idx="5">
                  <c:v>5. Prioritás</c:v>
                </c:pt>
                <c:pt idx="6">
                  <c:v>ÖSSZESEN KA</c:v>
                </c:pt>
                <c:pt idx="7">
                  <c:v>ÖSSZESEN ERFA</c:v>
                </c:pt>
                <c:pt idx="8">
                  <c:v>MINDÖSSZESEN</c:v>
                </c:pt>
              </c:strCache>
            </c:strRef>
          </c:cat>
          <c:val>
            <c:numRef>
              <c:f>Munka2!$F$2:$F$10</c:f>
              <c:numCache>
                <c:formatCode>_-* #,##0.00\ _F_t_-;\-* #,##0.00\ _F_t_-;_-* "-"??\ _F_t_-;_-@_-</c:formatCode>
                <c:ptCount val="9"/>
                <c:pt idx="1">
                  <c:v>316.16165303399998</c:v>
                </c:pt>
                <c:pt idx="2">
                  <c:v>442.92203140999948</c:v>
                </c:pt>
                <c:pt idx="3">
                  <c:v>362.620085496</c:v>
                </c:pt>
                <c:pt idx="4">
                  <c:v>30.843141917000001</c:v>
                </c:pt>
                <c:pt idx="5">
                  <c:v>392.57416030899969</c:v>
                </c:pt>
                <c:pt idx="6">
                  <c:v>1182.50098667</c:v>
                </c:pt>
                <c:pt idx="7">
                  <c:v>362.620085496</c:v>
                </c:pt>
                <c:pt idx="8">
                  <c:v>1545.121072166</c:v>
                </c:pt>
              </c:numCache>
            </c:numRef>
          </c:val>
        </c:ser>
        <c:shape val="box"/>
        <c:axId val="63569920"/>
        <c:axId val="65814912"/>
        <c:axId val="0"/>
      </c:bar3DChart>
      <c:catAx>
        <c:axId val="63569920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/>
            </a:pPr>
            <a:endParaRPr lang="hu-HU"/>
          </a:p>
        </c:txPr>
        <c:crossAx val="65814912"/>
        <c:crosses val="autoZero"/>
        <c:auto val="1"/>
        <c:lblAlgn val="ctr"/>
        <c:lblOffset val="100"/>
      </c:catAx>
      <c:valAx>
        <c:axId val="6581491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hu-HU"/>
          </a:p>
        </c:txPr>
        <c:crossAx val="635699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695715958700351"/>
          <c:y val="3.5798907418710467E-2"/>
          <c:w val="0.21357758973957355"/>
          <c:h val="0.93482170048917435"/>
        </c:manualLayout>
      </c:layout>
      <c:spPr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c:spPr>
      <c:txPr>
        <a:bodyPr/>
        <a:lstStyle/>
        <a:p>
          <a:pPr>
            <a:defRPr sz="1200" b="1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hu-HU"/>
  <c:chart>
    <c:autoTitleDeleted val="1"/>
    <c:plotArea>
      <c:layout/>
      <c:lineChart>
        <c:grouping val="standard"/>
        <c:ser>
          <c:idx val="0"/>
          <c:order val="0"/>
          <c:tx>
            <c:strRef>
              <c:f>Munka4!$B$1</c:f>
              <c:strCache>
                <c:ptCount val="1"/>
                <c:pt idx="0">
                  <c:v>Kumulált KA kifizetés Mrd Ft-ban (számla+előlegelszámolás)</c:v>
                </c:pt>
              </c:strCache>
            </c:strRef>
          </c:tx>
          <c:cat>
            <c:strRef>
              <c:f>Munka4!$A$2:$A$10</c:f>
              <c:strCache>
                <c:ptCount val="9"/>
                <c:pt idx="0">
                  <c:v>2007. év</c:v>
                </c:pt>
                <c:pt idx="1">
                  <c:v>2008. év</c:v>
                </c:pt>
                <c:pt idx="2">
                  <c:v>2009. év</c:v>
                </c:pt>
                <c:pt idx="3">
                  <c:v>2010. év</c:v>
                </c:pt>
                <c:pt idx="4">
                  <c:v>2011. év</c:v>
                </c:pt>
                <c:pt idx="5">
                  <c:v>2012. év</c:v>
                </c:pt>
                <c:pt idx="6">
                  <c:v>2013.év</c:v>
                </c:pt>
                <c:pt idx="7">
                  <c:v>2014.08.31</c:v>
                </c:pt>
                <c:pt idx="8">
                  <c:v>2014. év</c:v>
                </c:pt>
              </c:strCache>
            </c:strRef>
          </c:cat>
          <c:val>
            <c:numRef>
              <c:f>Munka4!$B$2:$B$10</c:f>
              <c:numCache>
                <c:formatCode>_-* #,##0.00\ _F_t_-;\-* #,##0.00\ _F_t_-;_-* "-"??\ _F_t_-;_-@_-</c:formatCode>
                <c:ptCount val="9"/>
                <c:pt idx="0">
                  <c:v>1.3598400000000004E-3</c:v>
                </c:pt>
                <c:pt idx="1">
                  <c:v>32.713186472999993</c:v>
                </c:pt>
                <c:pt idx="2">
                  <c:v>109.31884673799996</c:v>
                </c:pt>
                <c:pt idx="3">
                  <c:v>231.58151483900002</c:v>
                </c:pt>
                <c:pt idx="4">
                  <c:v>380.15916090500002</c:v>
                </c:pt>
                <c:pt idx="5">
                  <c:v>569.08899322500019</c:v>
                </c:pt>
                <c:pt idx="6">
                  <c:v>837.9226675069998</c:v>
                </c:pt>
                <c:pt idx="7">
                  <c:v>960.10153296700025</c:v>
                </c:pt>
              </c:numCache>
            </c:numRef>
          </c:val>
        </c:ser>
        <c:ser>
          <c:idx val="1"/>
          <c:order val="1"/>
          <c:tx>
            <c:strRef>
              <c:f>Munka4!$C$1</c:f>
              <c:strCache>
                <c:ptCount val="1"/>
                <c:pt idx="0">
                  <c:v>2014.12.31-ig szükséges kifizetés az N+2 cél eléréséhez</c:v>
                </c:pt>
              </c:strCache>
            </c:strRef>
          </c:tx>
          <c:spPr>
            <a:ln>
              <a:prstDash val="sysDash"/>
            </a:ln>
          </c:spPr>
          <c:dLbls>
            <c:dLbl>
              <c:idx val="7"/>
              <c:layout>
                <c:manualLayout>
                  <c:x val="2.9893100389975611E-3"/>
                  <c:y val="2.7665771341310642E-2"/>
                </c:manualLayout>
              </c:layout>
              <c:showVal val="1"/>
            </c:dLbl>
            <c:dLbl>
              <c:idx val="8"/>
              <c:layout>
                <c:manualLayout>
                  <c:x val="-1.6433202337216773E-2"/>
                  <c:y val="-6.1122021300465512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hu-HU"/>
              </a:p>
            </c:txPr>
            <c:showVal val="1"/>
          </c:dLbls>
          <c:cat>
            <c:strRef>
              <c:f>Munka4!$A$2:$A$10</c:f>
              <c:strCache>
                <c:ptCount val="9"/>
                <c:pt idx="0">
                  <c:v>2007. év</c:v>
                </c:pt>
                <c:pt idx="1">
                  <c:v>2008. év</c:v>
                </c:pt>
                <c:pt idx="2">
                  <c:v>2009. év</c:v>
                </c:pt>
                <c:pt idx="3">
                  <c:v>2010. év</c:v>
                </c:pt>
                <c:pt idx="4">
                  <c:v>2011. év</c:v>
                </c:pt>
                <c:pt idx="5">
                  <c:v>2012. év</c:v>
                </c:pt>
                <c:pt idx="6">
                  <c:v>2013.év</c:v>
                </c:pt>
                <c:pt idx="7">
                  <c:v>2014.08.31</c:v>
                </c:pt>
                <c:pt idx="8">
                  <c:v>2014. év</c:v>
                </c:pt>
              </c:strCache>
            </c:strRef>
          </c:cat>
          <c:val>
            <c:numRef>
              <c:f>Munka4!$C$2:$C$10</c:f>
              <c:numCache>
                <c:formatCode>General</c:formatCode>
                <c:ptCount val="9"/>
                <c:pt idx="7" formatCode="0.00">
                  <c:v>960.10153296700025</c:v>
                </c:pt>
                <c:pt idx="8" formatCode="0.00">
                  <c:v>1144.4580560042511</c:v>
                </c:pt>
              </c:numCache>
            </c:numRef>
          </c:val>
        </c:ser>
        <c:marker val="1"/>
        <c:axId val="65833984"/>
        <c:axId val="65839872"/>
      </c:lineChart>
      <c:catAx>
        <c:axId val="6583398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 b="1"/>
            </a:pPr>
            <a:endParaRPr lang="hu-HU"/>
          </a:p>
        </c:txPr>
        <c:crossAx val="65839872"/>
        <c:crosses val="autoZero"/>
        <c:auto val="1"/>
        <c:lblAlgn val="ctr"/>
        <c:lblOffset val="100"/>
      </c:catAx>
      <c:valAx>
        <c:axId val="65839872"/>
        <c:scaling>
          <c:orientation val="minMax"/>
        </c:scaling>
        <c:axPos val="l"/>
        <c:majorGridlines/>
        <c:numFmt formatCode="_-* #,##0\ _F_t_-;\-* #,##0\ _F_t_-;_-* &quot;-&quot;\ _F_t_-;_-@_-" sourceLinked="0"/>
        <c:maj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200" b="1"/>
            </a:pPr>
            <a:endParaRPr lang="hu-HU"/>
          </a:p>
        </c:txPr>
        <c:crossAx val="65833984"/>
        <c:crosses val="autoZero"/>
        <c:crossBetween val="between"/>
      </c:valAx>
      <c:spPr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c:spPr>
    </c:plotArea>
    <c:legend>
      <c:legendPos val="b"/>
      <c:layout/>
      <c:spPr>
        <a:ln>
          <a:solidFill>
            <a:schemeClr val="tx1"/>
          </a:solidFill>
        </a:ln>
      </c:spPr>
      <c:txPr>
        <a:bodyPr/>
        <a:lstStyle/>
        <a:p>
          <a:pPr>
            <a:defRPr sz="1400" b="1"/>
          </a:pPr>
          <a:endParaRPr lang="hu-HU"/>
        </a:p>
      </c:txPr>
    </c:legend>
    <c:plotVisOnly val="1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hu-H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hu-HU"/>
  <c:chart>
    <c:autoTitleDeleted val="1"/>
    <c:plotArea>
      <c:layout>
        <c:manualLayout>
          <c:layoutTarget val="inner"/>
          <c:xMode val="edge"/>
          <c:yMode val="edge"/>
          <c:x val="5.1664890178929286E-2"/>
          <c:y val="5.5720748009131092E-2"/>
          <c:w val="0.88851927080565807"/>
          <c:h val="0.68170229513282588"/>
        </c:manualLayout>
      </c:layout>
      <c:lineChart>
        <c:grouping val="standard"/>
        <c:ser>
          <c:idx val="0"/>
          <c:order val="0"/>
          <c:tx>
            <c:strRef>
              <c:f>Munka2!$B$2</c:f>
              <c:strCache>
                <c:ptCount val="1"/>
                <c:pt idx="0">
                  <c:v>Kumulált ERFA kifizetés Mrd Ft-ban (előleg+előleg elszámolás)</c:v>
                </c:pt>
              </c:strCache>
            </c:strRef>
          </c:tx>
          <c:cat>
            <c:strRef>
              <c:f>Munka2!$A$3:$A$11</c:f>
              <c:strCache>
                <c:ptCount val="9"/>
                <c:pt idx="0">
                  <c:v>2007. év</c:v>
                </c:pt>
                <c:pt idx="1">
                  <c:v>2008. év</c:v>
                </c:pt>
                <c:pt idx="2">
                  <c:v>2009. év</c:v>
                </c:pt>
                <c:pt idx="3">
                  <c:v>2010. év</c:v>
                </c:pt>
                <c:pt idx="4">
                  <c:v>2011. év</c:v>
                </c:pt>
                <c:pt idx="5">
                  <c:v>2012. év</c:v>
                </c:pt>
                <c:pt idx="6">
                  <c:v>2013.év</c:v>
                </c:pt>
                <c:pt idx="7">
                  <c:v>2014.08.31</c:v>
                </c:pt>
                <c:pt idx="8">
                  <c:v>2014. év</c:v>
                </c:pt>
              </c:strCache>
            </c:strRef>
          </c:cat>
          <c:val>
            <c:numRef>
              <c:f>Munka2!$B$3:$B$11</c:f>
              <c:numCache>
                <c:formatCode>_-* #,##0.00\ _F_t_-;\-* #,##0.00\ _F_t_-;_-* "-"??\ _F_t_-;_-@_-</c:formatCode>
                <c:ptCount val="9"/>
                <c:pt idx="0">
                  <c:v>0</c:v>
                </c:pt>
                <c:pt idx="1">
                  <c:v>0</c:v>
                </c:pt>
                <c:pt idx="2">
                  <c:v>16.516050018000008</c:v>
                </c:pt>
                <c:pt idx="3">
                  <c:v>51.354270173999986</c:v>
                </c:pt>
                <c:pt idx="4">
                  <c:v>90.358065342999936</c:v>
                </c:pt>
                <c:pt idx="5">
                  <c:v>112.33081485199996</c:v>
                </c:pt>
                <c:pt idx="6">
                  <c:v>172.54935407899995</c:v>
                </c:pt>
                <c:pt idx="7">
                  <c:v>293.26597367599999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Munka2!$C$2</c:f>
              <c:strCache>
                <c:ptCount val="1"/>
                <c:pt idx="0">
                  <c:v>2014.12.31-ig szükséges kifizetés az N+2 cél eléréséhez</c:v>
                </c:pt>
              </c:strCache>
            </c:strRef>
          </c:tx>
          <c:spPr>
            <a:ln>
              <a:prstDash val="sysDash"/>
            </a:ln>
          </c:spPr>
          <c:dLbls>
            <c:dLbl>
              <c:idx val="8"/>
              <c:layout>
                <c:manualLayout>
                  <c:x val="-8.745584742191179E-3"/>
                  <c:y val="-5.6571544461516847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hu-HU"/>
              </a:p>
            </c:txPr>
            <c:showVal val="1"/>
          </c:dLbls>
          <c:cat>
            <c:strRef>
              <c:f>Munka2!$A$3:$A$11</c:f>
              <c:strCache>
                <c:ptCount val="9"/>
                <c:pt idx="0">
                  <c:v>2007. év</c:v>
                </c:pt>
                <c:pt idx="1">
                  <c:v>2008. év</c:v>
                </c:pt>
                <c:pt idx="2">
                  <c:v>2009. év</c:v>
                </c:pt>
                <c:pt idx="3">
                  <c:v>2010. év</c:v>
                </c:pt>
                <c:pt idx="4">
                  <c:v>2011. év</c:v>
                </c:pt>
                <c:pt idx="5">
                  <c:v>2012. év</c:v>
                </c:pt>
                <c:pt idx="6">
                  <c:v>2013.év</c:v>
                </c:pt>
                <c:pt idx="7">
                  <c:v>2014.08.31</c:v>
                </c:pt>
                <c:pt idx="8">
                  <c:v>2014. év</c:v>
                </c:pt>
              </c:strCache>
            </c:strRef>
          </c:cat>
          <c:val>
            <c:numRef>
              <c:f>Munka2!$C$3:$C$11</c:f>
              <c:numCache>
                <c:formatCode>General</c:formatCode>
                <c:ptCount val="9"/>
                <c:pt idx="7" formatCode="0.00">
                  <c:v>293.26597367599999</c:v>
                </c:pt>
                <c:pt idx="8" formatCode="0.00">
                  <c:v>381.32265299249889</c:v>
                </c:pt>
              </c:numCache>
            </c:numRef>
          </c:val>
          <c:smooth val="1"/>
        </c:ser>
        <c:marker val="1"/>
        <c:axId val="65863040"/>
        <c:axId val="68828160"/>
      </c:lineChart>
      <c:catAx>
        <c:axId val="6586304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 b="1"/>
            </a:pPr>
            <a:endParaRPr lang="hu-HU"/>
          </a:p>
        </c:txPr>
        <c:crossAx val="68828160"/>
        <c:crosses val="autoZero"/>
        <c:auto val="1"/>
        <c:lblAlgn val="ctr"/>
        <c:lblOffset val="100"/>
      </c:catAx>
      <c:valAx>
        <c:axId val="68828160"/>
        <c:scaling>
          <c:orientation val="minMax"/>
          <c:max val="400"/>
          <c:min val="0"/>
        </c:scaling>
        <c:axPos val="l"/>
        <c:majorGridlines/>
        <c:numFmt formatCode="_-* #,##0\ _F_t_-;\-* #,##0\ _F_t_-;_-* &quot;-&quot;\ _F_t_-;_-@_-" sourceLinked="0"/>
        <c:maj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200" b="1"/>
            </a:pPr>
            <a:endParaRPr lang="hu-HU"/>
          </a:p>
        </c:txPr>
        <c:crossAx val="65863040"/>
        <c:crosses val="autoZero"/>
        <c:crossBetween val="between"/>
      </c:valAx>
      <c:spPr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0.14631031334682651"/>
          <c:y val="0.83192643165434543"/>
          <c:w val="0.66219387010258957"/>
          <c:h val="0.13146862088698741"/>
        </c:manualLayout>
      </c:layout>
      <c:spPr>
        <a:ln>
          <a:solidFill>
            <a:schemeClr val="tx1"/>
          </a:solidFill>
        </a:ln>
      </c:spPr>
      <c:txPr>
        <a:bodyPr/>
        <a:lstStyle/>
        <a:p>
          <a:pPr>
            <a:defRPr sz="1400" b="1"/>
          </a:pPr>
          <a:endParaRPr lang="hu-HU"/>
        </a:p>
      </c:txPr>
    </c:legend>
    <c:plotVisOnly val="1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hu-H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0.60169</cdr:x>
      <cdr:y>0.07547</cdr:y>
    </cdr:from>
    <cdr:to>
      <cdr:x>0.83898</cdr:x>
      <cdr:y>0.21795</cdr:y>
    </cdr:to>
    <cdr:sp macro="" textlink="">
      <cdr:nvSpPr>
        <cdr:cNvPr id="2" name="Szövegdoboz 8"/>
        <cdr:cNvSpPr txBox="1"/>
      </cdr:nvSpPr>
      <cdr:spPr>
        <a:xfrm xmlns:a="http://schemas.openxmlformats.org/drawingml/2006/main">
          <a:off x="5112568" y="277163"/>
          <a:ext cx="2016224" cy="523220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>
            <a:lumMod val="95000"/>
          </a:sysClr>
        </a:solidFill>
        <a:ln xmlns:a="http://schemas.openxmlformats.org/drawingml/2006/main" w="3175">
          <a:solidFill>
            <a:sysClr val="windowText" lastClr="000000"/>
          </a:solidFill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hu-HU" sz="1400" b="1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Év végéig szükséges kifizetés 184,36 Mrd Ft</a:t>
          </a:r>
          <a:endParaRPr lang="hu-HU" sz="1400" b="1" dirty="0">
            <a:solidFill>
              <a:schemeClr val="tx1"/>
            </a:solidFill>
            <a:latin typeface="+mn-lt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0.57575</cdr:x>
      <cdr:y>0.07471</cdr:y>
    </cdr:from>
    <cdr:to>
      <cdr:x>0.81333</cdr:x>
      <cdr:y>0.21181</cdr:y>
    </cdr:to>
    <cdr:sp macro="" textlink="">
      <cdr:nvSpPr>
        <cdr:cNvPr id="2" name="Szövegdoboz 8"/>
        <cdr:cNvSpPr txBox="1"/>
      </cdr:nvSpPr>
      <cdr:spPr>
        <a:xfrm xmlns:a="http://schemas.openxmlformats.org/drawingml/2006/main">
          <a:off x="4886200" y="285130"/>
          <a:ext cx="2016224" cy="523220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>
            <a:lumMod val="95000"/>
          </a:sysClr>
        </a:solidFill>
        <a:ln xmlns:a="http://schemas.openxmlformats.org/drawingml/2006/main" w="3175">
          <a:solidFill>
            <a:sysClr val="windowText" lastClr="000000"/>
          </a:solidFill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hu-HU" sz="1400" b="1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Év végéig szükséges kifizetés 93,46 Mrd Ft</a:t>
          </a:r>
          <a:endParaRPr lang="hu-HU" sz="1400" b="1" dirty="0">
            <a:solidFill>
              <a:schemeClr val="tx1"/>
            </a:solidFill>
            <a:latin typeface="+mn-lt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42906-976A-4BDA-AEC9-4CD0EB08CCF3}" type="datetimeFigureOut">
              <a:rPr lang="hu-HU" smtClean="0"/>
              <a:pPr/>
              <a:t>2014.09.23.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63428F-0460-4D1C-A770-9529D469D4BB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rezentacio_2020_borito_bg_M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5" y="0"/>
            <a:ext cx="9142569" cy="6857999"/>
          </a:xfrm>
          <a:prstGeom prst="rect">
            <a:avLst/>
          </a:prstGeom>
        </p:spPr>
      </p:pic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 smtClean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 smtClean="0"/>
              <a:t>Click to edit Alcím</a:t>
            </a:r>
          </a:p>
          <a:p>
            <a:pPr lvl="0"/>
            <a:endParaRPr lang="hu-HU" dirty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572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 smtClean="0"/>
              <a:t>Click to edit Master text styles</a:t>
            </a:r>
          </a:p>
          <a:p>
            <a:pPr lvl="1"/>
            <a:r>
              <a:rPr lang="hu-HU" dirty="0" smtClean="0"/>
              <a:t>Second level</a:t>
            </a:r>
          </a:p>
          <a:p>
            <a:pPr lvl="2"/>
            <a:r>
              <a:rPr lang="hu-HU" dirty="0" smtClean="0"/>
              <a:t>Third level</a:t>
            </a:r>
          </a:p>
          <a:p>
            <a:pPr lvl="3"/>
            <a:r>
              <a:rPr lang="hu-HU" dirty="0" smtClean="0"/>
              <a:t>Fourth level</a:t>
            </a:r>
          </a:p>
          <a:p>
            <a:pPr lvl="4"/>
            <a:r>
              <a:rPr lang="hu-HU" dirty="0" smtClean="0"/>
              <a:t>Fifth level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334000" y="1600200"/>
            <a:ext cx="33528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dirty="0" smtClean="0"/>
              <a:t>Click to edit Master text styles</a:t>
            </a:r>
          </a:p>
          <a:p>
            <a:pPr lvl="1"/>
            <a:r>
              <a:rPr lang="hu-HU" dirty="0" smtClean="0"/>
              <a:t>Second level</a:t>
            </a:r>
          </a:p>
          <a:p>
            <a:pPr lvl="2"/>
            <a:r>
              <a:rPr lang="hu-HU" dirty="0" smtClean="0"/>
              <a:t>Third level</a:t>
            </a:r>
          </a:p>
          <a:p>
            <a:pPr lvl="3"/>
            <a:r>
              <a:rPr lang="hu-HU" dirty="0" smtClean="0"/>
              <a:t>Fourth level</a:t>
            </a:r>
          </a:p>
          <a:p>
            <a:pPr lvl="4"/>
            <a:r>
              <a:rPr lang="hu-HU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1" i="0" u="none" strike="noStrike" kern="1200" cap="all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Click to edit Master title style</a:t>
            </a:r>
            <a:endParaRPr kumimoji="0" lang="en-US" sz="2400" b="1" i="0" u="none" strike="noStrike" kern="1200" cap="all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Click to edit Master text styles</a:t>
            </a: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1" i="0" u="none" strike="noStrike" kern="1200" cap="all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Click to edit Master title style</a:t>
            </a:r>
            <a:endParaRPr kumimoji="0" lang="en-US" sz="2400" b="1" i="0" u="none" strike="noStrike" kern="1200" cap="all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Click to edit Master text styles</a:t>
            </a:r>
          </a:p>
          <a:p>
            <a:pPr lvl="1"/>
            <a:r>
              <a:rPr lang="hu-HU" smtClean="0"/>
              <a:t>Second level</a:t>
            </a:r>
          </a:p>
          <a:p>
            <a:pPr lvl="2"/>
            <a:r>
              <a:rPr lang="hu-HU" smtClean="0"/>
              <a:t>Third level</a:t>
            </a:r>
          </a:p>
          <a:p>
            <a:pPr lvl="3"/>
            <a:r>
              <a:rPr lang="hu-HU" smtClean="0"/>
              <a:t>Fourth level</a:t>
            </a:r>
          </a:p>
          <a:p>
            <a:pPr lvl="4"/>
            <a:r>
              <a:rPr lang="hu-H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Click to edit Master text styles</a:t>
            </a:r>
          </a:p>
          <a:p>
            <a:pPr lvl="1"/>
            <a:r>
              <a:rPr lang="hu-HU" smtClean="0"/>
              <a:t>Second level</a:t>
            </a:r>
          </a:p>
          <a:p>
            <a:pPr lvl="2"/>
            <a:r>
              <a:rPr lang="hu-HU" smtClean="0"/>
              <a:t>Third level</a:t>
            </a:r>
          </a:p>
          <a:p>
            <a:pPr lvl="3"/>
            <a:r>
              <a:rPr lang="hu-HU" smtClean="0"/>
              <a:t>Fourth level</a:t>
            </a:r>
          </a:p>
          <a:p>
            <a:pPr lvl="4"/>
            <a:r>
              <a:rPr lang="hu-H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240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142871-7357-434F-A8F3-CECC6D136ADE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2C4939-F161-2245-8138-B1FA9F0D34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1" i="0" u="none" strike="noStrike" kern="1200" cap="all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Click to edit Master title style</a:t>
            </a:r>
            <a:endParaRPr kumimoji="0" lang="en-US" sz="2400" b="1" i="0" u="none" strike="noStrike" kern="1200" cap="all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rezentacio_2020_beliv_bg_ME.jp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15" y="0"/>
            <a:ext cx="9142569" cy="685799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2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457200" rtl="0" eaLnBrk="1" latinLnBrk="0" hangingPunct="1">
        <a:spcBef>
          <a:spcPct val="0"/>
        </a:spcBef>
        <a:buNone/>
        <a:defRPr sz="2400" b="1" kern="1200" cap="all">
          <a:solidFill>
            <a:srgbClr val="FFFFFF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Tx/>
        <a:buNone/>
        <a:defRPr sz="1800" b="1" kern="1200" cap="all">
          <a:solidFill>
            <a:schemeClr val="tx1">
              <a:lumMod val="50000"/>
              <a:lumOff val="50000"/>
            </a:schemeClr>
          </a:solidFill>
          <a:latin typeface="Arial"/>
          <a:ea typeface="+mn-ea"/>
          <a:cs typeface="Arial"/>
        </a:defRPr>
      </a:lvl1pPr>
      <a:lvl2pPr marL="0" indent="-285750" algn="l" defTabSz="457200" rtl="0" eaLnBrk="1" latinLnBrk="0" hangingPunct="1">
        <a:spcBef>
          <a:spcPct val="20000"/>
        </a:spcBef>
        <a:buFont typeface="Arial"/>
        <a:buChar char="•"/>
        <a:defRPr sz="1800" b="1" kern="1200">
          <a:solidFill>
            <a:srgbClr val="7F7F7F"/>
          </a:solidFill>
          <a:latin typeface="Arial"/>
          <a:ea typeface="+mn-ea"/>
          <a:cs typeface="Arial"/>
        </a:defRPr>
      </a:lvl2pPr>
      <a:lvl3pPr marL="540000" indent="-228600" algn="l" defTabSz="457200" rtl="0" eaLnBrk="1" latinLnBrk="0" hangingPunct="1">
        <a:spcBef>
          <a:spcPct val="20000"/>
        </a:spcBef>
        <a:buFont typeface="Arial"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540000" indent="-228600" algn="l" defTabSz="457200" rtl="0" eaLnBrk="1" latinLnBrk="0" hangingPunct="1">
        <a:spcBef>
          <a:spcPct val="20000"/>
        </a:spcBef>
        <a:buFont typeface="Arial"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uact=8&amp;docid=GnMzFnJ6JJ1-gM&amp;tbnid=bg50ORdOW-RXnM:&amp;ved=0CAUQjRw&amp;url=http://einclusion.hu/2010-07-29/kzbeszerzs-egyszerubben/&amp;ei=uoN7U7_bFcj2O-ChgPAN&amp;bvm=bv.67229260,d.bGQ&amp;psig=AFQjCNHaWPaMs1m7NMqUaDMOBtLVv48p1g&amp;ust=1400689939206383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hu/url?sa=i&amp;rct=j&amp;q=&amp;esrc=s&amp;frm=1&amp;source=images&amp;cd=&amp;cad=rja&amp;docid=djCQWH7qHweGhM&amp;tbnid=1fk6rnnWWDnPuM:&amp;ved=0CAUQjRw&amp;url=http://cobaltpm.com/problem-resolution-in-project-management/&amp;ei=pCCWUsCBCaSmyAO8nIDoCQ&amp;psig=AFQjCNGTIKiyE6yl3ipO3EPjLGLBicfiQA&amp;ust=1385656856804307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52"/>
          <p:cNvSpPr>
            <a:spLocks noGrp="1"/>
          </p:cNvSpPr>
          <p:nvPr>
            <p:ph type="title"/>
          </p:nvPr>
        </p:nvSpPr>
        <p:spPr>
          <a:xfrm>
            <a:off x="4495800" y="1484784"/>
            <a:ext cx="4419600" cy="1944216"/>
          </a:xfrm>
        </p:spPr>
        <p:txBody>
          <a:bodyPr/>
          <a:lstStyle/>
          <a:p>
            <a:r>
              <a:rPr lang="hu-HU" sz="2800" dirty="0" smtClean="0"/>
              <a:t>A Közlekedés Operatív program tapasztalatai. A 2014-2020 közötti időszak lehetőségei </a:t>
            </a:r>
            <a:br>
              <a:rPr lang="hu-HU" sz="2800" dirty="0" smtClean="0"/>
            </a:b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i="1" dirty="0" smtClean="0"/>
              <a:t/>
            </a:r>
            <a:br>
              <a:rPr lang="hu-HU" sz="2800" i="1" dirty="0" smtClean="0"/>
            </a:br>
            <a:endParaRPr lang="en-US" sz="2800" dirty="0"/>
          </a:p>
        </p:txBody>
      </p:sp>
      <p:sp>
        <p:nvSpPr>
          <p:cNvPr id="54" name="Text Placeholder 53"/>
          <p:cNvSpPr>
            <a:spLocks noGrp="1"/>
          </p:cNvSpPr>
          <p:nvPr>
            <p:ph type="body" sz="quarter" idx="10"/>
          </p:nvPr>
        </p:nvSpPr>
        <p:spPr>
          <a:xfrm>
            <a:off x="4512568" y="4869160"/>
            <a:ext cx="4631432" cy="1274440"/>
          </a:xfrm>
        </p:spPr>
        <p:txBody>
          <a:bodyPr>
            <a:normAutofit fontScale="92500" lnSpcReduction="20000"/>
          </a:bodyPr>
          <a:lstStyle/>
          <a:p>
            <a:r>
              <a:rPr lang="hu-HU" i="1" dirty="0" smtClean="0"/>
              <a:t>Papp </a:t>
            </a:r>
            <a:r>
              <a:rPr lang="hu-HU" i="1" dirty="0" err="1" smtClean="0"/>
              <a:t>bernadett</a:t>
            </a:r>
            <a:r>
              <a:rPr lang="hu-HU" i="1" dirty="0" smtClean="0"/>
              <a:t>  </a:t>
            </a:r>
          </a:p>
          <a:p>
            <a:r>
              <a:rPr lang="hu-HU" i="1" dirty="0" smtClean="0"/>
              <a:t>főosztályvezető </a:t>
            </a:r>
          </a:p>
          <a:p>
            <a:r>
              <a:rPr lang="hu-HU" i="1" dirty="0" err="1" smtClean="0"/>
              <a:t>KÖZúti</a:t>
            </a:r>
            <a:r>
              <a:rPr lang="hu-HU" i="1" dirty="0" smtClean="0"/>
              <a:t> és kötöttpályás projektek főosztály, NFM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 is történt?</a:t>
            </a:r>
            <a:endParaRPr lang="en-US" dirty="0"/>
          </a:p>
        </p:txBody>
      </p:sp>
      <p:graphicFrame>
        <p:nvGraphicFramePr>
          <p:cNvPr id="4" name="Táblázat 3"/>
          <p:cNvGraphicFramePr>
            <a:graphicFrameLocks noGrp="1"/>
          </p:cNvGraphicFramePr>
          <p:nvPr/>
        </p:nvGraphicFramePr>
        <p:xfrm>
          <a:off x="457200" y="1277104"/>
          <a:ext cx="8363272" cy="4492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7757"/>
                <a:gridCol w="1855363"/>
                <a:gridCol w="3720152"/>
              </a:tblGrid>
              <a:tr h="42321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200" cap="none" dirty="0" smtClean="0">
                          <a:latin typeface="Arial" pitchFamily="34" charset="0"/>
                          <a:cs typeface="Arial" pitchFamily="34" charset="0"/>
                        </a:rPr>
                        <a:t>Probléma</a:t>
                      </a:r>
                    </a:p>
                    <a:p>
                      <a:endParaRPr lang="hu-H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200" b="1" kern="1200" cap="none" dirty="0" smtClean="0">
                        <a:solidFill>
                          <a:schemeClr val="lt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b="1" kern="1200" cap="none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Válasz</a:t>
                      </a:r>
                    </a:p>
                  </a:txBody>
                  <a:tcPr/>
                </a:tc>
              </a:tr>
              <a:tr h="112026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cap="none" dirty="0" smtClean="0">
                          <a:latin typeface="Arial" pitchFamily="34" charset="0"/>
                          <a:cs typeface="Arial" pitchFamily="34" charset="0"/>
                        </a:rPr>
                        <a:t>Lassú </a:t>
                      </a:r>
                      <a:r>
                        <a:rPr lang="hu-HU" sz="1400" cap="none" dirty="0" smtClean="0">
                          <a:latin typeface="Arial" pitchFamily="34" charset="0"/>
                          <a:cs typeface="Arial" pitchFamily="34" charset="0"/>
                        </a:rPr>
                        <a:t>projektvégrehajtás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cap="none" dirty="0" smtClean="0">
                          <a:latin typeface="Arial" pitchFamily="34" charset="0"/>
                          <a:cs typeface="Arial" pitchFamily="34" charset="0"/>
                        </a:rPr>
                        <a:t>Túl nagy db számú projekt</a:t>
                      </a:r>
                      <a:endParaRPr lang="hu-H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latin typeface="Arial" pitchFamily="34" charset="0"/>
                          <a:cs typeface="Arial" pitchFamily="34" charset="0"/>
                        </a:rPr>
                        <a:t>Munkacsoportok</a:t>
                      </a:r>
                      <a:r>
                        <a:rPr lang="hu-HU" sz="1400" dirty="0" smtClean="0">
                          <a:latin typeface="Arial" pitchFamily="34" charset="0"/>
                          <a:cs typeface="Arial" pitchFamily="34" charset="0"/>
                        </a:rPr>
                        <a:t>, monitoring </a:t>
                      </a:r>
                      <a:r>
                        <a:rPr lang="hu-HU" sz="1400" dirty="0" smtClean="0">
                          <a:latin typeface="Arial" pitchFamily="34" charset="0"/>
                          <a:cs typeface="Arial" pitchFamily="34" charset="0"/>
                        </a:rPr>
                        <a:t>értekezletek</a:t>
                      </a:r>
                    </a:p>
                    <a:p>
                      <a:r>
                        <a:rPr lang="hu-HU" sz="1400" baseline="0" dirty="0" smtClean="0">
                          <a:latin typeface="Arial" pitchFamily="34" charset="0"/>
                          <a:cs typeface="Arial" pitchFamily="34" charset="0"/>
                        </a:rPr>
                        <a:t>Helyszíni ellenőrzések elrendelése</a:t>
                      </a:r>
                      <a:endParaRPr lang="hu-HU" sz="14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9747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cap="none" dirty="0" smtClean="0">
                          <a:latin typeface="Arial" pitchFamily="34" charset="0"/>
                          <a:cs typeface="Arial" pitchFamily="34" charset="0"/>
                        </a:rPr>
                        <a:t>NIF ÁFA per 2012-es elvesztése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latin typeface="Arial" pitchFamily="34" charset="0"/>
                          <a:cs typeface="Arial" pitchFamily="34" charset="0"/>
                        </a:rPr>
                        <a:t>Gyorsan indítható projektek (motorvonat, közlekedésbiztonság, retrospektív</a:t>
                      </a:r>
                      <a:r>
                        <a:rPr lang="hu-HU" sz="1400" baseline="0" dirty="0" smtClean="0">
                          <a:latin typeface="Arial" pitchFamily="34" charset="0"/>
                          <a:cs typeface="Arial" pitchFamily="34" charset="0"/>
                        </a:rPr>
                        <a:t> projektek</a:t>
                      </a:r>
                      <a:r>
                        <a:rPr lang="hu-HU" sz="14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hu-H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7173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cap="none" dirty="0" smtClean="0">
                          <a:latin typeface="Arial" pitchFamily="34" charset="0"/>
                          <a:cs typeface="Arial" pitchFamily="34" charset="0"/>
                        </a:rPr>
                        <a:t>Lemorzsolódás, szabálytalanság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latin typeface="Arial" pitchFamily="34" charset="0"/>
                          <a:cs typeface="Arial" pitchFamily="34" charset="0"/>
                        </a:rPr>
                        <a:t>Túlvállalás,</a:t>
                      </a:r>
                      <a:r>
                        <a:rPr lang="hu-HU" sz="1400" baseline="0" dirty="0" smtClean="0">
                          <a:latin typeface="Arial" pitchFamily="34" charset="0"/>
                          <a:cs typeface="Arial" pitchFamily="34" charset="0"/>
                        </a:rPr>
                        <a:t> minőségbiztosítás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latin typeface="Arial" pitchFamily="34" charset="0"/>
                          <a:cs typeface="Arial" pitchFamily="34" charset="0"/>
                        </a:rPr>
                        <a:t>Nagy</a:t>
                      </a:r>
                      <a:r>
                        <a:rPr lang="hu-HU" sz="1400" baseline="0" dirty="0" smtClean="0">
                          <a:latin typeface="Arial" pitchFamily="34" charset="0"/>
                          <a:cs typeface="Arial" pitchFamily="34" charset="0"/>
                        </a:rPr>
                        <a:t> k</a:t>
                      </a:r>
                      <a:r>
                        <a:rPr lang="hu-HU" sz="1400" dirty="0" smtClean="0">
                          <a:latin typeface="Arial" pitchFamily="34" charset="0"/>
                          <a:cs typeface="Arial" pitchFamily="34" charset="0"/>
                        </a:rPr>
                        <a:t>özbeszerzési csomag megindítása: </a:t>
                      </a:r>
                      <a:r>
                        <a:rPr lang="hu-HU" sz="1400" cap="none" dirty="0" smtClean="0">
                          <a:latin typeface="Arial" pitchFamily="34" charset="0"/>
                          <a:cs typeface="Arial" pitchFamily="34" charset="0"/>
                        </a:rPr>
                        <a:t>1063/2013. (II. 18.) Korm. határozata alapján felgyorsult a szabad keretek lefedése új projektekkel és szakaszolt projektekkel</a:t>
                      </a:r>
                      <a:endParaRPr lang="hu-HU" sz="14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hu-H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94599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cap="none" dirty="0" smtClean="0">
                          <a:latin typeface="Arial" pitchFamily="34" charset="0"/>
                          <a:cs typeface="Arial" pitchFamily="34" charset="0"/>
                        </a:rPr>
                        <a:t>EU-s ellenőrzési rendszer időigénye</a:t>
                      </a:r>
                      <a:endParaRPr lang="hu-HU" sz="14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latin typeface="Arial" pitchFamily="34" charset="0"/>
                          <a:cs typeface="Arial" pitchFamily="34" charset="0"/>
                        </a:rPr>
                        <a:t>Kifizetések gyorsítása, eljárásrendek áttekintése, szállítói előlegek, anyagköltségek elszámolása</a:t>
                      </a:r>
                    </a:p>
                    <a:p>
                      <a:endParaRPr lang="hu-H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Jobbra nyíl 5"/>
          <p:cNvSpPr/>
          <p:nvPr/>
        </p:nvSpPr>
        <p:spPr>
          <a:xfrm>
            <a:off x="3563888" y="2132856"/>
            <a:ext cx="1224136" cy="3600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Jobbra nyíl 6"/>
          <p:cNvSpPr/>
          <p:nvPr/>
        </p:nvSpPr>
        <p:spPr>
          <a:xfrm>
            <a:off x="3563888" y="3032956"/>
            <a:ext cx="1224136" cy="3600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Jobbra nyíl 7"/>
          <p:cNvSpPr/>
          <p:nvPr/>
        </p:nvSpPr>
        <p:spPr>
          <a:xfrm>
            <a:off x="3563888" y="4005064"/>
            <a:ext cx="1224136" cy="3600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Jobbra nyíl 9"/>
          <p:cNvSpPr/>
          <p:nvPr/>
        </p:nvSpPr>
        <p:spPr>
          <a:xfrm>
            <a:off x="3563888" y="5193196"/>
            <a:ext cx="1224136" cy="3600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://einclusion.hu/wp-content/uploads/2010/07/moving-cash-300x283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2973" y="3663588"/>
            <a:ext cx="1269507" cy="1197568"/>
          </a:xfrm>
          <a:prstGeom prst="rect">
            <a:avLst/>
          </a:prstGeom>
          <a:noFill/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eredmények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19100" y="1371600"/>
            <a:ext cx="8229600" cy="4525963"/>
          </a:xfrm>
        </p:spPr>
        <p:txBody>
          <a:bodyPr>
            <a:normAutofit/>
          </a:bodyPr>
          <a:lstStyle/>
          <a:p>
            <a:endParaRPr lang="hu-HU" sz="1600" b="0" cap="none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hu-HU" sz="1600" b="0" cap="none" dirty="0" smtClean="0">
                <a:latin typeface="Arial" pitchFamily="34" charset="0"/>
                <a:cs typeface="Arial" pitchFamily="34" charset="0"/>
              </a:rPr>
              <a:t>KÖZOP Éves jelentés 2013</a:t>
            </a:r>
          </a:p>
          <a:p>
            <a:r>
              <a:rPr lang="hu-HU" sz="1600" b="0" cap="none" dirty="0" smtClean="0">
                <a:latin typeface="Arial" pitchFamily="34" charset="0"/>
                <a:cs typeface="Arial" pitchFamily="34" charset="0"/>
              </a:rPr>
              <a:t>A 2013. végi indikátor számításoknak megfelelően az eddig a program keretein belül megépített új utak hossza 182 km (OP célérték 319.3 km), melyből a megépített TEN-T utak hossza 114,1 km (OP célérték 170,4 km). A fejlesztett/felújított utak hossza 269 km (OP célérték 311,2 km). Megépített új TEN-T vasútvonal hossza 20 km (OP célérték 23 km), továbbá 179 km hosszan történt vasútfejlesztés (OP célérték 292 km). A megépített kerékpárutak hossza </a:t>
            </a:r>
            <a:r>
              <a:rPr lang="hu-HU" sz="1600" b="0" cap="none" dirty="0" smtClean="0">
                <a:latin typeface="Arial" pitchFamily="34" charset="0"/>
                <a:cs typeface="Arial" pitchFamily="34" charset="0"/>
              </a:rPr>
              <a:t>126,1 </a:t>
            </a:r>
            <a:r>
              <a:rPr lang="hu-HU" sz="1600" b="0" cap="none" dirty="0" smtClean="0">
                <a:latin typeface="Arial" pitchFamily="34" charset="0"/>
                <a:cs typeface="Arial" pitchFamily="34" charset="0"/>
              </a:rPr>
              <a:t>km (OP célérték 313,1 km).</a:t>
            </a:r>
          </a:p>
          <a:p>
            <a:endParaRPr lang="hu-HU" sz="1600" b="0" cap="none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hu-HU" sz="1600" b="0" cap="none" dirty="0" smtClean="0">
                <a:latin typeface="Arial" pitchFamily="34" charset="0"/>
                <a:cs typeface="Arial" pitchFamily="34" charset="0"/>
              </a:rPr>
              <a:t>KSH Statisztikai Tükör 2014. szeptember 3.</a:t>
            </a:r>
          </a:p>
          <a:p>
            <a:r>
              <a:rPr lang="hu-HU" sz="1600" b="0" cap="none" dirty="0" smtClean="0">
                <a:latin typeface="Arial" pitchFamily="34" charset="0"/>
                <a:cs typeface="Arial" pitchFamily="34" charset="0"/>
              </a:rPr>
              <a:t>Magyarország bruttó hazai terméke 2014. II. negyedévében 3,9%-kal nőtt az előző év azonos időszakához viszonyítva. A növekedést alapvetően az ipar és az építőipar nemzetgazdasági ágak teljesítményének növekedése okozta. Az építőipar teljesítménye 19,1%-kal emelkedett. </a:t>
            </a:r>
          </a:p>
          <a:p>
            <a:endParaRPr lang="hu-HU" sz="1600" cap="none" dirty="0" smtClean="0">
              <a:latin typeface="Arial" pitchFamily="34" charset="0"/>
              <a:cs typeface="Arial" pitchFamily="34" charset="0"/>
            </a:endParaRPr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25602" name="AutoShape 2" descr="data:image/jpeg;base64,/9j/4AAQSkZJRgABAQAAAQABAAD/2wCEAAkGBxQSEhUUEBQUFRQUFBUWFRYVFBcVFxgYFBQXFxUVFxYYHCggGBolHBQUITEhJSkrLi4uFx8zODMsNygtLisBCgoKDg0OFxAQGywkHxwsLCwsLCwsLCwsLCwsLDcsLCwsLCwsLCwsLCwsLDcsLCwsLCwrNywsLCwsMiwsLCwsLP/AABEIANoA5wMBIgACEQEDEQH/xAAcAAABBQEBAQAAAAAAAAAAAAAAAgMEBQYBBwj/xABGEAABAwEFBAYHBQYEBgMAAAABAAIDEQQFEiExBkFRYRMiMnGBkQdCUqGxwdEUI2Jy8DNTgpKi4RVDsvEkRGOEk8IWFzT/xAAZAQADAQEBAAAAAAAAAAAAAAAAAQIDBAX/xAAmEQACAgEEAgICAwEAAAAAAAAAAQIRAwQSITFBURNhInEUMoEF/9oADAMBAAIRAxEAPwD3FCEIAEIQgAQhCABCEIAEIQgAQhCABCEIAEISSUAD3gCpyATdntLJBVjg4VpUGufBZram/GsBZUE07AOZ4YjuCp9ib5cx7opiwFz+qAC3UVwmo1AWe7kdHoaElpSloIEIQgAQhCABCEIAEIQgAQhCABCEIAEIQgAQhCAOIVVtDtBBYoxJaXYWl2EHCTU8MgqiTbazTMH2W02cOP70ubTwIGalySA1bngamniq61X3Gw0FXn8Ir79FnJ3GQVxRTOJz/wCIbhHNor8VBNinYDWMubuIIeQO9pRuEbL/ABhlNHeXzTkd5sIrmO8LFmR4zOIZbz9SM1W2u+JMbY4C98rtBUEN5uoqhGU3SJlPb2enNtLTo4eYTjHg6GvcsVcllETi6YmaT1nuNWt5MbSlOfwUy+9rmWZnZGNw6jOPM5dnmtfhldLkn5UlbNPLKGipIAHFYbaDbIl3RWdrjWoxgU5dWuveclCuO9LTanF88wZCNwFMXIcuavYWwMJcHMNTkXVJyWeWCg6b5KhPcrKC7tmHBuOST71zsYqMRGXE79U7bLhxQUjDmytJc1xPWJO/LSq0X2ltamRh4DD/AGRJbo6ZYHOroBplrVYmlkHYy87Sfu7Wxwe3InA4NdT1g4jMrYgrByzPxjAMNTmOsKdyU+1SNoC5zuND+qJp0TZu6pJkHEeaxVidOSaEmoNBiOnnRRz0uLCzF0jjkQa+INSq3BZt3W6MPDMQxHRozOSfBWdslibZWlxIdM8ZuP60HvRZrcWVeT1WgucTqeJ5DgFDyU6KSNIhZqPbWzEgVeK8Y3/ROM2vs7uy5x/gcPKoz8Fe5CNChUdl2nhkYJGE4HGgcQW6ciKq6Ya5pqSYCkIQmAIQhAAuVQVBvW3iJjjvDS7uA3pN0BOBXVk9idpW2lmF1WvFSGuOZFdx3rVoTsDA+mU1sWCrBie3tdrI6s4HXOq8Us9j418CfqvQ/TVe4kljgaWkMGJxHWIJ0B4Lz6KVoFKgd9B8VlLllIlMiI9Z3mp1kva0Qmsc0je4lUz7fEMjI0eIXP8AE4tzwe7P4ISA2UXpDtrAcT2Sih/aMHDjRWno+vMOjllkYHSPkoXAkGmRIBGlSV5lNbmbsZ7mO+iu9itpY4mPjkDxVwIoxzt1PVHJdWJ1CSOeauaPUZ78ZgcTC6jQ51A+oyBO/MHuXnEG07Z5w+0Mc6pqQCBkPVHAK+/xuFzHVkIDmOFHRvbqDTMtXmVntIBFTQ88vitsM2oy9meeNyj6PU5tuGNFGWVmEaAvfoku2/af+Vjr+c0+KwTJq8D+uSWZgOC892dao3LfSC2vWsbT3SkfEp0+kGEn/wDG7LhMF546ccfchkgKXI6R6N/9gxGodZH03YZQD4qttu3jzlBZizm8dKfLEAsix4Hqj3p5r+H1SthtRoo/SPaWChwN/wC1HyfROXNt9OJgekFCaEMssba8q1r71njPlT5pmIVeBlmRrT6JDo9ugkMzekfWhFcxSvKg3KVpke0RpTIczzTdzQFkEZeRkxuEA1Gna58lHN4tZiMnVAJoSde6uahKxs5bo3tieW4BRuRIodc3Z5DKqylgg6ZwFaNYC+WQjQHge4UA8VZXvfBmcIWDtaDUuqPKnNdfK2CPo2nER2ifWfvd3N3c1o3SEkQbbai5wY1uFgoI4wKYQNMX4jqeC9NuyfHExw3tHLMZGnJeWRtqcyammIj1Qt9shaXPY4EdVpaGHiMO7klifP7CSNChCF0kAhC4UANWmYMaSVjNp7QTZpK5umcGj8taEeQPmr+95S94iZmdT8lW3vZHNMeIUjaBicaYR1hWufAU8Vm+WNGWFxmFwLSQWgEOaezlWhb4rTXTtXSkdroHbnjsuHHLRZ69b2wdI8OwYic9CRwA3Zb1mobza7qzN6SPjXrsBzyI1HJZvJRW00otUNrc6K0dkucGuoASK7yM1Q316LIIXGQNLojmes5xbz/KmHWPoh0kb+khccnb2k+q/gRxW92LvV07XQuIOFmTjnTdQjfqqi76JaPPGbM2WEVfHGWnMONa93erWwXOSz/h7MxmI0FomblT8EZzJ5ngtvFs/ZrG3prSeleDkS2oDnHIRxjIFUtvvqZ5c2yt6Bpdnj60nfhOTO8rrioR5fJg9zZHs+ztiiBkvElzvxuwsNPZbGc+5WVjvaHs2GxhrB672dGPBvaKgXUY4yZHtEr97puu81O4urh8Mla2q9GilIqFxowE5aV+FFMs3ocYnTHaJM3uYxh9iJtTXhjqoN9bL2R7D0kznPpWlQKnmGjJLltb5Mi4tIJypU0Hs7gmIGludBXeXmunx7ln8kiqRSQbJWYEFsbTrvPvodVNZsvd5q2ezuBI1Esjacx1qKwMpOum+gLQafiPwTsLXyvHUc5o3Ny8neKh8jXBnrV6LrLIaWW1vjduZIK+/Kqy20GwFvsYLnMbNEPXjOKg/E09Ye/vXstmu12eLBGCMgGhzwOHDxUC8Nr7LYR0ZkL3eyXGR3OjGgnzoptFqzwqKQ7we8HL3p4Z7/ktrtPZbLPZpbVZLO6zzRUe5gDY+kbXrOEbXGh3+CwlltweOsBXnlXxHzCkslFxA/RU24LA+0TNa1geAauGIMNOWgqocTWuIDSQTuP1CsrJecVjcHUZNIQQwAjqOHrGnPcpYzbX/tALMI7JE77wAY6nFgboG4va0UGZhe0vkxPcSA00NIxqXEA67lkrLd7pHOntjsIecbzTrONagDh/Zaq6b3rlURxtGWIVdJpQZ6ZBL+vQqLa77OIGlxriw0rvY05ho/EfcoZe6R+Qz3DcBu/W9Lt9pLsOGhDs20zzOtefwSTaGwxuc80Azc7hwA56qW7KqhVqtDIIXPkOXAZlztwA3rSejmC0kPmncWsf+ziyowbtPWOvisfZbM2WRtotdAxmdniIpl+8cOP0XoFw3vm1mWF3ZpuTi0pJMpYZyi5LpGoC6uBC7DnBNzyhoq40AThWPvq8DI8tB6rTQc6alROe1GuHE8kqJsd4xRF88jjSR2FgpUkNzyHedVnr5vR05LnZMbm1vqim88SmjiIAkFS4lwGdA3QCvvPes1tbeOFuDHhBBrgeKjkW7wspS4oTSTdFFfl8ySvLR2AdwqMtCQc1XWa04c2nDy3f2XI+sMX7Ro9dnaHNzdV18bXiuv4m5Ec/1RTQFlY70LHVBwOcKEEVY7k4aFX1w342CUSNFKijoxnl7UZ9YDhqsQ8OaPabxG7vG7wRHaKaGo9l3yPFCVcoHye5W7abqQyR4XscTXPllTnqpEb7NbQKHDIB+V4+oXjV130RVpJLCakHtNcNHD2vmtDFaTk9rieDgc1e6yaNZe90yRDNoe32xUEU0y3fBMWZjntJcR0eVHOFRXgR8+SlXDtdpHaDiB0fw7+KlW28bvicZC+EantjCOJw1pXwTsnaQnWV+Qh67tThaMAH5lPstyvBrI8MrqG9Z3cOCzlp9I+MltigfIB67h0MfzcR4BZu9dorQ+ontBaD/k2bqD+J/aPmluHtPQrffFgsZ+9cC/UA/eSE8o21I8gqK9fSJKRSzxCNu585oe8RNNfMhYE4qdRoiaa1Orz37yVHZAze8k+L3eWg8SEm7KpFtbL+faK9PJPL/wBNhEcR7wzXxJTdmjkH7KKOFp30qfPLPzTETmjJgJO4nrHyaQB5lKfir946vI5/0jL3KBl5cbG1LJXmUP6rmAVDg7cSBksDesbYrRIwRyR0caNk7QA071r7HIR1gSOZ1y4AaeJCXtXZW2iKGSQuDwS2pb22jg855FEZUx0zERRySZNpT3eKuLDYWw9Y9aTdl7+Sfje1oowAAb93hxKa6WhyqTxKpt+ASJebjV+fAbh9SnhWtTTLjp4/RQ7PNicGk03Zb1XXpYrQ9wDXtIrk0VbT9cVD+zSMHLo9AitPRQjpHNA7RcfV4kd/AKtdN9ocyRzSIoyTFG71if8ANk8shzUSx3c5zWC0EyubSjdRXdlvpzW2uXZx8pGMDL1RoPzH5Bc7ytvbA7YaSMVvyul6Kq7bNLLL0ho6tKucMu5oXoFyXKWkPflTQfrRWV3XSyICgBI38O4blYLpxaevyl2Y6jWJrZjVIAhdQus88S5edGXDM5jtQ8/Gq9GIWI2uup2LG3XcePI8CPesM0W6aOvSTSbT8mYvu+GxNOKTC5wcQKCvV3AnUrz+aTpTirjJ1FA1/loVsL4tAwYZGMdStQ9oPlwWcc6ySDDUwu3B1XN8N48Coi0yZ4pRK6GIE9Q0cN3YePBLewg1cDi4t6ru/gf1mps1glaNGzMGmeKnce0PEKM20A9U1H4Jes3+F+o96oyGxL4niBQ9+H6JiWEO0y4uH/s39d6engHNp3VNR4PHzTRLmnra8dD56FAEV7XM7QyGjh8j6vcclPuy+nRHi09oHIHmRuPNNtkDv7D4t+iiz2Xez3af2QFGwjtTJWHAQQQatOoruKgT2OyQ0MET5JTmQ6ga08ystZ7S6N1W5HhuI4K5jt4mFG9unZJ+HFAUS3ySPFZZA1vsR5DuqmYnkfs24QfWOX9Rzd4USooJKgEUO4ZuPgDp5K5hupjBitEgadQKY3nuGgUtgU4iLhmSR/K36uU0WDCAZKAbgaNHg3U+SkWm3tYPuwIh+8kIc891cm+CobRfkQrhxSu4nIfzORyyq9l2KaNrTlkD5Z+9L6FoGZawfiIbn46rMTX9KR1SIx+EZ/zHNVzQXPxOJc72nE/ryRsC0b2z3tZ7O+sgMpFOq3Q+JUXa2/orU9r2Quio0DD0mIEAZHDQBvzUW1WTpI+ljLS5rBibQ16o1HHJZt1o3lJIfZOfMf1uUOe2U0KXZLFNaMo2kM9o5D36rU3Ps0yOhd138ToDyHzWeTPCH7OrDpMmX6XsobpuiWQh7yY2btzj3DcFtLruZ0h6ooMquOp+qvro2dMhzaTy3Dv4LfXZc7IgNCe7IdwWUceTO7lwjrnkw6VVHmRS3Dsu1gBcKd/aP0WqiiDRRoAA4JYC6vQx4owXB5OXPPK7kcXUIWhiCEIQAJqeFr2lrwCDqCKgpxCAMTtJsG2ZpETs9zX1NPyv1HjVeObR7H2myk9LGcPtUq3+bRfTKRJGHAhwBB1BFQspYk+jeGokuHyfJUbpIzVjnsI5lS3Xq85Ssa/8Qyd48V77fvo5sloqQHQuO+OlPFpBHlRYe8vRDO2v2eWOQcHAsPzCzcZx+zVSxS+jzcT+ySORGXiNENnprkOWbfLctHb9irdB+0s0jmj1o/vB/Tmq1tnANJGOafxsc34hZvI12jRYIy6ZX9IN31H1C62X/f8Avv8AFXEd2wO3s8wE83Z+J2hHg8fVS88fRX8SXhoz0tDw/XzTDh0ZDjrq2hz81qv/AIyzcT/MEzPsu1xqaivAhC1EQ/h5Poas214jjFIx0m9xIPv1VRa9oJnkmobXUgZ+ZVuNlWcT4uCW3ZqIdpw/8g+RVfPjF/CyfRj7RM5xq5xJ5mpS4W15Dn9FtIrhszdTH/NUqZHZbM3s4T3Nr8lL1S8I0j/z5eZIxDCTk1rnO7iVMst3Wg6Mp+bL4raxub6jJD3Nwj3qVFDIezG0fmdX3BQ9RN9I2Whxr+0ijsVhmEYY5zWjEHEMGuHSpOvipNk2cYHF3R1JNau08K5BaSzXaQC6WVjGjMloAp4uUeOQ2h/Q2GN0h3yPqcuJ3Nb71m1kl2zaMcOPlL/WPWG7ydMwNcOTR3uOQT+zduimtzLLFRwwvfI9pyAYNA7ealoyyzXdtbkFjsAD3ufLLI0Gp6oABJDW8FE9CljraZ5KdmIMH8Tqn/SFpDAozSfZnm1TlilKL48Hr1ngawUYAByTy4ur0UqPCbvsEIQmAIQhAAhCEACEIQAIQhAHELq4gDhCob6uQOq5g7xqr9CTVlRk4vg8d2mu0UzaBuJAoeSxcoLTQ/Be27bWCN8WVA+oIHGmq8svKxAmjguXLjPRw5bXJUBw5eScjwncFOtGzjg0OifiBFaHIqFHYZW1xMIoCeWS5nBo6ozTLJljjcKhoXfsbB6o8kxd1o3H9cla4FSSY+mRWWdu5o8lJjiSmsT8bEUOxUcSlB4bTUk6NAq4ngAmGOJcGRtLnu0A3czyW32a2YEX3k3WlO87uQG4KoQcnSIy5Y41bKi6tkn2gh9syYDVsIPVH5iO0fcttYLvjhbhiY1g/CKKSAurshjUTycueWR8nlPprtfWs8Q4Pef6QPmrH0KWWlllkPrzEDuY0D4krKelq047cW/u42t8T1j8QvSvRvY+iu6Ab3NLz3vJd8wsYc5WdOT8dPFezToQhdRwAhCEACEIQAIQhAAuBC6gAQhCAOFV1+X5BY4zLaZAxo45k8mtGZKjbT7Qx2OPE/Nx7Ld5K+dNsr+mtkxfM4ncBuaODQkxpWbLaf03Skltgiaxv7yUYneDK0HjVY2T0nXq41+0uHIMYB5UWdZDXcrGz3XXVTyacIto/SXb8VZnMlG/EwA0720otjs1tJBbjgphlP8Alu3/AJTvWBddrAM6KJ0XQyNkicWuaQQQSCCN4ScS1kPeo9lbRUACMR0FDjOIHfUUoo14bKTt7LQ8fhI+BWg2A2lFuswef2jKNk76a+Kub2vSKzRmSdwa0eZPADeU9iolZpWeC3nZXQSEEEAk0NNDXMeCtbDaQ8ZaqLtXe5t0rjG3o4yezvdwc7nyVlsvsMARLaC4DVrMTgTzdnkOS5fid8Hf86UeRyNjj2QT4K0s1zyEYnkRt3ud9Ff2u0RwNq7Lc1rRmTwAT0dyutUDjIcLnCsbWk4WbxX2jx9yv4iHqX+kWez10wxMDoqOJ1eDWp71dryrZi+ZLFajDaKiNzsLwdGP3OHI5ea9UaarbG01SOTPGSlbd35FLhKFRbZ3wLLZZHntEYWDi52Q+Z8FUpKKtmUIuUlFeTxbaifp7ZM5ueOYtbzzwN+AXvt2Wfo4o2D1GNb5ABeF7BXWbVbo65tjPSv/AITUDxNF76FzaX8rl7O3XNJxgvB1CELrOAEIQgAQhCABCEIAEIQgAUK97yZZ4nyyGjWivedwU1eNemPaXFM2yxnqxgOkpvcdB8PegDM7U7QPtMjnvJz0HsjcAshPmU7aLRVN2duIoGiVYbOBmf8AZPWi1UyCTPIGjD5pMNkL8z1Rw3+KQyE+1VOdR3qNNLTVSLws4b2SpN3XKZaOlybrTefoENlJNmk9GG07rE6V+Bz2OZQN0BcM258E/b7ztNvnxSEucT1GNrhaODR805dNzOmOCJoAGp0a0c1u7puiOzCkYq4jrPOp+gWfLNOI/si3DcDIAHSUdJTwb3cTzWhiLiCQKn3J+w3cXdZ+Q+KsoogMgMlVC75ZVXfcTS8yTjG9woK6NHBo3LSwUAAAAAyACjkLrH0TSomXJmtv9nemYZoxV7R1gNXN+oR6Pr+6Rn2eU/eRjqk+szd4hasSimaxl8bPCOX7RZZAx7Tiwns8xXgVnJNPcjWDUobJf4beaUNBLiAAKkleObfXlLan4wx4szDhjcWkNcdC6u+pr5LTWvaiO0sLHPwu0MYBJr4ahLuTZ10jmvmB6NhqxjiaVGhLdywzN5fxR06eEcC+SXZN9Guz32aDpHiks1HGurW+q331WxCajTgXVjgoxSRwZZucnJ+RSEIVmYIQhAAhCEACEIQBxdXKoqgBm3WkRxvkdoxjnH+EVXynel4meaSVxze9zj3bgvof0o2wxXbaCNXMwfzGi+atB7vJAHHuVlYWYWlx3BVkQq5WdqNIwOKYEeN+N1ToptptwY2pVfEKNVps7c5mPSyZtBoxutSN5CTGuWFzXc6Q9LMKD1Gn/Ufotxcezz56Od1Ihqd55NCmWC6GsfH9oyLzUNpWjRq9wG7gFprZesDGPkx4YYuqS7LNvDv4KKs1uuhyzWVsbQyJoa0bgNeZ4lXVgu0DrP8AAfVZT0cX668JZ5mswWeKkcVR1nuOZeeGVMua3MjlVENiZXpDHJLl1oQULMiac4p0NRRILGMBKansYcKFSiUiqKHZGsVzxtNWsaDxoK+atmmgomYyl1QkJux1rk6CowKda5Mhj4cupoFLBTJFoXAuoAEIQgAQhCAELlUkuSaqqIMb6ZBW7X0/eR1/mXz3IzIeK+mPSBYjPd9oaBUtZjA5x9b5L5yDKjzCksjWSPNT7e3qjvTMTKKc6LGwjfuTArqZLVej+2CKQA0yfUA8HarLxWV4NMu51aeBCubBd2Hr1o4aUrl4nVIfR6XtZbWWVwtEjwTgwtZ6zqmowj5ryLaK+5bY4A1DAfu4RmATv/E411PFWF92hzzileXvpSrjuG4DcFovRNsx00/2uYfdRH7sEduTKh7hn40RQWen7EXELDYooaDHTHJ+d1C7y08FbuckTWlM9MgB4roKj9IlB6Q7H8S5VNYkYkDscJQ1IBSgUhjzSlVTQKWCmSLCW1NhLBQIcBTgKZBSwUxDwKVVNgpQKAFoXEIA6hCEARiUguXHFIJVkDgcCCDmCKEcjqvANtdm3WO0vaAejf14zuI3trxFPcvd6qHe92RWqMxztDhu4g7i07ikNM+cCnoZaLb7R+jaZhLrMRI3cNHU4U+iw1qsE0Ro+N7e9pSKLCK0hE940Cq2B5yAKvro2YfIQ6Wobw3lICHcl0vtcorURA9Z3yHNex3c9sUbY4gGsYKNA5fNUVgsTY2hrAABuCsIggC2E6dbIq9jk+0oGia16ca5RGuTjXpDJQcugpkPSw5ADwKWCmmlLBQIdalhNBOBACglhICUEwHGlLBTYSwgQ4EsFNhKCYmOLqSF1ArO1QuISHZAcUglLKQVZI24polPOTZSAjyzkKivYOkBBV5Mq61JiMrBdDWmtM+KsY4aKS9AUlIQ1ieY1danGpFCmBPsCSxPMSA6AltC4EsIGKASwEkJYTAWEsJATjUAKCcCQEsIAWEsJAS2oELCUEkJQTAcCUkhdQSLCUkhKQAIQhAH/9k="/>
          <p:cNvSpPr>
            <a:spLocks noChangeAspect="1" noChangeArrowheads="1"/>
          </p:cNvSpPr>
          <p:nvPr/>
        </p:nvSpPr>
        <p:spPr bwMode="auto">
          <a:xfrm>
            <a:off x="1143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279847" y="1353802"/>
            <a:ext cx="616436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Tx/>
              <a:buChar char="-"/>
            </a:pPr>
            <a:endParaRPr lang="hu-HU" sz="2000" dirty="0" smtClean="0">
              <a:solidFill>
                <a:schemeClr val="tx2"/>
              </a:solidFill>
            </a:endParaRPr>
          </a:p>
          <a:p>
            <a:pPr lvl="0"/>
            <a:r>
              <a:rPr lang="hu-HU" sz="1600" b="1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Pótmunkák</a:t>
            </a:r>
            <a:endParaRPr lang="hu-HU" sz="1600" b="1" cap="all" dirty="0" smtClean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  <a:p>
            <a:pPr lvl="0">
              <a:buFont typeface="Arial" pitchFamily="34" charset="0"/>
              <a:buChar char="•"/>
            </a:pPr>
            <a:r>
              <a:rPr lang="hu-HU" sz="1200" b="1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2013-ban 506 db helyszíni ellenőrzés, műszaki és pénzügyi szempontú</a:t>
            </a:r>
          </a:p>
          <a:p>
            <a:pPr lvl="0">
              <a:buFont typeface="Arial" pitchFamily="34" charset="0"/>
              <a:buChar char="•"/>
            </a:pPr>
            <a:r>
              <a:rPr lang="hu-HU" sz="1200" b="1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2013 folyamán az </a:t>
            </a:r>
            <a:r>
              <a:rPr lang="hu-HU" sz="1200" b="1" cap="all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IH-hoz</a:t>
            </a:r>
            <a:r>
              <a:rPr lang="hu-HU" sz="1200" b="1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összesen 31 új szabálytalansági gyanú érkezett (2012-ben 123!) </a:t>
            </a:r>
          </a:p>
          <a:p>
            <a:pPr lvl="0">
              <a:buFont typeface="Arial" pitchFamily="34" charset="0"/>
              <a:buChar char="•"/>
            </a:pPr>
            <a:r>
              <a:rPr lang="hu-HU" sz="1200" b="1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A 31 szabálytalansági gyanúból 7 pénzügyi korrekció, amelyből 1-et az Európai Bizottság, 6-ot az EUTAF állapított meg</a:t>
            </a:r>
          </a:p>
          <a:p>
            <a:pPr lvl="0">
              <a:buFont typeface="Arial" pitchFamily="34" charset="0"/>
              <a:buChar char="•"/>
            </a:pPr>
            <a:r>
              <a:rPr lang="hu-HU" sz="1200" b="1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Fokozott </a:t>
            </a:r>
            <a:r>
              <a:rPr lang="hu-HU" sz="1200" b="1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monitoring</a:t>
            </a:r>
          </a:p>
          <a:p>
            <a:pPr lvl="0"/>
            <a:endParaRPr lang="hu-HU" sz="1600" b="1" cap="all" dirty="0" smtClean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  <a:p>
            <a:pPr lvl="0"/>
            <a:r>
              <a:rPr lang="hu-HU" sz="1600" b="1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Pénzügyi korrekciók</a:t>
            </a:r>
          </a:p>
          <a:p>
            <a:pPr lvl="0">
              <a:buFont typeface="Arial" pitchFamily="34" charset="0"/>
              <a:buChar char="•"/>
            </a:pPr>
            <a:r>
              <a:rPr lang="hu-HU" sz="1200" b="1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Mérnökkamarai regisztráció és a magyar nyelvtudás követelményének előírása</a:t>
            </a:r>
          </a:p>
          <a:p>
            <a:pPr lvl="0">
              <a:buFont typeface="Arial" pitchFamily="34" charset="0"/>
              <a:buChar char="•"/>
            </a:pPr>
            <a:r>
              <a:rPr lang="hu-HU" sz="1200" b="1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Az aszfaltkeverő telepek rendelkezésre állásának előírása ajánlattételi </a:t>
            </a:r>
            <a:r>
              <a:rPr lang="hu-HU" sz="1200" b="1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feltételként - aránytalan és diszkriminatív alkalmassági feltételek gyanúja – kifizetés </a:t>
            </a:r>
            <a:r>
              <a:rPr lang="hu-HU" sz="1200" b="1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felfüggesztése</a:t>
            </a:r>
          </a:p>
          <a:p>
            <a:pPr lvl="0">
              <a:buFont typeface="Arial" pitchFamily="34" charset="0"/>
              <a:buChar char="•"/>
            </a:pPr>
            <a:r>
              <a:rPr lang="hu-HU" sz="1200" b="1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Pályázati célok nem teljesítése esetén</a:t>
            </a:r>
            <a:endParaRPr lang="hu-HU" sz="1200" b="1" cap="all" dirty="0" smtClean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" name="Cím 1"/>
          <p:cNvSpPr txBox="1">
            <a:spLocks/>
          </p:cNvSpPr>
          <p:nvPr/>
        </p:nvSpPr>
        <p:spPr>
          <a:xfrm>
            <a:off x="0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hu-H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ＭＳ Ｐゴシック" pitchFamily="112" charset="-128"/>
              <a:cs typeface="+mj-cs"/>
            </a:endParaRPr>
          </a:p>
        </p:txBody>
      </p:sp>
      <p:pic>
        <p:nvPicPr>
          <p:cNvPr id="84994" name="Picture 2" descr="http://cobaltpm.com/wp-content/uploads/2012/12/project-manager-multitask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4208" y="1353802"/>
            <a:ext cx="2699792" cy="2768188"/>
          </a:xfrm>
          <a:prstGeom prst="rect">
            <a:avLst/>
          </a:prstGeom>
          <a:noFill/>
        </p:spPr>
      </p:pic>
      <p:sp>
        <p:nvSpPr>
          <p:cNvPr id="8" name="Cím 7"/>
          <p:cNvSpPr>
            <a:spLocks noGrp="1"/>
          </p:cNvSpPr>
          <p:nvPr>
            <p:ph type="title"/>
          </p:nvPr>
        </p:nvSpPr>
        <p:spPr>
          <a:xfrm>
            <a:off x="179512" y="156865"/>
            <a:ext cx="8229600" cy="609600"/>
          </a:xfrm>
        </p:spPr>
        <p:txBody>
          <a:bodyPr/>
          <a:lstStyle/>
          <a:p>
            <a:r>
              <a:rPr lang="hu-HU" dirty="0" smtClean="0"/>
              <a:t>Szabálytalanságok</a:t>
            </a:r>
            <a:endParaRPr lang="hu-H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lehetőség: Szakaszolás</a:t>
            </a:r>
            <a:endParaRPr lang="hu-HU" dirty="0"/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929607"/>
          </a:xfrm>
        </p:spPr>
        <p:txBody>
          <a:bodyPr/>
          <a:lstStyle/>
          <a:p>
            <a:r>
              <a:rPr lang="hu-HU" sz="1600" dirty="0" smtClean="0"/>
              <a:t>A projektek szakaszolhatóságának legfontosabb feltételei:</a:t>
            </a:r>
          </a:p>
          <a:p>
            <a:pPr lvl="0"/>
            <a:r>
              <a:rPr lang="hu-HU" sz="1600" dirty="0" smtClean="0"/>
              <a:t>- a projekt összköltsége legalább 5 millió EUR;</a:t>
            </a:r>
          </a:p>
          <a:p>
            <a:pPr lvl="0"/>
            <a:r>
              <a:rPr lang="hu-HU" sz="1600" dirty="0" smtClean="0"/>
              <a:t>- a projektnek két világosan elhatárolható szakasza van;</a:t>
            </a:r>
          </a:p>
          <a:p>
            <a:pPr lvl="0"/>
            <a:r>
              <a:rPr lang="hu-HU" sz="1600" dirty="0" smtClean="0"/>
              <a:t>- a projekt első szakasza az operatív program záródokumentumainak benyújtási határidejére megfelelően használható;</a:t>
            </a:r>
          </a:p>
          <a:p>
            <a:pPr lvl="0"/>
            <a:r>
              <a:rPr lang="hu-HU" sz="1600" dirty="0" smtClean="0"/>
              <a:t>- a projekt második szakasza támogatásra jogosult a 2014–2020 közötti időszakban, és megfelel az új időszaki szabályozásnak;</a:t>
            </a:r>
          </a:p>
          <a:p>
            <a:pPr lvl="0">
              <a:buFontTx/>
              <a:buChar char="-"/>
            </a:pPr>
            <a:r>
              <a:rPr lang="hu-HU" sz="1600" dirty="0" smtClean="0"/>
              <a:t>a tagállam megteszi/megtette a második szakasz befejezéséhez és működőképessé tételéhez szükséges kötelezettségvállalásokat. </a:t>
            </a:r>
          </a:p>
          <a:p>
            <a:pPr lvl="0"/>
            <a:endParaRPr lang="hu-HU" sz="1400" dirty="0" smtClean="0"/>
          </a:p>
          <a:p>
            <a:pPr lvl="0"/>
            <a:r>
              <a:rPr lang="hu-HU" sz="1400" dirty="0" smtClean="0"/>
              <a:t>Nem minősül szakaszolásnak, ha a projekt második szakasza nem uniós támogatásból valósul meg.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Lehetőség: Szakaszolás</a:t>
            </a:r>
            <a:endParaRPr lang="hu-HU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</p:nvPr>
        </p:nvGraphicFramePr>
        <p:xfrm>
          <a:off x="457197" y="1412776"/>
          <a:ext cx="4346789" cy="3672407"/>
        </p:xfrm>
        <a:graphic>
          <a:graphicData uri="http://schemas.openxmlformats.org/drawingml/2006/table">
            <a:tbl>
              <a:tblPr/>
              <a:tblGrid>
                <a:gridCol w="2183018"/>
                <a:gridCol w="1053449"/>
                <a:gridCol w="1110322"/>
              </a:tblGrid>
              <a:tr h="1296144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2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Érintett IKOP prioritás</a:t>
                      </a:r>
                      <a:endParaRPr lang="hu-H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2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KÖZOP szakaszolt projektek száma (db)</a:t>
                      </a:r>
                      <a:endParaRPr lang="hu-H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2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Szakaszolt projektek IKOP-ot terhelő kifizetése (Mrd Ft)</a:t>
                      </a:r>
                      <a:endParaRPr lang="hu-H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 Nemzetközi (TEN-T) közúti elérhetőség javítása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2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111,1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2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 Nemzetközi (TEN-T) vasúti és vízi úti elérhetőség javítása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2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2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49,7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3. </a:t>
                      </a:r>
                      <a:r>
                        <a:rPr lang="hu-HU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Fenntartható városi közlekedés és elővárosi vasúti elérhetőség javítása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2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2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9,3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4. </a:t>
                      </a:r>
                      <a:r>
                        <a:rPr lang="hu-HU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TEN-T hálózat közúti elérhetőségének javítása 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2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5"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2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Összesen</a:t>
                      </a:r>
                      <a:endParaRPr lang="hu-H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2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</a:t>
                      </a:r>
                      <a:endParaRPr lang="hu-H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2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170,0</a:t>
                      </a:r>
                      <a:endParaRPr lang="hu-H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églalap 4"/>
          <p:cNvSpPr/>
          <p:nvPr/>
        </p:nvSpPr>
        <p:spPr>
          <a:xfrm>
            <a:off x="5076056" y="4077072"/>
            <a:ext cx="3419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200" dirty="0" smtClean="0">
                <a:latin typeface="Arial" pitchFamily="34" charset="0"/>
                <a:ea typeface="Times New Roman"/>
                <a:cs typeface="Arial" pitchFamily="34" charset="0"/>
              </a:rPr>
              <a:t>Az </a:t>
            </a:r>
            <a:r>
              <a:rPr lang="hu-HU" sz="1200" dirty="0" smtClean="0">
                <a:latin typeface="Arial" pitchFamily="34" charset="0"/>
                <a:ea typeface="Times New Roman"/>
                <a:cs typeface="Arial" pitchFamily="34" charset="0"/>
              </a:rPr>
              <a:t>országos átlagnál alacsonyabb foglalkoztatottsági arányú megyében lévő megyei jogú város TEN-T hálózatra rákötő (maximum) 15-20 km-es </a:t>
            </a:r>
            <a:r>
              <a:rPr lang="hu-HU" sz="1200" dirty="0" smtClean="0">
                <a:latin typeface="Arial" pitchFamily="34" charset="0"/>
                <a:ea typeface="Times New Roman"/>
                <a:cs typeface="Arial" pitchFamily="34" charset="0"/>
              </a:rPr>
              <a:t>szakaszai támogathatók</a:t>
            </a:r>
            <a:endParaRPr lang="hu-HU" sz="1200" dirty="0" smtClean="0"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jövő: 2014-2020 </a:t>
            </a:r>
            <a:endParaRPr lang="hu-HU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</p:nvPr>
        </p:nvGraphicFramePr>
        <p:xfrm>
          <a:off x="1331640" y="1489240"/>
          <a:ext cx="5897880" cy="2552700"/>
        </p:xfrm>
        <a:graphic>
          <a:graphicData uri="http://schemas.openxmlformats.org/drawingml/2006/table">
            <a:tbl>
              <a:tblPr/>
              <a:tblGrid>
                <a:gridCol w="264160"/>
                <a:gridCol w="1875155"/>
                <a:gridCol w="1240155"/>
                <a:gridCol w="1130300"/>
                <a:gridCol w="1388110"/>
              </a:tblGrid>
              <a:tr h="144145"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Integrált Közlekedésfejlesztési Operatív Program</a:t>
                      </a:r>
                      <a:endParaRPr lang="hu-H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Finanszírozás forrása</a:t>
                      </a:r>
                      <a:endParaRPr lang="hu-HU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Uniós támogatás </a:t>
                      </a:r>
                      <a:r>
                        <a:rPr lang="hu-HU" sz="11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 </a:t>
                      </a:r>
                      <a:r>
                        <a:rPr lang="hu-HU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teljesítmény tartalékkal)</a:t>
                      </a:r>
                      <a:endParaRPr lang="hu-H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(Mrd</a:t>
                      </a:r>
                      <a:r>
                        <a:rPr lang="hu-HU" sz="1100" b="1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Ft</a:t>
                      </a:r>
                      <a:r>
                        <a:rPr lang="hu-HU" sz="11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)</a:t>
                      </a:r>
                      <a:endParaRPr lang="hu-H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Uniós támogatás az OP teljes költségvetésének arányában</a:t>
                      </a:r>
                      <a:endParaRPr lang="hu-HU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(%)</a:t>
                      </a:r>
                      <a:endParaRPr lang="hu-HU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Nemzetközi (TEN-T) közúti elérhetőség javítása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Kohéziós Alap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299,7 </a:t>
                      </a:r>
                      <a:endParaRPr lang="hu-HU" sz="1100" kern="12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26%</a:t>
                      </a:r>
                      <a:endParaRPr lang="hu-HU" sz="1100" kern="12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Nemzetközi (TEN-T) vasúti és vízi elérhetőség javítása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Kohéziós Alap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437,1</a:t>
                      </a:r>
                      <a:endParaRPr lang="hu-HU" sz="1100" kern="12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38%</a:t>
                      </a:r>
                      <a:endParaRPr lang="hu-HU" sz="1100" kern="12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Fenntartható városi </a:t>
                      </a:r>
                      <a:r>
                        <a:rPr lang="hu-HU" sz="11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közlekedés és elővárosi </a:t>
                      </a:r>
                      <a:r>
                        <a:rPr lang="hu-H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vasúti </a:t>
                      </a:r>
                      <a:r>
                        <a:rPr lang="hu-HU" sz="11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elérhetőség javítása</a:t>
                      </a:r>
                      <a:endParaRPr lang="hu-H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Kohéziós </a:t>
                      </a:r>
                      <a:r>
                        <a:rPr lang="hu-HU" sz="11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Alap/ERFA</a:t>
                      </a:r>
                      <a:endParaRPr lang="hu-H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200,9/113,7 </a:t>
                      </a:r>
                      <a:endParaRPr lang="hu-HU" sz="1100" kern="12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17/10%</a:t>
                      </a:r>
                      <a:endParaRPr lang="hu-HU" sz="1100" kern="12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TEN-T hálózat közúti elérhetőségének javítása </a:t>
                      </a:r>
                      <a:endParaRPr lang="hu-H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Európai Regionális Fejlesztési Alap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105,4 </a:t>
                      </a:r>
                      <a:endParaRPr lang="hu-HU" sz="1100" kern="12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00880" algn="l"/>
                        </a:tabLst>
                      </a:pPr>
                      <a:r>
                        <a:rPr lang="hu-HU" sz="11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9%</a:t>
                      </a:r>
                      <a:endParaRPr lang="hu-HU" sz="1100" kern="12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55576" y="4314583"/>
            <a:ext cx="76328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00563" algn="l"/>
              </a:tabLst>
            </a:pPr>
            <a:endParaRPr lang="hu-HU" sz="1200" b="1" cap="all" dirty="0" smtClean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0563" algn="l"/>
              </a:tabLst>
            </a:pPr>
            <a:r>
              <a:rPr lang="hu-HU" sz="1200" b="1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Az IKOP támogatásokat kiegészíti az 1316/2013/EU rendelet alapján felhasználható, szinte kizárólag TEN-T törzshálózati fejlesztéseket szolgáló Európai Hálózatfinanszírozási Eszköz (CEF), amelynek uniós támogatása (nemzeti boríték) 1 075 millió EUR.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0563" algn="l"/>
              </a:tabLst>
            </a:pPr>
            <a:endParaRPr lang="hu-HU" sz="1200" b="1" cap="all" dirty="0" smtClean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0563" algn="l"/>
              </a:tabLst>
            </a:pPr>
            <a:r>
              <a:rPr lang="hu-HU" sz="1200" b="1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Az IKOP támogatási forrásai a CEF forrásokkal együtt a KÖZOP 2007-2013-ra allokált forrásainak 3/4-ét teszik ki.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hu-HU" dirty="0" smtClean="0"/>
          </a:p>
          <a:p>
            <a:pPr algn="ctr"/>
            <a:endParaRPr lang="hu-HU" dirty="0" smtClean="0"/>
          </a:p>
          <a:p>
            <a:pPr algn="ctr"/>
            <a:endParaRPr lang="hu-HU" dirty="0" smtClean="0"/>
          </a:p>
          <a:p>
            <a:pPr algn="ctr"/>
            <a:r>
              <a:rPr lang="hu-HU" dirty="0" smtClean="0"/>
              <a:t>Köszönöm a Figyelmet!</a:t>
            </a:r>
          </a:p>
          <a:p>
            <a:pPr algn="ctr"/>
            <a:endParaRPr lang="hu-HU" dirty="0" smtClean="0"/>
          </a:p>
          <a:p>
            <a:pPr algn="ctr"/>
            <a:endParaRPr lang="hu-HU" dirty="0" smtClean="0"/>
          </a:p>
          <a:p>
            <a:pPr algn="ctr"/>
            <a:r>
              <a:rPr lang="hu-HU" dirty="0" smtClean="0"/>
              <a:t>Papp </a:t>
            </a:r>
            <a:r>
              <a:rPr lang="hu-HU" dirty="0" err="1" smtClean="0"/>
              <a:t>bernadett</a:t>
            </a:r>
            <a:endParaRPr lang="hu-HU" dirty="0" smtClean="0"/>
          </a:p>
          <a:p>
            <a:pPr algn="ctr"/>
            <a:r>
              <a:rPr lang="hu-HU" dirty="0" smtClean="0"/>
              <a:t>Nemzeti Fejlesztési Minisztérium </a:t>
            </a:r>
          </a:p>
          <a:p>
            <a:pPr algn="ctr"/>
            <a:r>
              <a:rPr lang="hu-HU" dirty="0" smtClean="0"/>
              <a:t> </a:t>
            </a:r>
            <a:r>
              <a:rPr lang="hu-HU" dirty="0" err="1" smtClean="0"/>
              <a:t>bernadett.papp</a:t>
            </a:r>
            <a:r>
              <a:rPr lang="hu-HU" dirty="0" smtClean="0"/>
              <a:t>@</a:t>
            </a:r>
            <a:r>
              <a:rPr lang="hu-HU" dirty="0" err="1" smtClean="0"/>
              <a:t>nfm.gov.hu</a:t>
            </a:r>
            <a:r>
              <a:rPr lang="hu-HU" dirty="0" smtClean="0"/>
              <a:t> 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KÖZOP keretek (2007-2015)</a:t>
            </a:r>
            <a:endParaRPr lang="en-US" dirty="0"/>
          </a:p>
        </p:txBody>
      </p:sp>
      <p:graphicFrame>
        <p:nvGraphicFramePr>
          <p:cNvPr id="6" name="Tartalom helye 5"/>
          <p:cNvGraphicFramePr>
            <a:graphicFrameLocks noGrp="1"/>
          </p:cNvGraphicFramePr>
          <p:nvPr>
            <p:ph sz="half" idx="1"/>
          </p:nvPr>
        </p:nvGraphicFramePr>
        <p:xfrm>
          <a:off x="971600" y="1484784"/>
          <a:ext cx="7149480" cy="4224880"/>
        </p:xfrm>
        <a:graphic>
          <a:graphicData uri="http://schemas.openxmlformats.org/drawingml/2006/table">
            <a:tbl>
              <a:tblPr/>
              <a:tblGrid>
                <a:gridCol w="2820558"/>
                <a:gridCol w="1422636"/>
                <a:gridCol w="1454302"/>
                <a:gridCol w="1451984"/>
              </a:tblGrid>
              <a:tr h="417955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4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Prioritási tengely</a:t>
                      </a:r>
                    </a:p>
                  </a:txBody>
                  <a:tcPr marL="53341" marR="5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4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 prioritás kerete</a:t>
                      </a:r>
                    </a:p>
                    <a:p>
                      <a:pPr marL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4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(M EUR)</a:t>
                      </a:r>
                    </a:p>
                  </a:txBody>
                  <a:tcPr marL="53341" marR="5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4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 prioritás kerete</a:t>
                      </a:r>
                    </a:p>
                    <a:p>
                      <a:pPr marL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4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(Milliárd Ft)</a:t>
                      </a:r>
                    </a:p>
                  </a:txBody>
                  <a:tcPr marL="53341" marR="5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4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Százalékos megoszlás</a:t>
                      </a:r>
                    </a:p>
                  </a:txBody>
                  <a:tcPr marL="53341" marR="53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595269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Prioritás</a:t>
                      </a:r>
                      <a:endParaRPr lang="hu-HU" sz="1050" dirty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Az ország és a régióközpontok nemzetközi közúti elérhetőségének javítása</a:t>
                      </a:r>
                      <a:endParaRPr lang="hu-HU" sz="105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1 212,41</a:t>
                      </a:r>
                      <a:endParaRPr lang="hu-HU" sz="105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351,32</a:t>
                      </a:r>
                      <a:endParaRPr lang="hu-HU" sz="1050" b="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18,13%</a:t>
                      </a:r>
                      <a:endParaRPr lang="hu-HU" sz="105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269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Prioritás</a:t>
                      </a:r>
                      <a:endParaRPr lang="hu-HU" sz="1050" dirty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Az ország és a régióközpontok nemzetközi vasúti és vízi úti elérhetőségének javítása </a:t>
                      </a:r>
                      <a:endParaRPr lang="hu-HU" sz="105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2 024,83</a:t>
                      </a:r>
                      <a:endParaRPr lang="hu-HU" sz="105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591,44</a:t>
                      </a:r>
                      <a:endParaRPr lang="hu-HU" sz="1050" b="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30,28%</a:t>
                      </a:r>
                      <a:endParaRPr lang="hu-HU" sz="105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95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Prioritás</a:t>
                      </a:r>
                      <a:endParaRPr lang="hu-HU" sz="105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Térségi elérhetőség javítása </a:t>
                      </a:r>
                      <a:endParaRPr lang="hu-HU" sz="105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1 601,74</a:t>
                      </a:r>
                      <a:endParaRPr lang="hu-HU" sz="105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465,14</a:t>
                      </a:r>
                      <a:endParaRPr lang="hu-HU" sz="1050" b="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23,95%</a:t>
                      </a:r>
                      <a:endParaRPr lang="hu-HU" sz="105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2583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 Prioritás</a:t>
                      </a:r>
                      <a:endParaRPr lang="hu-HU" sz="1050" dirty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Közlekedési módok összekapcsolása, gazdasági központok </a:t>
                      </a:r>
                      <a:r>
                        <a:rPr lang="hu-HU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intermodalitásának</a:t>
                      </a: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és közlekedési infrastruktúrájának fejlesztése </a:t>
                      </a:r>
                      <a:endParaRPr lang="hu-HU" sz="105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161,05</a:t>
                      </a:r>
                      <a:endParaRPr lang="hu-HU" sz="105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47,38</a:t>
                      </a:r>
                      <a:endParaRPr lang="hu-HU" sz="1050" b="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2,41%</a:t>
                      </a:r>
                      <a:endParaRPr lang="hu-HU" sz="105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269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 Prioritás</a:t>
                      </a:r>
                      <a:endParaRPr lang="hu-HU" sz="105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Városi és elővárosi közösségi közlekedés, környezetbarát fejlesztések </a:t>
                      </a:r>
                      <a:endParaRPr lang="hu-HU" sz="105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1 619,60</a:t>
                      </a:r>
                      <a:endParaRPr lang="hu-HU" sz="105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467,97</a:t>
                      </a:r>
                      <a:endParaRPr lang="hu-HU" sz="1050" b="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24,22%</a:t>
                      </a:r>
                      <a:endParaRPr lang="hu-HU" sz="105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95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 Prioritás</a:t>
                      </a:r>
                      <a:endParaRPr lang="hu-HU" sz="105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Technikai Segítségnyújtás</a:t>
                      </a:r>
                      <a:endParaRPr lang="hu-HU" sz="105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67,71</a:t>
                      </a:r>
                      <a:endParaRPr lang="hu-HU" sz="105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18,96</a:t>
                      </a:r>
                      <a:endParaRPr lang="hu-HU" sz="1050" b="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1,01%</a:t>
                      </a:r>
                      <a:endParaRPr lang="hu-HU" sz="105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4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Összesen:</a:t>
                      </a:r>
                      <a:endParaRPr lang="hu-HU" sz="105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6 687,34</a:t>
                      </a:r>
                      <a:endParaRPr lang="hu-HU" sz="105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2400" b="1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hu-HU" sz="2400" b="1" dirty="0" smtClean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942</a:t>
                      </a:r>
                      <a:endParaRPr lang="hu-HU" sz="2800" b="1" dirty="0">
                        <a:solidFill>
                          <a:schemeClr val="tx2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100,00%</a:t>
                      </a:r>
                      <a:endParaRPr lang="hu-HU" sz="105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Hazai </a:t>
            </a:r>
            <a:r>
              <a:rPr lang="hu-HU" dirty="0" err="1" smtClean="0"/>
              <a:t>tÚLVÁLLalás</a:t>
            </a:r>
            <a:r>
              <a:rPr lang="hu-HU" dirty="0" smtClean="0"/>
              <a:t> (2007-2015)</a:t>
            </a:r>
            <a:endParaRPr lang="hu-HU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</p:nvPr>
        </p:nvGraphicFramePr>
        <p:xfrm>
          <a:off x="1043608" y="1556791"/>
          <a:ext cx="6984776" cy="2651760"/>
        </p:xfrm>
        <a:graphic>
          <a:graphicData uri="http://schemas.openxmlformats.org/drawingml/2006/table">
            <a:tbl>
              <a:tblPr/>
              <a:tblGrid>
                <a:gridCol w="1677077"/>
                <a:gridCol w="2617734"/>
                <a:gridCol w="2689965"/>
              </a:tblGrid>
              <a:tr h="101819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Prioritási tengely</a:t>
                      </a:r>
                    </a:p>
                    <a:p>
                      <a:endParaRPr lang="hu-HU" sz="1600" dirty="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400" dirty="0">
                          <a:latin typeface="Times New Roman"/>
                          <a:ea typeface="Times New Roman"/>
                          <a:cs typeface="Times New Roman"/>
                        </a:rPr>
                        <a:t>Összes megítélt KÖZOP többlet kötelezettségvállalás</a:t>
                      </a:r>
                      <a:endParaRPr lang="hu-HU" sz="1600" dirty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400" dirty="0">
                          <a:latin typeface="Times New Roman"/>
                          <a:ea typeface="Times New Roman"/>
                          <a:cs typeface="Times New Roman"/>
                        </a:rPr>
                        <a:t>(Mrd Ft)</a:t>
                      </a:r>
                      <a:endParaRPr lang="hu-HU" sz="16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400" dirty="0">
                          <a:latin typeface="Times New Roman"/>
                          <a:ea typeface="Times New Roman"/>
                          <a:cs typeface="Times New Roman"/>
                        </a:rPr>
                        <a:t>Összes megítélt KÖZOP többlet kötelezettségvállalás (%) az OP (TOP </a:t>
                      </a:r>
                      <a:r>
                        <a:rPr lang="hu-H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UP-pal</a:t>
                      </a:r>
                      <a:r>
                        <a:rPr lang="hu-HU" sz="1400" dirty="0">
                          <a:latin typeface="Times New Roman"/>
                          <a:ea typeface="Times New Roman"/>
                          <a:cs typeface="Times New Roman"/>
                        </a:rPr>
                        <a:t> csökkentett és az árfolyamváltozásból eredően növelt) kerethez viszonyítva</a:t>
                      </a:r>
                      <a:endParaRPr lang="hu-HU" sz="16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214009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600" dirty="0">
                          <a:latin typeface="Times New Roman"/>
                          <a:ea typeface="Calibri"/>
                          <a:cs typeface="Times New Roman"/>
                        </a:rPr>
                        <a:t>1. Prioritás</a:t>
                      </a:r>
                      <a:endParaRPr lang="hu-HU" sz="16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42,34</a:t>
                      </a:r>
                      <a:endParaRPr lang="hu-HU" sz="16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12,1%</a:t>
                      </a:r>
                      <a:endParaRPr lang="hu-HU" sz="16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09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600">
                          <a:latin typeface="Times New Roman"/>
                          <a:ea typeface="Calibri"/>
                          <a:cs typeface="Times New Roman"/>
                        </a:rPr>
                        <a:t>2. Prioritás</a:t>
                      </a:r>
                      <a:endParaRPr lang="hu-HU" sz="16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47,94 </a:t>
                      </a:r>
                      <a:endParaRPr lang="hu-HU" sz="16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6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hu-H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8,1%</a:t>
                      </a:r>
                      <a:endParaRPr lang="hu-HU" sz="16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09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600">
                          <a:latin typeface="Times New Roman"/>
                          <a:ea typeface="Calibri"/>
                          <a:cs typeface="Times New Roman"/>
                        </a:rPr>
                        <a:t>3. Prioritás</a:t>
                      </a:r>
                      <a:endParaRPr lang="hu-HU" sz="16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600" dirty="0">
                          <a:latin typeface="Times New Roman"/>
                          <a:ea typeface="Times New Roman"/>
                          <a:cs typeface="Times New Roman"/>
                        </a:rPr>
                        <a:t>237,2 </a:t>
                      </a:r>
                      <a:endParaRPr lang="hu-HU" sz="16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600" dirty="0">
                          <a:latin typeface="Times New Roman"/>
                          <a:ea typeface="Times New Roman"/>
                          <a:cs typeface="Times New Roman"/>
                        </a:rPr>
                        <a:t> 51%</a:t>
                      </a:r>
                      <a:endParaRPr lang="hu-HU" sz="16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09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600">
                          <a:latin typeface="Times New Roman"/>
                          <a:ea typeface="Calibri"/>
                          <a:cs typeface="Times New Roman"/>
                        </a:rPr>
                        <a:t>4. Prioritás</a:t>
                      </a:r>
                      <a:endParaRPr lang="hu-HU" sz="16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600" dirty="0">
                          <a:latin typeface="Times New Roman"/>
                          <a:ea typeface="Times New Roman"/>
                          <a:cs typeface="Times New Roman"/>
                        </a:rPr>
                        <a:t>1,21 </a:t>
                      </a:r>
                      <a:endParaRPr lang="hu-HU" sz="16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6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hu-H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2,6%</a:t>
                      </a:r>
                      <a:endParaRPr lang="hu-HU" sz="16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09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600">
                          <a:latin typeface="Times New Roman"/>
                          <a:ea typeface="Calibri"/>
                          <a:cs typeface="Times New Roman"/>
                        </a:rPr>
                        <a:t>5. Prioritás</a:t>
                      </a:r>
                      <a:endParaRPr lang="hu-HU" sz="16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600" dirty="0">
                          <a:latin typeface="Times New Roman"/>
                          <a:ea typeface="Times New Roman"/>
                          <a:cs typeface="Times New Roman"/>
                        </a:rPr>
                        <a:t>77,4 </a:t>
                      </a:r>
                      <a:endParaRPr lang="hu-HU" sz="16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16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hu-H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16,6%</a:t>
                      </a:r>
                      <a:endParaRPr lang="hu-HU" sz="16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09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hu-HU" sz="16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hu-HU" sz="2400" b="1" kern="1200" dirty="0" smtClean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406,09</a:t>
                      </a:r>
                      <a:endParaRPr lang="hu-HU" sz="2400" b="1" kern="1200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hu-HU" sz="16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>
                <a:latin typeface="+mn-lt"/>
                <a:cs typeface="Times New Roman" pitchFamily="18" charset="0"/>
              </a:rPr>
              <a:t>OP ELŐREHALADÁS</a:t>
            </a:r>
            <a:endParaRPr lang="en-US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4" name="Táblázat 3"/>
          <p:cNvGraphicFramePr>
            <a:graphicFrameLocks noGrp="1"/>
          </p:cNvGraphicFramePr>
          <p:nvPr/>
        </p:nvGraphicFramePr>
        <p:xfrm>
          <a:off x="179512" y="1340768"/>
          <a:ext cx="8784975" cy="4817970"/>
        </p:xfrm>
        <a:graphic>
          <a:graphicData uri="http://schemas.openxmlformats.org/drawingml/2006/table">
            <a:tbl>
              <a:tblPr/>
              <a:tblGrid>
                <a:gridCol w="1460582"/>
                <a:gridCol w="771666"/>
                <a:gridCol w="1152128"/>
                <a:gridCol w="1080120"/>
                <a:gridCol w="936104"/>
                <a:gridCol w="980857"/>
                <a:gridCol w="747335"/>
                <a:gridCol w="648072"/>
                <a:gridCol w="1008111"/>
              </a:tblGrid>
              <a:tr h="5760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Prioritás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OP </a:t>
                      </a:r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keret</a:t>
                      </a:r>
                    </a:p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</a:t>
                      </a: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Mrd Ft)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Többlet kötelezettségvállalás (Mrd Ft)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Prioritás kerete hazai túlvállalással együtt</a:t>
                      </a:r>
                      <a:b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(Mrd Ft)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Kötelezettségvállalással rendelkező projektek EU felé elszámolható értéke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EU felé elszámolható kifizetés  (számla+előleg)</a:t>
                      </a:r>
                      <a:b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EU felé elszámolható kifizetés  2014.09.10.</a:t>
                      </a:r>
                      <a:endParaRPr lang="hu-HU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4721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db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Mrd Ft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db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Mrd Ft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%</a:t>
                      </a:r>
                      <a:endParaRPr lang="hu-HU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679">
                <a:tc>
                  <a:txBody>
                    <a:bodyPr/>
                    <a:lstStyle/>
                    <a:p>
                      <a:pPr algn="l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Nemzetközi közúti elérhetőség (KA)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351,32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42,34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393,66    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40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385,35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36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237,29    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67,5%</a:t>
                      </a:r>
                      <a:endParaRPr lang="hu-HU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679">
                <a:tc>
                  <a:txBody>
                    <a:bodyPr/>
                    <a:lstStyle/>
                    <a:p>
                      <a:pPr algn="l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Nemzetközi vasúti elérhetőség (KA)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591,44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47,94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639,38    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48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639,30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44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                  383,89    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64,9%</a:t>
                      </a:r>
                      <a:endParaRPr lang="hu-HU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679">
                <a:tc>
                  <a:txBody>
                    <a:bodyPr/>
                    <a:lstStyle/>
                    <a:p>
                      <a:pPr algn="l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Térségi elérhetőség javítása (ERFA)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465,14    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237,19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702,33    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238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692,13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215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                  315,16    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67,8%</a:t>
                      </a:r>
                      <a:endParaRPr lang="hu-HU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39">
                <a:tc>
                  <a:txBody>
                    <a:bodyPr/>
                    <a:lstStyle/>
                    <a:p>
                      <a:pPr algn="l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Intermodalitás (KA)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47,38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1,21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48,59    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44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36,22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                    26,11    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55,1%</a:t>
                      </a:r>
                      <a:endParaRPr lang="hu-HU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679">
                <a:tc>
                  <a:txBody>
                    <a:bodyPr/>
                    <a:lstStyle/>
                    <a:p>
                      <a:pPr algn="l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Városi,- elővárosi közösségi közlekedés (KA)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467,97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77,4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545,37    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67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506,82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60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379,80    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81,2%</a:t>
                      </a:r>
                      <a:endParaRPr lang="hu-HU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8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ÖSSZESEN KA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 </a:t>
                      </a: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458,11    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168,89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1 627,00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199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1 567,69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153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 </a:t>
                      </a: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027,09    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69,8%</a:t>
                      </a:r>
                      <a:endParaRPr lang="hu-HU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8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ÖSSZESEN ERFA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465,14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237,19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702,33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238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692,13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215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315,16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67,5%</a:t>
                      </a:r>
                      <a:endParaRPr lang="hu-HU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8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MINDÖSSZESEN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1 923,25 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406,09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 </a:t>
                      </a: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329,34    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437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2 259,82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368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 </a:t>
                      </a:r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342,25    </a:t>
                      </a:r>
                    </a:p>
                  </a:txBody>
                  <a:tcPr marL="4450" marR="4450" marT="44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3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64,9%</a:t>
                      </a:r>
                      <a:endParaRPr lang="hu-HU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áblázat 3"/>
          <p:cNvGraphicFramePr>
            <a:graphicFrameLocks noGrp="1"/>
          </p:cNvGraphicFramePr>
          <p:nvPr/>
        </p:nvGraphicFramePr>
        <p:xfrm>
          <a:off x="457201" y="1412776"/>
          <a:ext cx="8229600" cy="3728672"/>
        </p:xfrm>
        <a:graphic>
          <a:graphicData uri="http://schemas.openxmlformats.org/drawingml/2006/table">
            <a:tbl>
              <a:tblPr/>
              <a:tblGrid>
                <a:gridCol w="2549489"/>
                <a:gridCol w="1619676"/>
                <a:gridCol w="1214756"/>
                <a:gridCol w="1495950"/>
                <a:gridCol w="1349729"/>
              </a:tblGrid>
              <a:tr h="59978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Prioritás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Kötelezettségvállalással rendelkező projektek összköltsége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 Kifizetett támogatás összköltség  (számla+előleg)</a:t>
                      </a:r>
                      <a:br>
                        <a:rPr lang="hu-HU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endParaRPr lang="hu-HU" sz="13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549790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db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Mrd Ft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db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Mrd Ft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4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Nemzetközi közúti elérhetőség (KA)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40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497,63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36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316,16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4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Nemzetközi vasúti elérhetőség (KA)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48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750,09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44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442,92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4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Térségi elérhetőség javítása (ERFA)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238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880,36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215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362,62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119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Intermodalitás</a:t>
                      </a:r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(KA)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44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41,09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30,84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36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Városi,- elővárosi közösségi közlekedés (KA)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67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528,43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60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392,57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16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ÖSSZESEN KA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199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1 817,24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153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1 182,50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16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ÖSSZESEN ERFA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238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880,36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215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362,62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713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MINDÖSSZESEN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437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2 697,60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368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 </a:t>
                      </a:r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545,12    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algn="ctr"/>
            <a:r>
              <a:rPr lang="hu-HU" dirty="0" smtClean="0">
                <a:latin typeface="+mn-lt"/>
                <a:cs typeface="Times New Roman" pitchFamily="18" charset="0"/>
              </a:rPr>
              <a:t>OP ELŐREHALADÁS</a:t>
            </a:r>
            <a:endParaRPr lang="en-US" dirty="0">
              <a:latin typeface="+mn-lt"/>
              <a:cs typeface="Times New Roman" pitchFamily="18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189854" y="5139769"/>
            <a:ext cx="87026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" b="1" dirty="0" smtClean="0">
                <a:cs typeface="Times New Roman" pitchFamily="18" charset="0"/>
              </a:rPr>
              <a:t>A szerződött projektek összköltsége és az elszámolható költsége közötti különbözetet tisztán hazai költségvetésből kell Magyarországnak megfinanszíroznia. A nem elszámolható költségek az EU felé nem elszámolható </a:t>
            </a:r>
            <a:r>
              <a:rPr lang="hu-HU" sz="1400" b="1" dirty="0" err="1" smtClean="0">
                <a:cs typeface="Times New Roman" pitchFamily="18" charset="0"/>
              </a:rPr>
              <a:t>ÁFA-ból</a:t>
            </a:r>
            <a:r>
              <a:rPr lang="hu-HU" sz="1400" b="1" dirty="0" smtClean="0">
                <a:cs typeface="Times New Roman" pitchFamily="18" charset="0"/>
              </a:rPr>
              <a:t>, a megtérülő részre, illetve a 10% feletti területszerzésre jutó költségvetési támogatásból áll össze.</a:t>
            </a:r>
          </a:p>
          <a:p>
            <a:pPr algn="ctr"/>
            <a:endParaRPr lang="hu-HU" sz="1400" b="1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1268761"/>
          <a:ext cx="896448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dirty="0" smtClean="0">
                <a:latin typeface="+mn-lt"/>
                <a:cs typeface="Times New Roman" pitchFamily="18" charset="0"/>
              </a:rPr>
              <a:t>Kohéziós alap kifizetés milliárd </a:t>
            </a:r>
            <a:r>
              <a:rPr lang="hu-HU" dirty="0" err="1" smtClean="0">
                <a:latin typeface="+mn-lt"/>
                <a:cs typeface="Times New Roman" pitchFamily="18" charset="0"/>
              </a:rPr>
              <a:t>ft</a:t>
            </a:r>
            <a:endParaRPr lang="en-US" dirty="0">
              <a:latin typeface="+mn-lt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323528" y="1268760"/>
          <a:ext cx="8496944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Szövegdoboz 6"/>
          <p:cNvSpPr txBox="1"/>
          <p:nvPr/>
        </p:nvSpPr>
        <p:spPr>
          <a:xfrm>
            <a:off x="189856" y="5013176"/>
            <a:ext cx="84969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" b="1" dirty="0" smtClean="0">
                <a:cs typeface="Times New Roman" pitchFamily="18" charset="0"/>
              </a:rPr>
              <a:t>A befogadott nagyprojektek célcsökkentő hatása kb. 360 milliárd HUF (ennek EU része kb. 306 milliárd HUF. Ennek alapján kijelenthető, hogy az </a:t>
            </a:r>
            <a:r>
              <a:rPr lang="hu-HU" sz="1400" b="1" dirty="0" err="1" smtClean="0">
                <a:cs typeface="Times New Roman" pitchFamily="18" charset="0"/>
              </a:rPr>
              <a:t>KA-ban</a:t>
            </a:r>
            <a:r>
              <a:rPr lang="hu-HU" sz="1400" b="1" dirty="0" smtClean="0">
                <a:cs typeface="Times New Roman" pitchFamily="18" charset="0"/>
              </a:rPr>
              <a:t> a forrásvesztés kockázata minimális 2014-ben. </a:t>
            </a:r>
            <a:endParaRPr lang="hu-HU" sz="1400" dirty="0" smtClean="0">
              <a:cs typeface="Times New Roman" pitchFamily="18" charset="0"/>
            </a:endParaRPr>
          </a:p>
          <a:p>
            <a:pPr algn="ctr"/>
            <a:endParaRPr lang="hu-HU" sz="14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dirty="0" smtClean="0">
                <a:latin typeface="+mn-lt"/>
                <a:cs typeface="Times New Roman" pitchFamily="18" charset="0"/>
              </a:rPr>
              <a:t>ERFA kifizetés milliárd </a:t>
            </a:r>
            <a:r>
              <a:rPr lang="hu-HU" dirty="0" err="1" smtClean="0">
                <a:latin typeface="+mn-lt"/>
                <a:cs typeface="Times New Roman" pitchFamily="18" charset="0"/>
              </a:rPr>
              <a:t>ft</a:t>
            </a:r>
            <a:endParaRPr lang="en-US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405880" y="1127646"/>
          <a:ext cx="8486600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Szövegdoboz 8"/>
          <p:cNvSpPr txBox="1"/>
          <p:nvPr/>
        </p:nvSpPr>
        <p:spPr>
          <a:xfrm>
            <a:off x="0" y="5013176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" b="1" dirty="0" smtClean="0">
                <a:cs typeface="Times New Roman" pitchFamily="18" charset="0"/>
              </a:rPr>
              <a:t>A befogadott nagyprojektek célcsökkentő hatása kb. 87 milliárd HUF (ennek EU része kb. 74 milliárd HUF). Ennek alapján kijelenthető, hogy </a:t>
            </a:r>
            <a:r>
              <a:rPr lang="hu-HU" sz="1400" b="1" dirty="0" err="1" smtClean="0">
                <a:cs typeface="Times New Roman" pitchFamily="18" charset="0"/>
              </a:rPr>
              <a:t>ERFA-ban</a:t>
            </a:r>
            <a:r>
              <a:rPr lang="hu-HU" sz="1400" b="1" dirty="0" smtClean="0">
                <a:cs typeface="Times New Roman" pitchFamily="18" charset="0"/>
              </a:rPr>
              <a:t> a forrásvesztés kockázata minimális 2014-ben. A nagyprojekt könnyítéssel, valamint a Bizottság által a programozási időszak elején átutalt előleggel már most teljesítettük a 2014-es célokat. </a:t>
            </a:r>
            <a:endParaRPr lang="hu-HU" sz="1400" dirty="0" smtClean="0">
              <a:cs typeface="Times New Roman" pitchFamily="18" charset="0"/>
            </a:endParaRPr>
          </a:p>
          <a:p>
            <a:pPr algn="ctr"/>
            <a:endParaRPr lang="hu-HU" sz="14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Nagyprojektek benyújtása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/>
        </p:nvGraphicFramePr>
        <p:xfrm>
          <a:off x="467544" y="878028"/>
          <a:ext cx="8219257" cy="497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6241"/>
                <a:gridCol w="2491508"/>
                <a:gridCol w="2491508"/>
              </a:tblGrid>
              <a:tr h="2467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8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Projekt neve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8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Benyújtás dátuma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800" b="1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Státusz</a:t>
                      </a:r>
                    </a:p>
                  </a:txBody>
                  <a:tcPr marL="7620" marR="7620" marT="7620" marB="0" anchor="ctr"/>
                </a:tc>
              </a:tr>
              <a:tr h="290360"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Szolnok- Záhony vasútvonal rekonstrukciója I ütem - a Szajol (kiz.) - Püspökladány (bez.) vasútvonal rekonstrukciója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2013.05.09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Bizottsági határozat  2014.03.28</a:t>
                      </a:r>
                    </a:p>
                  </a:txBody>
                  <a:tcPr marL="7620" marR="7620" marT="7620" marB="0" anchor="ctr"/>
                </a:tc>
              </a:tr>
              <a:tr h="290360"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Elővárosi vasúti személyszállítás céljára 42 db villamos motorvonat beszerzése a MÁV–START Zrt. részére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2013.09.30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Határozatra vár</a:t>
                      </a:r>
                    </a:p>
                  </a:txBody>
                  <a:tcPr marL="7620" marR="7620" marT="7620" marB="0" anchor="ctr"/>
                </a:tc>
              </a:tr>
              <a:tr h="290360"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Budapesti villamos és trolibusz járműfejlesztés I. ütem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8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2013.09.30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Újrabenyújtás</a:t>
                      </a:r>
                    </a:p>
                  </a:txBody>
                  <a:tcPr marL="7620" marR="7620" marT="7620" marB="0" anchor="ctr"/>
                </a:tc>
              </a:tr>
              <a:tr h="290360"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62. sz főút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2013.09.30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Bizottsági határozat 2014.08.08</a:t>
                      </a:r>
                    </a:p>
                  </a:txBody>
                  <a:tcPr marL="7620" marR="7620" marT="7620" marB="0" anchor="ctr"/>
                </a:tc>
              </a:tr>
              <a:tr h="290360"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GSMR rendszer beszerzése és kapcsolódó szolgáltatások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2013.09.30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Bizottsági határozat 2014.08.14.  </a:t>
                      </a:r>
                    </a:p>
                  </a:txBody>
                  <a:tcPr marL="7620" marR="7620" marT="7620" marB="0" anchor="ctr"/>
                </a:tc>
              </a:tr>
              <a:tr h="290360"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Ceglédi vontatási alállomás, Gyoma (kiz.) – Békéscsaba (bez.) vonalszakasz átépítése, valamint Budapest – Lőkösháza, oh. között ETCS telepítése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2013.10.31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Határozatra vár</a:t>
                      </a:r>
                    </a:p>
                  </a:txBody>
                  <a:tcPr marL="7620" marR="7620" marT="7620" marB="0" anchor="ctr"/>
                </a:tc>
              </a:tr>
              <a:tr h="290360"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Szolnok (kiz.) – Szajol (kiz.) vonalszakasz átépítése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2013.10.31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Határozatra vár</a:t>
                      </a:r>
                    </a:p>
                  </a:txBody>
                  <a:tcPr marL="7620" marR="7620" marT="7620" marB="0" anchor="ctr"/>
                </a:tc>
              </a:tr>
              <a:tr h="290360"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M85 gyorsforgalmi út Győr-Csorna közötti szakasz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2013.10.31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Újrabenyújtás</a:t>
                      </a:r>
                    </a:p>
                  </a:txBody>
                  <a:tcPr marL="7620" marR="7620" marT="7620" marB="0" anchor="ctr"/>
                </a:tc>
              </a:tr>
              <a:tr h="290360"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M85-M86 Csorna elkerülő szakasz I. ütem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2013.10.31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Újrabenyújtás</a:t>
                      </a:r>
                    </a:p>
                  </a:txBody>
                  <a:tcPr marL="7620" marR="7620" marT="7620" marB="0" anchor="ctr"/>
                </a:tc>
              </a:tr>
              <a:tr h="290360"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M86 Szombathely-Csorna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2013.10.31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Újrabenyújtás</a:t>
                      </a:r>
                    </a:p>
                  </a:txBody>
                  <a:tcPr marL="7620" marR="7620" marT="7620" marB="0" anchor="ctr"/>
                </a:tc>
              </a:tr>
              <a:tr h="290360"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Nyugati pályaudvar csatlakozó vonalszakaszainak elővárosi célú fejlesztése – I/a ütem: Vác állomás átépítése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2013.10.31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Bizottsági határozat 2014.08.08. </a:t>
                      </a:r>
                    </a:p>
                  </a:txBody>
                  <a:tcPr marL="7620" marR="7620" marT="7620" marB="0" anchor="ctr"/>
                </a:tc>
              </a:tr>
              <a:tr h="290360"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445. Kecskemét elkerülő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2013.10.31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Határozatra vár</a:t>
                      </a:r>
                    </a:p>
                  </a:txBody>
                  <a:tcPr marL="7620" marR="7620" marT="7620" marB="0" anchor="ctr"/>
                </a:tc>
              </a:tr>
              <a:tr h="290360"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55. sz. főút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2013.10.31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Határozatra vár</a:t>
                      </a:r>
                    </a:p>
                  </a:txBody>
                  <a:tcPr marL="7620" marR="7620" marT="7620" marB="0" anchor="ctr"/>
                </a:tc>
              </a:tr>
              <a:tr h="290360"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47. sz főút Szeged - Békéscsaba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2013.10.31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Tárgyalás alatt</a:t>
                      </a:r>
                    </a:p>
                  </a:txBody>
                  <a:tcPr marL="7620" marR="7620" marT="7620" marB="0" anchor="ctr"/>
                </a:tc>
              </a:tr>
              <a:tr h="290360"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47. sz főút Hódmezővásárhely elkerülő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2013.10.31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Tárgyalás alatt</a:t>
                      </a:r>
                    </a:p>
                  </a:txBody>
                  <a:tcPr marL="7620" marR="7620" marT="7620" marB="0" anchor="ctr"/>
                </a:tc>
              </a:tr>
              <a:tr h="290360"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M8-M4 elválási csomópont és az M4 autópálya Abony - Fegyvernek új Tisza híddal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8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2013.10.31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800" b="0" i="0" u="none" strike="noStrike" dirty="0" err="1">
                          <a:solidFill>
                            <a:srgbClr val="000000"/>
                          </a:solidFill>
                          <a:latin typeface="Verdana"/>
                        </a:rPr>
                        <a:t>Újrabenyújtás</a:t>
                      </a:r>
                      <a:endParaRPr lang="hu-HU" sz="8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631</TotalTime>
  <Words>1468</Words>
  <Application>Microsoft Office PowerPoint</Application>
  <PresentationFormat>Diavetítés a képernyőre (4:3 oldalarány)</PresentationFormat>
  <Paragraphs>366</Paragraphs>
  <Slides>16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16</vt:i4>
      </vt:variant>
    </vt:vector>
  </HeadingPairs>
  <TitlesOfParts>
    <vt:vector size="17" baseType="lpstr">
      <vt:lpstr>Office Theme</vt:lpstr>
      <vt:lpstr>A Közlekedés Operatív program tapasztalatai. A 2014-2020 közötti időszak lehetőségei    </vt:lpstr>
      <vt:lpstr>KÖZOP keretek (2007-2015)</vt:lpstr>
      <vt:lpstr>Hazai tÚLVÁLLalás (2007-2015)</vt:lpstr>
      <vt:lpstr>OP ELŐREHALADÁS</vt:lpstr>
      <vt:lpstr>OP ELŐREHALADÁS</vt:lpstr>
      <vt:lpstr>6. dia</vt:lpstr>
      <vt:lpstr>Kohéziós alap kifizetés milliárd ft</vt:lpstr>
      <vt:lpstr>ERFA kifizetés milliárd ft</vt:lpstr>
      <vt:lpstr>Nagyprojektek benyújtása</vt:lpstr>
      <vt:lpstr>Mi is történt?</vt:lpstr>
      <vt:lpstr>eredmények</vt:lpstr>
      <vt:lpstr>Szabálytalanságok</vt:lpstr>
      <vt:lpstr>lehetőség: Szakaszolás</vt:lpstr>
      <vt:lpstr>Lehetőség: Szakaszolás</vt:lpstr>
      <vt:lpstr>A jövő: 2014-2020 </vt:lpstr>
      <vt:lpstr>16. dia</vt:lpstr>
    </vt:vector>
  </TitlesOfParts>
  <Company>novak.adam@gmail.com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Asdfsdafa dsfasd asdf</dc:title>
  <dc:creator>Ádám Novák</dc:creator>
  <cp:lastModifiedBy>Papp Bernadett</cp:lastModifiedBy>
  <cp:revision>89</cp:revision>
  <dcterms:created xsi:type="dcterms:W3CDTF">2014-03-03T11:13:59Z</dcterms:created>
  <dcterms:modified xsi:type="dcterms:W3CDTF">2014-09-23T15:48:22Z</dcterms:modified>
</cp:coreProperties>
</file>