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1"/>
  </p:sldMasterIdLst>
  <p:sldIdLst>
    <p:sldId id="256" r:id="rId2"/>
    <p:sldId id="274" r:id="rId3"/>
    <p:sldId id="282" r:id="rId4"/>
    <p:sldId id="270" r:id="rId5"/>
    <p:sldId id="271" r:id="rId6"/>
    <p:sldId id="280" r:id="rId7"/>
    <p:sldId id="275" r:id="rId8"/>
    <p:sldId id="277" r:id="rId9"/>
    <p:sldId id="259" r:id="rId10"/>
    <p:sldId id="261" r:id="rId11"/>
    <p:sldId id="281" r:id="rId12"/>
    <p:sldId id="262" r:id="rId13"/>
    <p:sldId id="278" r:id="rId14"/>
    <p:sldId id="263" r:id="rId15"/>
    <p:sldId id="272" r:id="rId16"/>
    <p:sldId id="264" r:id="rId17"/>
    <p:sldId id="265" r:id="rId18"/>
    <p:sldId id="267" r:id="rId19"/>
    <p:sldId id="268" r:id="rId20"/>
    <p:sldId id="276" r:id="rId21"/>
    <p:sldId id="279" r:id="rId22"/>
    <p:sldId id="258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782" autoAdjust="0"/>
  </p:normalViewPr>
  <p:slideViewPr>
    <p:cSldViewPr snapToObjects="1">
      <p:cViewPr>
        <p:scale>
          <a:sx n="84" d="100"/>
          <a:sy n="84" d="100"/>
        </p:scale>
        <p:origin x="-9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agyGabor6\Documents\Prezi\20140924-25%20&#218;t&#252;gyi%20Napok%20Gy&#337;r\Jav&#237;tott_statisztika_20140922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NagyGabor6\Documents\Prezi\20140924-25%20&#218;t&#252;gyi%20Napok%20Gy&#337;r\Jav&#237;tott_statisztika_2014092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-fs-01.kiksz.local\company\Programkezel&#233;s\_K&#246;z&#250;ti%20Projektv&#233;grehajt&#225;si%20Oszt&#225;ly\20140922_TSZ%20alap%20&#233;s%20m&#243;dos&#237;tott%20hat&#225;rid&#337;k\TSZ_alap_&#233;s_m&#243;d_hat&#225;rid&#337;k_sz&#225;m&#237;t&#225;sok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agyGabor6\AppData\Local\Microsoft\Windows\Temporary%20Internet%20Files\Content.Outlook\F98N3A3I\TSZ_alap_&#233;s_m&#243;d_hat&#225;rid&#337;k_sz&#225;m&#237;t&#225;sok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-fs-01.kiksz.local\company\Programkezel&#233;s\_K&#246;z&#250;ti%20Projektv&#233;grehajt&#225;si%20Oszt&#225;ly\20140922_TSZ%20alap%20&#233;s%20m&#243;dos&#237;tott%20hat&#225;rid&#337;k\TSZ_alap_&#233;s_m&#243;d_hat&#225;rid&#337;k_sz&#225;m&#237;t&#225;sok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agyGabor6\AppData\Local\Microsoft\Windows\Temporary%20Internet%20Files\Content.Outlook\F98N3A3I\TSZ_alap_&#233;s_m&#243;d_hat&#225;rid&#337;k_sz&#225;m&#237;t&#225;sok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8366141732283464E-2"/>
          <c:y val="1.8001532994216432E-2"/>
          <c:w val="0.78617836832895893"/>
          <c:h val="0.8845009639281815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'TSZ kötés'!$A$2</c:f>
              <c:strCache>
                <c:ptCount val="1"/>
                <c:pt idx="0">
                  <c:v>2012-ben kötött Támogatási szerződések száma (prioritásonként)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'TSZ kötés'!$B$1:$F$1</c:f>
              <c:strCache>
                <c:ptCount val="5"/>
                <c:pt idx="0">
                  <c:v>1 prioritás</c:v>
                </c:pt>
                <c:pt idx="1">
                  <c:v>2 prioritás</c:v>
                </c:pt>
                <c:pt idx="2">
                  <c:v>3 prioritás</c:v>
                </c:pt>
                <c:pt idx="3">
                  <c:v>4 prioritás</c:v>
                </c:pt>
                <c:pt idx="4">
                  <c:v>5 prioritás</c:v>
                </c:pt>
              </c:strCache>
            </c:strRef>
          </c:cat>
          <c:val>
            <c:numRef>
              <c:f>'TSZ kötés'!$B$2:$F$2</c:f>
              <c:numCache>
                <c:formatCode>General</c:formatCode>
                <c:ptCount val="5"/>
                <c:pt idx="0">
                  <c:v>8</c:v>
                </c:pt>
                <c:pt idx="1">
                  <c:v>10</c:v>
                </c:pt>
                <c:pt idx="2">
                  <c:v>45</c:v>
                </c:pt>
                <c:pt idx="3">
                  <c:v>3</c:v>
                </c:pt>
                <c:pt idx="4">
                  <c:v>18</c:v>
                </c:pt>
              </c:numCache>
            </c:numRef>
          </c:val>
        </c:ser>
        <c:ser>
          <c:idx val="1"/>
          <c:order val="1"/>
          <c:tx>
            <c:strRef>
              <c:f>'TSZ kötés'!$A$3</c:f>
              <c:strCache>
                <c:ptCount val="1"/>
                <c:pt idx="0">
                  <c:v>2013-ban kötött Támogatási szerződések száma (prioritásonként)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3.1746031746031717E-2"/>
                  <c:y val="-3.24483775811209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875901875901876E-2"/>
                  <c:y val="-2.65486725663717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'TSZ kötés'!$B$1:$F$1</c:f>
              <c:strCache>
                <c:ptCount val="5"/>
                <c:pt idx="0">
                  <c:v>1 prioritás</c:v>
                </c:pt>
                <c:pt idx="1">
                  <c:v>2 prioritás</c:v>
                </c:pt>
                <c:pt idx="2">
                  <c:v>3 prioritás</c:v>
                </c:pt>
                <c:pt idx="3">
                  <c:v>4 prioritás</c:v>
                </c:pt>
                <c:pt idx="4">
                  <c:v>5 prioritás</c:v>
                </c:pt>
              </c:strCache>
            </c:strRef>
          </c:cat>
          <c:val>
            <c:numRef>
              <c:f>'TSZ kötés'!$B$3:$F$3</c:f>
              <c:numCache>
                <c:formatCode>General</c:formatCode>
                <c:ptCount val="5"/>
                <c:pt idx="0">
                  <c:v>4</c:v>
                </c:pt>
                <c:pt idx="1">
                  <c:v>12</c:v>
                </c:pt>
                <c:pt idx="2">
                  <c:v>36</c:v>
                </c:pt>
                <c:pt idx="3">
                  <c:v>3</c:v>
                </c:pt>
                <c:pt idx="4">
                  <c:v>16</c:v>
                </c:pt>
              </c:numCache>
            </c:numRef>
          </c:val>
        </c:ser>
        <c:ser>
          <c:idx val="2"/>
          <c:order val="2"/>
          <c:tx>
            <c:strRef>
              <c:f>'TSZ kötés'!$A$4</c:f>
              <c:strCache>
                <c:ptCount val="1"/>
                <c:pt idx="0">
                  <c:v>2014. szeptemberéig kötött Támogatási szerződések száma (prioritásonként)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1.1544011544011544E-2"/>
                  <c:y val="2.65486725663716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5873015873015872E-2"/>
                  <c:y val="5.30973451327433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'TSZ kötés'!$B$1:$F$1</c:f>
              <c:strCache>
                <c:ptCount val="5"/>
                <c:pt idx="0">
                  <c:v>1 prioritás</c:v>
                </c:pt>
                <c:pt idx="1">
                  <c:v>2 prioritás</c:v>
                </c:pt>
                <c:pt idx="2">
                  <c:v>3 prioritás</c:v>
                </c:pt>
                <c:pt idx="3">
                  <c:v>4 prioritás</c:v>
                </c:pt>
                <c:pt idx="4">
                  <c:v>5 prioritás</c:v>
                </c:pt>
              </c:strCache>
            </c:strRef>
          </c:cat>
          <c:val>
            <c:numRef>
              <c:f>'TSZ kötés'!$B$4:$F$4</c:f>
              <c:numCache>
                <c:formatCode>General</c:formatCode>
                <c:ptCount val="5"/>
                <c:pt idx="0">
                  <c:v>8</c:v>
                </c:pt>
                <c:pt idx="1">
                  <c:v>9</c:v>
                </c:pt>
                <c:pt idx="2">
                  <c:v>33</c:v>
                </c:pt>
                <c:pt idx="3">
                  <c:v>27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3231744"/>
        <c:axId val="73233536"/>
        <c:axId val="69488128"/>
      </c:bar3DChart>
      <c:catAx>
        <c:axId val="73231744"/>
        <c:scaling>
          <c:orientation val="minMax"/>
        </c:scaling>
        <c:delete val="0"/>
        <c:axPos val="b"/>
        <c:majorGridlines>
          <c:spPr>
            <a:ln w="28575">
              <a:solidFill>
                <a:schemeClr val="bg1">
                  <a:lumMod val="65000"/>
                </a:schemeClr>
              </a:solidFill>
            </a:ln>
          </c:spPr>
        </c:majorGridlines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hu-HU"/>
          </a:p>
        </c:txPr>
        <c:crossAx val="73233536"/>
        <c:crosses val="autoZero"/>
        <c:auto val="1"/>
        <c:lblAlgn val="ctr"/>
        <c:lblOffset val="100"/>
        <c:noMultiLvlLbl val="0"/>
      </c:catAx>
      <c:valAx>
        <c:axId val="73233536"/>
        <c:scaling>
          <c:orientation val="minMax"/>
        </c:scaling>
        <c:delete val="0"/>
        <c:axPos val="l"/>
        <c:majorGridlines/>
        <c:minorGridlines>
          <c:spPr>
            <a:ln>
              <a:noFill/>
            </a:ln>
          </c:spPr>
        </c:min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hu-HU"/>
          </a:p>
        </c:txPr>
        <c:crossAx val="73231744"/>
        <c:crosses val="autoZero"/>
        <c:crossBetween val="between"/>
      </c:valAx>
      <c:serAx>
        <c:axId val="69488128"/>
        <c:scaling>
          <c:orientation val="minMax"/>
        </c:scaling>
        <c:delete val="0"/>
        <c:axPos val="b"/>
        <c:majorTickMark val="out"/>
        <c:minorTickMark val="none"/>
        <c:tickLblPos val="nextTo"/>
        <c:crossAx val="73233536"/>
        <c:crosses val="autoZero"/>
      </c:ser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7376234119602364E-2"/>
          <c:y val="5.4943219725040411E-2"/>
          <c:w val="0.59725822298102704"/>
          <c:h val="0.868470511868958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'Közbeszerzések ellenőrzése'!$A$2</c:f>
              <c:strCache>
                <c:ptCount val="1"/>
                <c:pt idx="0">
                  <c:v>2012-ben lefolytatott ún. ex-ante/folyamatba épített közbeszerzés ellenőrzések száma (prioritásonként)</c:v>
                </c:pt>
              </c:strCache>
            </c:strRef>
          </c:tx>
          <c:invertIfNegative val="0"/>
          <c:cat>
            <c:strRef>
              <c:f>'Közbeszerzések ellenőrzése'!$B$1:$F$1</c:f>
              <c:strCache>
                <c:ptCount val="5"/>
                <c:pt idx="0">
                  <c:v>1 prioritás</c:v>
                </c:pt>
                <c:pt idx="1">
                  <c:v>2 prioritás</c:v>
                </c:pt>
                <c:pt idx="2">
                  <c:v>3 prioritás</c:v>
                </c:pt>
                <c:pt idx="3">
                  <c:v>4 prioritás</c:v>
                </c:pt>
                <c:pt idx="4">
                  <c:v>5 prioritás</c:v>
                </c:pt>
              </c:strCache>
            </c:strRef>
          </c:cat>
          <c:val>
            <c:numRef>
              <c:f>'Közbeszerzések ellenőrzése'!$B$2:$F$2</c:f>
              <c:numCache>
                <c:formatCode>General</c:formatCode>
                <c:ptCount val="5"/>
                <c:pt idx="0">
                  <c:v>53</c:v>
                </c:pt>
                <c:pt idx="1">
                  <c:v>33</c:v>
                </c:pt>
                <c:pt idx="2">
                  <c:v>114</c:v>
                </c:pt>
                <c:pt idx="3">
                  <c:v>3</c:v>
                </c:pt>
                <c:pt idx="4">
                  <c:v>76</c:v>
                </c:pt>
              </c:numCache>
            </c:numRef>
          </c:val>
        </c:ser>
        <c:ser>
          <c:idx val="1"/>
          <c:order val="1"/>
          <c:tx>
            <c:strRef>
              <c:f>'Közbeszerzések ellenőrzése'!$A$3</c:f>
              <c:strCache>
                <c:ptCount val="1"/>
                <c:pt idx="0">
                  <c:v>2013-ban lefolytatott ún. ex-ante/folyamatba épített közbeszerzés ellenőrzések száma (prioritásonként)</c:v>
                </c:pt>
              </c:strCache>
            </c:strRef>
          </c:tx>
          <c:invertIfNegative val="0"/>
          <c:cat>
            <c:strRef>
              <c:f>'Közbeszerzések ellenőrzése'!$B$1:$F$1</c:f>
              <c:strCache>
                <c:ptCount val="5"/>
                <c:pt idx="0">
                  <c:v>1 prioritás</c:v>
                </c:pt>
                <c:pt idx="1">
                  <c:v>2 prioritás</c:v>
                </c:pt>
                <c:pt idx="2">
                  <c:v>3 prioritás</c:v>
                </c:pt>
                <c:pt idx="3">
                  <c:v>4 prioritás</c:v>
                </c:pt>
                <c:pt idx="4">
                  <c:v>5 prioritás</c:v>
                </c:pt>
              </c:strCache>
            </c:strRef>
          </c:cat>
          <c:val>
            <c:numRef>
              <c:f>'Közbeszerzések ellenőrzése'!$B$3:$F$3</c:f>
              <c:numCache>
                <c:formatCode>General</c:formatCode>
                <c:ptCount val="5"/>
                <c:pt idx="0">
                  <c:v>41</c:v>
                </c:pt>
                <c:pt idx="1">
                  <c:v>56</c:v>
                </c:pt>
                <c:pt idx="2">
                  <c:v>252</c:v>
                </c:pt>
                <c:pt idx="3">
                  <c:v>4</c:v>
                </c:pt>
                <c:pt idx="4">
                  <c:v>82</c:v>
                </c:pt>
              </c:numCache>
            </c:numRef>
          </c:val>
        </c:ser>
        <c:ser>
          <c:idx val="2"/>
          <c:order val="2"/>
          <c:tx>
            <c:strRef>
              <c:f>'Közbeszerzések ellenőrzése'!$A$4</c:f>
              <c:strCache>
                <c:ptCount val="1"/>
                <c:pt idx="0">
                  <c:v>2014. szeptemberéig lefolytatott ún. ex-ante/folyamatba épített közbeszerzés ellenőrzések száma (prioritásonként)</c:v>
                </c:pt>
              </c:strCache>
            </c:strRef>
          </c:tx>
          <c:invertIfNegative val="0"/>
          <c:cat>
            <c:strRef>
              <c:f>'Közbeszerzések ellenőrzése'!$B$1:$F$1</c:f>
              <c:strCache>
                <c:ptCount val="5"/>
                <c:pt idx="0">
                  <c:v>1 prioritás</c:v>
                </c:pt>
                <c:pt idx="1">
                  <c:v>2 prioritás</c:v>
                </c:pt>
                <c:pt idx="2">
                  <c:v>3 prioritás</c:v>
                </c:pt>
                <c:pt idx="3">
                  <c:v>4 prioritás</c:v>
                </c:pt>
                <c:pt idx="4">
                  <c:v>5 prioritás</c:v>
                </c:pt>
              </c:strCache>
            </c:strRef>
          </c:cat>
          <c:val>
            <c:numRef>
              <c:f>'Közbeszerzések ellenőrzése'!$B$4:$F$4</c:f>
              <c:numCache>
                <c:formatCode>General</c:formatCode>
                <c:ptCount val="5"/>
                <c:pt idx="0">
                  <c:v>26</c:v>
                </c:pt>
                <c:pt idx="1">
                  <c:v>21</c:v>
                </c:pt>
                <c:pt idx="2">
                  <c:v>34</c:v>
                </c:pt>
                <c:pt idx="3">
                  <c:v>3</c:v>
                </c:pt>
                <c:pt idx="4">
                  <c:v>41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7231616"/>
        <c:axId val="77233152"/>
      </c:barChart>
      <c:catAx>
        <c:axId val="77231616"/>
        <c:scaling>
          <c:orientation val="minMax"/>
        </c:scaling>
        <c:delete val="0"/>
        <c:axPos val="b"/>
        <c:majorTickMark val="out"/>
        <c:minorTickMark val="none"/>
        <c:tickLblPos val="nextTo"/>
        <c:crossAx val="77233152"/>
        <c:crosses val="autoZero"/>
        <c:auto val="1"/>
        <c:lblAlgn val="ctr"/>
        <c:lblOffset val="100"/>
        <c:noMultiLvlLbl val="0"/>
      </c:catAx>
      <c:valAx>
        <c:axId val="77233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72316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TSZ </a:t>
            </a:r>
            <a:r>
              <a:rPr lang="en-US" dirty="0" err="1" smtClean="0"/>
              <a:t>szám</a:t>
            </a:r>
            <a:r>
              <a:rPr lang="hu-HU" baseline="0" dirty="0" smtClean="0"/>
              <a:t> </a:t>
            </a:r>
            <a:r>
              <a:rPr lang="hu-HU" dirty="0" smtClean="0"/>
              <a:t>(összesen 395 db)</a:t>
            </a:r>
            <a:r>
              <a:rPr lang="en-US" dirty="0" smtClean="0"/>
              <a:t> </a:t>
            </a:r>
            <a:r>
              <a:rPr lang="hu-HU" dirty="0" smtClean="0"/>
              <a:t>megoszlása</a:t>
            </a:r>
            <a:r>
              <a:rPr lang="hu-HU" baseline="0" dirty="0" smtClean="0"/>
              <a:t> </a:t>
            </a:r>
            <a:r>
              <a:rPr lang="en-US" dirty="0" err="1" smtClean="0"/>
              <a:t>prioritásonként</a:t>
            </a:r>
            <a:endParaRPr lang="en-US" dirty="0"/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Statisztika!$B$3</c:f>
              <c:strCache>
                <c:ptCount val="1"/>
                <c:pt idx="0">
                  <c:v>TSZ szám prioritásonként</c:v>
                </c:pt>
              </c:strCache>
            </c:strRef>
          </c:tx>
          <c:dPt>
            <c:idx val="1"/>
            <c:bubble3D val="0"/>
            <c:spPr>
              <a:solidFill>
                <a:schemeClr val="accent2"/>
              </a:solidFill>
            </c:spPr>
          </c:dPt>
          <c:dPt>
            <c:idx val="2"/>
            <c:bubble3D val="0"/>
            <c:spPr>
              <a:solidFill>
                <a:schemeClr val="accent3"/>
              </a:solidFill>
            </c:spPr>
          </c:dPt>
          <c:dPt>
            <c:idx val="3"/>
            <c:bubble3D val="0"/>
            <c:spPr>
              <a:solidFill>
                <a:schemeClr val="accent4"/>
              </a:solidFill>
            </c:spPr>
          </c:dPt>
          <c:dPt>
            <c:idx val="4"/>
            <c:bubble3D val="0"/>
            <c:spPr>
              <a:solidFill>
                <a:schemeClr val="accent6"/>
              </a:solidFill>
            </c:spPr>
          </c:dPt>
          <c:dLbls>
            <c:numFmt formatCode="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(Statisztika!$C$2,Statisztika!$E$2,Statisztika!$G$2,Statisztika!$I$2,Statisztika!$K$2)</c:f>
              <c:strCache>
                <c:ptCount val="5"/>
                <c:pt idx="0">
                  <c:v>1. prioritás</c:v>
                </c:pt>
                <c:pt idx="1">
                  <c:v>2. prioritás</c:v>
                </c:pt>
                <c:pt idx="2">
                  <c:v>3. prioritás</c:v>
                </c:pt>
                <c:pt idx="3">
                  <c:v>4. prioritás</c:v>
                </c:pt>
                <c:pt idx="4">
                  <c:v>5. prioritás</c:v>
                </c:pt>
              </c:strCache>
            </c:strRef>
          </c:cat>
          <c:val>
            <c:numRef>
              <c:f>(Statisztika!$C$3,Statisztika!$E$3,Statisztika!$G$3,Statisztika!$I$3,Statisztika!$K$3)</c:f>
              <c:numCache>
                <c:formatCode>General</c:formatCode>
                <c:ptCount val="5"/>
                <c:pt idx="0">
                  <c:v>30</c:v>
                </c:pt>
                <c:pt idx="1">
                  <c:v>48</c:v>
                </c:pt>
                <c:pt idx="2">
                  <c:v>231</c:v>
                </c:pt>
                <c:pt idx="3">
                  <c:v>18</c:v>
                </c:pt>
                <c:pt idx="4">
                  <c:v>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t"/>
      <c:layout>
        <c:manualLayout>
          <c:xMode val="edge"/>
          <c:yMode val="edge"/>
          <c:x val="6.5743753699622431E-2"/>
          <c:y val="0.1799749522780297"/>
          <c:w val="0.91098499416421141"/>
          <c:h val="0.11702113108804799"/>
        </c:manualLayout>
      </c:layout>
      <c:overlay val="0"/>
      <c:txPr>
        <a:bodyPr/>
        <a:lstStyle/>
        <a:p>
          <a:pPr>
            <a:defRPr sz="1200" i="1">
              <a:latin typeface="Arial" pitchFamily="34" charset="0"/>
              <a:cs typeface="Arial" pitchFamily="34" charset="0"/>
            </a:defRPr>
          </a:pPr>
          <a:endParaRPr lang="hu-H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Határidő módosítások aránya</a:t>
            </a:r>
          </a:p>
        </c:rich>
      </c:tx>
      <c:overlay val="0"/>
    </c:title>
    <c:autoTitleDeleted val="0"/>
    <c:view3D>
      <c:rotX val="4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481745014245014"/>
          <c:w val="0.99444444444444446"/>
          <c:h val="0.5960081908831909"/>
        </c:manualLayout>
      </c:layout>
      <c:pie3DChart>
        <c:varyColors val="1"/>
        <c:ser>
          <c:idx val="0"/>
          <c:order val="0"/>
          <c:explosion val="25"/>
          <c:dLbls>
            <c:numFmt formatCode="0.0%" sourceLinked="0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Statisztika!$B$5:$B$10</c:f>
              <c:strCache>
                <c:ptCount val="6"/>
                <c:pt idx="0">
                  <c:v>nincs csúszás</c:v>
                </c:pt>
                <c:pt idx="1">
                  <c:v>3 hónap alatti</c:v>
                </c:pt>
                <c:pt idx="2">
                  <c:v>3-6 hónap közötti</c:v>
                </c:pt>
                <c:pt idx="3">
                  <c:v>6-12 hónap közötti</c:v>
                </c:pt>
                <c:pt idx="4">
                  <c:v>1-2 év közötti</c:v>
                </c:pt>
                <c:pt idx="5">
                  <c:v>2 évnél nagyobb</c:v>
                </c:pt>
              </c:strCache>
            </c:strRef>
          </c:cat>
          <c:val>
            <c:numRef>
              <c:f>Statisztika!$N$5:$N$10</c:f>
              <c:numCache>
                <c:formatCode>0.0%</c:formatCode>
                <c:ptCount val="6"/>
                <c:pt idx="0">
                  <c:v>0.38481012658227848</c:v>
                </c:pt>
                <c:pt idx="1">
                  <c:v>1.5189873417721518E-2</c:v>
                </c:pt>
                <c:pt idx="2">
                  <c:v>5.5696202531645568E-2</c:v>
                </c:pt>
                <c:pt idx="3">
                  <c:v>0.16708860759493671</c:v>
                </c:pt>
                <c:pt idx="4">
                  <c:v>0.189873417721519</c:v>
                </c:pt>
                <c:pt idx="5">
                  <c:v>0.18481012658227849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3.4813210848643923E-2"/>
          <c:y val="0.16723041310541312"/>
          <c:w val="0.93592891513560805"/>
          <c:h val="0.1567863247863247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31305487138257"/>
          <c:y val="0.16904368134732251"/>
          <c:w val="0.85899377650727204"/>
          <c:h val="0.642197268547945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Statisztika!$C$2</c:f>
              <c:strCache>
                <c:ptCount val="1"/>
                <c:pt idx="0">
                  <c:v>1. prioritás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Statisztika!$B$7:$B$11</c:f>
              <c:strCache>
                <c:ptCount val="5"/>
                <c:pt idx="0">
                  <c:v>3 hónap alatti</c:v>
                </c:pt>
                <c:pt idx="1">
                  <c:v>3-6 hónap közötti</c:v>
                </c:pt>
                <c:pt idx="2">
                  <c:v>6-12 hónap közötti</c:v>
                </c:pt>
                <c:pt idx="3">
                  <c:v>1-2 év közötti</c:v>
                </c:pt>
                <c:pt idx="4">
                  <c:v>2 évnél nagyobb</c:v>
                </c:pt>
              </c:strCache>
            </c:strRef>
          </c:cat>
          <c:val>
            <c:numRef>
              <c:f>Statisztika!$D$7:$D$11</c:f>
              <c:numCache>
                <c:formatCode>0%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0.16666666666666666</c:v>
                </c:pt>
                <c:pt idx="3">
                  <c:v>0.13333333333333333</c:v>
                </c:pt>
                <c:pt idx="4">
                  <c:v>0.13333333333333333</c:v>
                </c:pt>
              </c:numCache>
            </c:numRef>
          </c:val>
        </c:ser>
        <c:ser>
          <c:idx val="1"/>
          <c:order val="1"/>
          <c:tx>
            <c:strRef>
              <c:f>Statisztika!$E$2</c:f>
              <c:strCache>
                <c:ptCount val="1"/>
                <c:pt idx="0">
                  <c:v>2. prioritás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invertIfNegative val="0"/>
          <c:cat>
            <c:strRef>
              <c:f>Statisztika!$B$7:$B$11</c:f>
              <c:strCache>
                <c:ptCount val="5"/>
                <c:pt idx="0">
                  <c:v>3 hónap alatti</c:v>
                </c:pt>
                <c:pt idx="1">
                  <c:v>3-6 hónap közötti</c:v>
                </c:pt>
                <c:pt idx="2">
                  <c:v>6-12 hónap közötti</c:v>
                </c:pt>
                <c:pt idx="3">
                  <c:v>1-2 év közötti</c:v>
                </c:pt>
                <c:pt idx="4">
                  <c:v>2 évnél nagyobb</c:v>
                </c:pt>
              </c:strCache>
            </c:strRef>
          </c:cat>
          <c:val>
            <c:numRef>
              <c:f>Statisztika!$F$7:$F$11</c:f>
              <c:numCache>
                <c:formatCode>0%</c:formatCode>
                <c:ptCount val="5"/>
                <c:pt idx="0">
                  <c:v>0</c:v>
                </c:pt>
                <c:pt idx="1">
                  <c:v>6.25E-2</c:v>
                </c:pt>
                <c:pt idx="2">
                  <c:v>0.125</c:v>
                </c:pt>
                <c:pt idx="3">
                  <c:v>4.1666666666666664E-2</c:v>
                </c:pt>
                <c:pt idx="4">
                  <c:v>0.10416666666666667</c:v>
                </c:pt>
              </c:numCache>
            </c:numRef>
          </c:val>
        </c:ser>
        <c:ser>
          <c:idx val="2"/>
          <c:order val="2"/>
          <c:tx>
            <c:strRef>
              <c:f>Statisztika!$G$2</c:f>
              <c:strCache>
                <c:ptCount val="1"/>
                <c:pt idx="0">
                  <c:v>3. prioritás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Statisztika!$B$7:$B$11</c:f>
              <c:strCache>
                <c:ptCount val="5"/>
                <c:pt idx="0">
                  <c:v>3 hónap alatti</c:v>
                </c:pt>
                <c:pt idx="1">
                  <c:v>3-6 hónap közötti</c:v>
                </c:pt>
                <c:pt idx="2">
                  <c:v>6-12 hónap közötti</c:v>
                </c:pt>
                <c:pt idx="3">
                  <c:v>1-2 év közötti</c:v>
                </c:pt>
                <c:pt idx="4">
                  <c:v>2 évnél nagyobb</c:v>
                </c:pt>
              </c:strCache>
            </c:strRef>
          </c:cat>
          <c:val>
            <c:numRef>
              <c:f>Statisztika!$H$7:$H$11</c:f>
              <c:numCache>
                <c:formatCode>0%</c:formatCode>
                <c:ptCount val="5"/>
                <c:pt idx="0">
                  <c:v>1.2987012987012988E-2</c:v>
                </c:pt>
                <c:pt idx="1">
                  <c:v>5.1948051948051951E-2</c:v>
                </c:pt>
                <c:pt idx="2">
                  <c:v>0.15584415584415584</c:v>
                </c:pt>
                <c:pt idx="3">
                  <c:v>0.21645021645021645</c:v>
                </c:pt>
                <c:pt idx="4">
                  <c:v>0.22077922077922077</c:v>
                </c:pt>
              </c:numCache>
            </c:numRef>
          </c:val>
        </c:ser>
        <c:ser>
          <c:idx val="3"/>
          <c:order val="3"/>
          <c:tx>
            <c:strRef>
              <c:f>Statisztika!$I$2</c:f>
              <c:strCache>
                <c:ptCount val="1"/>
                <c:pt idx="0">
                  <c:v>4. prioritás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</c:spPr>
          <c:invertIfNegative val="0"/>
          <c:cat>
            <c:strRef>
              <c:f>Statisztika!$B$7:$B$11</c:f>
              <c:strCache>
                <c:ptCount val="5"/>
                <c:pt idx="0">
                  <c:v>3 hónap alatti</c:v>
                </c:pt>
                <c:pt idx="1">
                  <c:v>3-6 hónap közötti</c:v>
                </c:pt>
                <c:pt idx="2">
                  <c:v>6-12 hónap közötti</c:v>
                </c:pt>
                <c:pt idx="3">
                  <c:v>1-2 év közötti</c:v>
                </c:pt>
                <c:pt idx="4">
                  <c:v>2 évnél nagyobb</c:v>
                </c:pt>
              </c:strCache>
            </c:strRef>
          </c:cat>
          <c:val>
            <c:numRef>
              <c:f>Statisztika!$J$7:$J$11</c:f>
              <c:numCache>
                <c:formatCode>0%</c:formatCode>
                <c:ptCount val="5"/>
                <c:pt idx="0">
                  <c:v>5.5555555555555552E-2</c:v>
                </c:pt>
                <c:pt idx="1">
                  <c:v>0.1111111111111111</c:v>
                </c:pt>
                <c:pt idx="2">
                  <c:v>0.16666666666666666</c:v>
                </c:pt>
                <c:pt idx="3">
                  <c:v>5.5555555555555552E-2</c:v>
                </c:pt>
                <c:pt idx="4">
                  <c:v>0.16666666666666666</c:v>
                </c:pt>
              </c:numCache>
            </c:numRef>
          </c:val>
        </c:ser>
        <c:ser>
          <c:idx val="4"/>
          <c:order val="4"/>
          <c:tx>
            <c:strRef>
              <c:f>Statisztika!$K$2</c:f>
              <c:strCache>
                <c:ptCount val="1"/>
                <c:pt idx="0">
                  <c:v>5. prioritás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cat>
            <c:strRef>
              <c:f>Statisztika!$B$7:$B$11</c:f>
              <c:strCache>
                <c:ptCount val="5"/>
                <c:pt idx="0">
                  <c:v>3 hónap alatti</c:v>
                </c:pt>
                <c:pt idx="1">
                  <c:v>3-6 hónap közötti</c:v>
                </c:pt>
                <c:pt idx="2">
                  <c:v>6-12 hónap közötti</c:v>
                </c:pt>
                <c:pt idx="3">
                  <c:v>1-2 év közötti</c:v>
                </c:pt>
                <c:pt idx="4">
                  <c:v>2 évnél nagyobb</c:v>
                </c:pt>
              </c:strCache>
            </c:strRef>
          </c:cat>
          <c:val>
            <c:numRef>
              <c:f>Statisztika!$L$7:$L$11</c:f>
              <c:numCache>
                <c:formatCode>0%</c:formatCode>
                <c:ptCount val="5"/>
                <c:pt idx="0">
                  <c:v>2.9411764705882353E-2</c:v>
                </c:pt>
                <c:pt idx="1">
                  <c:v>7.3529411764705885E-2</c:v>
                </c:pt>
                <c:pt idx="2">
                  <c:v>0.23529411764705882</c:v>
                </c:pt>
                <c:pt idx="3">
                  <c:v>0.26470588235294118</c:v>
                </c:pt>
                <c:pt idx="4">
                  <c:v>0.14705882352941177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840960"/>
        <c:axId val="76842880"/>
      </c:barChart>
      <c:catAx>
        <c:axId val="768409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hu-HU" sz="1200" dirty="0">
                    <a:latin typeface="Arial" pitchFamily="34" charset="0"/>
                    <a:cs typeface="Arial" pitchFamily="34" charset="0"/>
                  </a:rPr>
                  <a:t>Módosítás mértéke prioritásonként</a:t>
                </a:r>
              </a:p>
            </c:rich>
          </c:tx>
          <c:layout>
            <c:manualLayout>
              <c:xMode val="edge"/>
              <c:yMode val="edge"/>
              <c:x val="0.34780229456731204"/>
              <c:y val="0.90235946891003449"/>
            </c:manualLayout>
          </c:layout>
          <c:overlay val="0"/>
        </c:title>
        <c:majorTickMark val="none"/>
        <c:minorTickMark val="none"/>
        <c:tickLblPos val="nextTo"/>
        <c:crossAx val="76842880"/>
        <c:crosses val="autoZero"/>
        <c:auto val="1"/>
        <c:lblAlgn val="ctr"/>
        <c:lblOffset val="100"/>
        <c:noMultiLvlLbl val="0"/>
      </c:catAx>
      <c:valAx>
        <c:axId val="7684288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hu-HU" sz="1200">
                    <a:latin typeface="Arial" pitchFamily="34" charset="0"/>
                    <a:cs typeface="Arial" pitchFamily="34" charset="0"/>
                  </a:rPr>
                  <a:t>Összes TSz-hez viszonított arány</a:t>
                </a:r>
              </a:p>
            </c:rich>
          </c:tx>
          <c:layout>
            <c:manualLayout>
              <c:xMode val="edge"/>
              <c:yMode val="edge"/>
              <c:x val="1.635711783609254E-2"/>
              <c:y val="0.21186668022225999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crossAx val="768409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4778525411596277"/>
          <c:y val="3.805810434340353E-2"/>
          <c:w val="0.74117723129017299"/>
          <c:h val="0.1190643514837518"/>
        </c:manualLayout>
      </c:layout>
      <c:overlay val="0"/>
      <c:txPr>
        <a:bodyPr/>
        <a:lstStyle/>
        <a:p>
          <a:pPr>
            <a:defRPr sz="1200" i="1">
              <a:latin typeface="Arial" pitchFamily="34" charset="0"/>
              <a:cs typeface="Arial" pitchFamily="34" charset="0"/>
            </a:defRPr>
          </a:pPr>
          <a:endParaRPr lang="hu-H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6010073295133"/>
          <c:y val="0.28642874926941764"/>
          <c:w val="0.85251079433547305"/>
          <c:h val="0.516186596229681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'Lezárt projekt stat'!$B$1:$C$1</c:f>
              <c:strCache>
                <c:ptCount val="1"/>
                <c:pt idx="0">
                  <c:v>1. prioritás</c:v>
                </c:pt>
              </c:strCache>
            </c:strRef>
          </c:tx>
          <c:invertIfNegative val="0"/>
          <c:cat>
            <c:strRef>
              <c:f>'Lezárt projekt stat'!$A$4:$A$9</c:f>
              <c:strCache>
                <c:ptCount val="6"/>
                <c:pt idx="0">
                  <c:v>nincs csúszás</c:v>
                </c:pt>
                <c:pt idx="1">
                  <c:v>3 hónap alatti</c:v>
                </c:pt>
                <c:pt idx="2">
                  <c:v>3-6 hónap közötti</c:v>
                </c:pt>
                <c:pt idx="3">
                  <c:v>6-12 hónap közötti</c:v>
                </c:pt>
                <c:pt idx="4">
                  <c:v>1-2 év közötti</c:v>
                </c:pt>
                <c:pt idx="5">
                  <c:v>2 évnél nagyobb</c:v>
                </c:pt>
              </c:strCache>
            </c:strRef>
          </c:cat>
          <c:val>
            <c:numRef>
              <c:f>'Lezárt projekt stat'!$C$4:$C$9</c:f>
              <c:numCache>
                <c:formatCode>0%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'Lezárt projekt stat'!$D$1:$E$1</c:f>
              <c:strCache>
                <c:ptCount val="1"/>
                <c:pt idx="0">
                  <c:v>2. prioritás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invertIfNegative val="0"/>
          <c:cat>
            <c:strRef>
              <c:f>'Lezárt projekt stat'!$A$4:$A$9</c:f>
              <c:strCache>
                <c:ptCount val="6"/>
                <c:pt idx="0">
                  <c:v>nincs csúszás</c:v>
                </c:pt>
                <c:pt idx="1">
                  <c:v>3 hónap alatti</c:v>
                </c:pt>
                <c:pt idx="2">
                  <c:v>3-6 hónap közötti</c:v>
                </c:pt>
                <c:pt idx="3">
                  <c:v>6-12 hónap közötti</c:v>
                </c:pt>
                <c:pt idx="4">
                  <c:v>1-2 év közötti</c:v>
                </c:pt>
                <c:pt idx="5">
                  <c:v>2 évnél nagyobb</c:v>
                </c:pt>
              </c:strCache>
            </c:strRef>
          </c:cat>
          <c:val>
            <c:numRef>
              <c:f>'Lezárt projekt stat'!$E$4:$E$9</c:f>
              <c:numCache>
                <c:formatCode>0%</c:formatCode>
                <c:ptCount val="6"/>
                <c:pt idx="0">
                  <c:v>0.5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0.25</c:v>
                </c:pt>
                <c:pt idx="5">
                  <c:v>0.25</c:v>
                </c:pt>
              </c:numCache>
            </c:numRef>
          </c:val>
        </c:ser>
        <c:ser>
          <c:idx val="2"/>
          <c:order val="2"/>
          <c:tx>
            <c:strRef>
              <c:f>'Lezárt projekt stat'!$F$1:$G$1</c:f>
              <c:strCache>
                <c:ptCount val="1"/>
                <c:pt idx="0">
                  <c:v>3. prioritás</c:v>
                </c:pt>
              </c:strCache>
            </c:strRef>
          </c:tx>
          <c:invertIfNegative val="0"/>
          <c:cat>
            <c:strRef>
              <c:f>'Lezárt projekt stat'!$A$4:$A$9</c:f>
              <c:strCache>
                <c:ptCount val="6"/>
                <c:pt idx="0">
                  <c:v>nincs csúszás</c:v>
                </c:pt>
                <c:pt idx="1">
                  <c:v>3 hónap alatti</c:v>
                </c:pt>
                <c:pt idx="2">
                  <c:v>3-6 hónap közötti</c:v>
                </c:pt>
                <c:pt idx="3">
                  <c:v>6-12 hónap közötti</c:v>
                </c:pt>
                <c:pt idx="4">
                  <c:v>1-2 év közötti</c:v>
                </c:pt>
                <c:pt idx="5">
                  <c:v>2 évnél nagyobb</c:v>
                </c:pt>
              </c:strCache>
            </c:strRef>
          </c:cat>
          <c:val>
            <c:numRef>
              <c:f>'Lezárt projekt stat'!$G$4:$G$9</c:f>
              <c:numCache>
                <c:formatCode>0%</c:formatCode>
                <c:ptCount val="6"/>
                <c:pt idx="0">
                  <c:v>0.10810810810810811</c:v>
                </c:pt>
                <c:pt idx="1">
                  <c:v>5.4054054054054057E-2</c:v>
                </c:pt>
                <c:pt idx="2">
                  <c:v>0.13513513513513514</c:v>
                </c:pt>
                <c:pt idx="3">
                  <c:v>0.27027027027027029</c:v>
                </c:pt>
                <c:pt idx="4">
                  <c:v>0.35135135135135137</c:v>
                </c:pt>
                <c:pt idx="5">
                  <c:v>8.1081081081081086E-2</c:v>
                </c:pt>
              </c:numCache>
            </c:numRef>
          </c:val>
        </c:ser>
        <c:ser>
          <c:idx val="3"/>
          <c:order val="3"/>
          <c:tx>
            <c:strRef>
              <c:f>'Lezárt projekt stat'!$H$1:$I$1</c:f>
              <c:strCache>
                <c:ptCount val="1"/>
                <c:pt idx="0">
                  <c:v>4. prioritás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</c:spPr>
          <c:invertIfNegative val="0"/>
          <c:cat>
            <c:strRef>
              <c:f>'Lezárt projekt stat'!$A$4:$A$9</c:f>
              <c:strCache>
                <c:ptCount val="6"/>
                <c:pt idx="0">
                  <c:v>nincs csúszás</c:v>
                </c:pt>
                <c:pt idx="1">
                  <c:v>3 hónap alatti</c:v>
                </c:pt>
                <c:pt idx="2">
                  <c:v>3-6 hónap közötti</c:v>
                </c:pt>
                <c:pt idx="3">
                  <c:v>6-12 hónap közötti</c:v>
                </c:pt>
                <c:pt idx="4">
                  <c:v>1-2 év közötti</c:v>
                </c:pt>
                <c:pt idx="5">
                  <c:v>2 évnél nagyobb</c:v>
                </c:pt>
              </c:strCache>
            </c:strRef>
          </c:cat>
          <c:val>
            <c:numRef>
              <c:f>'Lezárt projekt stat'!$I$4:$I$9</c:f>
              <c:numCache>
                <c:formatCode>0%</c:formatCode>
                <c:ptCount val="6"/>
                <c:pt idx="0">
                  <c:v>0.42857142857142855</c:v>
                </c:pt>
                <c:pt idx="1">
                  <c:v>0.14285714285714285</c:v>
                </c:pt>
                <c:pt idx="2">
                  <c:v>0.2857142857142857</c:v>
                </c:pt>
                <c:pt idx="3">
                  <c:v>0</c:v>
                </c:pt>
                <c:pt idx="4">
                  <c:v>0</c:v>
                </c:pt>
                <c:pt idx="5">
                  <c:v>0.14285714285714285</c:v>
                </c:pt>
              </c:numCache>
            </c:numRef>
          </c:val>
        </c:ser>
        <c:ser>
          <c:idx val="4"/>
          <c:order val="4"/>
          <c:tx>
            <c:strRef>
              <c:f>'Lezárt projekt stat'!$J$1:$K$1</c:f>
              <c:strCache>
                <c:ptCount val="1"/>
                <c:pt idx="0">
                  <c:v>5. prioritás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</c:spPr>
          <c:invertIfNegative val="0"/>
          <c:cat>
            <c:strRef>
              <c:f>'Lezárt projekt stat'!$A$4:$A$9</c:f>
              <c:strCache>
                <c:ptCount val="6"/>
                <c:pt idx="0">
                  <c:v>nincs csúszás</c:v>
                </c:pt>
                <c:pt idx="1">
                  <c:v>3 hónap alatti</c:v>
                </c:pt>
                <c:pt idx="2">
                  <c:v>3-6 hónap közötti</c:v>
                </c:pt>
                <c:pt idx="3">
                  <c:v>6-12 hónap közötti</c:v>
                </c:pt>
                <c:pt idx="4">
                  <c:v>1-2 év közötti</c:v>
                </c:pt>
                <c:pt idx="5">
                  <c:v>2 évnél nagyobb</c:v>
                </c:pt>
              </c:strCache>
            </c:strRef>
          </c:cat>
          <c:val>
            <c:numRef>
              <c:f>'Lezárt projekt stat'!$K$4:$K$9</c:f>
              <c:numCache>
                <c:formatCode>0%</c:formatCode>
                <c:ptCount val="6"/>
                <c:pt idx="0">
                  <c:v>0</c:v>
                </c:pt>
                <c:pt idx="1">
                  <c:v>0.125</c:v>
                </c:pt>
                <c:pt idx="2">
                  <c:v>0.25</c:v>
                </c:pt>
                <c:pt idx="3">
                  <c:v>0.5</c:v>
                </c:pt>
                <c:pt idx="4">
                  <c:v>0.125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691328"/>
        <c:axId val="76705792"/>
      </c:barChart>
      <c:catAx>
        <c:axId val="766913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hu-HU" sz="1000" b="1" i="0" baseline="0">
                    <a:effectLst/>
                    <a:latin typeface="Arial" pitchFamily="34" charset="0"/>
                    <a:cs typeface="Arial" pitchFamily="34" charset="0"/>
                  </a:rPr>
                  <a:t>Módosítás mértéke prioritásonként</a:t>
                </a:r>
                <a:endParaRPr lang="hu-HU" sz="1000">
                  <a:effectLst/>
                  <a:latin typeface="Arial" pitchFamily="34" charset="0"/>
                  <a:cs typeface="Arial" pitchFamily="34" charset="0"/>
                </a:endParaRPr>
              </a:p>
            </c:rich>
          </c:tx>
          <c:overlay val="0"/>
        </c:title>
        <c:majorTickMark val="none"/>
        <c:minorTickMark val="none"/>
        <c:tickLblPos val="nextTo"/>
        <c:crossAx val="76705792"/>
        <c:crosses val="autoZero"/>
        <c:auto val="1"/>
        <c:lblAlgn val="ctr"/>
        <c:lblOffset val="100"/>
        <c:noMultiLvlLbl val="0"/>
      </c:catAx>
      <c:valAx>
        <c:axId val="7670579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u-HU" sz="1000" b="1" i="0" baseline="0">
                    <a:effectLst/>
                    <a:latin typeface="Arial" pitchFamily="34" charset="0"/>
                    <a:cs typeface="Arial" pitchFamily="34" charset="0"/>
                  </a:rPr>
                  <a:t>Összes lezárt TSz-hez viszonított arány</a:t>
                </a:r>
                <a:endParaRPr lang="hu-HU" sz="1000"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hu-HU" sz="100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1.5570047261110189E-2"/>
              <c:y val="0.19900960453683939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crossAx val="76691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6.001131544132348E-2"/>
          <c:y val="0.16200907285764518"/>
          <c:w val="0.89244681529881698"/>
          <c:h val="8.8673154986061528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0.33118</cdr:x>
      <cdr:y>0.09686</cdr:y>
    </cdr:from>
    <cdr:to>
      <cdr:x>0.36785</cdr:x>
      <cdr:y>0.14325</cdr:y>
    </cdr:to>
    <cdr:sp macro="" textlink="">
      <cdr:nvSpPr>
        <cdr:cNvPr id="2" name="Szövegdoboz 1"/>
        <cdr:cNvSpPr txBox="1"/>
      </cdr:nvSpPr>
      <cdr:spPr>
        <a:xfrm xmlns:a="http://schemas.openxmlformats.org/drawingml/2006/main">
          <a:off x="2924176" y="338139"/>
          <a:ext cx="323850" cy="1619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hu-HU" sz="110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t>2014.09.24.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406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t>2014.09.24.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15254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t>2014.09.24.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2646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ezentacio_2020_borito_bg_M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5" y="0"/>
            <a:ext cx="9142569" cy="6857999"/>
          </a:xfrm>
          <a:prstGeom prst="rect">
            <a:avLst/>
          </a:prstGeom>
        </p:spPr>
      </p:pic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572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334000" y="1600200"/>
            <a:ext cx="3352800" cy="4114800"/>
          </a:xfrm>
        </p:spPr>
        <p:txBody>
          <a:bodyPr/>
          <a:lstStyle/>
          <a:p>
            <a:r>
              <a:rPr lang="hu-HU" smtClean="0"/>
              <a:t>Kép beszúrásához kattintson az ikonra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all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Click to edit Master title style</a:t>
            </a:r>
            <a:endParaRPr kumimoji="0" lang="en-US" sz="2400" b="1" i="0" u="none" strike="noStrike" kern="1200" cap="all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t>2014.09.24.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92772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t>2014.09.24.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12563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t>2014.09.24.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07665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t>2014.09.24.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3108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t>2014.09.24.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5341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t>2014.09.24.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317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t>2014.09.24.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27467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t>2014.09.24.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9736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9448-F6D5-4A0E-BA3B-A979310BDC26}" type="datetimeFigureOut">
              <a:rPr lang="hu-HU" smtClean="0"/>
              <a:t>2014.09.24.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E392F-423A-4B2F-819A-04E49CF4C524}" type="slidenum">
              <a:rPr lang="hu-HU" smtClean="0"/>
              <a:t>‹#›</a:t>
            </a:fld>
            <a:endParaRPr lang="hu-HU"/>
          </a:p>
        </p:txBody>
      </p:sp>
      <p:pic>
        <p:nvPicPr>
          <p:cNvPr id="7" name="Picture 8" descr="prezentacio_2020_beliv_bg_ME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15" y="0"/>
            <a:ext cx="9142569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61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56" r:id="rId14"/>
    <p:sldLayoutId id="2147483657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495800" y="2060848"/>
            <a:ext cx="4419600" cy="1368152"/>
          </a:xfrm>
        </p:spPr>
        <p:txBody>
          <a:bodyPr/>
          <a:lstStyle/>
          <a:p>
            <a:r>
              <a:rPr lang="hu-HU" sz="2800" dirty="0"/>
              <a:t>Az </a:t>
            </a:r>
            <a:r>
              <a:rPr lang="hu-HU" sz="2800" dirty="0" err="1"/>
              <a:t>Eu</a:t>
            </a:r>
            <a:r>
              <a:rPr lang="hu-HU" sz="2800" dirty="0"/>
              <a:t> projektek lebonyolításának tapasztalatai</a:t>
            </a:r>
            <a:endParaRPr lang="en-US" sz="280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4495800" y="4077072"/>
            <a:ext cx="4540696" cy="2135088"/>
          </a:xfrm>
        </p:spPr>
        <p:txBody>
          <a:bodyPr>
            <a:normAutofit fontScale="70000" lnSpcReduction="20000"/>
          </a:bodyPr>
          <a:lstStyle/>
          <a:p>
            <a:r>
              <a:rPr lang="hu-HU" b="1" dirty="0"/>
              <a:t>Dr. Nagy Gábor</a:t>
            </a:r>
          </a:p>
          <a:p>
            <a:r>
              <a:rPr lang="hu-HU" sz="2900" cap="none" dirty="0"/>
              <a:t>Főosztályvezető</a:t>
            </a:r>
          </a:p>
          <a:p>
            <a:r>
              <a:rPr lang="hu-HU" sz="2900" cap="none" dirty="0"/>
              <a:t>Közlekedési Operatív Programokért Felelős Helyettes Államtitkárság</a:t>
            </a:r>
          </a:p>
          <a:p>
            <a:r>
              <a:rPr lang="hu-HU" sz="2900" cap="none" dirty="0"/>
              <a:t>Projektvégrehajtási Főosztály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rtalom helye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1909698"/>
              </p:ext>
            </p:extLst>
          </p:nvPr>
        </p:nvGraphicFramePr>
        <p:xfrm>
          <a:off x="468313" y="1663701"/>
          <a:ext cx="8207375" cy="3865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ím 1"/>
          <p:cNvSpPr txBox="1">
            <a:spLocks/>
          </p:cNvSpPr>
          <p:nvPr/>
        </p:nvSpPr>
        <p:spPr>
          <a:xfrm>
            <a:off x="457200" y="188640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3600" smtClean="0">
                <a:solidFill>
                  <a:schemeClr val="bg1"/>
                </a:solidFill>
              </a:rPr>
              <a:t>TSZ határidő-módosítások mértékének megoszlása prioritásonként</a:t>
            </a:r>
            <a:endParaRPr lang="hu-H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42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1"/>
          <p:cNvSpPr txBox="1">
            <a:spLocks/>
          </p:cNvSpPr>
          <p:nvPr/>
        </p:nvSpPr>
        <p:spPr>
          <a:xfrm>
            <a:off x="457200" y="188640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3600" dirty="0" err="1">
                <a:solidFill>
                  <a:schemeClr val="bg1"/>
                </a:solidFill>
              </a:rPr>
              <a:t>TSz</a:t>
            </a:r>
            <a:r>
              <a:rPr lang="hu-HU" sz="3600" dirty="0">
                <a:solidFill>
                  <a:schemeClr val="bg1"/>
                </a:solidFill>
              </a:rPr>
              <a:t> módosítások időbeli megoszlása lezárt projektek esetében</a:t>
            </a:r>
          </a:p>
        </p:txBody>
      </p:sp>
      <p:graphicFrame>
        <p:nvGraphicFramePr>
          <p:cNvPr id="4" name="Diagra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8698384"/>
              </p:ext>
            </p:extLst>
          </p:nvPr>
        </p:nvGraphicFramePr>
        <p:xfrm>
          <a:off x="323528" y="1412776"/>
          <a:ext cx="8496943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8959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850106"/>
          </a:xfrm>
        </p:spPr>
        <p:txBody>
          <a:bodyPr>
            <a:noAutofit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TSZ határidő módosítások legjellemzőbb okai</a:t>
            </a:r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657399"/>
              </p:ext>
            </p:extLst>
          </p:nvPr>
        </p:nvGraphicFramePr>
        <p:xfrm>
          <a:off x="107505" y="1268761"/>
          <a:ext cx="8928992" cy="4608513"/>
        </p:xfrm>
        <a:graphic>
          <a:graphicData uri="http://schemas.openxmlformats.org/drawingml/2006/table">
            <a:tbl>
              <a:tblPr/>
              <a:tblGrid>
                <a:gridCol w="2996442"/>
                <a:gridCol w="2714896"/>
                <a:gridCol w="3217654"/>
              </a:tblGrid>
              <a:tr h="2158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MT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ELŐKÉSZÍTÉS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KIVITELEZÉS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4399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MT </a:t>
                      </a:r>
                      <a:r>
                        <a:rPr lang="hu-H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jóváhagyás elhúzódik </a:t>
                      </a:r>
                      <a:r>
                        <a:rPr lang="hu-H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(MT többszöri átdolgozása válik szükségessé)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Hatósági engedélyezési eljárások (pl. építési; környezetvédelmi, vízjogi, stb.) elhúzódása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70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Környezetvédelmi érintettségből adódó többletfeladatok időigénye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8232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Közbeszerzési eljárások elhúzódása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43382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Vállalkozási szerződés tekintetében előre nem látható csúszás következik be</a:t>
                      </a:r>
                      <a:r>
                        <a:rPr lang="hu-H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mely maga után vonja a vonatkozó támogatási szerződés módosítását is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8998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Műszaki tartalom módosításból, bővítésből/Pótmunka elszámolásból </a:t>
                      </a:r>
                      <a:r>
                        <a:rPr lang="hu-H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adódó időbeli csúszások (pl. 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új vagy kiegészítő közbeszerzések </a:t>
                      </a:r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indítása, változtatási kérelmek elszámolásának időigénye</a:t>
                      </a:r>
                      <a:r>
                        <a:rPr lang="hu-H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2616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Területszerzések és kisajátítások csúszása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24789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Régészeti feladatok csúszása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305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Kapcsolódó projektek/beruházások csúszásából adódó határidő-módosítások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305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Esetleges jogszabályi módosításokból adódó többletfeladatok vagy változtatások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5807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Vállalkozói csődeljárások, felszámolások, megszűnések okozta hatásokból eredő határidő-módosítások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77316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hu-H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Támogatási kérelmek (és kapcsolódó mellékletek) véglegesítési, egyeztetési és </a:t>
                      </a:r>
                      <a:r>
                        <a:rPr lang="hu-HU" sz="12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Jaspers</a:t>
                      </a:r>
                      <a:r>
                        <a:rPr lang="hu-H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valamint EU Bizottsági jóváhagyási folyamatainak csúszása</a:t>
                      </a:r>
                      <a:endParaRPr lang="hu-H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Műszaki átadás-átvétel, </a:t>
                      </a:r>
                      <a:r>
                        <a:rPr lang="hu-H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forgalombahelyezési</a:t>
                      </a:r>
                      <a:r>
                        <a:rPr lang="hu-H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eljárás alkalmával előírt többletfeladatok </a:t>
                      </a:r>
                      <a:r>
                        <a:rPr lang="hu-H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elvégézésének</a:t>
                      </a:r>
                      <a:r>
                        <a:rPr lang="hu-H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időigénye</a:t>
                      </a:r>
                    </a:p>
                  </a:txBody>
                  <a:tcPr marL="5947" marR="5947" marT="59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994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Szakaszolás – megoldás?</a:t>
            </a:r>
            <a:endParaRPr lang="hu-HU" dirty="0">
              <a:solidFill>
                <a:schemeClr val="bg1"/>
              </a:solidFill>
            </a:endParaRPr>
          </a:p>
        </p:txBody>
      </p:sp>
      <p:graphicFrame>
        <p:nvGraphicFramePr>
          <p:cNvPr id="5" name="Tartalom helye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9269988"/>
              </p:ext>
            </p:extLst>
          </p:nvPr>
        </p:nvGraphicFramePr>
        <p:xfrm>
          <a:off x="464876" y="1628801"/>
          <a:ext cx="8229601" cy="41044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7808"/>
                <a:gridCol w="1606508"/>
                <a:gridCol w="1606508"/>
                <a:gridCol w="1607508"/>
                <a:gridCol w="851269"/>
              </a:tblGrid>
              <a:tr h="8368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u-HU" sz="2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1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Teljes költség</a:t>
                      </a:r>
                      <a:br>
                        <a:rPr lang="hu-HU" sz="11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hu-HU" sz="1100" b="1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(Mrd </a:t>
                      </a:r>
                      <a:r>
                        <a:rPr lang="hu-HU" sz="11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Ft)</a:t>
                      </a:r>
                      <a:endParaRPr lang="hu-H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100" b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2007-2013-as időszakot terhelő kifizetés</a:t>
                      </a:r>
                      <a:br>
                        <a:rPr lang="hu-HU" sz="1100" b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hu-HU" sz="1100" b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(nettó Mrd Ft)</a:t>
                      </a:r>
                      <a:endParaRPr lang="hu-HU" sz="12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100" b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2014-2020-as időszakot terhelő kifizetés</a:t>
                      </a:r>
                      <a:endParaRPr lang="hu-HU" sz="12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100" b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(nettó Mrd Ft)</a:t>
                      </a:r>
                      <a:endParaRPr lang="hu-HU" sz="12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1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darab</a:t>
                      </a:r>
                      <a:endParaRPr lang="hu-H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8368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KÖZOP</a:t>
                      </a:r>
                      <a:endParaRPr lang="hu-H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800" dirty="0">
                          <a:effectLst/>
                        </a:rPr>
                        <a:t>1810,52</a:t>
                      </a:r>
                      <a:endParaRPr lang="hu-H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800">
                          <a:effectLst/>
                        </a:rPr>
                        <a:t>1468,53</a:t>
                      </a:r>
                      <a:endParaRPr lang="hu-H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800">
                          <a:effectLst/>
                        </a:rPr>
                        <a:t>341,98</a:t>
                      </a:r>
                      <a:endParaRPr lang="hu-H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800" dirty="0">
                          <a:effectLst/>
                        </a:rPr>
                        <a:t>60</a:t>
                      </a:r>
                      <a:endParaRPr lang="hu-H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</a:tr>
              <a:tr h="79698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Szakaszolt</a:t>
                      </a:r>
                      <a:endParaRPr lang="hu-HU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800" dirty="0">
                          <a:effectLst/>
                        </a:rPr>
                        <a:t>545,38</a:t>
                      </a:r>
                      <a:endParaRPr lang="hu-H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800" dirty="0">
                          <a:effectLst/>
                        </a:rPr>
                        <a:t>380,20</a:t>
                      </a:r>
                      <a:endParaRPr lang="hu-H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800">
                          <a:effectLst/>
                        </a:rPr>
                        <a:t>165,18</a:t>
                      </a:r>
                      <a:endParaRPr lang="hu-H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800">
                          <a:effectLst/>
                        </a:rPr>
                        <a:t>8</a:t>
                      </a:r>
                      <a:endParaRPr lang="hu-H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</a:tr>
              <a:tr h="79698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Szakaszolandó</a:t>
                      </a:r>
                      <a:endParaRPr lang="hu-HU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800">
                          <a:effectLst/>
                        </a:rPr>
                        <a:t>102,28</a:t>
                      </a:r>
                      <a:endParaRPr lang="hu-H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800">
                          <a:effectLst/>
                        </a:rPr>
                        <a:t>57,09</a:t>
                      </a:r>
                      <a:endParaRPr lang="hu-H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800" dirty="0">
                          <a:effectLst/>
                        </a:rPr>
                        <a:t>45,19</a:t>
                      </a:r>
                      <a:endParaRPr lang="hu-H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800">
                          <a:effectLst/>
                        </a:rPr>
                        <a:t>2</a:t>
                      </a:r>
                      <a:endParaRPr lang="hu-H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</a:tr>
              <a:tr h="83683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Feszített ütemezésű</a:t>
                      </a:r>
                      <a:endParaRPr lang="hu-H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800">
                          <a:effectLst/>
                        </a:rPr>
                        <a:t>1162,86</a:t>
                      </a:r>
                      <a:endParaRPr lang="hu-H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800">
                          <a:effectLst/>
                        </a:rPr>
                        <a:t>1031,25</a:t>
                      </a:r>
                      <a:endParaRPr lang="hu-H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800">
                          <a:effectLst/>
                        </a:rPr>
                        <a:t>131,61</a:t>
                      </a:r>
                      <a:endParaRPr lang="hu-H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800" dirty="0">
                          <a:effectLst/>
                        </a:rPr>
                        <a:t>50</a:t>
                      </a:r>
                      <a:endParaRPr lang="hu-H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901" marR="38901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427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Autofit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TSZ módosítások (projekt csúszások) </a:t>
            </a:r>
            <a:r>
              <a:rPr lang="hu-HU" sz="3600" dirty="0" smtClean="0">
                <a:solidFill>
                  <a:schemeClr val="bg1"/>
                </a:solidFill>
              </a:rPr>
              <a:t>kezelésének eszközei</a:t>
            </a:r>
            <a:endParaRPr lang="hu-HU" sz="3600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4114800"/>
          </a:xfrm>
        </p:spPr>
        <p:txBody>
          <a:bodyPr>
            <a:normAutofit fontScale="92500" lnSpcReduction="20000"/>
          </a:bodyPr>
          <a:lstStyle/>
          <a:p>
            <a:r>
              <a:rPr lang="hu-HU" i="1" dirty="0"/>
              <a:t>Feltételes</a:t>
            </a:r>
            <a:r>
              <a:rPr lang="hu-HU" dirty="0"/>
              <a:t> közbeszerzési eljárás (támogató döntés előtti) </a:t>
            </a:r>
            <a:r>
              <a:rPr lang="hu-HU" dirty="0" smtClean="0"/>
              <a:t>(Tényköltség </a:t>
            </a:r>
            <a:r>
              <a:rPr lang="hu-HU" dirty="0"/>
              <a:t>alapján történő </a:t>
            </a:r>
            <a:r>
              <a:rPr lang="hu-HU" dirty="0" smtClean="0"/>
              <a:t>kötelezettségvállalás)</a:t>
            </a:r>
            <a:endParaRPr lang="hu-HU" dirty="0"/>
          </a:p>
          <a:p>
            <a:r>
              <a:rPr lang="hu-HU" dirty="0"/>
              <a:t>S</a:t>
            </a:r>
            <a:r>
              <a:rPr lang="hu-HU" dirty="0" smtClean="0"/>
              <a:t>zakaszolás</a:t>
            </a:r>
            <a:endParaRPr lang="hu-HU" dirty="0"/>
          </a:p>
          <a:p>
            <a:r>
              <a:rPr lang="hu-HU" dirty="0"/>
              <a:t>Bizonyos projektek egyes </a:t>
            </a:r>
            <a:r>
              <a:rPr lang="hu-HU" dirty="0" smtClean="0"/>
              <a:t>tevékenységeinek leállítása </a:t>
            </a:r>
            <a:r>
              <a:rPr lang="hu-HU" dirty="0"/>
              <a:t>(projekttartalom csökkentés)</a:t>
            </a:r>
          </a:p>
          <a:p>
            <a:r>
              <a:rPr lang="hu-HU" dirty="0"/>
              <a:t>Egyes </a:t>
            </a:r>
            <a:r>
              <a:rPr lang="hu-HU" dirty="0" smtClean="0"/>
              <a:t>esetekben </a:t>
            </a:r>
            <a:r>
              <a:rPr lang="hu-HU" dirty="0" err="1" smtClean="0"/>
              <a:t>TSZ-től</a:t>
            </a:r>
            <a:r>
              <a:rPr lang="hu-HU" dirty="0" smtClean="0"/>
              <a:t> </a:t>
            </a:r>
            <a:r>
              <a:rPr lang="hu-HU" dirty="0"/>
              <a:t>való elállás </a:t>
            </a:r>
            <a:r>
              <a:rPr lang="hu-HU" dirty="0" smtClean="0"/>
              <a:t>felmerülése</a:t>
            </a:r>
            <a:endParaRPr lang="hu-HU" dirty="0"/>
          </a:p>
          <a:p>
            <a:r>
              <a:rPr lang="hu-HU" dirty="0"/>
              <a:t>2015 második </a:t>
            </a:r>
            <a:r>
              <a:rPr lang="hu-HU" dirty="0" smtClean="0"/>
              <a:t>felében nagy darabszámban: </a:t>
            </a:r>
            <a:r>
              <a:rPr lang="hu-HU" b="1" dirty="0"/>
              <a:t>projektzárási </a:t>
            </a:r>
            <a:r>
              <a:rPr lang="hu-HU" b="1" dirty="0" smtClean="0"/>
              <a:t>folyamatok - </a:t>
            </a:r>
            <a:r>
              <a:rPr lang="hu-HU" dirty="0" smtClean="0"/>
              <a:t>feszített ütemezés, </a:t>
            </a:r>
            <a:r>
              <a:rPr lang="hu-HU" dirty="0"/>
              <a:t>nagy kapacitás- és </a:t>
            </a:r>
            <a:r>
              <a:rPr lang="hu-HU" dirty="0" smtClean="0"/>
              <a:t>időigényű</a:t>
            </a:r>
            <a:endParaRPr lang="hu-HU" dirty="0"/>
          </a:p>
          <a:p>
            <a:pPr marL="0" indent="0">
              <a:buNone/>
            </a:pPr>
            <a:r>
              <a:rPr lang="hu-HU" b="1" dirty="0"/>
              <a:t>Jelenleg 395 darab </a:t>
            </a:r>
            <a:r>
              <a:rPr lang="hu-HU" b="1" dirty="0" err="1"/>
              <a:t>TSz-ből</a:t>
            </a:r>
            <a:r>
              <a:rPr lang="hu-HU" b="1" dirty="0"/>
              <a:t> 195 darabnál 2015.01.01. vagy az utáni a tervezett megvalósítási határidő</a:t>
            </a:r>
          </a:p>
        </p:txBody>
      </p:sp>
    </p:spTree>
    <p:extLst>
      <p:ext uri="{BB962C8B-B14F-4D97-AF65-F5344CB8AC3E}">
        <p14:creationId xmlns:p14="http://schemas.microsoft.com/office/powerpoint/2010/main" val="401605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Helyszíni ellenőrzések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79512" y="1600201"/>
            <a:ext cx="5040560" cy="4114800"/>
          </a:xfrm>
        </p:spPr>
        <p:txBody>
          <a:bodyPr>
            <a:noAutofit/>
          </a:bodyPr>
          <a:lstStyle/>
          <a:p>
            <a:r>
              <a:rPr lang="hu-HU" sz="2000" dirty="0" smtClean="0"/>
              <a:t>Cél: </a:t>
            </a:r>
            <a:r>
              <a:rPr lang="hu-HU" sz="2000" i="1" dirty="0" smtClean="0"/>
              <a:t>előrehaladás</a:t>
            </a:r>
            <a:r>
              <a:rPr lang="hu-HU" sz="2000" dirty="0" smtClean="0"/>
              <a:t> </a:t>
            </a:r>
            <a:r>
              <a:rPr lang="hu-HU" sz="2000" dirty="0"/>
              <a:t>nyomon követése, a közpénzfelhasználások szabályszerűségének biztosítása, a feltárt hiányosságok gyors </a:t>
            </a:r>
            <a:r>
              <a:rPr lang="hu-HU" sz="2000" dirty="0" smtClean="0"/>
              <a:t>korrigálása. </a:t>
            </a:r>
            <a:endParaRPr lang="hu-HU" sz="2000" dirty="0"/>
          </a:p>
          <a:p>
            <a:r>
              <a:rPr lang="hu-HU" sz="2000" dirty="0" smtClean="0"/>
              <a:t>A szint (FEM): </a:t>
            </a:r>
            <a:r>
              <a:rPr lang="hu-HU" sz="2000" dirty="0"/>
              <a:t>a beruházás műszaki előrehaladását vizsgálja. </a:t>
            </a:r>
            <a:r>
              <a:rPr lang="hu-HU" sz="2000" dirty="0" smtClean="0"/>
              <a:t>„Folyamatos” helyszíni ellenőrzés, gyors visszajelzés és reakció.</a:t>
            </a:r>
            <a:endParaRPr lang="hu-HU" sz="2000" dirty="0"/>
          </a:p>
          <a:p>
            <a:r>
              <a:rPr lang="hu-HU" sz="2000" dirty="0" smtClean="0"/>
              <a:t>B-C szint: </a:t>
            </a:r>
            <a:r>
              <a:rPr lang="hu-HU" sz="2000" dirty="0"/>
              <a:t>a  beruházások </a:t>
            </a:r>
            <a:r>
              <a:rPr lang="hu-HU" sz="2000" dirty="0" smtClean="0"/>
              <a:t>komplett előrehaladásának </a:t>
            </a:r>
            <a:r>
              <a:rPr lang="hu-HU" sz="2000" dirty="0"/>
              <a:t>ellenőrzése, az ’A’ </a:t>
            </a:r>
            <a:r>
              <a:rPr lang="hu-HU" sz="2000" dirty="0" smtClean="0"/>
              <a:t>szintű </a:t>
            </a:r>
            <a:r>
              <a:rPr lang="hu-HU" sz="2000" dirty="0"/>
              <a:t>helyszíni ellenőrzéseken a  feltárt műszaki és gazdasági jellegű hiányosságok  kezelése, </a:t>
            </a:r>
            <a:r>
              <a:rPr lang="hu-HU" sz="2000" dirty="0" smtClean="0"/>
              <a:t>további </a:t>
            </a:r>
            <a:r>
              <a:rPr lang="hu-HU" sz="2000" dirty="0"/>
              <a:t>eseti vizsgálatok </a:t>
            </a:r>
            <a:r>
              <a:rPr lang="hu-HU" sz="2000" dirty="0" smtClean="0"/>
              <a:t>elvégzése.</a:t>
            </a:r>
            <a:endParaRPr lang="hu-HU" sz="2000" dirty="0"/>
          </a:p>
        </p:txBody>
      </p:sp>
      <p:pic>
        <p:nvPicPr>
          <p:cNvPr id="5" name="Kép helye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" b="9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242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hu-HU" sz="3600" dirty="0">
                <a:solidFill>
                  <a:schemeClr val="bg1"/>
                </a:solidFill>
                <a:latin typeface="Arial" charset="0"/>
                <a:cs typeface="Arial" charset="0"/>
              </a:rPr>
              <a:t>A </a:t>
            </a:r>
            <a:r>
              <a:rPr lang="hu-HU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szintű ellenőrzés</a:t>
            </a:r>
            <a:br>
              <a:rPr lang="hu-HU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hu-HU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Felügyelő Mérnök</a:t>
            </a:r>
            <a:endParaRPr lang="hu-HU" sz="3600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72000" cy="42770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u-HU" dirty="0"/>
              <a:t>A 2013. novemberi indulástól 2014. szeptemberig:</a:t>
            </a:r>
          </a:p>
          <a:p>
            <a:pPr>
              <a:lnSpc>
                <a:spcPct val="110000"/>
              </a:lnSpc>
            </a:pPr>
            <a:r>
              <a:rPr lang="hu-HU" sz="2300" dirty="0"/>
              <a:t>127 projekt vonatkozásában összesen </a:t>
            </a:r>
            <a:r>
              <a:rPr lang="hu-HU" sz="2300" b="1" dirty="0"/>
              <a:t>1698</a:t>
            </a:r>
            <a:r>
              <a:rPr lang="hu-HU" sz="2300" dirty="0"/>
              <a:t> helyszíni ellenőrzés</a:t>
            </a:r>
          </a:p>
          <a:p>
            <a:pPr>
              <a:lnSpc>
                <a:spcPct val="110000"/>
              </a:lnSpc>
            </a:pPr>
            <a:r>
              <a:rPr lang="hu-HU" sz="2300" dirty="0"/>
              <a:t>83 db. intézkedést igénylő megállapítás</a:t>
            </a:r>
          </a:p>
          <a:p>
            <a:pPr>
              <a:lnSpc>
                <a:spcPct val="110000"/>
              </a:lnSpc>
            </a:pPr>
            <a:r>
              <a:rPr lang="hu-HU" sz="2300" dirty="0"/>
              <a:t>5 szabálytalansági gyanú bejelentés</a:t>
            </a:r>
          </a:p>
          <a:p>
            <a:pPr>
              <a:lnSpc>
                <a:spcPct val="110000"/>
              </a:lnSpc>
            </a:pPr>
            <a:r>
              <a:rPr lang="hu-HU" sz="2300" dirty="0"/>
              <a:t>621 db. szakvélemény változtatás kezelési eljárásokban</a:t>
            </a:r>
          </a:p>
          <a:p>
            <a:pPr>
              <a:lnSpc>
                <a:spcPct val="110000"/>
              </a:lnSpc>
            </a:pPr>
            <a:r>
              <a:rPr lang="hu-HU" sz="2300" dirty="0"/>
              <a:t>466 db. egyéb szakvélemény (közbeszerzések minőségbiztosítása, szerződésmódosítások műszaki, elszámolhatósági ellenőrzése, </a:t>
            </a:r>
            <a:r>
              <a:rPr lang="hu-HU" sz="2300" dirty="0" err="1"/>
              <a:t>MT-k</a:t>
            </a:r>
            <a:r>
              <a:rPr lang="hu-HU" sz="2300" dirty="0"/>
              <a:t> véleményezése, stb</a:t>
            </a:r>
            <a:r>
              <a:rPr lang="hu-HU" sz="2300" dirty="0" smtClean="0"/>
              <a:t>.)</a:t>
            </a:r>
            <a:endParaRPr lang="hu-HU" sz="2300" dirty="0"/>
          </a:p>
        </p:txBody>
      </p:sp>
      <p:pic>
        <p:nvPicPr>
          <p:cNvPr id="5" name="Kép helye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3" b="10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5025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50106"/>
          </a:xfrm>
        </p:spPr>
        <p:txBody>
          <a:bodyPr>
            <a:noAutofit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A helyszíni ellenőrzéseken tapasztalt főbb hibák, </a:t>
            </a:r>
            <a:r>
              <a:rPr lang="hu-HU" sz="3600" dirty="0" smtClean="0">
                <a:solidFill>
                  <a:schemeClr val="bg1"/>
                </a:solidFill>
              </a:rPr>
              <a:t>szabálytalanságok</a:t>
            </a:r>
            <a:endParaRPr lang="hu-HU" sz="3600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dirty="0"/>
              <a:t>A vállalkozási szerződés ütemtervéhez képest lemaradás</a:t>
            </a:r>
          </a:p>
          <a:p>
            <a:r>
              <a:rPr lang="hu-HU" dirty="0"/>
              <a:t>Építési naplók szabálytalan vezetése, „indokolatlan” üres sorok, oldalak</a:t>
            </a:r>
          </a:p>
          <a:p>
            <a:r>
              <a:rPr lang="hu-HU" dirty="0"/>
              <a:t>Jóváhagyott kiviteli tervek, technológiai utasítások hiánya</a:t>
            </a:r>
          </a:p>
          <a:p>
            <a:r>
              <a:rPr lang="hu-HU" dirty="0"/>
              <a:t>Egyéb dokumentumok aktualizálásának hiányosságai (érvényes engedélyek, elfogadott változtatási kérelmek, stb.)</a:t>
            </a:r>
          </a:p>
          <a:p>
            <a:r>
              <a:rPr lang="hu-HU" dirty="0"/>
              <a:t>Tervezési és </a:t>
            </a:r>
            <a:r>
              <a:rPr lang="hu-HU" dirty="0" err="1"/>
              <a:t>előkészítettségi</a:t>
            </a:r>
            <a:r>
              <a:rPr lang="hu-HU" dirty="0"/>
              <a:t> hiányosságokból adódó minőségi problémák, változtatási, pótmunka szükségletek</a:t>
            </a:r>
          </a:p>
          <a:p>
            <a:r>
              <a:rPr lang="hu-HU" dirty="0"/>
              <a:t>Kivitelezési minőségi problémák</a:t>
            </a:r>
          </a:p>
          <a:p>
            <a:endParaRPr lang="hu-HU" dirty="0"/>
          </a:p>
        </p:txBody>
      </p:sp>
      <p:pic>
        <p:nvPicPr>
          <p:cNvPr id="5" name="Kép helye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7" b="39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0311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hu-HU" dirty="0">
                <a:solidFill>
                  <a:schemeClr val="bg1"/>
                </a:solidFill>
              </a:rPr>
              <a:t>Laborvizsgálatok eredményei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hu-HU" dirty="0"/>
              <a:t>Eddig összesen 8 projekten végeztek  vizsgálatokat </a:t>
            </a:r>
            <a:r>
              <a:rPr lang="hu-HU" dirty="0" smtClean="0"/>
              <a:t> (</a:t>
            </a:r>
            <a:r>
              <a:rPr lang="hu-HU" dirty="0"/>
              <a:t>7 útépítés, 1 villamos pálya </a:t>
            </a:r>
            <a:r>
              <a:rPr lang="hu-HU" dirty="0" smtClean="0"/>
              <a:t>építés)</a:t>
            </a:r>
          </a:p>
          <a:p>
            <a:r>
              <a:rPr lang="hu-HU" dirty="0" smtClean="0"/>
              <a:t>Főbb feltárt problémák:</a:t>
            </a:r>
          </a:p>
          <a:p>
            <a:pPr lvl="1"/>
            <a:r>
              <a:rPr lang="hu-HU" dirty="0" smtClean="0"/>
              <a:t>Altalaj </a:t>
            </a:r>
            <a:r>
              <a:rPr lang="hu-HU" dirty="0"/>
              <a:t>tömörségi, teherbírási nem </a:t>
            </a:r>
            <a:r>
              <a:rPr lang="hu-HU" dirty="0" smtClean="0"/>
              <a:t>megfelelőség</a:t>
            </a:r>
          </a:p>
          <a:p>
            <a:pPr lvl="1"/>
            <a:r>
              <a:rPr lang="hu-HU" dirty="0" smtClean="0"/>
              <a:t>Aszfalt </a:t>
            </a:r>
            <a:r>
              <a:rPr lang="hu-HU" dirty="0"/>
              <a:t>rétegvastagság és burkolati hézagtartalom </a:t>
            </a:r>
            <a:r>
              <a:rPr lang="hu-HU" dirty="0" smtClean="0"/>
              <a:t>eltérés</a:t>
            </a:r>
          </a:p>
          <a:p>
            <a:pPr lvl="1"/>
            <a:r>
              <a:rPr lang="hu-HU" dirty="0" smtClean="0"/>
              <a:t>Anyagvizsgálatnál </a:t>
            </a:r>
            <a:r>
              <a:rPr lang="hu-HU" dirty="0"/>
              <a:t>aprózódási érték nem megfelelőség</a:t>
            </a:r>
          </a:p>
        </p:txBody>
      </p:sp>
      <p:pic>
        <p:nvPicPr>
          <p:cNvPr id="5" name="Kép helye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4" r="121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7444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hu-HU" dirty="0">
                <a:solidFill>
                  <a:schemeClr val="bg1"/>
                </a:solidFill>
              </a:rPr>
              <a:t>Változtatáskezelési eljárások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u-HU" dirty="0"/>
              <a:t>Rengeteg pótmunka, változtatás a nem megfelelő előkészítettség, vagy a kockázatok be nem árazása miatt</a:t>
            </a: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r>
              <a:rPr lang="hu-HU" dirty="0" smtClean="0"/>
              <a:t>2012-ben: 713 db</a:t>
            </a:r>
          </a:p>
          <a:p>
            <a:pPr marL="0" indent="0">
              <a:buNone/>
            </a:pPr>
            <a:r>
              <a:rPr lang="hu-HU" dirty="0" smtClean="0"/>
              <a:t>2013-ban</a:t>
            </a:r>
            <a:r>
              <a:rPr lang="hu-HU" dirty="0"/>
              <a:t>: 448 db</a:t>
            </a:r>
          </a:p>
          <a:p>
            <a:pPr marL="0" indent="0">
              <a:buNone/>
            </a:pPr>
            <a:r>
              <a:rPr lang="hu-HU" dirty="0"/>
              <a:t>2014-ben eddig: 624 db 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/>
              <a:t>A FEM jelentések alapján még rengeteg pótmunka nem került hivatalos benyújtásra, csak majd a projektek zárásakor várható!</a:t>
            </a:r>
          </a:p>
        </p:txBody>
      </p:sp>
      <p:pic>
        <p:nvPicPr>
          <p:cNvPr id="5" name="Kép helye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4" b="89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2755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Kis statisztika</a:t>
            </a:r>
            <a:endParaRPr lang="hu-HU" dirty="0">
              <a:solidFill>
                <a:schemeClr val="bg1"/>
              </a:solidFill>
            </a:endParaRP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85239365"/>
              </p:ext>
            </p:extLst>
          </p:nvPr>
        </p:nvGraphicFramePr>
        <p:xfrm>
          <a:off x="723900" y="1412775"/>
          <a:ext cx="7808540" cy="38719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88968"/>
                <a:gridCol w="3020284"/>
                <a:gridCol w="2799288"/>
              </a:tblGrid>
              <a:tr h="43204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1800" u="none" strike="noStrike" dirty="0">
                          <a:effectLst/>
                        </a:rPr>
                        <a:t>KIVITELEZÉSI PROJEKTEK</a:t>
                      </a:r>
                      <a:endParaRPr lang="hu-H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4626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u="none" strike="noStrike">
                          <a:effectLst/>
                        </a:rPr>
                        <a:t> </a:t>
                      </a:r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u="none" strike="noStrike">
                          <a:effectLst/>
                        </a:rPr>
                        <a:t>Támogató döntéssel rendelkező projektek</a:t>
                      </a:r>
                      <a:endParaRPr lang="hu-HU" sz="1800" b="1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u="none" strike="noStrike" dirty="0">
                          <a:effectLst/>
                        </a:rPr>
                        <a:t>Ebből műszakilag átadott projektek</a:t>
                      </a:r>
                      <a:endParaRPr lang="hu-HU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8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u="none" strike="noStrike">
                          <a:effectLst/>
                        </a:rPr>
                        <a:t>Gyorsforgalmi</a:t>
                      </a:r>
                      <a:endParaRPr lang="hu-HU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u="none" strike="noStrike">
                          <a:effectLst/>
                        </a:rPr>
                        <a:t>193 km</a:t>
                      </a:r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u="none" strike="noStrike">
                          <a:effectLst/>
                        </a:rPr>
                        <a:t>91,4 km</a:t>
                      </a:r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4163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u="none" strike="noStrike">
                          <a:effectLst/>
                        </a:rPr>
                        <a:t>Főút</a:t>
                      </a:r>
                      <a:endParaRPr lang="hu-HU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u="none" strike="noStrike">
                          <a:effectLst/>
                        </a:rPr>
                        <a:t>1 435 km*</a:t>
                      </a:r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u="none" strike="noStrike">
                          <a:effectLst/>
                        </a:rPr>
                        <a:t>807 km**</a:t>
                      </a:r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4764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1200" u="none" strike="noStrike" dirty="0">
                          <a:effectLst/>
                        </a:rPr>
                        <a:t>* ebből a "Nyomvályúk és felületi egyenetlenségek megszüntetését célzó, közlekedésbiztonságot, fenntarthatóságot és térségi elérhetőséget javító program az országos közúthálózaton" c. projekt keretében </a:t>
                      </a:r>
                      <a:r>
                        <a:rPr lang="hu-HU" sz="1200" b="1" i="1" u="none" strike="noStrike" dirty="0">
                          <a:effectLst/>
                        </a:rPr>
                        <a:t>536 km </a:t>
                      </a:r>
                      <a:endParaRPr lang="hu-HU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64764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1200" u="none" strike="noStrike" dirty="0">
                          <a:effectLst/>
                        </a:rPr>
                        <a:t>** ebből a "Nyomvályúk és felületi egyenetlenségek megszüntetését célzó, közlekedésbiztonságot, fenntarthatóságot és térségi elérhetőséget javító program az országos közúthálózaton" c. projekt keretében műszakilag átadott </a:t>
                      </a:r>
                      <a:r>
                        <a:rPr lang="hu-HU" sz="1200" b="1" i="1" u="none" strike="noStrike" dirty="0">
                          <a:effectLst/>
                        </a:rPr>
                        <a:t>525 km </a:t>
                      </a:r>
                      <a:endParaRPr lang="hu-HU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5581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1800" u="none" strike="noStrike" dirty="0">
                          <a:effectLst/>
                        </a:rPr>
                        <a:t> + </a:t>
                      </a:r>
                      <a:r>
                        <a:rPr lang="hu-HU" sz="1800" u="none" strike="noStrike" dirty="0" err="1">
                          <a:effectLst/>
                        </a:rPr>
                        <a:t>emelett</a:t>
                      </a:r>
                      <a:r>
                        <a:rPr lang="hu-HU" sz="1800" u="none" strike="noStrike" dirty="0">
                          <a:effectLst/>
                        </a:rPr>
                        <a:t> több projekt keretében pontszerű közlekedésbiztonságot javító beavatkozások (beleértendőek az önálló csomópont átépítések is)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54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Szervezetrendszer átalakulása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smtClean="0"/>
              <a:t>4 hónap alatt a rendszer konszolidálása</a:t>
            </a:r>
          </a:p>
          <a:p>
            <a:r>
              <a:rPr lang="hu-HU" dirty="0" smtClean="0"/>
              <a:t>Határidőtartáshoz:</a:t>
            </a:r>
          </a:p>
          <a:p>
            <a:pPr lvl="1"/>
            <a:r>
              <a:rPr lang="hu-HU" dirty="0"/>
              <a:t>E</a:t>
            </a:r>
            <a:r>
              <a:rPr lang="hu-HU" dirty="0" smtClean="0"/>
              <a:t>gyszerűsítések</a:t>
            </a:r>
          </a:p>
          <a:p>
            <a:pPr lvl="1"/>
            <a:r>
              <a:rPr lang="hu-HU" dirty="0" smtClean="0"/>
              <a:t>Visszatérés a jogszabályi feladatokhoz</a:t>
            </a:r>
          </a:p>
          <a:p>
            <a:pPr lvl="1"/>
            <a:r>
              <a:rPr lang="hu-HU" dirty="0" smtClean="0"/>
              <a:t>„KSZ szolgáltatások” minimalizálása</a:t>
            </a:r>
          </a:p>
          <a:p>
            <a:pPr lvl="1"/>
            <a:r>
              <a:rPr lang="hu-HU" dirty="0" smtClean="0"/>
              <a:t>Bizonyos eljárások elhagyása (VSZ-ellenjegyzés, </a:t>
            </a:r>
            <a:r>
              <a:rPr lang="hu-HU" dirty="0" err="1" smtClean="0"/>
              <a:t>RMT-véleményezés</a:t>
            </a:r>
            <a:r>
              <a:rPr lang="hu-HU" dirty="0" smtClean="0"/>
              <a:t>)</a:t>
            </a:r>
          </a:p>
        </p:txBody>
      </p:sp>
      <p:pic>
        <p:nvPicPr>
          <p:cNvPr id="5" name="Kép helye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702615"/>
            <a:ext cx="3352800" cy="3909970"/>
          </a:xfrm>
        </p:spPr>
      </p:pic>
    </p:spTree>
    <p:extLst>
      <p:ext uri="{BB962C8B-B14F-4D97-AF65-F5344CB8AC3E}">
        <p14:creationId xmlns:p14="http://schemas.microsoft.com/office/powerpoint/2010/main" val="236466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Mi kell a sikeres </a:t>
            </a:r>
            <a:r>
              <a:rPr lang="hu-HU" dirty="0" err="1" smtClean="0">
                <a:solidFill>
                  <a:schemeClr val="bg1"/>
                </a:solidFill>
              </a:rPr>
              <a:t>KÖZOP-záráshoz</a:t>
            </a:r>
            <a:r>
              <a:rPr lang="hu-HU" dirty="0" smtClean="0">
                <a:solidFill>
                  <a:schemeClr val="bg1"/>
                </a:solidFill>
              </a:rPr>
              <a:t>?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690864" cy="4114800"/>
          </a:xfrm>
        </p:spPr>
        <p:txBody>
          <a:bodyPr>
            <a:normAutofit fontScale="85000" lnSpcReduction="20000"/>
          </a:bodyPr>
          <a:lstStyle/>
          <a:p>
            <a:r>
              <a:rPr lang="hu-HU" dirty="0" smtClean="0"/>
              <a:t>Őszinteség</a:t>
            </a:r>
          </a:p>
          <a:p>
            <a:r>
              <a:rPr lang="hu-HU" dirty="0" smtClean="0"/>
              <a:t>Problémák korai jelzése</a:t>
            </a:r>
          </a:p>
          <a:p>
            <a:r>
              <a:rPr lang="hu-HU" dirty="0" smtClean="0"/>
              <a:t>IH jelzéseire érdemi válasz vagy beavatkozás</a:t>
            </a:r>
          </a:p>
          <a:p>
            <a:r>
              <a:rPr lang="hu-HU" dirty="0" smtClean="0"/>
              <a:t>Vállalkozók: határidőtartás (csúszásnak nincs reális fedezete)</a:t>
            </a:r>
          </a:p>
          <a:p>
            <a:r>
              <a:rPr lang="hu-HU" dirty="0" smtClean="0"/>
              <a:t>Kedvezményezettek: </a:t>
            </a:r>
          </a:p>
          <a:p>
            <a:pPr lvl="1"/>
            <a:r>
              <a:rPr lang="hu-HU" dirty="0" smtClean="0"/>
              <a:t>Vállalkozók felé: határidők megkövetelése</a:t>
            </a:r>
          </a:p>
          <a:p>
            <a:pPr lvl="1"/>
            <a:r>
              <a:rPr lang="hu-HU" dirty="0" smtClean="0"/>
              <a:t>Szervezeten belül: hatékony munkavégzés; gyorsaság, elszámoltatás</a:t>
            </a:r>
            <a:endParaRPr lang="hu-HU" dirty="0"/>
          </a:p>
        </p:txBody>
      </p:sp>
      <p:pic>
        <p:nvPicPr>
          <p:cNvPr id="5" name="Kép helye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8" r="81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1277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984" y="2102061"/>
            <a:ext cx="4176464" cy="1872208"/>
          </a:xfrm>
        </p:spPr>
        <p:txBody>
          <a:bodyPr/>
          <a:lstStyle/>
          <a:p>
            <a:r>
              <a:rPr lang="hu-H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KÖSZÖNJÜK A FIGYELMET!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Általános tapasztalatok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u-HU" dirty="0" smtClean="0"/>
              <a:t>„</a:t>
            </a:r>
            <a:r>
              <a:rPr lang="hu-HU" dirty="0" err="1" smtClean="0"/>
              <a:t>Fejnehéz</a:t>
            </a:r>
            <a:r>
              <a:rPr lang="hu-HU" dirty="0" smtClean="0"/>
              <a:t>” rendszer</a:t>
            </a:r>
          </a:p>
          <a:p>
            <a:r>
              <a:rPr lang="hu-HU" dirty="0" smtClean="0"/>
              <a:t>Éveken keresztül kényelmesség a potenciális kedvezményezettek részéről</a:t>
            </a:r>
          </a:p>
          <a:p>
            <a:r>
              <a:rPr lang="hu-HU" dirty="0" smtClean="0"/>
              <a:t>2013-14: hirtelen aktivitás</a:t>
            </a:r>
          </a:p>
          <a:p>
            <a:r>
              <a:rPr lang="hu-HU" dirty="0" smtClean="0"/>
              <a:t>„</a:t>
            </a:r>
            <a:r>
              <a:rPr lang="hu-HU" dirty="0" err="1" smtClean="0"/>
              <a:t>Dreams</a:t>
            </a:r>
            <a:r>
              <a:rPr lang="hu-HU" dirty="0" smtClean="0"/>
              <a:t> </a:t>
            </a:r>
            <a:r>
              <a:rPr lang="hu-HU" dirty="0" err="1" smtClean="0"/>
              <a:t>come</a:t>
            </a:r>
            <a:r>
              <a:rPr lang="hu-HU" dirty="0" smtClean="0"/>
              <a:t> </a:t>
            </a:r>
            <a:r>
              <a:rPr lang="hu-HU" dirty="0" err="1" smtClean="0"/>
              <a:t>true</a:t>
            </a:r>
            <a:r>
              <a:rPr lang="hu-HU" dirty="0" smtClean="0"/>
              <a:t>”</a:t>
            </a:r>
          </a:p>
          <a:p>
            <a:endParaRPr lang="hu-HU" dirty="0" smtClean="0"/>
          </a:p>
          <a:p>
            <a:endParaRPr lang="hu-HU" dirty="0"/>
          </a:p>
        </p:txBody>
      </p:sp>
      <p:pic>
        <p:nvPicPr>
          <p:cNvPr id="5" name="Kép helye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1" b="18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2701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hu-HU" dirty="0" err="1" smtClean="0">
                <a:solidFill>
                  <a:schemeClr val="bg1"/>
                </a:solidFill>
              </a:rPr>
              <a:t>TSZ-kötések</a:t>
            </a:r>
            <a:r>
              <a:rPr lang="hu-HU" dirty="0" smtClean="0">
                <a:solidFill>
                  <a:schemeClr val="bg1"/>
                </a:solidFill>
              </a:rPr>
              <a:t> 2012-2014</a:t>
            </a:r>
            <a:endParaRPr lang="hu-HU" dirty="0">
              <a:solidFill>
                <a:schemeClr val="bg1"/>
              </a:solidFill>
            </a:endParaRPr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2076255"/>
              </p:ext>
            </p:extLst>
          </p:nvPr>
        </p:nvGraphicFramePr>
        <p:xfrm>
          <a:off x="0" y="1412776"/>
          <a:ext cx="9144000" cy="4305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561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hu-HU" sz="3600" dirty="0" smtClean="0">
                <a:solidFill>
                  <a:schemeClr val="bg1"/>
                </a:solidFill>
              </a:rPr>
              <a:t>Ex ante </a:t>
            </a:r>
            <a:r>
              <a:rPr lang="hu-HU" sz="3600" dirty="0" err="1" smtClean="0">
                <a:solidFill>
                  <a:schemeClr val="bg1"/>
                </a:solidFill>
              </a:rPr>
              <a:t>közbesz</a:t>
            </a:r>
            <a:r>
              <a:rPr lang="hu-HU" sz="3600" dirty="0" smtClean="0">
                <a:solidFill>
                  <a:schemeClr val="bg1"/>
                </a:solidFill>
              </a:rPr>
              <a:t>. Ellenőrzések</a:t>
            </a:r>
            <a:br>
              <a:rPr lang="hu-HU" sz="3600" dirty="0" smtClean="0">
                <a:solidFill>
                  <a:schemeClr val="bg1"/>
                </a:solidFill>
              </a:rPr>
            </a:br>
            <a:r>
              <a:rPr lang="hu-HU" sz="3600" dirty="0" smtClean="0">
                <a:solidFill>
                  <a:schemeClr val="bg1"/>
                </a:solidFill>
              </a:rPr>
              <a:t>2012-2014</a:t>
            </a:r>
            <a:endParaRPr lang="hu-HU" sz="3600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832795"/>
              </p:ext>
            </p:extLst>
          </p:nvPr>
        </p:nvGraphicFramePr>
        <p:xfrm>
          <a:off x="157162" y="1556792"/>
          <a:ext cx="8829675" cy="3833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894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hu-HU" sz="3600" dirty="0" smtClean="0">
                <a:solidFill>
                  <a:schemeClr val="bg1"/>
                </a:solidFill>
              </a:rPr>
              <a:t>Jóváhagyott közbeszerzések TSZ nélkül</a:t>
            </a:r>
            <a:endParaRPr lang="hu-HU" sz="3600" dirty="0">
              <a:solidFill>
                <a:schemeClr val="bg1"/>
              </a:solidFill>
            </a:endParaRPr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637378"/>
              </p:ext>
            </p:extLst>
          </p:nvPr>
        </p:nvGraphicFramePr>
        <p:xfrm>
          <a:off x="457200" y="1701627"/>
          <a:ext cx="3970784" cy="40316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2366"/>
                <a:gridCol w="3038418"/>
              </a:tblGrid>
              <a:tr h="108636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u-HU" sz="1600" u="none" strike="noStrike" dirty="0">
                          <a:effectLst/>
                        </a:rPr>
                        <a:t>EX-ANTE feltételes közbeszerzési eljárások, ahol még nem született támogató döntés (db)</a:t>
                      </a:r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482830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u="none" strike="noStrike">
                          <a:effectLst/>
                        </a:rPr>
                        <a:t>1. prioritás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u="none" strike="noStrike">
                          <a:effectLst/>
                        </a:rPr>
                        <a:t>18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82830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u="none" strike="noStrike">
                          <a:effectLst/>
                        </a:rPr>
                        <a:t>2. prioritás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u="none" strike="noStrike">
                          <a:effectLst/>
                        </a:rPr>
                        <a:t>10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82830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u="none" strike="noStrike">
                          <a:effectLst/>
                        </a:rPr>
                        <a:t>3. prioritás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u="none" strike="noStrike">
                          <a:effectLst/>
                        </a:rPr>
                        <a:t>30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82830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u="none" strike="noStrike">
                          <a:effectLst/>
                        </a:rPr>
                        <a:t>4. prioritás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u="none" strike="noStrike">
                          <a:effectLst/>
                        </a:rPr>
                        <a:t>1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506971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u="none" strike="noStrike">
                          <a:effectLst/>
                        </a:rPr>
                        <a:t>5. piroritás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u="none" strike="noStrike">
                          <a:effectLst/>
                        </a:rPr>
                        <a:t>12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506971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b="1" i="1" u="none" strike="noStrike">
                          <a:effectLst/>
                        </a:rPr>
                        <a:t>Összesen</a:t>
                      </a:r>
                      <a:endParaRPr lang="hu-HU" sz="1600" b="1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1" i="1" u="none" strike="noStrike" dirty="0">
                          <a:effectLst/>
                        </a:rPr>
                        <a:t>71</a:t>
                      </a:r>
                      <a:endParaRPr lang="hu-H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89627"/>
              </p:ext>
            </p:extLst>
          </p:nvPr>
        </p:nvGraphicFramePr>
        <p:xfrm>
          <a:off x="4572001" y="1701627"/>
          <a:ext cx="3814439" cy="40316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4009"/>
                <a:gridCol w="1377826"/>
                <a:gridCol w="1542604"/>
              </a:tblGrid>
              <a:tr h="84971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1400" u="none" strike="noStrike" dirty="0">
                          <a:effectLst/>
                        </a:rPr>
                        <a:t>A 71 db feltételes közbeszerzési eljárás megoszlása</a:t>
                      </a:r>
                      <a:endParaRPr lang="hu-H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976269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>
                          <a:effectLst/>
                        </a:rPr>
                        <a:t> 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>
                          <a:effectLst/>
                        </a:rPr>
                        <a:t>Benyújtott projektjavaslat (db)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>
                          <a:effectLst/>
                        </a:rPr>
                        <a:t>Nincs benyújtott projektjavaslat (db)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61581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>
                          <a:effectLst/>
                        </a:rPr>
                        <a:t>1. prioritás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>
                          <a:effectLst/>
                        </a:rPr>
                        <a:t>11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>
                          <a:effectLst/>
                        </a:rPr>
                        <a:t>4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61581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>
                          <a:effectLst/>
                        </a:rPr>
                        <a:t>2. prioritás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>
                          <a:effectLst/>
                        </a:rPr>
                        <a:t>4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>
                          <a:effectLst/>
                        </a:rPr>
                        <a:t>3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61581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>
                          <a:effectLst/>
                        </a:rPr>
                        <a:t>3. prioritás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>
                          <a:effectLst/>
                        </a:rPr>
                        <a:t>11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>
                          <a:effectLst/>
                        </a:rPr>
                        <a:t>3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61581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>
                          <a:effectLst/>
                        </a:rPr>
                        <a:t>4. prioritás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>
                          <a:effectLst/>
                        </a:rPr>
                        <a:t>0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>
                          <a:effectLst/>
                        </a:rPr>
                        <a:t>1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9660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>
                          <a:effectLst/>
                        </a:rPr>
                        <a:t>5. piroritás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>
                          <a:effectLst/>
                        </a:rPr>
                        <a:t>6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>
                          <a:effectLst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9660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1" i="1" u="none" strike="noStrike" dirty="0">
                          <a:effectLst/>
                        </a:rPr>
                        <a:t>Összesen</a:t>
                      </a:r>
                      <a:endParaRPr lang="hu-H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i="1" u="none" strike="noStrike" dirty="0">
                          <a:effectLst/>
                        </a:rPr>
                        <a:t>32</a:t>
                      </a:r>
                      <a:endParaRPr lang="hu-H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i="1" u="none" strike="noStrike" dirty="0">
                          <a:effectLst/>
                        </a:rPr>
                        <a:t>13</a:t>
                      </a:r>
                      <a:endParaRPr lang="hu-H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261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Szervezetrendszer átalakulása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u-HU" dirty="0" smtClean="0"/>
              <a:t>IH-KSZ integrálása 2014. április 15-től</a:t>
            </a:r>
          </a:p>
          <a:p>
            <a:r>
              <a:rPr lang="hu-HU" dirty="0" smtClean="0"/>
              <a:t>Komoly kihívások</a:t>
            </a:r>
          </a:p>
          <a:p>
            <a:pPr lvl="1"/>
            <a:r>
              <a:rPr lang="hu-HU" dirty="0" smtClean="0"/>
              <a:t>Állomány</a:t>
            </a:r>
          </a:p>
          <a:p>
            <a:pPr lvl="1"/>
            <a:r>
              <a:rPr lang="hu-HU" dirty="0" smtClean="0"/>
              <a:t>Új szervezeti kultúra</a:t>
            </a:r>
          </a:p>
          <a:p>
            <a:pPr lvl="1"/>
            <a:r>
              <a:rPr lang="hu-HU" dirty="0" smtClean="0"/>
              <a:t>Új kiszolgáló környezet, szervezeti szabályrendszer</a:t>
            </a:r>
          </a:p>
          <a:p>
            <a:r>
              <a:rPr lang="hu-HU" dirty="0" smtClean="0"/>
              <a:t>Eljárások adoptálása</a:t>
            </a:r>
            <a:endParaRPr lang="hu-HU" dirty="0"/>
          </a:p>
        </p:txBody>
      </p:sp>
      <p:pic>
        <p:nvPicPr>
          <p:cNvPr id="5" name="Kép helye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142" y="1772816"/>
            <a:ext cx="4160462" cy="3744416"/>
          </a:xfrm>
        </p:spPr>
      </p:pic>
    </p:spTree>
    <p:extLst>
      <p:ext uri="{BB962C8B-B14F-4D97-AF65-F5344CB8AC3E}">
        <p14:creationId xmlns:p14="http://schemas.microsoft.com/office/powerpoint/2010/main" val="247414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hu-H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DREAMS…</a:t>
            </a:r>
          </a:p>
          <a:p>
            <a:pPr marL="0" indent="0" algn="ctr">
              <a:buNone/>
            </a:pPr>
            <a:r>
              <a:rPr lang="hu-H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TRUE?</a:t>
            </a:r>
            <a:endParaRPr lang="hu-H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Kép helye 4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4" r="19444"/>
          <a:stretch>
            <a:fillRect/>
          </a:stretch>
        </p:blipFill>
        <p:spPr>
          <a:xfrm>
            <a:off x="5334000" y="1600200"/>
            <a:ext cx="33528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66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88925" y="188640"/>
            <a:ext cx="8229600" cy="778098"/>
          </a:xfrm>
        </p:spPr>
        <p:txBody>
          <a:bodyPr>
            <a:noAutofit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Támogatási Szerződések (TSZ) </a:t>
            </a:r>
            <a:r>
              <a:rPr lang="hu-HU" sz="3600" dirty="0" smtClean="0">
                <a:solidFill>
                  <a:schemeClr val="bg1"/>
                </a:solidFill>
              </a:rPr>
              <a:t>és módosítások</a:t>
            </a:r>
            <a:endParaRPr lang="hu-HU" sz="3600" dirty="0">
              <a:solidFill>
                <a:schemeClr val="bg1"/>
              </a:solidFill>
            </a:endParaRPr>
          </a:p>
        </p:txBody>
      </p:sp>
      <p:graphicFrame>
        <p:nvGraphicFramePr>
          <p:cNvPr id="6" name="Tartalom helye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2240151"/>
              </p:ext>
            </p:extLst>
          </p:nvPr>
        </p:nvGraphicFramePr>
        <p:xfrm>
          <a:off x="323850" y="1772816"/>
          <a:ext cx="418623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Diagra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5636413"/>
              </p:ext>
            </p:extLst>
          </p:nvPr>
        </p:nvGraphicFramePr>
        <p:xfrm>
          <a:off x="4355976" y="1772816"/>
          <a:ext cx="457200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200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_2020_NF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ppt_2020_NFM</Template>
  <TotalTime>407</TotalTime>
  <Words>914</Words>
  <Application>Microsoft Office PowerPoint</Application>
  <PresentationFormat>Diavetítés a képernyőre (4:3 oldalarány)</PresentationFormat>
  <Paragraphs>188</Paragraphs>
  <Slides>22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22</vt:i4>
      </vt:variant>
    </vt:vector>
  </HeadingPairs>
  <TitlesOfParts>
    <vt:vector size="23" baseType="lpstr">
      <vt:lpstr>ppt_2020_NFM</vt:lpstr>
      <vt:lpstr>Az Eu projektek lebonyolításának tapasztalatai</vt:lpstr>
      <vt:lpstr>Kis statisztika</vt:lpstr>
      <vt:lpstr>Általános tapasztalatok</vt:lpstr>
      <vt:lpstr>TSZ-kötések 2012-2014</vt:lpstr>
      <vt:lpstr>Ex ante közbesz. Ellenőrzések 2012-2014</vt:lpstr>
      <vt:lpstr>Jóváhagyott közbeszerzések TSZ nélkül</vt:lpstr>
      <vt:lpstr>Szervezetrendszer átalakulása</vt:lpstr>
      <vt:lpstr>PowerPoint bemutató</vt:lpstr>
      <vt:lpstr>Támogatási Szerződések (TSZ) és módosítások</vt:lpstr>
      <vt:lpstr>PowerPoint bemutató</vt:lpstr>
      <vt:lpstr>PowerPoint bemutató</vt:lpstr>
      <vt:lpstr>TSZ határidő módosítások legjellemzőbb okai</vt:lpstr>
      <vt:lpstr>Szakaszolás – megoldás?</vt:lpstr>
      <vt:lpstr>TSZ módosítások (projekt csúszások) kezelésének eszközei</vt:lpstr>
      <vt:lpstr>Helyszíni ellenőrzések</vt:lpstr>
      <vt:lpstr>A szintű ellenőrzés Felügyelő Mérnök</vt:lpstr>
      <vt:lpstr>A helyszíni ellenőrzéseken tapasztalt főbb hibák, szabálytalanságok</vt:lpstr>
      <vt:lpstr>Laborvizsgálatok eredményei</vt:lpstr>
      <vt:lpstr>Változtatáskezelési eljárások</vt:lpstr>
      <vt:lpstr>Szervezetrendszer átalakulása</vt:lpstr>
      <vt:lpstr>Mi kell a sikeres KÖZOP-záráshoz?</vt:lpstr>
      <vt:lpstr>KÖSZÖNJÜK A FIGYELMET!</vt:lpstr>
    </vt:vector>
  </TitlesOfParts>
  <Company>KD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 Eu projektek lebonyolításának tapasztalatai</dc:title>
  <dc:creator>Nagy Gábor dr.</dc:creator>
  <cp:lastModifiedBy>Nagy Gábor dr.</cp:lastModifiedBy>
  <cp:revision>22</cp:revision>
  <dcterms:created xsi:type="dcterms:W3CDTF">2014-09-23T17:15:45Z</dcterms:created>
  <dcterms:modified xsi:type="dcterms:W3CDTF">2014-09-24T11:28:13Z</dcterms:modified>
</cp:coreProperties>
</file>