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50" r:id="rId1"/>
  </p:sldMasterIdLst>
  <p:notesMasterIdLst>
    <p:notesMasterId r:id="rId11"/>
  </p:notesMasterIdLst>
  <p:handoutMasterIdLst>
    <p:handoutMasterId r:id="rId12"/>
  </p:handoutMasterIdLst>
  <p:sldIdLst>
    <p:sldId id="388" r:id="rId2"/>
    <p:sldId id="426" r:id="rId3"/>
    <p:sldId id="408" r:id="rId4"/>
    <p:sldId id="421" r:id="rId5"/>
    <p:sldId id="415" r:id="rId6"/>
    <p:sldId id="423" r:id="rId7"/>
    <p:sldId id="424" r:id="rId8"/>
    <p:sldId id="425" r:id="rId9"/>
    <p:sldId id="419" r:id="rId10"/>
  </p:sldIdLst>
  <p:sldSz cx="9144000" cy="6858000" type="screen4x3"/>
  <p:notesSz cx="6797675" cy="9926638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00"/>
    <a:srgbClr val="969696"/>
    <a:srgbClr val="000000"/>
    <a:srgbClr val="0000FF"/>
    <a:srgbClr val="4F81BD"/>
    <a:srgbClr val="00FFFF"/>
    <a:srgbClr val="EAEAEA"/>
    <a:srgbClr val="996633"/>
    <a:srgbClr val="FF99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559" autoAdjust="0"/>
    <p:restoredTop sz="94316" autoAdjust="0"/>
  </p:normalViewPr>
  <p:slideViewPr>
    <p:cSldViewPr>
      <p:cViewPr varScale="1">
        <p:scale>
          <a:sx n="70" d="100"/>
          <a:sy n="70" d="100"/>
        </p:scale>
        <p:origin x="183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-2064" y="-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quarter" idx="1"/>
          </p:nvPr>
        </p:nvSpPr>
        <p:spPr>
          <a:xfrm>
            <a:off x="3850447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FBA0FB-31AE-4CB9-88AD-8A38375C5FE3}" type="datetimeFigureOut">
              <a:rPr lang="hu-HU" smtClean="0"/>
              <a:pPr/>
              <a:t>2014.09.24.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2"/>
          </p:nvPr>
        </p:nvSpPr>
        <p:spPr>
          <a:xfrm>
            <a:off x="4" y="9428585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3"/>
          </p:nvPr>
        </p:nvSpPr>
        <p:spPr>
          <a:xfrm>
            <a:off x="3850447" y="9428585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1BA2B1-8DA1-4B87-9B8C-CDC819058A1F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682846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7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3F66231-A867-44A3-82C5-0FE4D0E4D646}" type="datetimeFigureOut">
              <a:rPr lang="hu-HU"/>
              <a:pPr>
                <a:defRPr/>
              </a:pPr>
              <a:t>2014.09.24.</a:t>
            </a:fld>
            <a:endParaRPr lang="hu-H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hu-HU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5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hu-HU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4" y="9428585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7" y="9428585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22BD2E2-78F8-416A-80F5-5890BB71DA33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64560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iakép hely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hu-HU" dirty="0" smtClean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393D863-5381-4DB2-A59E-7AE842687DCD}" type="slidenum">
              <a:rPr lang="hu-HU" smtClean="0"/>
              <a:pPr>
                <a:defRPr/>
              </a:pPr>
              <a:t>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998007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2BD2E2-78F8-416A-80F5-5890BB71DA33}" type="slidenum">
              <a:rPr lang="hu-HU" smtClean="0"/>
              <a:pPr>
                <a:defRPr/>
              </a:pPr>
              <a:t>2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405773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lvl="0" indent="0">
              <a:buFont typeface="+mj-lt"/>
              <a:buNone/>
            </a:pP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2BD2E2-78F8-416A-80F5-5890BB71DA33}" type="slidenum">
              <a:rPr lang="hu-HU" smtClean="0"/>
              <a:pPr>
                <a:defRPr/>
              </a:pPr>
              <a:t>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571806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2BD2E2-78F8-416A-80F5-5890BB71DA33}" type="slidenum">
              <a:rPr lang="hu-HU" smtClean="0"/>
              <a:pPr>
                <a:defRPr/>
              </a:pPr>
              <a:t>4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571806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lvl="0" indent="0">
              <a:buFont typeface="+mj-lt"/>
              <a:buNone/>
            </a:pP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2BD2E2-78F8-416A-80F5-5890BB71DA33}" type="slidenum">
              <a:rPr lang="hu-HU" smtClean="0"/>
              <a:pPr>
                <a:defRPr/>
              </a:pPr>
              <a:t>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571806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lvl="0" indent="0">
              <a:buFont typeface="+mj-lt"/>
              <a:buNone/>
            </a:pP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2BD2E2-78F8-416A-80F5-5890BB71DA33}" type="slidenum">
              <a:rPr lang="hu-HU" smtClean="0"/>
              <a:pPr>
                <a:defRPr/>
              </a:pPr>
              <a:t>6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571806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lvl="0" indent="0">
              <a:buFont typeface="+mj-lt"/>
              <a:buNone/>
            </a:pP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2BD2E2-78F8-416A-80F5-5890BB71DA33}" type="slidenum">
              <a:rPr lang="hu-HU" smtClean="0"/>
              <a:pPr>
                <a:defRPr/>
              </a:pPr>
              <a:t>7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571806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lvl="0" indent="0">
              <a:buFont typeface="+mj-lt"/>
              <a:buNone/>
            </a:pP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2BD2E2-78F8-416A-80F5-5890BB71DA33}" type="slidenum">
              <a:rPr lang="hu-HU" smtClean="0"/>
              <a:pPr>
                <a:defRPr/>
              </a:pPr>
              <a:t>8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571806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2BD2E2-78F8-416A-80F5-5890BB71DA33}" type="slidenum">
              <a:rPr lang="hu-HU" smtClean="0"/>
              <a:pPr>
                <a:defRPr/>
              </a:pPr>
              <a:t>9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675091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lső oldal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28736"/>
            <a:ext cx="7772400" cy="1285884"/>
          </a:xfrm>
        </p:spPr>
        <p:txBody>
          <a:bodyPr anchor="t">
            <a:normAutofit/>
          </a:bodyPr>
          <a:lstStyle>
            <a:lvl1pPr>
              <a:defRPr sz="300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u-H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786058"/>
            <a:ext cx="6400800" cy="71438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hu-HU" dirty="0"/>
          </a:p>
        </p:txBody>
      </p:sp>
      <p:sp>
        <p:nvSpPr>
          <p:cNvPr id="8" name="Content Placeholder 4"/>
          <p:cNvSpPr>
            <a:spLocks noGrp="1"/>
          </p:cNvSpPr>
          <p:nvPr>
            <p:ph idx="13"/>
          </p:nvPr>
        </p:nvSpPr>
        <p:spPr bwMode="auto">
          <a:xfrm>
            <a:off x="785786" y="3571876"/>
            <a:ext cx="7572428" cy="1143008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>
              <a:buNone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 smtClean="0"/>
          </a:p>
        </p:txBody>
      </p:sp>
      <p:sp>
        <p:nvSpPr>
          <p:cNvPr id="9" name="Content Placeholder 4"/>
          <p:cNvSpPr>
            <a:spLocks noGrp="1"/>
          </p:cNvSpPr>
          <p:nvPr>
            <p:ph idx="14"/>
          </p:nvPr>
        </p:nvSpPr>
        <p:spPr bwMode="auto">
          <a:xfrm>
            <a:off x="785786" y="4786322"/>
            <a:ext cx="7572428" cy="1000132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 algn="l">
              <a:buFont typeface="+mj-lt"/>
              <a:buAutoNum type="arabicPeriod"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 smtClean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7AE857-7A87-4D79-8C8F-95FA92C63032}" type="datetimeFigureOut">
              <a:rPr lang="hu-HU"/>
              <a:pPr>
                <a:defRPr/>
              </a:pPr>
              <a:t>2014.09.24.</a:t>
            </a:fld>
            <a:endParaRPr lang="hu-H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lső oldal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71910" y="1285860"/>
            <a:ext cx="3471858" cy="857256"/>
          </a:xfrm>
        </p:spPr>
        <p:txBody>
          <a:bodyPr anchor="t">
            <a:normAutofit/>
          </a:bodyPr>
          <a:lstStyle>
            <a:lvl1pPr algn="l">
              <a:defRPr sz="1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u-HU" dirty="0"/>
          </a:p>
        </p:txBody>
      </p:sp>
      <p:sp>
        <p:nvSpPr>
          <p:cNvPr id="8" name="Content Placeholder 4"/>
          <p:cNvSpPr>
            <a:spLocks noGrp="1"/>
          </p:cNvSpPr>
          <p:nvPr>
            <p:ph idx="14"/>
          </p:nvPr>
        </p:nvSpPr>
        <p:spPr bwMode="auto">
          <a:xfrm>
            <a:off x="3663561" y="2214554"/>
            <a:ext cx="4714908" cy="4000528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>
              <a:buFont typeface="Arial" pitchFamily="34" charset="0"/>
              <a:buChar char="•"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 smtClean="0"/>
          </a:p>
        </p:txBody>
      </p:sp>
      <p:sp>
        <p:nvSpPr>
          <p:cNvPr id="10" name="Tartalom helye 2"/>
          <p:cNvSpPr>
            <a:spLocks noGrp="1"/>
          </p:cNvSpPr>
          <p:nvPr>
            <p:ph idx="13"/>
          </p:nvPr>
        </p:nvSpPr>
        <p:spPr>
          <a:xfrm>
            <a:off x="908566" y="1376038"/>
            <a:ext cx="2651379" cy="4802819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/>
            <a:endParaRPr lang="hu-HU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2D512C-1CD5-4AB4-9C24-FDDA06AFCECD}" type="datetimeFigureOut">
              <a:rPr lang="hu-HU"/>
              <a:pPr>
                <a:defRPr/>
              </a:pPr>
              <a:t>2014.09.24.</a:t>
            </a:fld>
            <a:endParaRPr lang="hu-H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lső oldal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281107"/>
            <a:ext cx="7772400" cy="504819"/>
          </a:xfrm>
        </p:spPr>
        <p:txBody>
          <a:bodyPr anchor="t">
            <a:normAutofit/>
          </a:bodyPr>
          <a:lstStyle>
            <a:lvl1pPr algn="ctr">
              <a:defRPr sz="1800" b="0" cap="none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hu-HU" dirty="0"/>
          </a:p>
        </p:txBody>
      </p:sp>
      <p:sp>
        <p:nvSpPr>
          <p:cNvPr id="8" name="Content Placeholder 4"/>
          <p:cNvSpPr>
            <a:spLocks noGrp="1"/>
          </p:cNvSpPr>
          <p:nvPr>
            <p:ph idx="13"/>
          </p:nvPr>
        </p:nvSpPr>
        <p:spPr bwMode="auto">
          <a:xfrm>
            <a:off x="785786" y="4786322"/>
            <a:ext cx="7572428" cy="1500198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>
              <a:buNone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 smtClean="0"/>
          </a:p>
        </p:txBody>
      </p:sp>
      <p:sp>
        <p:nvSpPr>
          <p:cNvPr id="9" name="Tartalom helye 2"/>
          <p:cNvSpPr>
            <a:spLocks noGrp="1"/>
          </p:cNvSpPr>
          <p:nvPr>
            <p:ph idx="14"/>
          </p:nvPr>
        </p:nvSpPr>
        <p:spPr>
          <a:xfrm>
            <a:off x="908566" y="1928803"/>
            <a:ext cx="3601290" cy="2696464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/>
            <a:endParaRPr lang="hu-HU" dirty="0"/>
          </a:p>
        </p:txBody>
      </p:sp>
      <p:sp>
        <p:nvSpPr>
          <p:cNvPr id="12" name="Tartalom helye 2"/>
          <p:cNvSpPr>
            <a:spLocks noGrp="1"/>
          </p:cNvSpPr>
          <p:nvPr>
            <p:ph idx="15"/>
          </p:nvPr>
        </p:nvSpPr>
        <p:spPr>
          <a:xfrm>
            <a:off x="4643438" y="1928803"/>
            <a:ext cx="3601290" cy="2696464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/>
            <a:endParaRPr lang="hu-HU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24DB3A-1F7C-402E-971F-B0392B58A3BE}" type="datetimeFigureOut">
              <a:rPr lang="hu-HU"/>
              <a:pPr>
                <a:defRPr/>
              </a:pPr>
              <a:t>2014.09.24.</a:t>
            </a:fld>
            <a:endParaRPr lang="hu-H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0A69CA-ABA2-4BDE-AD06-7223841B93F3}" type="datetimeFigureOut">
              <a:rPr lang="hu-HU"/>
              <a:pPr>
                <a:defRPr/>
              </a:pPr>
              <a:t>2014.09.24.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21F4CB-9C17-40EE-889D-4F820E1F8B01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Címl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178759"/>
            <a:ext cx="7772400" cy="1470025"/>
          </a:xfrm>
        </p:spPr>
        <p:txBody>
          <a:bodyPr>
            <a:normAutofit/>
          </a:bodyPr>
          <a:lstStyle>
            <a:lvl1pPr>
              <a:defRPr sz="300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u-H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786322"/>
            <a:ext cx="6400800" cy="1357298"/>
          </a:xfrm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hu-HU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55E007-B5E2-417E-A15E-FD2BC2CC293F}" type="datetimeFigureOut">
              <a:rPr lang="hu-HU"/>
              <a:pPr>
                <a:defRPr/>
              </a:pPr>
              <a:t>2014.09.24.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40525" y="60896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fld id="{8D4AF487-C5DF-4F33-BEF2-923958DF897C}" type="slidenum">
              <a:rPr lang="hu-HU"/>
              <a:pPr>
                <a:defRPr/>
              </a:pPr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0099623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7" descr="bg_2_beloldal.jpg"/>
          <p:cNvPicPr>
            <a:picLocks noChangeAspect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88" y="14288"/>
            <a:ext cx="9140825" cy="682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hu-HU" smtClean="0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F78AE60-3FFD-46B9-89C8-7C26C872E424}" type="datetimeFigureOut">
              <a:rPr lang="hu-HU"/>
              <a:pPr>
                <a:defRPr/>
              </a:pPr>
              <a:t>2014.09.24.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6740525" y="6421438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D942CBF6-40E5-4FC4-B68C-0C164DAC56B0}" type="slidenum">
              <a:rPr lang="hu-HU" smtClean="0"/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hu-HU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2" r:id="rId4"/>
    <p:sldLayoutId id="2147483763" r:id="rId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jpg"/><Relationship Id="rId5" Type="http://schemas.openxmlformats.org/officeDocument/2006/relationships/image" Target="../media/image6.png"/><Relationship Id="rId4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png"/><Relationship Id="rId4" Type="http://schemas.openxmlformats.org/officeDocument/2006/relationships/image" Target="../media/image14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ctrTitle"/>
          </p:nvPr>
        </p:nvSpPr>
        <p:spPr>
          <a:xfrm>
            <a:off x="0" y="2204864"/>
            <a:ext cx="9144000" cy="1651249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hu-HU" sz="3200" dirty="0" smtClean="0">
                <a:solidFill>
                  <a:srgbClr val="000000"/>
                </a:solidFill>
                <a:latin typeface="+mn-lt"/>
              </a:rPr>
              <a:t>A </a:t>
            </a:r>
            <a:r>
              <a:rPr lang="hu-HU" sz="3200" dirty="0" err="1" smtClean="0">
                <a:solidFill>
                  <a:srgbClr val="000000"/>
                </a:solidFill>
                <a:latin typeface="+mn-lt"/>
              </a:rPr>
              <a:t>KözOP</a:t>
            </a:r>
            <a:r>
              <a:rPr lang="hu-HU" sz="3200" dirty="0" smtClean="0">
                <a:solidFill>
                  <a:srgbClr val="000000"/>
                </a:solidFill>
                <a:latin typeface="+mn-lt"/>
              </a:rPr>
              <a:t> folytatása az Integrált Közlekedésfejlesztési Operatív Program (IKOP), a 2014-2020 időszak közlekedési programja</a:t>
            </a:r>
          </a:p>
        </p:txBody>
      </p:sp>
      <p:sp>
        <p:nvSpPr>
          <p:cNvPr id="5123" name="Subtitle 2"/>
          <p:cNvSpPr>
            <a:spLocks noGrp="1"/>
          </p:cNvSpPr>
          <p:nvPr>
            <p:ph type="subTitle" idx="1"/>
          </p:nvPr>
        </p:nvSpPr>
        <p:spPr>
          <a:xfrm>
            <a:off x="0" y="4797152"/>
            <a:ext cx="9144000" cy="1584176"/>
          </a:xfrm>
          <a:ln>
            <a:noFill/>
          </a:ln>
        </p:spPr>
        <p:txBody>
          <a:bodyPr>
            <a:noAutofit/>
          </a:bodyPr>
          <a:lstStyle/>
          <a:p>
            <a:pPr eaLnBrk="1" hangingPunct="1"/>
            <a:endParaRPr lang="hu-HU" dirty="0" smtClean="0">
              <a:solidFill>
                <a:srgbClr val="000000"/>
              </a:solidFill>
            </a:endParaRPr>
          </a:p>
          <a:p>
            <a:pPr eaLnBrk="1" hangingPunct="1"/>
            <a:endParaRPr lang="hu-HU" dirty="0">
              <a:solidFill>
                <a:srgbClr val="000000"/>
              </a:solidFill>
            </a:endParaRPr>
          </a:p>
          <a:p>
            <a:pPr eaLnBrk="1" hangingPunct="1"/>
            <a:r>
              <a:rPr lang="hu-HU" dirty="0" smtClean="0">
                <a:solidFill>
                  <a:srgbClr val="000000"/>
                </a:solidFill>
              </a:rPr>
              <a:t>Gecse Gergely, Nemzeti Fejlesztési Minisztérium</a:t>
            </a:r>
          </a:p>
          <a:p>
            <a:pPr eaLnBrk="1" hangingPunct="1"/>
            <a:r>
              <a:rPr lang="hu-HU" dirty="0" smtClean="0">
                <a:solidFill>
                  <a:srgbClr val="000000"/>
                </a:solidFill>
              </a:rPr>
              <a:t>Budapest, 2014. szeptember 24.</a:t>
            </a:r>
          </a:p>
          <a:p>
            <a:pPr eaLnBrk="1" hangingPunct="1"/>
            <a:r>
              <a:rPr lang="hu-HU" dirty="0" smtClean="0">
                <a:solidFill>
                  <a:srgbClr val="000000"/>
                </a:solidFill>
              </a:rPr>
              <a:t>39. „Útügyi Napok”, Győr</a:t>
            </a:r>
          </a:p>
          <a:p>
            <a:pPr eaLnBrk="1" hangingPunct="1"/>
            <a:endParaRPr lang="hu-HU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9397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artalom helye 2"/>
          <p:cNvSpPr txBox="1">
            <a:spLocks/>
          </p:cNvSpPr>
          <p:nvPr/>
        </p:nvSpPr>
        <p:spPr>
          <a:xfrm>
            <a:off x="55668" y="116632"/>
            <a:ext cx="9177759" cy="648072"/>
          </a:xfrm>
          <a:prstGeom prst="rect">
            <a:avLst/>
          </a:prstGeom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5000"/>
              </a:lnSpc>
              <a:buFont typeface="Arial" charset="0"/>
              <a:buNone/>
            </a:pPr>
            <a:r>
              <a:rPr lang="hu-HU" sz="28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A 2014-2020-as operatív programok és egyéb EU támogatások a jóváhagyott partnerségi megállapodás alapján</a:t>
            </a:r>
          </a:p>
        </p:txBody>
      </p:sp>
      <p:sp>
        <p:nvSpPr>
          <p:cNvPr id="11" name="Szövegdoboz 10"/>
          <p:cNvSpPr txBox="1">
            <a:spLocks/>
          </p:cNvSpPr>
          <p:nvPr/>
        </p:nvSpPr>
        <p:spPr>
          <a:xfrm>
            <a:off x="5666234" y="1154778"/>
            <a:ext cx="2160000" cy="2160000"/>
          </a:xfrm>
          <a:prstGeom prst="rect">
            <a:avLst/>
          </a:prstGeom>
          <a:solidFill>
            <a:srgbClr val="FFC000"/>
          </a:solidFill>
          <a:ln>
            <a:solidFill>
              <a:srgbClr val="000000"/>
            </a:solidFill>
          </a:ln>
        </p:spPr>
        <p:txBody>
          <a:bodyPr wrap="square" rtlCol="0" anchor="t" anchorCtr="0">
            <a:spAutoFit/>
          </a:bodyPr>
          <a:lstStyle/>
          <a:p>
            <a:pPr algn="ctr"/>
            <a:r>
              <a:rPr lang="hu-HU" sz="1500" dirty="0">
                <a:solidFill>
                  <a:srgbClr val="000000"/>
                </a:solidFill>
                <a:latin typeface="+mn-lt"/>
              </a:rPr>
              <a:t>Terület- és Településfejlesztési Operatív Program (TOP</a:t>
            </a:r>
            <a:r>
              <a:rPr lang="hu-HU" sz="1500" dirty="0" smtClean="0">
                <a:solidFill>
                  <a:srgbClr val="000000"/>
                </a:solidFill>
                <a:latin typeface="+mn-lt"/>
              </a:rPr>
              <a:t>) 1177 milliárd Ft</a:t>
            </a:r>
            <a:endParaRPr lang="hu-HU" sz="15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0" name="Szövegdoboz 9"/>
          <p:cNvSpPr txBox="1">
            <a:spLocks/>
          </p:cNvSpPr>
          <p:nvPr/>
        </p:nvSpPr>
        <p:spPr>
          <a:xfrm>
            <a:off x="5666234" y="3363086"/>
            <a:ext cx="3348000" cy="3348000"/>
          </a:xfrm>
          <a:prstGeom prst="rect">
            <a:avLst/>
          </a:prstGeom>
          <a:solidFill>
            <a:srgbClr val="FFC000"/>
          </a:solidFill>
          <a:ln>
            <a:solidFill>
              <a:srgbClr val="000000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hu-HU" sz="2400" dirty="0">
                <a:solidFill>
                  <a:srgbClr val="000000"/>
                </a:solidFill>
                <a:latin typeface="+mn-lt"/>
              </a:rPr>
              <a:t>Gazdaságfejlesztési és Innovációs Operatív </a:t>
            </a:r>
            <a:r>
              <a:rPr lang="hu-HU" sz="2400" dirty="0" smtClean="0">
                <a:solidFill>
                  <a:srgbClr val="000000"/>
                </a:solidFill>
                <a:latin typeface="+mn-lt"/>
              </a:rPr>
              <a:t>Program (GINOP) </a:t>
            </a:r>
          </a:p>
          <a:p>
            <a:pPr algn="ctr"/>
            <a:r>
              <a:rPr lang="hu-HU" sz="2400" dirty="0" smtClean="0">
                <a:solidFill>
                  <a:srgbClr val="000000"/>
                </a:solidFill>
                <a:latin typeface="+mn-lt"/>
              </a:rPr>
              <a:t>2685 milliárd Ft</a:t>
            </a:r>
            <a:endParaRPr lang="hu-HU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2" name="Szövegdoboz 11"/>
          <p:cNvSpPr txBox="1">
            <a:spLocks/>
          </p:cNvSpPr>
          <p:nvPr/>
        </p:nvSpPr>
        <p:spPr>
          <a:xfrm>
            <a:off x="3282901" y="4490326"/>
            <a:ext cx="2196000" cy="2196000"/>
          </a:xfrm>
          <a:prstGeom prst="rect">
            <a:avLst/>
          </a:prstGeom>
          <a:solidFill>
            <a:srgbClr val="00B050"/>
          </a:solidFill>
          <a:ln>
            <a:solidFill>
              <a:srgbClr val="000000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hu-HU" sz="1500" dirty="0">
                <a:solidFill>
                  <a:srgbClr val="FFFFFF"/>
                </a:solidFill>
                <a:latin typeface="+mn-lt"/>
              </a:rPr>
              <a:t>Környezeti és Energiahatékonysági Operatív </a:t>
            </a:r>
            <a:r>
              <a:rPr lang="hu-HU" sz="1500" dirty="0" smtClean="0">
                <a:solidFill>
                  <a:srgbClr val="FFFFFF"/>
                </a:solidFill>
                <a:latin typeface="+mn-lt"/>
              </a:rPr>
              <a:t>Program (KEHOP)</a:t>
            </a:r>
          </a:p>
          <a:p>
            <a:pPr algn="ctr"/>
            <a:r>
              <a:rPr lang="hu-HU" sz="1500" dirty="0" smtClean="0">
                <a:solidFill>
                  <a:srgbClr val="FFFFFF"/>
                </a:solidFill>
                <a:latin typeface="+mn-lt"/>
              </a:rPr>
              <a:t>1117 milliárd Ft</a:t>
            </a:r>
            <a:endParaRPr lang="hu-HU" sz="1500" dirty="0">
              <a:solidFill>
                <a:srgbClr val="FFFFFF"/>
              </a:solidFill>
              <a:latin typeface="+mn-lt"/>
            </a:endParaRPr>
          </a:p>
        </p:txBody>
      </p:sp>
      <p:sp>
        <p:nvSpPr>
          <p:cNvPr id="13" name="Szövegdoboz 12"/>
          <p:cNvSpPr txBox="1">
            <a:spLocks/>
          </p:cNvSpPr>
          <p:nvPr/>
        </p:nvSpPr>
        <p:spPr>
          <a:xfrm>
            <a:off x="3247013" y="1795210"/>
            <a:ext cx="2124000" cy="2124000"/>
          </a:xfrm>
          <a:prstGeom prst="rect">
            <a:avLst/>
          </a:prstGeom>
          <a:solidFill>
            <a:schemeClr val="accent1"/>
          </a:solidFill>
          <a:ln>
            <a:solidFill>
              <a:srgbClr val="000000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hu-HU" sz="1500" dirty="0" smtClean="0">
                <a:solidFill>
                  <a:srgbClr val="FFFFFF"/>
                </a:solidFill>
                <a:latin typeface="+mn-lt"/>
              </a:rPr>
              <a:t>Integrált Közlekedésfejlesztési </a:t>
            </a:r>
            <a:r>
              <a:rPr lang="hu-HU" sz="1500" dirty="0">
                <a:solidFill>
                  <a:srgbClr val="FFFFFF"/>
                </a:solidFill>
                <a:latin typeface="+mn-lt"/>
              </a:rPr>
              <a:t>Operatív </a:t>
            </a:r>
            <a:r>
              <a:rPr lang="hu-HU" sz="1500" dirty="0" smtClean="0">
                <a:solidFill>
                  <a:srgbClr val="FFFFFF"/>
                </a:solidFill>
                <a:latin typeface="+mn-lt"/>
              </a:rPr>
              <a:t>Program (IKOP)</a:t>
            </a:r>
          </a:p>
          <a:p>
            <a:pPr algn="ctr"/>
            <a:r>
              <a:rPr lang="hu-HU" sz="1500" dirty="0" smtClean="0">
                <a:solidFill>
                  <a:srgbClr val="FFFFFF"/>
                </a:solidFill>
                <a:latin typeface="+mn-lt"/>
              </a:rPr>
              <a:t>1157 milliárd Ft</a:t>
            </a:r>
            <a:endParaRPr lang="hu-HU" sz="1500" dirty="0">
              <a:solidFill>
                <a:srgbClr val="FFFFFF"/>
              </a:solidFill>
              <a:latin typeface="+mn-lt"/>
            </a:endParaRPr>
          </a:p>
        </p:txBody>
      </p:sp>
      <p:sp>
        <p:nvSpPr>
          <p:cNvPr id="14" name="Szövegdoboz 13"/>
          <p:cNvSpPr txBox="1">
            <a:spLocks/>
          </p:cNvSpPr>
          <p:nvPr/>
        </p:nvSpPr>
        <p:spPr>
          <a:xfrm>
            <a:off x="1331640" y="4994326"/>
            <a:ext cx="1692000" cy="1692000"/>
          </a:xfrm>
          <a:prstGeom prst="rect">
            <a:avLst/>
          </a:prstGeom>
          <a:solidFill>
            <a:srgbClr val="FF99FF"/>
          </a:solidFill>
          <a:ln>
            <a:solidFill>
              <a:srgbClr val="000000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hu-HU" sz="1200" dirty="0" smtClean="0">
                <a:solidFill>
                  <a:srgbClr val="FFFFFF"/>
                </a:solidFill>
                <a:latin typeface="+mn-lt"/>
              </a:rPr>
              <a:t>Emberi Erőforrás Fejlesztési Operatív Program (EFOP</a:t>
            </a:r>
            <a:r>
              <a:rPr lang="hu-HU" sz="1500" dirty="0" smtClean="0">
                <a:solidFill>
                  <a:srgbClr val="FFFFFF"/>
                </a:solidFill>
                <a:latin typeface="+mn-lt"/>
              </a:rPr>
              <a:t>)</a:t>
            </a:r>
          </a:p>
          <a:p>
            <a:pPr algn="ctr"/>
            <a:r>
              <a:rPr lang="hu-HU" sz="1200" dirty="0" smtClean="0">
                <a:solidFill>
                  <a:srgbClr val="FFFFFF"/>
                </a:solidFill>
                <a:latin typeface="+mn-lt"/>
              </a:rPr>
              <a:t>907 milliárd Ft</a:t>
            </a:r>
            <a:endParaRPr lang="hu-HU" sz="1200" dirty="0">
              <a:solidFill>
                <a:srgbClr val="FFFFFF"/>
              </a:solidFill>
              <a:latin typeface="+mn-lt"/>
            </a:endParaRPr>
          </a:p>
        </p:txBody>
      </p:sp>
      <p:sp>
        <p:nvSpPr>
          <p:cNvPr id="15" name="Szövegdoboz 14"/>
          <p:cNvSpPr txBox="1">
            <a:spLocks noChangeAspect="1"/>
          </p:cNvSpPr>
          <p:nvPr/>
        </p:nvSpPr>
        <p:spPr>
          <a:xfrm>
            <a:off x="5918234" y="2322748"/>
            <a:ext cx="828000" cy="828000"/>
          </a:xfrm>
          <a:prstGeom prst="rect">
            <a:avLst/>
          </a:prstGeom>
          <a:solidFill>
            <a:srgbClr val="FFC000"/>
          </a:solidFill>
          <a:ln>
            <a:solidFill>
              <a:srgbClr val="000000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hu-HU" sz="800" dirty="0" smtClean="0">
                <a:solidFill>
                  <a:srgbClr val="000000"/>
                </a:solidFill>
                <a:latin typeface="+mn-lt"/>
              </a:rPr>
              <a:t>Versenyképes </a:t>
            </a:r>
            <a:r>
              <a:rPr lang="hu-HU" sz="800" dirty="0">
                <a:solidFill>
                  <a:srgbClr val="000000"/>
                </a:solidFill>
                <a:latin typeface="+mn-lt"/>
              </a:rPr>
              <a:t>Közép-Magyarország Operatív </a:t>
            </a:r>
            <a:r>
              <a:rPr lang="hu-HU" sz="800" dirty="0" err="1" smtClean="0">
                <a:solidFill>
                  <a:srgbClr val="000000"/>
                </a:solidFill>
                <a:latin typeface="+mn-lt"/>
              </a:rPr>
              <a:t>Prog</a:t>
            </a:r>
            <a:r>
              <a:rPr lang="hu-HU" sz="800" dirty="0" smtClean="0">
                <a:solidFill>
                  <a:srgbClr val="000000"/>
                </a:solidFill>
                <a:latin typeface="+mn-lt"/>
              </a:rPr>
              <a:t>. (VEKOP) 161 milliárd Ft</a:t>
            </a:r>
            <a:endParaRPr lang="hu-HU" sz="8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6" name="Szövegdoboz 15"/>
          <p:cNvSpPr txBox="1">
            <a:spLocks/>
          </p:cNvSpPr>
          <p:nvPr/>
        </p:nvSpPr>
        <p:spPr>
          <a:xfrm>
            <a:off x="812192" y="1591166"/>
            <a:ext cx="2160000" cy="2160000"/>
          </a:xfrm>
          <a:prstGeom prst="rect">
            <a:avLst/>
          </a:prstGeom>
          <a:solidFill>
            <a:srgbClr val="996633"/>
          </a:solidFill>
          <a:ln>
            <a:solidFill>
              <a:srgbClr val="000000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hu-HU" sz="1700" dirty="0" smtClean="0">
                <a:solidFill>
                  <a:srgbClr val="FFFFFF"/>
                </a:solidFill>
                <a:latin typeface="+mn-lt"/>
              </a:rPr>
              <a:t>Vidékfejlesztési Program (VP)</a:t>
            </a:r>
          </a:p>
          <a:p>
            <a:pPr algn="ctr"/>
            <a:r>
              <a:rPr lang="hu-HU" sz="1700" dirty="0" smtClean="0">
                <a:solidFill>
                  <a:srgbClr val="FFFFFF"/>
                </a:solidFill>
                <a:latin typeface="+mn-lt"/>
              </a:rPr>
              <a:t>1200milliárd Ft</a:t>
            </a:r>
            <a:endParaRPr lang="hu-HU" sz="1700" dirty="0">
              <a:solidFill>
                <a:srgbClr val="FFFFFF"/>
              </a:solidFill>
              <a:latin typeface="+mn-lt"/>
            </a:endParaRPr>
          </a:p>
        </p:txBody>
      </p:sp>
      <p:sp>
        <p:nvSpPr>
          <p:cNvPr id="17" name="Szövegdoboz 16"/>
          <p:cNvSpPr txBox="1">
            <a:spLocks/>
          </p:cNvSpPr>
          <p:nvPr/>
        </p:nvSpPr>
        <p:spPr>
          <a:xfrm>
            <a:off x="3697013" y="1154778"/>
            <a:ext cx="1224000" cy="1224000"/>
          </a:xfrm>
          <a:prstGeom prst="rect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hu-HU" sz="1100" dirty="0" smtClean="0">
                <a:solidFill>
                  <a:srgbClr val="FFFFFF"/>
                </a:solidFill>
                <a:latin typeface="+mn-lt"/>
              </a:rPr>
              <a:t>Európai Hálózatfinanszírozási  Eszköz (CEF)</a:t>
            </a:r>
          </a:p>
          <a:p>
            <a:pPr algn="ctr"/>
            <a:r>
              <a:rPr lang="hu-HU" sz="1100" dirty="0" smtClean="0">
                <a:solidFill>
                  <a:srgbClr val="FFFFFF"/>
                </a:solidFill>
                <a:latin typeface="+mn-lt"/>
              </a:rPr>
              <a:t>373 milliárd Ft</a:t>
            </a:r>
            <a:endParaRPr lang="hu-HU" sz="1100" dirty="0">
              <a:solidFill>
                <a:srgbClr val="FFFFFF"/>
              </a:solidFill>
              <a:latin typeface="+mn-lt"/>
            </a:endParaRPr>
          </a:p>
        </p:txBody>
      </p:sp>
      <p:sp>
        <p:nvSpPr>
          <p:cNvPr id="19" name="Szövegdoboz 18"/>
          <p:cNvSpPr txBox="1">
            <a:spLocks/>
          </p:cNvSpPr>
          <p:nvPr/>
        </p:nvSpPr>
        <p:spPr>
          <a:xfrm>
            <a:off x="2177640" y="4023575"/>
            <a:ext cx="831600" cy="830997"/>
          </a:xfrm>
          <a:prstGeom prst="rect">
            <a:avLst/>
          </a:prstGeom>
          <a:solidFill>
            <a:srgbClr val="EAEAEA"/>
          </a:solidFill>
          <a:ln>
            <a:solidFill>
              <a:srgbClr val="000000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hu-HU" sz="800" dirty="0" smtClean="0">
                <a:latin typeface="+mn-lt"/>
              </a:rPr>
              <a:t>Közigazgatás- és </a:t>
            </a:r>
            <a:r>
              <a:rPr lang="hu-HU" sz="800" dirty="0" err="1" smtClean="0">
                <a:latin typeface="+mn-lt"/>
              </a:rPr>
              <a:t>Köz-szolgáltatás-fejlesztés</a:t>
            </a:r>
            <a:r>
              <a:rPr lang="hu-HU" sz="800" dirty="0" smtClean="0">
                <a:latin typeface="+mn-lt"/>
              </a:rPr>
              <a:t> OP (KÖFOP) 276 </a:t>
            </a:r>
            <a:r>
              <a:rPr lang="hu-HU" sz="800" dirty="0" err="1" smtClean="0">
                <a:latin typeface="+mn-lt"/>
              </a:rPr>
              <a:t>mrd</a:t>
            </a:r>
            <a:r>
              <a:rPr lang="hu-HU" sz="800" dirty="0" smtClean="0">
                <a:latin typeface="+mn-lt"/>
              </a:rPr>
              <a:t> Ft</a:t>
            </a:r>
            <a:endParaRPr lang="hu-HU" sz="800" dirty="0">
              <a:latin typeface="+mn-lt"/>
            </a:endParaRPr>
          </a:p>
        </p:txBody>
      </p:sp>
      <p:sp>
        <p:nvSpPr>
          <p:cNvPr id="20" name="Szövegdoboz 19"/>
          <p:cNvSpPr txBox="1">
            <a:spLocks noChangeAspect="1"/>
          </p:cNvSpPr>
          <p:nvPr/>
        </p:nvSpPr>
        <p:spPr>
          <a:xfrm>
            <a:off x="5099471" y="862391"/>
            <a:ext cx="684000" cy="584775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hu-HU" sz="800" dirty="0" smtClean="0">
                <a:latin typeface="+mn-lt"/>
              </a:rPr>
              <a:t>Európai Területi Együttműködés (ETE)</a:t>
            </a:r>
            <a:endParaRPr lang="hu-HU" sz="800" dirty="0">
              <a:latin typeface="+mn-lt"/>
            </a:endParaRPr>
          </a:p>
        </p:txBody>
      </p:sp>
      <p:sp>
        <p:nvSpPr>
          <p:cNvPr id="21" name="Szövegdoboz 20"/>
          <p:cNvSpPr txBox="1">
            <a:spLocks/>
          </p:cNvSpPr>
          <p:nvPr/>
        </p:nvSpPr>
        <p:spPr>
          <a:xfrm>
            <a:off x="1481174" y="3893137"/>
            <a:ext cx="564788" cy="184666"/>
          </a:xfrm>
          <a:prstGeom prst="rect">
            <a:avLst/>
          </a:prstGeom>
          <a:solidFill>
            <a:srgbClr val="00FFFF"/>
          </a:solidFill>
          <a:ln>
            <a:solidFill>
              <a:srgbClr val="000000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hu-HU" sz="600" dirty="0" smtClean="0">
                <a:latin typeface="+mn-lt"/>
              </a:rPr>
              <a:t>MAHOP*</a:t>
            </a:r>
            <a:endParaRPr lang="hu-HU" sz="600" dirty="0">
              <a:latin typeface="+mn-lt"/>
            </a:endParaRPr>
          </a:p>
        </p:txBody>
      </p:sp>
      <p:sp>
        <p:nvSpPr>
          <p:cNvPr id="2" name="Ellipszis 1"/>
          <p:cNvSpPr/>
          <p:nvPr/>
        </p:nvSpPr>
        <p:spPr>
          <a:xfrm>
            <a:off x="2843568" y="1051948"/>
            <a:ext cx="3074666" cy="33696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2" name="Szövegdoboz 21"/>
          <p:cNvSpPr txBox="1">
            <a:spLocks/>
          </p:cNvSpPr>
          <p:nvPr/>
        </p:nvSpPr>
        <p:spPr>
          <a:xfrm>
            <a:off x="1481174" y="4689871"/>
            <a:ext cx="468000" cy="18466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000000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hu-HU" sz="600" dirty="0" smtClean="0">
                <a:latin typeface="+mn-lt"/>
              </a:rPr>
              <a:t>RSZTOP*</a:t>
            </a:r>
            <a:endParaRPr lang="hu-HU" sz="600" dirty="0">
              <a:latin typeface="+mn-lt"/>
            </a:endParaRPr>
          </a:p>
        </p:txBody>
      </p:sp>
      <p:sp>
        <p:nvSpPr>
          <p:cNvPr id="3" name="Szövegdoboz 2"/>
          <p:cNvSpPr txBox="1"/>
          <p:nvPr/>
        </p:nvSpPr>
        <p:spPr>
          <a:xfrm>
            <a:off x="175730" y="3817357"/>
            <a:ext cx="127292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800" dirty="0" smtClean="0"/>
              <a:t>*Magyar Halászati operatív Program (MAHOP) – 14 </a:t>
            </a:r>
            <a:r>
              <a:rPr lang="hu-HU" sz="800" dirty="0" err="1" smtClean="0"/>
              <a:t>mrd</a:t>
            </a:r>
            <a:r>
              <a:rPr lang="hu-HU" sz="800" dirty="0" smtClean="0"/>
              <a:t> Ft</a:t>
            </a:r>
          </a:p>
          <a:p>
            <a:endParaRPr lang="hu-HU" sz="800" dirty="0" smtClean="0"/>
          </a:p>
          <a:p>
            <a:r>
              <a:rPr lang="hu-HU" sz="800" dirty="0" smtClean="0"/>
              <a:t>*Rászoruló Személyeket Támogató Operatív Program (RSZTOP)</a:t>
            </a:r>
            <a:endParaRPr lang="hu-HU" sz="800" dirty="0"/>
          </a:p>
        </p:txBody>
      </p:sp>
    </p:spTree>
    <p:extLst>
      <p:ext uri="{BB962C8B-B14F-4D97-AF65-F5344CB8AC3E}">
        <p14:creationId xmlns:p14="http://schemas.microsoft.com/office/powerpoint/2010/main" val="3484914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artalom helye 2"/>
          <p:cNvSpPr>
            <a:spLocks noGrp="1"/>
          </p:cNvSpPr>
          <p:nvPr>
            <p:ph idx="1"/>
          </p:nvPr>
        </p:nvSpPr>
        <p:spPr>
          <a:xfrm>
            <a:off x="0" y="1268760"/>
            <a:ext cx="9144000" cy="648072"/>
          </a:xfrm>
        </p:spPr>
        <p:txBody>
          <a:bodyPr anchor="ctr"/>
          <a:lstStyle/>
          <a:p>
            <a:pPr algn="ctr">
              <a:lnSpc>
                <a:spcPct val="115000"/>
              </a:lnSpc>
              <a:buNone/>
            </a:pPr>
            <a:r>
              <a:rPr lang="hu-HU" sz="28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Integrált Közlekedésfejlesztés Operatív Program (</a:t>
            </a:r>
            <a:r>
              <a:rPr lang="hu-HU" sz="28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IKOP), </a:t>
            </a:r>
            <a:r>
              <a:rPr lang="hu-HU" sz="28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Európai Hálózatfinanszírozási Eszköz (CEF</a:t>
            </a:r>
            <a:r>
              <a:rPr lang="hu-HU" sz="28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) és egyéb OP-k</a:t>
            </a:r>
            <a:endParaRPr lang="hu-HU" sz="2800" dirty="0" smtClean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6" name="Tartalom helye 2"/>
          <p:cNvSpPr txBox="1">
            <a:spLocks/>
          </p:cNvSpPr>
          <p:nvPr/>
        </p:nvSpPr>
        <p:spPr bwMode="auto">
          <a:xfrm>
            <a:off x="129729" y="2196000"/>
            <a:ext cx="9014271" cy="1809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3350" indent="-457200" algn="just">
              <a:buFont typeface="+mj-lt"/>
              <a:buAutoNum type="arabicPeriod"/>
            </a:pPr>
            <a:r>
              <a:rPr lang="hu-HU" sz="20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Nemzeti </a:t>
            </a:r>
            <a:r>
              <a:rPr lang="hu-HU" sz="20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Közlekedési Infrastruktúra-fejlesztési </a:t>
            </a:r>
            <a:r>
              <a:rPr lang="hu-HU" sz="20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Stratégiára </a:t>
            </a:r>
            <a:r>
              <a:rPr lang="hu-HU" sz="20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épül</a:t>
            </a:r>
            <a:r>
              <a:rPr lang="hu-HU" sz="20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.</a:t>
            </a:r>
          </a:p>
          <a:p>
            <a:pPr marL="343350" indent="-457200" algn="just">
              <a:buFont typeface="+mj-lt"/>
              <a:buAutoNum type="arabicPeriod"/>
            </a:pPr>
            <a:r>
              <a:rPr lang="hu-HU" sz="20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2014-2020 EU közlekedésfejlesztési támogatások: </a:t>
            </a:r>
          </a:p>
          <a:p>
            <a:pPr marL="612000" lvl="1" indent="-457200" algn="just"/>
            <a:r>
              <a:rPr lang="hu-HU" sz="1600" b="1" dirty="0" smtClean="0">
                <a:solidFill>
                  <a:srgbClr val="0000FF"/>
                </a:solidFill>
                <a:ea typeface="Calibri" pitchFamily="34" charset="0"/>
                <a:cs typeface="Times New Roman" pitchFamily="18" charset="0"/>
              </a:rPr>
              <a:t>IKOP (2014-2020): 1157 milliárd Ft </a:t>
            </a:r>
            <a:endParaRPr lang="hu-HU" sz="1600" b="1" dirty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 marL="612000" lvl="1" indent="-457200" algn="just"/>
            <a:r>
              <a:rPr lang="hu-HU" sz="1600" b="1" dirty="0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CEF</a:t>
            </a:r>
            <a:r>
              <a:rPr lang="hu-HU" sz="1600" b="1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 </a:t>
            </a:r>
            <a:r>
              <a:rPr lang="hu-HU" sz="1600" b="1" dirty="0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(2014-2016): 373 milliárd Ft</a:t>
            </a:r>
          </a:p>
          <a:p>
            <a:pPr marL="612000" lvl="1" indent="-457200" algn="just"/>
            <a:r>
              <a:rPr lang="hu-HU" sz="1600" b="1" dirty="0" smtClean="0">
                <a:solidFill>
                  <a:srgbClr val="00CC00"/>
                </a:solidFill>
                <a:ea typeface="Calibri" pitchFamily="34" charset="0"/>
                <a:cs typeface="Times New Roman" pitchFamily="18" charset="0"/>
              </a:rPr>
              <a:t>TOP és GINOP (2014-2020</a:t>
            </a:r>
            <a:r>
              <a:rPr lang="hu-HU" sz="1600" b="1" dirty="0" smtClean="0">
                <a:solidFill>
                  <a:srgbClr val="00CC00"/>
                </a:solidFill>
                <a:ea typeface="Calibri" pitchFamily="34" charset="0"/>
                <a:cs typeface="Times New Roman" pitchFamily="18" charset="0"/>
              </a:rPr>
              <a:t>): 249 milliárd Ft</a:t>
            </a:r>
          </a:p>
          <a:p>
            <a:pPr marL="612000" lvl="1" indent="-457200" algn="just"/>
            <a:r>
              <a:rPr lang="hu-HU" sz="16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Támogatások számítása: a minimális 15%-os magyar társfinanszírozással, 295,1 Ft/€ árfolyamon, a 6%-os teljesítménytartalék figyelembevételével. Utóbbi csak a 2018-as vállalások teljesítésekor jár. </a:t>
            </a:r>
          </a:p>
          <a:p>
            <a:pPr marL="0" indent="0" algn="just">
              <a:buNone/>
            </a:pPr>
            <a:endParaRPr lang="hu-HU" sz="2000" dirty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8" name="Tartalom helye 2"/>
          <p:cNvSpPr txBox="1">
            <a:spLocks/>
          </p:cNvSpPr>
          <p:nvPr/>
        </p:nvSpPr>
        <p:spPr bwMode="auto">
          <a:xfrm>
            <a:off x="120744" y="4254299"/>
            <a:ext cx="4946327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3350" indent="-457200" algn="just">
              <a:buFont typeface="+mj-lt"/>
              <a:buAutoNum type="arabicPeriod" startAt="3"/>
            </a:pPr>
            <a:r>
              <a:rPr lang="hu-HU" sz="20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EU előírások, jóváhagyási elvárások:</a:t>
            </a:r>
          </a:p>
          <a:p>
            <a:pPr marL="612000" indent="-457200" algn="just">
              <a:spcBef>
                <a:spcPts val="0"/>
              </a:spcBef>
              <a:buFont typeface="Calibri" pitchFamily="34" charset="0"/>
              <a:buChar char="–"/>
            </a:pPr>
            <a:r>
              <a:rPr lang="hu-HU" sz="16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Az Európa 2020 célok támogatása (pl. energiahatékonyság, CO</a:t>
            </a:r>
            <a:r>
              <a:rPr lang="hu-HU" sz="1600" baseline="-250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2</a:t>
            </a:r>
            <a:r>
              <a:rPr lang="hu-HU" sz="16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 –kibocsátás )</a:t>
            </a:r>
          </a:p>
          <a:p>
            <a:pPr marL="612000" indent="-457200" algn="just">
              <a:spcBef>
                <a:spcPts val="0"/>
              </a:spcBef>
              <a:buFont typeface="Calibri" pitchFamily="34" charset="0"/>
              <a:buChar char="–"/>
            </a:pPr>
            <a:r>
              <a:rPr lang="hu-HU" sz="16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Transzeurópai közlekedési hálózati, vasúti beavatkozások jelentős súlya és költséghatékonyságra törekvés (pl. vasúti lassújelek), működtetés finanszírozhatósága </a:t>
            </a:r>
          </a:p>
          <a:p>
            <a:pPr marL="612000" indent="-457200" algn="just">
              <a:spcBef>
                <a:spcPts val="0"/>
              </a:spcBef>
              <a:buFont typeface="Calibri" pitchFamily="34" charset="0"/>
              <a:buChar char="–"/>
            </a:pPr>
            <a:r>
              <a:rPr lang="hu-HU" sz="16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Közútfejlesztések minimalizálása</a:t>
            </a:r>
            <a:endParaRPr lang="hu-HU" sz="2000" dirty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365105"/>
            <a:ext cx="3330702" cy="2013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21501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artalom helye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576064"/>
          </a:xfrm>
        </p:spPr>
        <p:txBody>
          <a:bodyPr anchor="ctr"/>
          <a:lstStyle/>
          <a:p>
            <a:pPr algn="ctr">
              <a:lnSpc>
                <a:spcPct val="115000"/>
              </a:lnSpc>
              <a:buFont typeface="Arial" charset="0"/>
              <a:buNone/>
            </a:pPr>
            <a:r>
              <a:rPr lang="hu-HU" sz="28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Transzeurópai közlekedési hálózat (TEN-T) közút</a:t>
            </a:r>
          </a:p>
        </p:txBody>
      </p:sp>
      <p:sp>
        <p:nvSpPr>
          <p:cNvPr id="2" name="Szövegdoboz 1"/>
          <p:cNvSpPr txBox="1"/>
          <p:nvPr/>
        </p:nvSpPr>
        <p:spPr>
          <a:xfrm>
            <a:off x="2281905" y="6115642"/>
            <a:ext cx="67515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200" dirty="0" smtClean="0"/>
              <a:t>A 1315/2013/EU rendelet alapján a TEN-T hálózat legközelebbi felülvizsgálata 2023-ban lesz</a:t>
            </a:r>
          </a:p>
          <a:p>
            <a:endParaRPr lang="hu-HU" sz="1200" dirty="0"/>
          </a:p>
          <a:p>
            <a:r>
              <a:rPr lang="hu-HU" sz="1200" dirty="0" smtClean="0"/>
              <a:t>Egyes esetekben a meglévő utakkal jelölték ki a </a:t>
            </a:r>
            <a:r>
              <a:rPr lang="hu-HU" sz="1200" dirty="0" err="1" smtClean="0"/>
              <a:t>TEN-T-t</a:t>
            </a:r>
            <a:r>
              <a:rPr lang="hu-HU" sz="1200" dirty="0" smtClean="0"/>
              <a:t>, amit a fejlesztések módosíthatnak.  </a:t>
            </a:r>
            <a:endParaRPr lang="hu-HU" sz="1200" dirty="0"/>
          </a:p>
        </p:txBody>
      </p:sp>
      <p:sp>
        <p:nvSpPr>
          <p:cNvPr id="10" name="Szövegdoboz 9"/>
          <p:cNvSpPr txBox="1"/>
          <p:nvPr/>
        </p:nvSpPr>
        <p:spPr>
          <a:xfrm>
            <a:off x="-1" y="2528747"/>
            <a:ext cx="226774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342900" algn="ctr"/>
            <a:r>
              <a:rPr lang="hu-HU" sz="1600" b="1" dirty="0" smtClean="0">
                <a:latin typeface="+mn-lt"/>
              </a:rPr>
              <a:t>Az Európai Bizottság az </a:t>
            </a:r>
            <a:r>
              <a:rPr lang="hu-HU" sz="1600" b="1" dirty="0" err="1" smtClean="0">
                <a:latin typeface="+mn-lt"/>
              </a:rPr>
              <a:t>IKOP-ban</a:t>
            </a:r>
            <a:r>
              <a:rPr lang="hu-HU" sz="1600" b="1" dirty="0" smtClean="0">
                <a:latin typeface="+mn-lt"/>
              </a:rPr>
              <a:t> a közút-fejlesztések közül elsősorban a TEN-T hálózatba tartozó szakaszokat támogatja. A</a:t>
            </a:r>
            <a:r>
              <a:rPr lang="hu-HU" sz="1600" dirty="0" smtClean="0">
                <a:latin typeface="+mn-lt"/>
                <a:cs typeface="Arial" pitchFamily="34" charset="0"/>
              </a:rPr>
              <a:t> TEN-T hálózaton kívüli közutak fejlesztésének IKOP támogatása csak nagyon szigorú feltételekkel lesz lehetséges.</a:t>
            </a:r>
            <a:endParaRPr lang="hu-HU" sz="1600" dirty="0">
              <a:latin typeface="+mn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1906" y="1988840"/>
            <a:ext cx="6751511" cy="41268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6826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artalom helye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648072"/>
          </a:xfrm>
        </p:spPr>
        <p:txBody>
          <a:bodyPr anchor="ctr"/>
          <a:lstStyle/>
          <a:p>
            <a:pPr algn="ctr">
              <a:lnSpc>
                <a:spcPct val="115000"/>
              </a:lnSpc>
              <a:buNone/>
            </a:pPr>
            <a:r>
              <a:rPr lang="hu-HU" sz="2800" dirty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TEN-T közúthálózat </a:t>
            </a:r>
            <a:r>
              <a:rPr lang="hu-HU" sz="28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fejlesztése (IKOP </a:t>
            </a:r>
            <a:r>
              <a:rPr lang="hu-HU" sz="2800" dirty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1. </a:t>
            </a:r>
            <a:r>
              <a:rPr lang="hu-HU" sz="28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prioritás)</a:t>
            </a:r>
          </a:p>
        </p:txBody>
      </p:sp>
      <p:sp>
        <p:nvSpPr>
          <p:cNvPr id="6" name="Tartalom helye 2"/>
          <p:cNvSpPr txBox="1">
            <a:spLocks/>
          </p:cNvSpPr>
          <p:nvPr/>
        </p:nvSpPr>
        <p:spPr bwMode="auto">
          <a:xfrm>
            <a:off x="179512" y="1700808"/>
            <a:ext cx="6079667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0"/>
              </a:spcBef>
              <a:buNone/>
            </a:pPr>
            <a:r>
              <a:rPr lang="hu-HU" sz="20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Keret összege (alap): 299 milliárd Ft (Kohéziós Alap)</a:t>
            </a:r>
          </a:p>
          <a:p>
            <a:pPr marL="0" indent="0" algn="just">
              <a:spcBef>
                <a:spcPts val="0"/>
              </a:spcBef>
              <a:buNone/>
            </a:pPr>
            <a:endParaRPr lang="hu-HU" sz="2000" dirty="0" smtClean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hu-HU" sz="2000" u="sng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Tervezett beavatkozások</a:t>
            </a:r>
            <a:r>
              <a:rPr lang="hu-HU" sz="20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 a TEN-T hálózaton: </a:t>
            </a:r>
            <a:endParaRPr lang="hu-HU" sz="2000" dirty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 marL="457200" indent="-457200" algn="just">
              <a:spcBef>
                <a:spcPts val="0"/>
              </a:spcBef>
              <a:buFont typeface="+mj-lt"/>
              <a:buAutoNum type="alphaLcParenR"/>
            </a:pPr>
            <a:r>
              <a:rPr lang="hu-HU" sz="2000" i="1" dirty="0" err="1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KözOP</a:t>
            </a:r>
            <a:r>
              <a:rPr lang="hu-HU" sz="2000" i="1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 TEN-T közúti szakaszolt </a:t>
            </a:r>
            <a:r>
              <a:rPr lang="hu-HU" sz="2000" i="1" dirty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és feszített ütemtervű projektek (pl. </a:t>
            </a:r>
            <a:r>
              <a:rPr lang="hu-HU" sz="2000" i="1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M86 Szeleste-Csorna) </a:t>
            </a:r>
            <a:r>
              <a:rPr lang="hu-HU" sz="2000" i="1" dirty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~ az IKOP 1. </a:t>
            </a:r>
            <a:r>
              <a:rPr lang="hu-HU" sz="2000" i="1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keret 53%-a</a:t>
            </a:r>
            <a:endParaRPr lang="hu-HU" sz="2000" i="1" dirty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 marL="457200" indent="-457200" algn="just">
              <a:spcBef>
                <a:spcPts val="0"/>
              </a:spcBef>
              <a:buFont typeface="+mj-lt"/>
              <a:buAutoNum type="alphaLcParenR"/>
            </a:pPr>
            <a:r>
              <a:rPr lang="hu-HU" sz="20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Hiányzó útszakaszok kiépítése, meglévők bővítése</a:t>
            </a:r>
          </a:p>
          <a:p>
            <a:pPr marL="457200" indent="-457200" algn="just">
              <a:spcBef>
                <a:spcPts val="0"/>
              </a:spcBef>
              <a:buFont typeface="+mj-lt"/>
              <a:buAutoNum type="alphaLcParenR"/>
            </a:pPr>
            <a:r>
              <a:rPr lang="hu-HU" sz="20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Műszaki fenntarthatóságot, közlekedésbiztonságot növelő beavatkozások (pl. szalagkorlát csere, zajvédő fal, csapadékelvezető rendszerek) </a:t>
            </a:r>
            <a:endParaRPr lang="hu-HU" sz="2000" dirty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 marL="457200" indent="-457200" algn="just">
              <a:spcBef>
                <a:spcPts val="0"/>
              </a:spcBef>
              <a:buFont typeface="+mj-lt"/>
              <a:buAutoNum type="alphaLcParenR"/>
            </a:pPr>
            <a:r>
              <a:rPr lang="hu-HU" sz="20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Projektek előkészítése (pl. engedélyezési, kiviteli terv, területszerzés)</a:t>
            </a:r>
          </a:p>
          <a:p>
            <a:pPr marL="457200" indent="-457200" algn="just">
              <a:spcBef>
                <a:spcPts val="0"/>
              </a:spcBef>
              <a:buFont typeface="+mj-lt"/>
              <a:buAutoNum type="alphaLcParenR"/>
            </a:pPr>
            <a:r>
              <a:rPr lang="hu-HU" sz="20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Egyéb (pl. közlekedési információs rendszer és adatbázis, NKS forgalmi  modell frissítése) </a:t>
            </a:r>
          </a:p>
          <a:p>
            <a:pPr marL="457200" indent="-457200" algn="just">
              <a:spcBef>
                <a:spcPts val="0"/>
              </a:spcBef>
              <a:buFont typeface="+mj-lt"/>
              <a:buAutoNum type="alphaLcParenR"/>
            </a:pPr>
            <a:endParaRPr lang="hu-HU" sz="2000" i="1" dirty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66497" y="4858853"/>
            <a:ext cx="2396871" cy="1450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Kép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6497" y="2132856"/>
            <a:ext cx="2208276" cy="1237869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6261" y="3571981"/>
            <a:ext cx="1276826" cy="10734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Kép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0705" y="3645324"/>
            <a:ext cx="1512189" cy="1000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7075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artalom helye 2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648072"/>
          </a:xfrm>
        </p:spPr>
        <p:txBody>
          <a:bodyPr anchor="ctr"/>
          <a:lstStyle/>
          <a:p>
            <a:pPr algn="ctr">
              <a:lnSpc>
                <a:spcPct val="115000"/>
              </a:lnSpc>
              <a:buNone/>
            </a:pPr>
            <a:r>
              <a:rPr lang="hu-HU" sz="28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TEN-T vasút és vízi </a:t>
            </a:r>
            <a:r>
              <a:rPr lang="hu-HU" sz="2800" dirty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út </a:t>
            </a:r>
            <a:r>
              <a:rPr lang="hu-HU" sz="28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hálózat korszerűsítése (IKOP </a:t>
            </a:r>
            <a:r>
              <a:rPr lang="hu-HU" sz="2800" dirty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2. </a:t>
            </a:r>
            <a:r>
              <a:rPr lang="hu-HU" sz="28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prioritás)</a:t>
            </a:r>
          </a:p>
        </p:txBody>
      </p:sp>
      <p:sp>
        <p:nvSpPr>
          <p:cNvPr id="6" name="Tartalom helye 2"/>
          <p:cNvSpPr txBox="1">
            <a:spLocks/>
          </p:cNvSpPr>
          <p:nvPr/>
        </p:nvSpPr>
        <p:spPr bwMode="auto">
          <a:xfrm>
            <a:off x="179512" y="1628800"/>
            <a:ext cx="7200800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0"/>
              </a:spcBef>
              <a:buNone/>
            </a:pPr>
            <a:r>
              <a:rPr lang="hu-HU" sz="20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Keret összege (alap): 437 milliárd Ft (Kohéziós Alap)</a:t>
            </a:r>
          </a:p>
          <a:p>
            <a:pPr marL="0" indent="0" algn="just">
              <a:spcBef>
                <a:spcPts val="0"/>
              </a:spcBef>
              <a:buNone/>
            </a:pPr>
            <a:endParaRPr lang="hu-HU" sz="1200" dirty="0" smtClean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hu-HU" sz="2000" u="sng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Tervezett beavatkozások</a:t>
            </a:r>
            <a:r>
              <a:rPr lang="hu-HU" sz="20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 a TEN-T hálózaton: </a:t>
            </a:r>
            <a:endParaRPr lang="hu-HU" sz="2000" dirty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 marL="457200" indent="-457200" algn="just">
              <a:spcBef>
                <a:spcPts val="0"/>
              </a:spcBef>
              <a:buFont typeface="+mj-lt"/>
              <a:buAutoNum type="alphaLcParenR"/>
            </a:pPr>
            <a:r>
              <a:rPr lang="hu-HU" sz="2000" i="1" dirty="0" err="1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KözOP</a:t>
            </a:r>
            <a:r>
              <a:rPr lang="hu-HU" sz="2000" i="1" dirty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 </a:t>
            </a:r>
            <a:r>
              <a:rPr lang="hu-HU" sz="2000" i="1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TEN-T vasúti szakaszolt </a:t>
            </a:r>
            <a:r>
              <a:rPr lang="hu-HU" sz="2000" i="1" dirty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és feszített ütemtervű </a:t>
            </a:r>
            <a:r>
              <a:rPr lang="hu-HU" sz="2000" i="1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projektek (pl. Lepsény - Szántód-Kőröshegy) ~ </a:t>
            </a:r>
            <a:r>
              <a:rPr lang="hu-HU" sz="2000" i="1" dirty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IKOP 2. keret </a:t>
            </a:r>
            <a:r>
              <a:rPr lang="hu-HU" sz="2000" i="1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17%-</a:t>
            </a:r>
            <a:r>
              <a:rPr lang="hu-HU" sz="2000" i="1" dirty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a</a:t>
            </a:r>
          </a:p>
          <a:p>
            <a:pPr marL="457200" indent="-457200" algn="just">
              <a:spcBef>
                <a:spcPts val="0"/>
              </a:spcBef>
              <a:buFont typeface="+mj-lt"/>
              <a:buAutoNum type="alphaLcParenR"/>
            </a:pPr>
            <a:r>
              <a:rPr lang="hu-HU" sz="20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TEN-T vasútvonalakon sebességkorlátozások, egyéb szűk keresztmetszetek (pl. elavult hidak, villamosítás hiánya) felszámolása, és kapcsolódó karbantartó gépek beszerzése</a:t>
            </a:r>
            <a:endParaRPr lang="hu-HU" sz="2000" dirty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 marL="457200" indent="-457200" algn="just">
              <a:spcBef>
                <a:spcPts val="0"/>
              </a:spcBef>
              <a:buFont typeface="+mj-lt"/>
              <a:buAutoNum type="alphaLcParenR"/>
            </a:pPr>
            <a:r>
              <a:rPr lang="hu-HU" sz="2000" dirty="0" err="1" smtClean="0">
                <a:solidFill>
                  <a:srgbClr val="000000"/>
                </a:solidFill>
                <a:cs typeface="Times New Roman" pitchFamily="18" charset="0"/>
              </a:rPr>
              <a:t>Interoperabilitást</a:t>
            </a:r>
            <a:r>
              <a:rPr lang="hu-HU" sz="2000" dirty="0" smtClean="0">
                <a:solidFill>
                  <a:srgbClr val="000000"/>
                </a:solidFill>
                <a:cs typeface="Times New Roman" pitchFamily="18" charset="0"/>
              </a:rPr>
              <a:t> javító kommunikációs és biztonsági  rendszerek (G</a:t>
            </a:r>
            <a:r>
              <a:rPr lang="hu-HU" sz="2000" dirty="0" smtClean="0">
                <a:solidFill>
                  <a:srgbClr val="000000"/>
                </a:solidFill>
              </a:rPr>
              <a:t>SM-R, ETCS pályán és járműveken)</a:t>
            </a:r>
          </a:p>
          <a:p>
            <a:pPr marL="457200" indent="-457200" algn="just">
              <a:spcBef>
                <a:spcPts val="0"/>
              </a:spcBef>
              <a:buFont typeface="+mj-lt"/>
              <a:buAutoNum type="alphaLcParenR"/>
            </a:pPr>
            <a:r>
              <a:rPr lang="hu-HU" sz="2000" dirty="0" smtClean="0">
                <a:solidFill>
                  <a:srgbClr val="000000"/>
                </a:solidFill>
              </a:rPr>
              <a:t>Vasútállomások, megállóhelyek korszerűsítése </a:t>
            </a:r>
          </a:p>
          <a:p>
            <a:pPr marL="457200" indent="-457200" algn="just">
              <a:spcBef>
                <a:spcPts val="0"/>
              </a:spcBef>
              <a:buFont typeface="+mj-lt"/>
              <a:buAutoNum type="alphaLcParenR"/>
            </a:pPr>
            <a:r>
              <a:rPr lang="hu-HU" sz="2000" dirty="0" smtClean="0">
                <a:solidFill>
                  <a:srgbClr val="000000"/>
                </a:solidFill>
              </a:rPr>
              <a:t>Duna hajóút kijelölés, hajózási térképek </a:t>
            </a:r>
            <a:r>
              <a:rPr lang="hu-HU" sz="2000" dirty="0">
                <a:solidFill>
                  <a:srgbClr val="000000"/>
                </a:solidFill>
              </a:rPr>
              <a:t>korszerűsítése</a:t>
            </a:r>
          </a:p>
          <a:p>
            <a:pPr marL="457200" indent="-457200" algn="just">
              <a:spcBef>
                <a:spcPts val="0"/>
              </a:spcBef>
              <a:buFont typeface="+mj-lt"/>
              <a:buAutoNum type="alphaLcParenR"/>
            </a:pPr>
            <a:r>
              <a:rPr lang="hu-HU" sz="20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Projektek előkészítése </a:t>
            </a:r>
          </a:p>
          <a:p>
            <a:pPr marL="457200" indent="-457200" algn="just">
              <a:spcBef>
                <a:spcPts val="0"/>
              </a:spcBef>
              <a:buFont typeface="+mj-lt"/>
              <a:buAutoNum type="alphaLcParenR"/>
            </a:pPr>
            <a:r>
              <a:rPr lang="hu-HU" sz="20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Egyéb (pl. NKS félidei, vasúti szabályozási, közlekedési szak-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hu-HU" sz="2000" dirty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 </a:t>
            </a:r>
            <a:r>
              <a:rPr lang="hu-HU" sz="20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       képzés felülvizsgálata) </a:t>
            </a:r>
          </a:p>
          <a:p>
            <a:pPr marL="0" indent="0" algn="just">
              <a:spcBef>
                <a:spcPts val="0"/>
              </a:spcBef>
              <a:buNone/>
            </a:pPr>
            <a:endParaRPr lang="hu-HU" sz="2000" dirty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2320" y="1628800"/>
            <a:ext cx="1548000" cy="94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3789040"/>
            <a:ext cx="1551337" cy="784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Kép 10" descr="untitled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52320" y="2636912"/>
            <a:ext cx="1524762" cy="1010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76256" y="5517232"/>
            <a:ext cx="20955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24328" y="4653136"/>
            <a:ext cx="1333500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26024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artalom helye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531256"/>
          </a:xfrm>
        </p:spPr>
        <p:txBody>
          <a:bodyPr anchor="ctr"/>
          <a:lstStyle/>
          <a:p>
            <a:pPr algn="ctr">
              <a:lnSpc>
                <a:spcPct val="115000"/>
              </a:lnSpc>
              <a:buNone/>
            </a:pPr>
            <a:r>
              <a:rPr lang="hu-HU" sz="2800" dirty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Városi-elővárosi közlekedés </a:t>
            </a:r>
            <a:r>
              <a:rPr lang="hu-HU" sz="28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fejlesztése (IKOP </a:t>
            </a:r>
            <a:r>
              <a:rPr lang="hu-HU" sz="2800" dirty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3. </a:t>
            </a:r>
            <a:r>
              <a:rPr lang="hu-HU" sz="28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prioritás</a:t>
            </a:r>
            <a:r>
              <a:rPr lang="hu-HU" sz="2800" dirty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)</a:t>
            </a:r>
          </a:p>
        </p:txBody>
      </p:sp>
      <p:sp>
        <p:nvSpPr>
          <p:cNvPr id="7" name="Szövegdoboz 6"/>
          <p:cNvSpPr txBox="1"/>
          <p:nvPr/>
        </p:nvSpPr>
        <p:spPr>
          <a:xfrm>
            <a:off x="179512" y="1631585"/>
            <a:ext cx="57606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just">
              <a:buNone/>
            </a:pPr>
            <a:r>
              <a:rPr lang="hu-HU" sz="2000" dirty="0">
                <a:solidFill>
                  <a:srgbClr val="000000"/>
                </a:solidFill>
                <a:latin typeface="+mn-lt"/>
                <a:ea typeface="Calibri" pitchFamily="34" charset="0"/>
                <a:cs typeface="Times New Roman" pitchFamily="18" charset="0"/>
              </a:rPr>
              <a:t>Keret összege (alap): </a:t>
            </a:r>
            <a:r>
              <a:rPr lang="hu-HU" sz="2000" dirty="0" smtClean="0">
                <a:solidFill>
                  <a:srgbClr val="000000"/>
                </a:solidFill>
                <a:latin typeface="+mn-lt"/>
                <a:ea typeface="Calibri" pitchFamily="34" charset="0"/>
                <a:cs typeface="Times New Roman" pitchFamily="18" charset="0"/>
              </a:rPr>
              <a:t>201 </a:t>
            </a:r>
            <a:r>
              <a:rPr lang="hu-HU" sz="2000" dirty="0">
                <a:solidFill>
                  <a:srgbClr val="000000"/>
                </a:solidFill>
                <a:latin typeface="+mn-lt"/>
                <a:ea typeface="Calibri" pitchFamily="34" charset="0"/>
                <a:cs typeface="Times New Roman" pitchFamily="18" charset="0"/>
              </a:rPr>
              <a:t>milliárd Ft (Kohéziós </a:t>
            </a:r>
            <a:r>
              <a:rPr lang="hu-HU" sz="2000" dirty="0" smtClean="0">
                <a:solidFill>
                  <a:srgbClr val="000000"/>
                </a:solidFill>
                <a:latin typeface="+mn-lt"/>
                <a:ea typeface="Calibri" pitchFamily="34" charset="0"/>
                <a:cs typeface="Times New Roman" pitchFamily="18" charset="0"/>
              </a:rPr>
              <a:t>Alap) és 114 milliárd Ft Európai Regionális Fejlesztési Alap</a:t>
            </a:r>
            <a:endParaRPr lang="hu-HU" sz="2000" dirty="0">
              <a:solidFill>
                <a:srgbClr val="000000"/>
              </a:solidFill>
              <a:latin typeface="+mn-lt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5" name="Picture 2" descr="C:\Documents and Settings\foldiak.janos\Dokumentumok\Képek\flirt_1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7028" y="3501008"/>
            <a:ext cx="2880360" cy="1099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Szövegdoboz 7"/>
          <p:cNvSpPr txBox="1"/>
          <p:nvPr/>
        </p:nvSpPr>
        <p:spPr>
          <a:xfrm>
            <a:off x="234368" y="2330409"/>
            <a:ext cx="570578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000" u="sng" dirty="0" smtClean="0">
                <a:latin typeface="+mn-lt"/>
              </a:rPr>
              <a:t>Tervezett beavatkozások</a:t>
            </a:r>
            <a:r>
              <a:rPr lang="hu-HU" sz="2000" dirty="0" smtClean="0">
                <a:latin typeface="+mn-lt"/>
              </a:rPr>
              <a:t>:</a:t>
            </a:r>
          </a:p>
          <a:p>
            <a:pPr marL="457200" indent="-457200" algn="just">
              <a:buFont typeface="+mj-lt"/>
              <a:buAutoNum type="alphaLcParenR"/>
            </a:pPr>
            <a:r>
              <a:rPr lang="hu-HU" sz="2000" i="1" dirty="0" err="1">
                <a:latin typeface="+mn-lt"/>
              </a:rPr>
              <a:t>KözOP</a:t>
            </a:r>
            <a:r>
              <a:rPr lang="hu-HU" sz="2000" i="1" dirty="0">
                <a:latin typeface="+mn-lt"/>
              </a:rPr>
              <a:t> városi-elővárosi szakaszolt és feszített ütemtervű projektek </a:t>
            </a:r>
            <a:r>
              <a:rPr lang="hu-HU" sz="2000" i="1" dirty="0" smtClean="0">
                <a:latin typeface="+mn-lt"/>
              </a:rPr>
              <a:t> (pl. Budapest villamos és trolibuszbeszerzés I. ütem) ~ </a:t>
            </a:r>
            <a:r>
              <a:rPr lang="hu-HU" sz="2000" i="1" dirty="0">
                <a:solidFill>
                  <a:srgbClr val="000000"/>
                </a:solidFill>
                <a:latin typeface="+mn-lt"/>
                <a:ea typeface="Calibri" pitchFamily="34" charset="0"/>
                <a:cs typeface="Times New Roman" pitchFamily="18" charset="0"/>
              </a:rPr>
              <a:t>IKOP 3. keret </a:t>
            </a:r>
            <a:r>
              <a:rPr lang="hu-HU" sz="2000" i="1" dirty="0" smtClean="0">
                <a:solidFill>
                  <a:srgbClr val="000000"/>
                </a:solidFill>
                <a:latin typeface="+mn-lt"/>
                <a:ea typeface="Calibri" pitchFamily="34" charset="0"/>
                <a:cs typeface="Times New Roman" pitchFamily="18" charset="0"/>
              </a:rPr>
              <a:t>14%-</a:t>
            </a:r>
            <a:r>
              <a:rPr lang="hu-HU" sz="2000" i="1" dirty="0">
                <a:solidFill>
                  <a:srgbClr val="000000"/>
                </a:solidFill>
                <a:latin typeface="+mn-lt"/>
                <a:ea typeface="Calibri" pitchFamily="34" charset="0"/>
                <a:cs typeface="Times New Roman" pitchFamily="18" charset="0"/>
              </a:rPr>
              <a:t>a</a:t>
            </a:r>
            <a:endParaRPr lang="hu-HU" sz="2000" dirty="0">
              <a:latin typeface="+mn-lt"/>
            </a:endParaRPr>
          </a:p>
          <a:p>
            <a:pPr marL="457200" indent="-457200" algn="just">
              <a:buFont typeface="+mj-lt"/>
              <a:buAutoNum type="alphaLcParenR"/>
            </a:pPr>
            <a:r>
              <a:rPr lang="hu-HU" sz="2000" dirty="0" smtClean="0">
                <a:latin typeface="+mn-lt"/>
              </a:rPr>
              <a:t>Nem TEN-T elővárosi vasutak szűk keresztmetszeteinek felszámolása, állomás-korszerűsítések , villamosítás </a:t>
            </a:r>
            <a:r>
              <a:rPr lang="hu-HU" sz="2000" dirty="0" err="1" smtClean="0">
                <a:latin typeface="+mn-lt"/>
              </a:rPr>
              <a:t>KMR-ben</a:t>
            </a:r>
            <a:r>
              <a:rPr lang="hu-HU" sz="2000" dirty="0" smtClean="0">
                <a:latin typeface="+mn-lt"/>
              </a:rPr>
              <a:t> </a:t>
            </a:r>
          </a:p>
          <a:p>
            <a:pPr marL="457200" indent="-457200" algn="just">
              <a:buFont typeface="+mj-lt"/>
              <a:buAutoNum type="alphaLcParenR"/>
            </a:pPr>
            <a:r>
              <a:rPr lang="hu-HU" sz="2000" dirty="0" smtClean="0">
                <a:latin typeface="+mn-lt"/>
              </a:rPr>
              <a:t>Közösségi közlekedési járművek beszerzése</a:t>
            </a:r>
            <a:endParaRPr lang="hu-HU" sz="2000" dirty="0" smtClean="0">
              <a:latin typeface="+mn-lt"/>
            </a:endParaRPr>
          </a:p>
          <a:p>
            <a:pPr marL="457200" indent="-457200" algn="just">
              <a:buFont typeface="+mj-lt"/>
              <a:buAutoNum type="alphaLcParenR"/>
            </a:pPr>
            <a:r>
              <a:rPr lang="hu-HU" sz="2000" dirty="0" err="1">
                <a:latin typeface="+mn-lt"/>
              </a:rPr>
              <a:t>Intermodális</a:t>
            </a:r>
            <a:r>
              <a:rPr lang="hu-HU" sz="2000" dirty="0">
                <a:latin typeface="+mn-lt"/>
              </a:rPr>
              <a:t> fejlesztések (pl. </a:t>
            </a:r>
            <a:r>
              <a:rPr lang="hu-HU" sz="2000" dirty="0" err="1" smtClean="0">
                <a:latin typeface="+mn-lt"/>
              </a:rPr>
              <a:t>tram-train</a:t>
            </a:r>
            <a:r>
              <a:rPr lang="hu-HU" sz="2000" dirty="0" smtClean="0">
                <a:latin typeface="+mn-lt"/>
              </a:rPr>
              <a:t>) </a:t>
            </a:r>
          </a:p>
          <a:p>
            <a:pPr marL="457200" indent="-457200" algn="just">
              <a:buFont typeface="+mj-lt"/>
              <a:buAutoNum type="alphaLcParenR"/>
            </a:pPr>
            <a:r>
              <a:rPr lang="hu-HU" sz="2000" dirty="0" smtClean="0">
                <a:latin typeface="+mn-lt"/>
              </a:rPr>
              <a:t>Városi kötöttpályás korszerűsítések </a:t>
            </a:r>
            <a:endParaRPr lang="hu-HU" sz="2000" dirty="0" smtClean="0">
              <a:latin typeface="+mn-lt"/>
            </a:endParaRPr>
          </a:p>
          <a:p>
            <a:pPr marL="457200" indent="-457200" algn="just">
              <a:buFont typeface="+mj-lt"/>
              <a:buAutoNum type="alphaLcParenR"/>
            </a:pPr>
            <a:r>
              <a:rPr lang="hu-HU" sz="2000" dirty="0" smtClean="0">
                <a:latin typeface="+mn-lt"/>
              </a:rPr>
              <a:t>Nagyvárosi </a:t>
            </a:r>
            <a:r>
              <a:rPr lang="hu-HU" sz="2000" dirty="0" smtClean="0">
                <a:latin typeface="+mn-lt"/>
              </a:rPr>
              <a:t>közlekedésbiztonság </a:t>
            </a:r>
            <a:endParaRPr lang="hu-HU" sz="1900" dirty="0" smtClean="0">
              <a:latin typeface="+mn-lt"/>
            </a:endParaRPr>
          </a:p>
          <a:p>
            <a:pPr marL="457200" indent="-457200" algn="just">
              <a:buFont typeface="+mj-lt"/>
              <a:buAutoNum type="alphaLcParenR"/>
            </a:pPr>
            <a:r>
              <a:rPr lang="hu-HU" sz="2000" dirty="0" smtClean="0">
                <a:latin typeface="+mn-lt"/>
              </a:rPr>
              <a:t>Projektek előkészítése</a:t>
            </a:r>
          </a:p>
        </p:txBody>
      </p:sp>
      <p:pic>
        <p:nvPicPr>
          <p:cNvPr id="2" name="Kép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1985528"/>
            <a:ext cx="2286000" cy="1295400"/>
          </a:xfrm>
          <a:prstGeom prst="rect">
            <a:avLst/>
          </a:prstGeom>
        </p:spPr>
      </p:pic>
      <p:pic>
        <p:nvPicPr>
          <p:cNvPr id="9" name="Kép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8091" y="4803105"/>
            <a:ext cx="2876550" cy="1590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9261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artalom helye 2"/>
          <p:cNvSpPr>
            <a:spLocks noGrp="1"/>
          </p:cNvSpPr>
          <p:nvPr>
            <p:ph idx="1"/>
          </p:nvPr>
        </p:nvSpPr>
        <p:spPr>
          <a:xfrm>
            <a:off x="0" y="1268760"/>
            <a:ext cx="9144000" cy="531256"/>
          </a:xfrm>
        </p:spPr>
        <p:txBody>
          <a:bodyPr anchor="ctr"/>
          <a:lstStyle/>
          <a:p>
            <a:pPr marL="0" algn="ctr">
              <a:spcBef>
                <a:spcPts val="0"/>
              </a:spcBef>
              <a:buNone/>
            </a:pPr>
            <a:r>
              <a:rPr lang="hu-HU" sz="28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TEN-T hálózat közúti elérhetőségének javítása </a:t>
            </a:r>
          </a:p>
          <a:p>
            <a:pPr marL="0" algn="ctr">
              <a:spcBef>
                <a:spcPts val="0"/>
              </a:spcBef>
              <a:buNone/>
            </a:pPr>
            <a:r>
              <a:rPr lang="hu-HU" sz="28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(IKOP </a:t>
            </a:r>
            <a:r>
              <a:rPr lang="hu-HU" sz="2800" dirty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4. </a:t>
            </a:r>
            <a:r>
              <a:rPr lang="hu-HU" sz="28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prioritás</a:t>
            </a:r>
            <a:r>
              <a:rPr lang="hu-HU" sz="2800" dirty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)</a:t>
            </a:r>
          </a:p>
        </p:txBody>
      </p:sp>
      <p:sp>
        <p:nvSpPr>
          <p:cNvPr id="7" name="Szövegdoboz 6"/>
          <p:cNvSpPr txBox="1"/>
          <p:nvPr/>
        </p:nvSpPr>
        <p:spPr>
          <a:xfrm>
            <a:off x="185840" y="2132856"/>
            <a:ext cx="8778648" cy="45704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just">
              <a:buNone/>
            </a:pPr>
            <a:r>
              <a:rPr lang="hu-HU" sz="2000" dirty="0" smtClean="0">
                <a:solidFill>
                  <a:srgbClr val="000000"/>
                </a:solidFill>
                <a:latin typeface="+mn-lt"/>
                <a:ea typeface="Calibri" pitchFamily="34" charset="0"/>
                <a:cs typeface="Times New Roman" pitchFamily="18" charset="0"/>
              </a:rPr>
              <a:t>Keret összege (alap): 105 milliárd Ft (Európai Regionális Fejlesztési Alap)</a:t>
            </a:r>
          </a:p>
          <a:p>
            <a:endParaRPr lang="hu-HU" sz="600" dirty="0" smtClean="0">
              <a:latin typeface="+mn-lt"/>
            </a:endParaRPr>
          </a:p>
          <a:p>
            <a:r>
              <a:rPr lang="hu-HU" sz="2000" u="sng" dirty="0" smtClean="0">
                <a:latin typeface="+mn-lt"/>
              </a:rPr>
              <a:t>Tervezett beavatkozások</a:t>
            </a:r>
            <a:r>
              <a:rPr lang="hu-HU" sz="2000" dirty="0" smtClean="0">
                <a:latin typeface="+mn-lt"/>
              </a:rPr>
              <a:t>: nem TEN-T úti fejlesztések és </a:t>
            </a:r>
            <a:r>
              <a:rPr lang="hu-HU" sz="2000" dirty="0" err="1" smtClean="0">
                <a:latin typeface="+mn-lt"/>
              </a:rPr>
              <a:t>KözOP</a:t>
            </a:r>
            <a:r>
              <a:rPr lang="hu-HU" sz="2000" dirty="0" smtClean="0">
                <a:latin typeface="+mn-lt"/>
              </a:rPr>
              <a:t> nem TEN-T szakaszolt projektek (keret 60%-a), amelyek  beavatkozások. </a:t>
            </a:r>
          </a:p>
          <a:p>
            <a:endParaRPr lang="hu-HU" sz="500" dirty="0">
              <a:latin typeface="+mn-lt"/>
            </a:endParaRPr>
          </a:p>
          <a:p>
            <a:r>
              <a:rPr lang="hu-HU" sz="2000" dirty="0" smtClean="0">
                <a:latin typeface="+mn-lt"/>
              </a:rPr>
              <a:t>A </a:t>
            </a:r>
            <a:r>
              <a:rPr lang="hu-HU" sz="2000" dirty="0" smtClean="0">
                <a:latin typeface="+mn-lt"/>
              </a:rPr>
              <a:t>nem TEN-T utas projektek támogathatóságára </a:t>
            </a:r>
            <a:r>
              <a:rPr lang="hu-HU" sz="2000" dirty="0" smtClean="0">
                <a:latin typeface="+mn-lt"/>
              </a:rPr>
              <a:t>az Európai Bizottság által </a:t>
            </a:r>
            <a:r>
              <a:rPr lang="hu-HU" sz="2000" dirty="0" smtClean="0">
                <a:latin typeface="+mn-lt"/>
              </a:rPr>
              <a:t>adott feltételek:</a:t>
            </a:r>
            <a:endParaRPr lang="hu-HU" sz="2000" dirty="0" smtClean="0">
              <a:latin typeface="+mn-lt"/>
            </a:endParaRPr>
          </a:p>
          <a:p>
            <a:pPr marL="342900" indent="-342900">
              <a:buFont typeface="+mj-lt"/>
              <a:buAutoNum type="arabicPeriod"/>
            </a:pPr>
            <a:r>
              <a:rPr lang="hu-HU" sz="2000" dirty="0">
                <a:latin typeface="+mn-lt"/>
              </a:rPr>
              <a:t>Közvetlenül kötik össze a TEN-T hálózatot és az országos átlagnál alacsonyabb foglalkoztatottsági rátájú megyében lévő megyei jogú várost</a:t>
            </a:r>
            <a:r>
              <a:rPr lang="hu-HU" sz="2000" dirty="0" smtClean="0">
                <a:latin typeface="+mn-lt"/>
              </a:rPr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hu-HU" sz="2000" dirty="0" smtClean="0">
                <a:latin typeface="+mn-lt"/>
              </a:rPr>
              <a:t>Legfeljebb </a:t>
            </a:r>
            <a:r>
              <a:rPr lang="hu-HU" sz="2000" dirty="0">
                <a:latin typeface="+mn-lt"/>
              </a:rPr>
              <a:t>15 km lehet az adott útszakasz, „igazolható esetekben” </a:t>
            </a:r>
            <a:r>
              <a:rPr lang="hu-HU" sz="2000" dirty="0" smtClean="0">
                <a:latin typeface="+mn-lt"/>
              </a:rPr>
              <a:t>20 </a:t>
            </a:r>
            <a:r>
              <a:rPr lang="hu-HU" sz="2000" dirty="0">
                <a:latin typeface="+mn-lt"/>
              </a:rPr>
              <a:t>km. </a:t>
            </a:r>
          </a:p>
          <a:p>
            <a:pPr marL="342900" indent="-342900">
              <a:buFont typeface="+mj-lt"/>
              <a:buAutoNum type="arabicPeriod"/>
            </a:pPr>
            <a:r>
              <a:rPr lang="hu-HU" sz="2000" dirty="0">
                <a:latin typeface="+mn-lt"/>
              </a:rPr>
              <a:t>Fenntartási tervvel rendelkeznek, amely tartalmazza a jó állapotban tartás költségeit, annak forrását és a kedvezményezett vállalását annak végrehajtásáról. </a:t>
            </a:r>
          </a:p>
          <a:p>
            <a:pPr marL="342900" indent="-342900">
              <a:buFont typeface="+mj-lt"/>
              <a:buAutoNum type="arabicPeriod"/>
            </a:pPr>
            <a:r>
              <a:rPr lang="hu-HU" sz="2000" dirty="0" smtClean="0">
                <a:latin typeface="+mn-lt"/>
              </a:rPr>
              <a:t>Az </a:t>
            </a:r>
            <a:r>
              <a:rPr lang="hu-HU" sz="2000" dirty="0">
                <a:latin typeface="+mn-lt"/>
              </a:rPr>
              <a:t>útszakasz buszforgalmának adott szint felett </a:t>
            </a:r>
            <a:r>
              <a:rPr lang="hu-HU" sz="2000" dirty="0" smtClean="0">
                <a:latin typeface="+mn-lt"/>
              </a:rPr>
              <a:t>kell </a:t>
            </a:r>
            <a:r>
              <a:rPr lang="hu-HU" sz="2000" dirty="0">
                <a:latin typeface="+mn-lt"/>
              </a:rPr>
              <a:t>lennie, vagy új szakasz esetén ezt el kell érnie. </a:t>
            </a:r>
          </a:p>
          <a:p>
            <a:pPr marL="457200" indent="-457200" algn="just">
              <a:buFont typeface="+mj-lt"/>
              <a:buAutoNum type="alphaLcParenR"/>
            </a:pPr>
            <a:endParaRPr lang="hu-HU" sz="20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99261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artalom helye 2"/>
          <p:cNvSpPr>
            <a:spLocks noGrp="1"/>
          </p:cNvSpPr>
          <p:nvPr>
            <p:ph idx="1"/>
          </p:nvPr>
        </p:nvSpPr>
        <p:spPr>
          <a:xfrm>
            <a:off x="0" y="2636912"/>
            <a:ext cx="9144000" cy="1728192"/>
          </a:xfrm>
        </p:spPr>
        <p:txBody>
          <a:bodyPr anchor="ctr"/>
          <a:lstStyle/>
          <a:p>
            <a:pPr algn="ctr">
              <a:lnSpc>
                <a:spcPct val="115000"/>
              </a:lnSpc>
              <a:buFont typeface="Arial" charset="0"/>
              <a:buNone/>
            </a:pPr>
            <a:r>
              <a:rPr lang="hu-HU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Köszönöm a figyelmet</a:t>
            </a:r>
            <a:r>
              <a:rPr lang="hu-HU" dirty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!</a:t>
            </a:r>
            <a:endParaRPr lang="hu-HU" dirty="0" smtClean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5290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loldala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4305</TotalTime>
  <Words>813</Words>
  <Application>Microsoft Office PowerPoint</Application>
  <PresentationFormat>Diavetítés a képernyőre (4:3 oldalarány)</PresentationFormat>
  <Paragraphs>96</Paragraphs>
  <Slides>9</Slides>
  <Notes>9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9</vt:i4>
      </vt:variant>
    </vt:vector>
  </HeadingPairs>
  <TitlesOfParts>
    <vt:vector size="13" baseType="lpstr">
      <vt:lpstr>Arial</vt:lpstr>
      <vt:lpstr>Calibri</vt:lpstr>
      <vt:lpstr>Times New Roman</vt:lpstr>
      <vt:lpstr>Beloldalak</vt:lpstr>
      <vt:lpstr>A KözOP folytatása az Integrált Közlekedésfejlesztési Operatív Program (IKOP), a 2014-2020 időszak közlekedési programja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IKOP Balatonföldvár</dc:title>
  <dc:creator>Gecse Gergely</dc:creator>
  <cp:lastModifiedBy>Gecse Gergely</cp:lastModifiedBy>
  <cp:revision>113</cp:revision>
  <cp:lastPrinted>2014-05-13T15:54:03Z</cp:lastPrinted>
  <dcterms:created xsi:type="dcterms:W3CDTF">2010-06-15T13:49:13Z</dcterms:created>
  <dcterms:modified xsi:type="dcterms:W3CDTF">2014-09-24T05:46:33Z</dcterms:modified>
</cp:coreProperties>
</file>