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4" r:id="rId1"/>
    <p:sldMasterId id="2147483866" r:id="rId2"/>
    <p:sldMasterId id="2147483916" r:id="rId3"/>
    <p:sldMasterId id="2147483942" r:id="rId4"/>
    <p:sldMasterId id="2147483955" r:id="rId5"/>
    <p:sldMasterId id="2147483968" r:id="rId6"/>
  </p:sldMasterIdLst>
  <p:notesMasterIdLst>
    <p:notesMasterId r:id="rId44"/>
  </p:notesMasterIdLst>
  <p:handoutMasterIdLst>
    <p:handoutMasterId r:id="rId45"/>
  </p:handoutMasterIdLst>
  <p:sldIdLst>
    <p:sldId id="256" r:id="rId7"/>
    <p:sldId id="348" r:id="rId8"/>
    <p:sldId id="427" r:id="rId9"/>
    <p:sldId id="434" r:id="rId10"/>
    <p:sldId id="397" r:id="rId11"/>
    <p:sldId id="431" r:id="rId12"/>
    <p:sldId id="432" r:id="rId13"/>
    <p:sldId id="433" r:id="rId14"/>
    <p:sldId id="435" r:id="rId15"/>
    <p:sldId id="436" r:id="rId16"/>
    <p:sldId id="440" r:id="rId17"/>
    <p:sldId id="406" r:id="rId18"/>
    <p:sldId id="441" r:id="rId19"/>
    <p:sldId id="442" r:id="rId20"/>
    <p:sldId id="438" r:id="rId21"/>
    <p:sldId id="439" r:id="rId22"/>
    <p:sldId id="393" r:id="rId23"/>
    <p:sldId id="394" r:id="rId24"/>
    <p:sldId id="289" r:id="rId25"/>
    <p:sldId id="451" r:id="rId26"/>
    <p:sldId id="444" r:id="rId27"/>
    <p:sldId id="456" r:id="rId28"/>
    <p:sldId id="445" r:id="rId29"/>
    <p:sldId id="452" r:id="rId30"/>
    <p:sldId id="453" r:id="rId31"/>
    <p:sldId id="446" r:id="rId32"/>
    <p:sldId id="447" r:id="rId33"/>
    <p:sldId id="448" r:id="rId34"/>
    <p:sldId id="449" r:id="rId35"/>
    <p:sldId id="450" r:id="rId36"/>
    <p:sldId id="412" r:id="rId37"/>
    <p:sldId id="455" r:id="rId38"/>
    <p:sldId id="417" r:id="rId39"/>
    <p:sldId id="457" r:id="rId40"/>
    <p:sldId id="411" r:id="rId41"/>
    <p:sldId id="290" r:id="rId42"/>
    <p:sldId id="259" r:id="rId43"/>
  </p:sldIdLst>
  <p:sldSz cx="9144000" cy="6858000" type="screen4x3"/>
  <p:notesSz cx="6797675" cy="9926638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bor Sándor" initials="TS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7706" autoAdjust="0"/>
    <p:restoredTop sz="58817" autoAdjust="0"/>
  </p:normalViewPr>
  <p:slideViewPr>
    <p:cSldViewPr>
      <p:cViewPr varScale="1">
        <p:scale>
          <a:sx n="65" d="100"/>
          <a:sy n="65" d="100"/>
        </p:scale>
        <p:origin x="247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80" d="100"/>
        <a:sy n="80" d="100"/>
      </p:scale>
      <p:origin x="0" y="3798"/>
    </p:cViewPr>
  </p:sorterViewPr>
  <p:notesViewPr>
    <p:cSldViewPr>
      <p:cViewPr>
        <p:scale>
          <a:sx n="99" d="100"/>
          <a:sy n="99" d="100"/>
        </p:scale>
        <p:origin x="-922" y="1680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viewProps" Target="viewProps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247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2" rIns="91425" bIns="45712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26" y="0"/>
            <a:ext cx="2946246" cy="49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2" rIns="91425" bIns="45712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71F1178E-37F9-4291-8554-C3DFBBF8CF2F}" type="datetimeFigureOut">
              <a:rPr lang="hu-HU"/>
              <a:pPr>
                <a:defRPr/>
              </a:pPr>
              <a:t>2014.09.24.</a:t>
            </a:fld>
            <a:endParaRPr lang="hu-HU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309"/>
            <a:ext cx="2946247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2" rIns="91425" bIns="45712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45712" rIns="91425" bIns="45712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AA4D0AF-21C7-4FFC-BE01-1D96FFB4DD2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759502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47" cy="496732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49826" y="0"/>
            <a:ext cx="2946246" cy="496732"/>
          </a:xfrm>
          <a:prstGeom prst="rect">
            <a:avLst/>
          </a:prstGeom>
        </p:spPr>
        <p:txBody>
          <a:bodyPr vert="horz" lIns="91425" tIns="45712" rIns="91425" bIns="45712" rtlCol="0"/>
          <a:lstStyle>
            <a:lvl1pPr algn="r">
              <a:defRPr sz="1200"/>
            </a:lvl1pPr>
          </a:lstStyle>
          <a:p>
            <a:pPr>
              <a:defRPr/>
            </a:pPr>
            <a:fld id="{3C694C0D-26F6-4F5F-99DF-DFDEA836D955}" type="datetimeFigureOut">
              <a:rPr lang="hu-HU"/>
              <a:pPr>
                <a:defRPr/>
              </a:pPr>
              <a:t>2014.09.24.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5" tIns="45712" rIns="91425" bIns="45712" rtlCol="0" anchor="ctr"/>
          <a:lstStyle/>
          <a:p>
            <a:pPr lvl="0"/>
            <a:endParaRPr lang="hu-HU" noProof="0" smtClean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288" y="4714953"/>
            <a:ext cx="5439101" cy="4467387"/>
          </a:xfrm>
          <a:prstGeom prst="rect">
            <a:avLst/>
          </a:prstGeom>
        </p:spPr>
        <p:txBody>
          <a:bodyPr vert="horz" lIns="91425" tIns="45712" rIns="91425" bIns="45712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309"/>
            <a:ext cx="2946247" cy="496731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49826" y="9428309"/>
            <a:ext cx="2946246" cy="496731"/>
          </a:xfrm>
          <a:prstGeom prst="rect">
            <a:avLst/>
          </a:prstGeom>
        </p:spPr>
        <p:txBody>
          <a:bodyPr vert="horz" lIns="91425" tIns="45712" rIns="91425" bIns="45712" rtlCol="0" anchor="b"/>
          <a:lstStyle>
            <a:lvl1pPr algn="r">
              <a:defRPr sz="1200"/>
            </a:lvl1pPr>
          </a:lstStyle>
          <a:p>
            <a:pPr>
              <a:defRPr/>
            </a:pPr>
            <a:fld id="{C62BD8F6-0862-4267-8848-D41BA14F7EC0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241595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84996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24E2A9-10BE-4F9C-AE0E-718F660FBCB1}" type="slidenum">
              <a:rPr lang="hu-HU" altLang="hu-HU" smtClean="0"/>
              <a:pPr/>
              <a:t>1</a:t>
            </a:fld>
            <a:endParaRPr lang="hu-HU" altLang="hu-HU" dirty="0" smtClean="0"/>
          </a:p>
        </p:txBody>
      </p:sp>
    </p:spTree>
    <p:extLst>
      <p:ext uri="{BB962C8B-B14F-4D97-AF65-F5344CB8AC3E}">
        <p14:creationId xmlns:p14="http://schemas.microsoft.com/office/powerpoint/2010/main" val="13564214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smtClean="0"/>
          </a:p>
        </p:txBody>
      </p:sp>
      <p:sp>
        <p:nvSpPr>
          <p:cNvPr id="128004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6144CDB6-CE6C-4622-948B-A5FB8DD3872A}" type="slidenum">
              <a:rPr lang="hu-HU" altLang="hu-HU" sz="1200">
                <a:solidFill>
                  <a:prstClr val="black"/>
                </a:solidFill>
              </a:rPr>
              <a:pPr algn="r"/>
              <a:t>10</a:t>
            </a:fld>
            <a:endParaRPr lang="hu-HU" altLang="hu-HU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3145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>
                <a:solidFill>
                  <a:prstClr val="black"/>
                </a:solidFill>
              </a:rPr>
              <a:pPr>
                <a:defRPr/>
              </a:pPr>
              <a:t>11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710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dirty="0" smtClean="0"/>
          </a:p>
          <a:p>
            <a:endParaRPr lang="hu-HU" altLang="hu-HU" dirty="0" smtClean="0"/>
          </a:p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91140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7A1D7B2E-6EAB-4909-AA17-F7D96DA86061}" type="slidenum">
              <a:rPr lang="hu-HU" altLang="hu-HU" sz="1200">
                <a:solidFill>
                  <a:prstClr val="black"/>
                </a:solidFill>
              </a:rPr>
              <a:pPr algn="r"/>
              <a:t>12</a:t>
            </a:fld>
            <a:endParaRPr lang="hu-HU" altLang="hu-HU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5822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hu-HU" dirty="0" smtClean="0"/>
          </a:p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8602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DA82A2-C671-4D6C-8193-DBF18DE1D8F9}" type="slidenum">
              <a:rPr lang="hu-HU" altLang="hu-HU" smtClean="0">
                <a:solidFill>
                  <a:prstClr val="black"/>
                </a:solidFill>
              </a:rPr>
              <a:pPr/>
              <a:t>13</a:t>
            </a:fld>
            <a:endParaRPr lang="hu-HU" altLang="hu-H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575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8602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DA82A2-C671-4D6C-8193-DBF18DE1D8F9}" type="slidenum">
              <a:rPr lang="hu-HU" altLang="hu-HU" smtClean="0">
                <a:solidFill>
                  <a:prstClr val="black"/>
                </a:solidFill>
              </a:rPr>
              <a:pPr/>
              <a:t>14</a:t>
            </a:fld>
            <a:endParaRPr lang="hu-HU" altLang="hu-H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2846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dirty="0" smtClean="0"/>
          </a:p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93188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EC16221E-F63F-4FAE-A6F3-BA2585BE5909}" type="slidenum">
              <a:rPr lang="hu-HU" altLang="hu-HU" sz="1200">
                <a:solidFill>
                  <a:prstClr val="black"/>
                </a:solidFill>
              </a:rPr>
              <a:pPr algn="r"/>
              <a:t>15</a:t>
            </a:fld>
            <a:endParaRPr lang="hu-HU" altLang="hu-HU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5238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93188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EC16221E-F63F-4FAE-A6F3-BA2585BE5909}" type="slidenum">
              <a:rPr lang="hu-HU" altLang="hu-HU" sz="1200">
                <a:solidFill>
                  <a:prstClr val="black"/>
                </a:solidFill>
              </a:rPr>
              <a:pPr algn="r"/>
              <a:t>16</a:t>
            </a:fld>
            <a:endParaRPr lang="hu-HU" altLang="hu-HU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3097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91140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7A1D7B2E-6EAB-4909-AA17-F7D96DA86061}" type="slidenum">
              <a:rPr lang="hu-HU" altLang="hu-HU" sz="1200"/>
              <a:pPr algn="r"/>
              <a:t>17</a:t>
            </a:fld>
            <a:endParaRPr lang="hu-HU" altLang="hu-HU" sz="1200"/>
          </a:p>
        </p:txBody>
      </p:sp>
    </p:spTree>
    <p:extLst>
      <p:ext uri="{BB962C8B-B14F-4D97-AF65-F5344CB8AC3E}">
        <p14:creationId xmlns:p14="http://schemas.microsoft.com/office/powerpoint/2010/main" val="39207613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93188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EC16221E-F63F-4FAE-A6F3-BA2585BE5909}" type="slidenum">
              <a:rPr lang="hu-HU" altLang="hu-HU" sz="1200"/>
              <a:pPr algn="r"/>
              <a:t>18</a:t>
            </a:fld>
            <a:endParaRPr lang="hu-HU" altLang="hu-HU" sz="1200"/>
          </a:p>
        </p:txBody>
      </p:sp>
    </p:spTree>
    <p:extLst>
      <p:ext uri="{BB962C8B-B14F-4D97-AF65-F5344CB8AC3E}">
        <p14:creationId xmlns:p14="http://schemas.microsoft.com/office/powerpoint/2010/main" val="15169725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131076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B73BA50E-C4D8-48DB-9AAC-6071B49F38B2}" type="slidenum">
              <a:rPr lang="hu-HU" altLang="hu-HU" sz="1200"/>
              <a:pPr algn="r"/>
              <a:t>19</a:t>
            </a:fld>
            <a:endParaRPr lang="hu-HU" altLang="hu-HU" sz="1200"/>
          </a:p>
        </p:txBody>
      </p:sp>
    </p:spTree>
    <p:extLst>
      <p:ext uri="{BB962C8B-B14F-4D97-AF65-F5344CB8AC3E}">
        <p14:creationId xmlns:p14="http://schemas.microsoft.com/office/powerpoint/2010/main" val="1468388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042988" y="833438"/>
            <a:ext cx="4964112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u-HU" altLang="hu-HU" dirty="0" smtClean="0"/>
          </a:p>
        </p:txBody>
      </p:sp>
      <p:sp>
        <p:nvSpPr>
          <p:cNvPr id="86020" name="Dia számának hely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0DA82A2-C671-4D6C-8193-DBF18DE1D8F9}" type="slidenum">
              <a:rPr lang="hu-HU" altLang="hu-HU" smtClean="0"/>
              <a:pPr/>
              <a:t>2</a:t>
            </a:fld>
            <a:endParaRPr lang="hu-HU" altLang="hu-HU" dirty="0" smtClean="0"/>
          </a:p>
        </p:txBody>
      </p:sp>
    </p:spTree>
    <p:extLst>
      <p:ext uri="{BB962C8B-B14F-4D97-AF65-F5344CB8AC3E}">
        <p14:creationId xmlns:p14="http://schemas.microsoft.com/office/powerpoint/2010/main" val="25371877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smtClean="0"/>
          </a:p>
        </p:txBody>
      </p:sp>
      <p:sp>
        <p:nvSpPr>
          <p:cNvPr id="131076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B73BA50E-C4D8-48DB-9AAC-6071B49F38B2}" type="slidenum">
              <a:rPr lang="hu-HU" altLang="hu-HU" sz="1200">
                <a:solidFill>
                  <a:prstClr val="black"/>
                </a:solidFill>
              </a:rPr>
              <a:pPr algn="r"/>
              <a:t>20</a:t>
            </a:fld>
            <a:endParaRPr lang="hu-HU" altLang="hu-HU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3861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/>
              <a:pPr>
                <a:defRPr/>
              </a:pPr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679560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418281210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/>
              <a:pPr>
                <a:defRPr/>
              </a:pPr>
              <a:t>23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4204647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/>
              <a:pPr>
                <a:defRPr/>
              </a:pPr>
              <a:t>24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603341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/>
              <a:pPr>
                <a:defRPr/>
              </a:pPr>
              <a:t>25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152336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/>
              <a:pPr>
                <a:defRPr/>
              </a:pPr>
              <a:t>26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177314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/>
              <a:pPr>
                <a:defRPr/>
              </a:pPr>
              <a:t>27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739342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/>
              <a:pPr>
                <a:defRPr/>
              </a:pPr>
              <a:t>28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744467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/>
              <a:pPr>
                <a:defRPr/>
              </a:pPr>
              <a:t>29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15358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/>
              <a:pPr>
                <a:defRPr/>
              </a:pPr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853881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>
                <a:solidFill>
                  <a:prstClr val="black"/>
                </a:solidFill>
              </a:rPr>
              <a:pPr>
                <a:defRPr/>
              </a:pPr>
              <a:t>30</a:t>
            </a:fld>
            <a:endParaRPr 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0897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/>
              <a:pPr>
                <a:defRPr/>
              </a:pPr>
              <a:t>31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069255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94486275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190431568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</p:spTree>
    <p:extLst>
      <p:ext uri="{BB962C8B-B14F-4D97-AF65-F5344CB8AC3E}">
        <p14:creationId xmlns:p14="http://schemas.microsoft.com/office/powerpoint/2010/main" val="418281210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7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smtClean="0"/>
          </a:p>
        </p:txBody>
      </p:sp>
      <p:sp>
        <p:nvSpPr>
          <p:cNvPr id="129028" name="Dia számának helye 3"/>
          <p:cNvSpPr txBox="1">
            <a:spLocks noGrp="1"/>
          </p:cNvSpPr>
          <p:nvPr/>
        </p:nvSpPr>
        <p:spPr bwMode="auto">
          <a:xfrm>
            <a:off x="3888317" y="9369516"/>
            <a:ext cx="2975701" cy="493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1F7CE8B1-83DF-4F91-B9A4-8D7E53A12C6B}" type="slidenum">
              <a:rPr lang="hu-HU" altLang="hu-HU" sz="12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+mn-cs"/>
              </a:rPr>
              <a:pPr algn="r"/>
              <a:t>35</a:t>
            </a:fld>
            <a:endParaRPr lang="hu-HU" altLang="hu-HU" sz="120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52539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smtClean="0"/>
          </a:p>
        </p:txBody>
      </p:sp>
      <p:sp>
        <p:nvSpPr>
          <p:cNvPr id="128004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6144CDB6-CE6C-4622-948B-A5FB8DD3872A}" type="slidenum">
              <a:rPr lang="hu-HU" altLang="hu-HU" sz="1200"/>
              <a:pPr algn="r"/>
              <a:t>36</a:t>
            </a:fld>
            <a:endParaRPr lang="hu-HU" altLang="hu-HU" sz="1200"/>
          </a:p>
        </p:txBody>
      </p:sp>
    </p:spTree>
    <p:extLst>
      <p:ext uri="{BB962C8B-B14F-4D97-AF65-F5344CB8AC3E}">
        <p14:creationId xmlns:p14="http://schemas.microsoft.com/office/powerpoint/2010/main" val="97410701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smtClean="0"/>
          </a:p>
        </p:txBody>
      </p:sp>
      <p:sp>
        <p:nvSpPr>
          <p:cNvPr id="135172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E3723125-0110-43CD-830F-C7B657FB5B74}" type="slidenum">
              <a:rPr lang="hu-HU" altLang="hu-HU" sz="1200"/>
              <a:pPr algn="r"/>
              <a:t>37</a:t>
            </a:fld>
            <a:endParaRPr lang="hu-HU" altLang="hu-HU" sz="1200"/>
          </a:p>
        </p:txBody>
      </p:sp>
    </p:spTree>
    <p:extLst>
      <p:ext uri="{BB962C8B-B14F-4D97-AF65-F5344CB8AC3E}">
        <p14:creationId xmlns:p14="http://schemas.microsoft.com/office/powerpoint/2010/main" val="3618553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101380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3E60BADF-7D3C-49E6-A2E5-23465EE744B4}" type="slidenum">
              <a:rPr lang="hu-HU" altLang="hu-HU" sz="1200">
                <a:solidFill>
                  <a:prstClr val="black"/>
                </a:solidFill>
              </a:rPr>
              <a:pPr algn="r"/>
              <a:t>4</a:t>
            </a:fld>
            <a:endParaRPr lang="hu-HU" altLang="hu-HU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243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99332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73E13048-32F0-476F-9219-6D8774462A8B}" type="slidenum">
              <a:rPr lang="hu-HU" altLang="hu-HU" sz="1200">
                <a:solidFill>
                  <a:prstClr val="black"/>
                </a:solidFill>
              </a:rPr>
              <a:pPr algn="r"/>
              <a:t>5</a:t>
            </a:fld>
            <a:endParaRPr lang="hu-HU" altLang="hu-HU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163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dirty="0" smtClean="0"/>
          </a:p>
        </p:txBody>
      </p:sp>
      <p:sp>
        <p:nvSpPr>
          <p:cNvPr id="117764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0A33FDB6-1AC1-4BCD-BE5D-7B603B6C2495}" type="slidenum">
              <a:rPr lang="hu-HU" altLang="hu-HU" sz="1200">
                <a:solidFill>
                  <a:prstClr val="black"/>
                </a:solidFill>
              </a:rPr>
              <a:pPr algn="r"/>
              <a:t>6</a:t>
            </a:fld>
            <a:endParaRPr lang="hu-HU" altLang="hu-HU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3764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62BD8F6-0862-4267-8848-D41BA14F7EC0}" type="slidenum">
              <a:rPr lang="hu-HU" smtClean="0"/>
              <a:pPr>
                <a:defRPr/>
              </a:pPr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56104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iakép helye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4113" cy="3722687"/>
          </a:xfrm>
          <a:ln/>
        </p:spPr>
      </p:sp>
      <p:sp>
        <p:nvSpPr>
          <p:cNvPr id="20483" name="Jegyzetek hely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hu-HU" altLang="hu-HU" dirty="0" smtClean="0"/>
          </a:p>
        </p:txBody>
      </p:sp>
      <p:sp>
        <p:nvSpPr>
          <p:cNvPr id="20484" name="Dia számának hely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8374" indent="-287836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51344" indent="-230269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11881" indent="-230269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72419" indent="-230269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32957" indent="-23026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93494" indent="-23026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54032" indent="-23026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914569" indent="-23026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0B7E2DF-C68B-47B0-94E3-DFF5276A2C1A}" type="slidenum">
              <a:rPr lang="hu-HU" altLang="hu-HU">
                <a:solidFill>
                  <a:prstClr val="black"/>
                </a:solidFill>
              </a:rPr>
              <a:pPr eaLnBrk="1" hangingPunct="1"/>
              <a:t>8</a:t>
            </a:fld>
            <a:endParaRPr lang="hu-HU" altLang="hu-H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468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Diakép helye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4113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Jegyzetek hely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hu-HU" altLang="hu-HU" smtClean="0"/>
          </a:p>
        </p:txBody>
      </p:sp>
      <p:sp>
        <p:nvSpPr>
          <p:cNvPr id="126980" name="Dia számának helye 3"/>
          <p:cNvSpPr txBox="1">
            <a:spLocks noGrp="1"/>
          </p:cNvSpPr>
          <p:nvPr/>
        </p:nvSpPr>
        <p:spPr bwMode="auto">
          <a:xfrm>
            <a:off x="3849826" y="9428309"/>
            <a:ext cx="2946246" cy="49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45712" rIns="91425" bIns="45712" anchor="b"/>
          <a:lstStyle/>
          <a:p>
            <a:pPr algn="r"/>
            <a:fld id="{12CA786E-C4B5-4F74-9560-F9B51E9B05C7}" type="slidenum">
              <a:rPr lang="hu-HU" altLang="hu-HU" sz="1200">
                <a:solidFill>
                  <a:prstClr val="black"/>
                </a:solidFill>
              </a:rPr>
              <a:pPr algn="r"/>
              <a:t>9</a:t>
            </a:fld>
            <a:endParaRPr lang="hu-HU" altLang="hu-HU" sz="12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663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06806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50727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4508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84595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6975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817459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5750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956637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93754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9390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4087694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248553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23362474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717046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0496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5" name="Téglalap 4"/>
          <p:cNvSpPr/>
          <p:nvPr userDrawn="1"/>
        </p:nvSpPr>
        <p:spPr>
          <a:xfrm>
            <a:off x="0" y="5732471"/>
            <a:ext cx="9144000" cy="1125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1365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AA0A5-FD50-4D28-8B47-899218A3480A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1216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4E1C4-63AF-4EDA-BDE0-A14F898B9B65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3422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01DA4-857D-492C-BC2D-E395D0C9F698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9800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CD1E3-A921-4C91-89A1-FBE5C9016BEF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7430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D7381-8507-4115-8D19-1F913F4534F0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998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E636E-2796-4407-B277-3756BF76FC88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268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16617441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6D041-686F-4004-A499-653A5C7757F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1577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3F2F0-E83F-43FE-BB33-16BACCF72AEF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641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18A2F-5F26-4CE2-ABFB-BE22ED5DB364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0176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D6437-3156-4CDF-9FC0-922143894CEA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5494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3DB7A-8820-4982-9E6E-52FD9D23096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4228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Pr>
        <a:blipFill dpi="0" rotWithShape="1">
          <a:blip r:embed="rId2">
            <a:alphaModFix amt="55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5" name="Téglalap 4"/>
          <p:cNvSpPr/>
          <p:nvPr userDrawn="1"/>
        </p:nvSpPr>
        <p:spPr>
          <a:xfrm>
            <a:off x="0" y="5732463"/>
            <a:ext cx="9144000" cy="1125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66246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AA0A5-FD50-4D28-8B47-899218A3480A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2145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4E1C4-63AF-4EDA-BDE0-A14F898B9B65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7140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01DA4-857D-492C-BC2D-E395D0C9F698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42163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CD1E3-A921-4C91-89A1-FBE5C9016BEF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293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190789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D7381-8507-4115-8D19-1F913F4534F0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5507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E636E-2796-4407-B277-3756BF76FC88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9724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6D041-686F-4004-A499-653A5C7757F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6955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3F2F0-E83F-43FE-BB33-16BACCF72AEF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557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18A2F-5F26-4CE2-ABFB-BE22ED5DB364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2091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D6437-3156-4CDF-9FC0-922143894CEA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22437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3DB7A-8820-4982-9E6E-52FD9D23096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186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5" name="Téglalap 4"/>
          <p:cNvSpPr/>
          <p:nvPr userDrawn="1"/>
        </p:nvSpPr>
        <p:spPr>
          <a:xfrm>
            <a:off x="0" y="5732471"/>
            <a:ext cx="9144000" cy="1125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414329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AA0A5-FD50-4D28-8B47-899218A3480A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78439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4E1C4-63AF-4EDA-BDE0-A14F898B9B65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843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207237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01DA4-857D-492C-BC2D-E395D0C9F698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1614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CD1E3-A921-4C91-89A1-FBE5C9016BEF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30055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D7381-8507-4115-8D19-1F913F4534F0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80429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E636E-2796-4407-B277-3756BF76FC88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8122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6D041-686F-4004-A499-653A5C7757F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38543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3F2F0-E83F-43FE-BB33-16BACCF72AEF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285506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18A2F-5F26-4CE2-ABFB-BE22ED5DB364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50584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D6437-3156-4CDF-9FC0-922143894CEA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5162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3DB7A-8820-4982-9E6E-52FD9D23096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27499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bg>
      <p:bgPr>
        <a:blipFill dpi="0" rotWithShape="1">
          <a:blip r:embed="rId2">
            <a:alphaModFix amt="4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 userDrawn="1"/>
        </p:nvSpPr>
        <p:spPr>
          <a:xfrm>
            <a:off x="0" y="0"/>
            <a:ext cx="9144000" cy="11255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5" name="Téglalap 4"/>
          <p:cNvSpPr/>
          <p:nvPr userDrawn="1"/>
        </p:nvSpPr>
        <p:spPr>
          <a:xfrm>
            <a:off x="0" y="5732471"/>
            <a:ext cx="9144000" cy="1125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u-HU">
              <a:solidFill>
                <a:srgbClr val="FFFFFF"/>
              </a:solidFill>
            </a:endParaRPr>
          </a:p>
        </p:txBody>
      </p:sp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27098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95946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BAA0A5-FD50-4D28-8B47-899218A3480A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1370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4E1C4-63AF-4EDA-BDE0-A14F898B9B65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5381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01DA4-857D-492C-BC2D-E395D0C9F698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34520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FCD1E3-A921-4C91-89A1-FBE5C9016BEF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02604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D7381-8507-4115-8D19-1F913F4534F0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21528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E636E-2796-4407-B277-3756BF76FC88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69834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6D041-686F-4004-A499-653A5C7757F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38184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 smtClean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3F2F0-E83F-43FE-BB33-16BACCF72AEF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04370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18A2F-5F26-4CE2-ABFB-BE22ED5DB364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76920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D6437-3156-4CDF-9FC0-922143894CEA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48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övegdoboz 1"/>
          <p:cNvSpPr txBox="1"/>
          <p:nvPr userDrawn="1"/>
        </p:nvSpPr>
        <p:spPr>
          <a:xfrm>
            <a:off x="8460432" y="6525344"/>
            <a:ext cx="5040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CD072D6-64F8-4B61-B39C-883E55CF50CB}" type="slidenum">
              <a:rPr lang="hu-HU" sz="1100" smtClean="0"/>
              <a:pPr algn="r"/>
              <a:t>‹#›</a:t>
            </a:fld>
            <a:endParaRPr lang="hu-HU" sz="1100" dirty="0"/>
          </a:p>
        </p:txBody>
      </p:sp>
    </p:spTree>
    <p:extLst>
      <p:ext uri="{BB962C8B-B14F-4D97-AF65-F5344CB8AC3E}">
        <p14:creationId xmlns:p14="http://schemas.microsoft.com/office/powerpoint/2010/main" val="3319795639"/>
      </p:ext>
    </p:extLst>
  </p:cSld>
  <p:clrMapOvr>
    <a:masterClrMapping/>
  </p:clrMapOvr>
  <p:hf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E3DB7A-8820-4982-9E6E-52FD9D230969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17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3602517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</p:spTree>
    <p:extLst>
      <p:ext uri="{BB962C8B-B14F-4D97-AF65-F5344CB8AC3E}">
        <p14:creationId xmlns:p14="http://schemas.microsoft.com/office/powerpoint/2010/main" val="7687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3923928" y="6308733"/>
            <a:ext cx="1223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 dirty="0">
                <a:solidFill>
                  <a:srgbClr val="000000"/>
                </a:solidFill>
                <a:cs typeface="+mn-cs"/>
              </a:rPr>
              <a:t>www.maut.hu</a:t>
            </a:r>
            <a:endParaRPr lang="hu-HU" sz="1200" dirty="0">
              <a:solidFill>
                <a:srgbClr val="000000"/>
              </a:solidFill>
              <a:cs typeface="+mn-cs"/>
            </a:endParaRPr>
          </a:p>
          <a:p>
            <a:pPr>
              <a:spcBef>
                <a:spcPct val="50000"/>
              </a:spcBef>
            </a:pPr>
            <a:endParaRPr lang="hu-HU" sz="1200" b="1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4" name="Kép 3" descr="Háttér világosabb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" y="-44641"/>
            <a:ext cx="9180512" cy="6902641"/>
          </a:xfrm>
          <a:prstGeom prst="rect">
            <a:avLst/>
          </a:prstGeom>
        </p:spPr>
      </p:pic>
      <p:pic>
        <p:nvPicPr>
          <p:cNvPr id="5" name="Kép 4" descr="20eveslogo_sotetebb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524332" y="44624"/>
            <a:ext cx="1449607" cy="1172716"/>
          </a:xfrm>
          <a:prstGeom prst="rect">
            <a:avLst/>
          </a:prstGeom>
        </p:spPr>
      </p:pic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179512" y="6525468"/>
            <a:ext cx="6553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hu-HU" altLang="hu-HU" sz="1000" dirty="0">
                <a:solidFill>
                  <a:srgbClr val="000000"/>
                </a:solidFill>
              </a:rPr>
              <a:t>Tombor Sándor </a:t>
            </a:r>
            <a:r>
              <a:rPr lang="hu-HU" altLang="hu-HU" sz="1000" dirty="0" smtClean="0">
                <a:solidFill>
                  <a:srgbClr val="000000"/>
                </a:solidFill>
              </a:rPr>
              <a:t>–</a:t>
            </a:r>
            <a:r>
              <a:rPr lang="hu-HU" altLang="hu-HU" sz="1000" baseline="0" dirty="0" smtClean="0">
                <a:solidFill>
                  <a:srgbClr val="000000"/>
                </a:solidFill>
              </a:rPr>
              <a:t> </a:t>
            </a:r>
            <a:r>
              <a:rPr lang="hu-HU" altLang="hu-HU" sz="1000" dirty="0" smtClean="0">
                <a:solidFill>
                  <a:srgbClr val="000000"/>
                </a:solidFill>
              </a:rPr>
              <a:t>39. Útügyi napok, Győr</a:t>
            </a:r>
            <a:endParaRPr lang="hu-HU" altLang="hu-HU" sz="1000" dirty="0">
              <a:solidFill>
                <a:srgbClr val="000000"/>
              </a:solidFill>
            </a:endParaRPr>
          </a:p>
        </p:txBody>
      </p:sp>
      <p:sp>
        <p:nvSpPr>
          <p:cNvPr id="7" name="Line 160"/>
          <p:cNvSpPr>
            <a:spLocks noChangeShapeType="1"/>
          </p:cNvSpPr>
          <p:nvPr userDrawn="1"/>
        </p:nvSpPr>
        <p:spPr bwMode="auto">
          <a:xfrm>
            <a:off x="251521" y="6381750"/>
            <a:ext cx="8640960" cy="0"/>
          </a:xfrm>
          <a:prstGeom prst="line">
            <a:avLst/>
          </a:prstGeom>
          <a:noFill/>
          <a:ln w="38100" cmpd="dbl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hu-H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423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3923928" y="6308733"/>
            <a:ext cx="1223962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200" dirty="0">
                <a:solidFill>
                  <a:srgbClr val="000000"/>
                </a:solidFill>
                <a:cs typeface="+mn-cs"/>
              </a:rPr>
              <a:t>www.maut.hu</a:t>
            </a:r>
            <a:endParaRPr lang="hu-HU" sz="1200" dirty="0">
              <a:solidFill>
                <a:srgbClr val="000000"/>
              </a:solidFill>
              <a:cs typeface="+mn-cs"/>
            </a:endParaRPr>
          </a:p>
          <a:p>
            <a:pPr>
              <a:spcBef>
                <a:spcPct val="50000"/>
              </a:spcBef>
            </a:pPr>
            <a:endParaRPr lang="hu-HU" sz="1200" b="1" dirty="0">
              <a:solidFill>
                <a:srgbClr val="000000"/>
              </a:solidFill>
              <a:cs typeface="+mn-cs"/>
            </a:endParaRPr>
          </a:p>
        </p:txBody>
      </p:sp>
      <p:pic>
        <p:nvPicPr>
          <p:cNvPr id="4" name="Kép 3" descr="Háttér világosabb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" y="-44641"/>
            <a:ext cx="9180512" cy="6902641"/>
          </a:xfrm>
          <a:prstGeom prst="rect">
            <a:avLst/>
          </a:prstGeom>
        </p:spPr>
      </p:pic>
      <p:pic>
        <p:nvPicPr>
          <p:cNvPr id="5" name="Kép 4" descr="20eveslogo_sotetebb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7524332" y="44624"/>
            <a:ext cx="1449607" cy="1172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446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56326" y="6237288"/>
            <a:ext cx="6111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70356D1F-4AB9-47B6-994C-AA39B591A5C0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6877050" y="6381750"/>
            <a:ext cx="1798638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www.maut.hu</a:t>
            </a:r>
            <a:endParaRPr lang="hu-HU" sz="1400" dirty="0">
              <a:solidFill>
                <a:srgbClr val="000000"/>
              </a:solidFill>
              <a:latin typeface="Arial"/>
            </a:endParaRPr>
          </a:p>
          <a:p>
            <a:pPr>
              <a:spcBef>
                <a:spcPct val="50000"/>
              </a:spcBef>
              <a:defRPr/>
            </a:pPr>
            <a:endParaRPr lang="hu-HU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905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56325" y="6237288"/>
            <a:ext cx="6111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70356D1F-4AB9-47B6-994C-AA39B591A5C0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6877050" y="6381750"/>
            <a:ext cx="1798638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www.maut.hu</a:t>
            </a:r>
            <a:endParaRPr lang="hu-HU" sz="1400" dirty="0">
              <a:solidFill>
                <a:srgbClr val="000000"/>
              </a:solidFill>
              <a:latin typeface="Arial"/>
            </a:endParaRPr>
          </a:p>
          <a:p>
            <a:pPr>
              <a:spcBef>
                <a:spcPct val="50000"/>
              </a:spcBef>
              <a:defRPr/>
            </a:pPr>
            <a:endParaRPr lang="hu-HU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78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56326" y="6237288"/>
            <a:ext cx="6111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70356D1F-4AB9-47B6-994C-AA39B591A5C0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6877050" y="6381750"/>
            <a:ext cx="1798638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www.maut.hu</a:t>
            </a:r>
            <a:endParaRPr lang="hu-HU" sz="1400" dirty="0">
              <a:solidFill>
                <a:srgbClr val="000000"/>
              </a:solidFill>
              <a:latin typeface="Arial"/>
            </a:endParaRPr>
          </a:p>
          <a:p>
            <a:pPr>
              <a:spcBef>
                <a:spcPct val="50000"/>
              </a:spcBef>
              <a:defRPr/>
            </a:pPr>
            <a:endParaRPr lang="hu-HU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258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  <p:sldLayoutId id="2147483967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hu-H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56326" y="6237288"/>
            <a:ext cx="6111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70356D1F-4AB9-47B6-994C-AA39B591A5C0}" type="slidenum">
              <a:rPr lang="hu-H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hu-HU">
              <a:solidFill>
                <a:srgbClr val="000000"/>
              </a:solidFill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6877050" y="6381750"/>
            <a:ext cx="1798638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dirty="0">
                <a:solidFill>
                  <a:srgbClr val="000000"/>
                </a:solidFill>
                <a:latin typeface="Arial"/>
              </a:rPr>
              <a:t>www.maut.hu</a:t>
            </a:r>
            <a:endParaRPr lang="hu-HU" sz="1400" dirty="0">
              <a:solidFill>
                <a:srgbClr val="000000"/>
              </a:solidFill>
              <a:latin typeface="Arial"/>
            </a:endParaRPr>
          </a:p>
          <a:p>
            <a:pPr>
              <a:spcBef>
                <a:spcPct val="50000"/>
              </a:spcBef>
              <a:defRPr/>
            </a:pPr>
            <a:endParaRPr lang="hu-HU" sz="14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875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  <p:sldLayoutId id="2147483980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2.em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0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4.png"/><Relationship Id="rId5" Type="http://schemas.openxmlformats.org/officeDocument/2006/relationships/image" Target="../media/image12.emf"/><Relationship Id="rId4" Type="http://schemas.openxmlformats.org/officeDocument/2006/relationships/image" Target="../media/image11.jpeg"/><Relationship Id="rId9" Type="http://schemas.openxmlformats.org/officeDocument/2006/relationships/image" Target="../media/image1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51520" y="1700213"/>
            <a:ext cx="8640960" cy="6223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None/>
            </a:pPr>
            <a:r>
              <a:rPr lang="hu-HU" alt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39. Útügyi Napok</a:t>
            </a:r>
          </a:p>
          <a:p>
            <a:pPr algn="ctr" eaLnBrk="1" hangingPunct="1">
              <a:buNone/>
            </a:pPr>
            <a:r>
              <a:rPr lang="hu-HU" altLang="hu-H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Győr, 2014. szeptember 24–25.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51520" y="2803525"/>
            <a:ext cx="8640960" cy="1920875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hu-HU" alt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Az útügyi </a:t>
            </a:r>
            <a:r>
              <a:rPr lang="hu-HU" altLang="hu-HU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hu-HU" alt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űszaki </a:t>
            </a:r>
            <a:r>
              <a:rPr lang="hu-HU" altLang="hu-HU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hu-HU" alt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zabályozás jelenlegi helyzete</a:t>
            </a: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1371600" y="2420938"/>
            <a:ext cx="64008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hu-HU" altLang="hu-HU" sz="2400" b="1" dirty="0"/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1371600" y="5301456"/>
            <a:ext cx="6400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hu-HU" altLang="hu-HU" sz="2800" dirty="0"/>
              <a:t> </a:t>
            </a:r>
            <a:r>
              <a:rPr lang="hu-HU" altLang="hu-HU" sz="2800" b="1" dirty="0"/>
              <a:t>Tombor Sándor</a:t>
            </a:r>
          </a:p>
        </p:txBody>
      </p:sp>
      <p:sp>
        <p:nvSpPr>
          <p:cNvPr id="7175" name="Rectangle 3"/>
          <p:cNvSpPr>
            <a:spLocks noChangeArrowheads="1"/>
          </p:cNvSpPr>
          <p:nvPr/>
        </p:nvSpPr>
        <p:spPr bwMode="auto">
          <a:xfrm>
            <a:off x="1371600" y="5877520"/>
            <a:ext cx="6400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hu-HU" altLang="hu-HU" sz="1600" dirty="0"/>
              <a:t> a MAÚT elnöke,</a:t>
            </a:r>
          </a:p>
          <a:p>
            <a:pPr algn="ctr">
              <a:lnSpc>
                <a:spcPct val="90000"/>
              </a:lnSpc>
            </a:pPr>
            <a:r>
              <a:rPr lang="hu-HU" altLang="hu-HU" sz="1600" dirty="0"/>
              <a:t>a KTI Nonprofit Kft. tanúsítási igazgatója</a:t>
            </a:r>
            <a:endParaRPr lang="hu-HU" altLang="hu-H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3"/>
          <p:cNvSpPr>
            <a:spLocks noChangeArrowheads="1"/>
          </p:cNvSpPr>
          <p:nvPr/>
        </p:nvSpPr>
        <p:spPr bwMode="auto">
          <a:xfrm>
            <a:off x="449267" y="1628800"/>
            <a:ext cx="8243887" cy="467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Felmentések – megrendelői </a:t>
            </a:r>
            <a:r>
              <a:rPr lang="hu-HU" altLang="hu-HU" sz="2400" b="1" dirty="0" smtClean="0">
                <a:solidFill>
                  <a:srgbClr val="000000"/>
                </a:solidFill>
              </a:rPr>
              <a:t>diszpozíció</a:t>
            </a:r>
            <a:endParaRPr lang="hu-HU" altLang="hu-HU" sz="2400" b="1" dirty="0">
              <a:solidFill>
                <a:srgbClr val="000000"/>
              </a:solidFill>
            </a:endParaRP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Műszaki színvonal, költség-haszon elemzés</a:t>
            </a: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Minőség – élettartam: ellenőrzési rendszer</a:t>
            </a: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Útügyi műszaki előírások </a:t>
            </a:r>
            <a:r>
              <a:rPr lang="hu-HU" altLang="hu-HU" sz="2400" b="1" dirty="0">
                <a:solidFill>
                  <a:srgbClr val="000000"/>
                </a:solidFill>
              </a:rPr>
              <a:t>a </a:t>
            </a:r>
            <a:r>
              <a:rPr lang="hu-HU" altLang="hu-HU" sz="2400" b="1" dirty="0" smtClean="0">
                <a:solidFill>
                  <a:srgbClr val="000000"/>
                </a:solidFill>
              </a:rPr>
              <a:t>tenderkiírásokban </a:t>
            </a:r>
            <a:endParaRPr lang="hu-HU" altLang="hu-HU" sz="2400" b="1" dirty="0">
              <a:solidFill>
                <a:srgbClr val="000000"/>
              </a:solidFill>
            </a:endParaRP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Útügyi </a:t>
            </a:r>
            <a:r>
              <a:rPr lang="hu-HU" altLang="hu-HU" sz="2400" b="1" dirty="0" smtClean="0">
                <a:solidFill>
                  <a:srgbClr val="000000"/>
                </a:solidFill>
              </a:rPr>
              <a:t>Szerződések Egységes Műszaki Feltételei </a:t>
            </a:r>
            <a:r>
              <a:rPr lang="hu-HU" altLang="hu-HU" sz="2400" b="1" dirty="0">
                <a:solidFill>
                  <a:srgbClr val="000000"/>
                </a:solidFill>
              </a:rPr>
              <a:t>(USZEF)</a:t>
            </a: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Szakemberek részvétele a kidolgozásban</a:t>
            </a:r>
          </a:p>
          <a:p>
            <a:pPr marL="271463" indent="-271463">
              <a:spcBef>
                <a:spcPct val="30000"/>
              </a:spcBef>
            </a:pPr>
            <a:endParaRPr lang="hu-HU" altLang="hu-HU" sz="2400" dirty="0">
              <a:solidFill>
                <a:srgbClr val="000000"/>
              </a:solidFill>
            </a:endParaRPr>
          </a:p>
        </p:txBody>
      </p:sp>
      <p:sp>
        <p:nvSpPr>
          <p:cNvPr id="6" name="Szövegdoboz 4"/>
          <p:cNvSpPr txBox="1">
            <a:spLocks noChangeArrowheads="1"/>
          </p:cNvSpPr>
          <p:nvPr/>
        </p:nvSpPr>
        <p:spPr bwMode="auto">
          <a:xfrm>
            <a:off x="1692126" y="333375"/>
            <a:ext cx="583220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3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Tapasztalatok 2.</a:t>
            </a:r>
            <a:endParaRPr lang="hu-HU" altLang="hu-HU" sz="3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945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églalap 2"/>
          <p:cNvSpPr/>
          <p:nvPr/>
        </p:nvSpPr>
        <p:spPr>
          <a:xfrm>
            <a:off x="323528" y="2132856"/>
            <a:ext cx="85689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40000"/>
              </a:spcBef>
            </a:pPr>
            <a:r>
              <a:rPr lang="hu-HU" altLang="hu-HU" sz="4400" b="1" dirty="0" smtClean="0">
                <a:solidFill>
                  <a:srgbClr val="000000"/>
                </a:solidFill>
              </a:rPr>
              <a:t>JOGSZABÁLYI HÁTTÉR</a:t>
            </a:r>
            <a:endParaRPr lang="hu-HU" altLang="hu-HU" sz="44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5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251520" y="1268421"/>
            <a:ext cx="864096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hu-HU" altLang="hu-HU" sz="2800" b="1" dirty="0" smtClean="0">
                <a:solidFill>
                  <a:srgbClr val="000000"/>
                </a:solidFill>
              </a:rPr>
              <a:t>HIERARCHIA</a:t>
            </a:r>
            <a:endParaRPr lang="hu-HU" altLang="hu-HU" sz="2800" b="1" dirty="0">
              <a:solidFill>
                <a:srgbClr val="000000"/>
              </a:solidFill>
            </a:endParaRPr>
          </a:p>
        </p:txBody>
      </p:sp>
      <p:grpSp>
        <p:nvGrpSpPr>
          <p:cNvPr id="7" name="Group 10"/>
          <p:cNvGrpSpPr>
            <a:grpSpLocks/>
          </p:cNvGrpSpPr>
          <p:nvPr/>
        </p:nvGrpSpPr>
        <p:grpSpPr bwMode="auto">
          <a:xfrm>
            <a:off x="1835700" y="2596648"/>
            <a:ext cx="5508625" cy="2951882"/>
            <a:chOff x="1608" y="1043"/>
            <a:chExt cx="8674" cy="14067"/>
          </a:xfrm>
        </p:grpSpPr>
        <p:cxnSp>
          <p:nvCxnSpPr>
            <p:cNvPr id="8" name="AutoShape 11"/>
            <p:cNvCxnSpPr>
              <a:cxnSpLocks noChangeShapeType="1"/>
            </p:cNvCxnSpPr>
            <p:nvPr/>
          </p:nvCxnSpPr>
          <p:spPr bwMode="auto">
            <a:xfrm>
              <a:off x="5945" y="5157"/>
              <a:ext cx="1" cy="4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" name="AutoShape 12"/>
            <p:cNvCxnSpPr>
              <a:cxnSpLocks noChangeShapeType="1"/>
            </p:cNvCxnSpPr>
            <p:nvPr/>
          </p:nvCxnSpPr>
          <p:spPr bwMode="auto">
            <a:xfrm>
              <a:off x="5945" y="10113"/>
              <a:ext cx="1" cy="3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0" name="Group 13"/>
            <p:cNvGrpSpPr>
              <a:grpSpLocks/>
            </p:cNvGrpSpPr>
            <p:nvPr/>
          </p:nvGrpSpPr>
          <p:grpSpPr bwMode="auto">
            <a:xfrm>
              <a:off x="1608" y="1043"/>
              <a:ext cx="8674" cy="14067"/>
              <a:chOff x="1608" y="1043"/>
              <a:chExt cx="8674" cy="14067"/>
            </a:xfrm>
          </p:grpSpPr>
          <p:sp>
            <p:nvSpPr>
              <p:cNvPr id="11" name="Text Box 15"/>
              <p:cNvSpPr txBox="1">
                <a:spLocks noChangeArrowheads="1"/>
              </p:cNvSpPr>
              <p:nvPr/>
            </p:nvSpPr>
            <p:spPr bwMode="auto">
              <a:xfrm>
                <a:off x="1608" y="1043"/>
                <a:ext cx="8674" cy="4116"/>
              </a:xfrm>
              <a:prstGeom prst="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200000"/>
                  </a:lnSpc>
                </a:pPr>
                <a:r>
                  <a:rPr lang="hu-HU" altLang="hu-HU" sz="2000" b="1" dirty="0">
                    <a:solidFill>
                      <a:srgbClr val="000000"/>
                    </a:solidFill>
                    <a:latin typeface="Calibri" pitchFamily="34" charset="0"/>
                  </a:rPr>
                  <a:t>JOGSZABÁLYOK</a:t>
                </a:r>
                <a:endParaRPr lang="hu-HU" altLang="hu-HU" sz="2000" b="1" dirty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>
                  <a:spcAft>
                    <a:spcPts val="1000"/>
                  </a:spcAft>
                </a:pPr>
                <a:endParaRPr lang="hu-HU" altLang="hu-HU" sz="1400" dirty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>
                  <a:spcAft>
                    <a:spcPts val="1000"/>
                  </a:spcAft>
                </a:pPr>
                <a:r>
                  <a:rPr lang="hu-HU" altLang="hu-HU" sz="1400" dirty="0">
                    <a:solidFill>
                      <a:srgbClr val="000000"/>
                    </a:solidFill>
                    <a:latin typeface="Times New Roman" pitchFamily="18" charset="0"/>
                  </a:rPr>
                  <a:t>	</a:t>
                </a:r>
                <a:r>
                  <a:rPr lang="hu-HU" altLang="hu-HU" sz="1400" dirty="0">
                    <a:solidFill>
                      <a:srgbClr val="000000"/>
                    </a:solidFill>
                    <a:latin typeface="Calibri" pitchFamily="34" charset="0"/>
                  </a:rPr>
                  <a:t>	</a:t>
                </a:r>
                <a:endParaRPr lang="hu-HU" altLang="hu-H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Text Box 24"/>
              <p:cNvSpPr txBox="1">
                <a:spLocks noChangeArrowheads="1"/>
              </p:cNvSpPr>
              <p:nvPr/>
            </p:nvSpPr>
            <p:spPr bwMode="auto">
              <a:xfrm>
                <a:off x="1608" y="5646"/>
                <a:ext cx="8674" cy="4467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200000"/>
                  </a:lnSpc>
                </a:pPr>
                <a:r>
                  <a:rPr lang="hu-HU" altLang="hu-HU" sz="2000" b="1" dirty="0">
                    <a:solidFill>
                      <a:srgbClr val="000000"/>
                    </a:solidFill>
                    <a:latin typeface="Calibri" pitchFamily="34" charset="0"/>
                  </a:rPr>
                  <a:t>NEMZETI SZABVÁNYOK</a:t>
                </a:r>
                <a:endParaRPr lang="hu-HU" altLang="hu-HU" sz="2000" b="1" dirty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>
                  <a:spcAft>
                    <a:spcPts val="1000"/>
                  </a:spcAft>
                </a:pPr>
                <a:r>
                  <a:rPr lang="hu-HU" altLang="hu-HU" sz="1400" dirty="0">
                    <a:solidFill>
                      <a:srgbClr val="000000"/>
                    </a:solidFill>
                    <a:latin typeface="Times New Roman" pitchFamily="18" charset="0"/>
                  </a:rPr>
                  <a:t>	</a:t>
                </a:r>
                <a:endParaRPr lang="hu-HU" altLang="hu-H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Text Box 31"/>
              <p:cNvSpPr txBox="1">
                <a:spLocks noChangeArrowheads="1"/>
              </p:cNvSpPr>
              <p:nvPr/>
            </p:nvSpPr>
            <p:spPr bwMode="auto">
              <a:xfrm>
                <a:off x="1608" y="10465"/>
                <a:ext cx="8674" cy="4645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200000"/>
                  </a:lnSpc>
                </a:pPr>
                <a:r>
                  <a:rPr lang="hu-HU" altLang="hu-HU" sz="2000" b="1" dirty="0">
                    <a:solidFill>
                      <a:srgbClr val="000000"/>
                    </a:solidFill>
                    <a:latin typeface="Calibri" pitchFamily="34" charset="0"/>
                  </a:rPr>
                  <a:t>SZAKMAI ÉS VÁLLALATI SZABVÁNYKIADVÁNYOK</a:t>
                </a:r>
              </a:p>
              <a:p>
                <a:pPr>
                  <a:spcAft>
                    <a:spcPts val="1000"/>
                  </a:spcAft>
                </a:pPr>
                <a:endParaRPr lang="hu-HU" altLang="hu-HU" sz="1400" dirty="0">
                  <a:solidFill>
                    <a:srgbClr val="000000"/>
                  </a:solidFill>
                  <a:latin typeface="Times New Roman" pitchFamily="18" charset="0"/>
                </a:endParaRPr>
              </a:p>
              <a:p>
                <a:pPr>
                  <a:spcAft>
                    <a:spcPts val="1000"/>
                  </a:spcAft>
                </a:pPr>
                <a:r>
                  <a:rPr lang="hu-HU" altLang="hu-HU" sz="1400" dirty="0">
                    <a:solidFill>
                      <a:srgbClr val="000000"/>
                    </a:solidFill>
                    <a:latin typeface="Times New Roman" pitchFamily="18" charset="0"/>
                  </a:rPr>
                  <a:t>	</a:t>
                </a:r>
                <a:endParaRPr lang="hu-HU" altLang="hu-H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0" name="Szövegdoboz 4"/>
          <p:cNvSpPr txBox="1">
            <a:spLocks noChangeArrowheads="1"/>
          </p:cNvSpPr>
          <p:nvPr/>
        </p:nvSpPr>
        <p:spPr bwMode="auto">
          <a:xfrm>
            <a:off x="1692126" y="333375"/>
            <a:ext cx="583220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3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Jogszabályi háttér</a:t>
            </a:r>
            <a:endParaRPr lang="hu-HU" altLang="hu-HU" sz="3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83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371600" y="1412875"/>
            <a:ext cx="6400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hu-HU" altLang="hu-HU" sz="2800" b="1" dirty="0" smtClean="0">
                <a:solidFill>
                  <a:srgbClr val="000000"/>
                </a:solidFill>
              </a:rPr>
              <a:t> AZ EURÓPAI JOGSZABÁLYOK RENDSZERE ÉS HIERARCHIÁJA </a:t>
            </a:r>
            <a:endParaRPr lang="hu-HU" altLang="hu-HU" sz="2800" b="1" dirty="0">
              <a:solidFill>
                <a:srgbClr val="000000"/>
              </a:solidFill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881067" y="2708928"/>
            <a:ext cx="7380287" cy="30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3538" indent="-363538">
              <a:buFont typeface="Arial" pitchFamily="34" charset="0"/>
              <a:buChar char="•"/>
              <a:defRPr/>
            </a:pPr>
            <a:r>
              <a:rPr lang="hu-HU" sz="2400" dirty="0">
                <a:solidFill>
                  <a:srgbClr val="000000"/>
                </a:solidFill>
              </a:rPr>
              <a:t>„Elsődleges” jogszabály: </a:t>
            </a:r>
          </a:p>
          <a:p>
            <a:pPr>
              <a:defRPr/>
            </a:pPr>
            <a:r>
              <a:rPr lang="hu-HU" sz="2400" dirty="0">
                <a:solidFill>
                  <a:srgbClr val="000000"/>
                </a:solidFill>
              </a:rPr>
              <a:t>	</a:t>
            </a:r>
            <a:r>
              <a:rPr lang="hu-HU" sz="2400" b="1" dirty="0" smtClean="0">
                <a:solidFill>
                  <a:srgbClr val="000000"/>
                </a:solidFill>
              </a:rPr>
              <a:t>– </a:t>
            </a:r>
            <a:r>
              <a:rPr lang="hu-HU" sz="2400" b="1" dirty="0">
                <a:solidFill>
                  <a:srgbClr val="000000"/>
                </a:solidFill>
              </a:rPr>
              <a:t>alapszerződés</a:t>
            </a:r>
            <a:r>
              <a:rPr lang="hu-HU" sz="2400" dirty="0">
                <a:solidFill>
                  <a:srgbClr val="000000"/>
                </a:solidFill>
              </a:rPr>
              <a:t> (alapszerződést 	kiegészítő, módosító szerződések és a 	csatlakozási szerződések)</a:t>
            </a:r>
          </a:p>
          <a:p>
            <a:pPr marL="363538" indent="-363538">
              <a:buFont typeface="Arial" pitchFamily="34" charset="0"/>
              <a:buChar char="•"/>
              <a:defRPr/>
            </a:pPr>
            <a:r>
              <a:rPr lang="hu-HU" sz="2400" dirty="0">
                <a:solidFill>
                  <a:srgbClr val="000000"/>
                </a:solidFill>
              </a:rPr>
              <a:t>„Másodlagos” jogszabályok:</a:t>
            </a:r>
          </a:p>
          <a:p>
            <a:pPr>
              <a:defRPr/>
            </a:pPr>
            <a:r>
              <a:rPr lang="hu-HU" sz="2400" dirty="0">
                <a:solidFill>
                  <a:srgbClr val="000000"/>
                </a:solidFill>
              </a:rPr>
              <a:t>	</a:t>
            </a:r>
            <a:r>
              <a:rPr lang="hu-HU" sz="2400" b="1" dirty="0">
                <a:solidFill>
                  <a:srgbClr val="000000"/>
                </a:solidFill>
              </a:rPr>
              <a:t>–</a:t>
            </a:r>
            <a:r>
              <a:rPr lang="hu-HU" sz="2400" dirty="0" smtClean="0">
                <a:solidFill>
                  <a:srgbClr val="000000"/>
                </a:solidFill>
              </a:rPr>
              <a:t> </a:t>
            </a:r>
            <a:r>
              <a:rPr lang="hu-HU" sz="2400" b="1" dirty="0">
                <a:solidFill>
                  <a:srgbClr val="000000"/>
                </a:solidFill>
              </a:rPr>
              <a:t>rendelet</a:t>
            </a:r>
          </a:p>
          <a:p>
            <a:pPr>
              <a:defRPr/>
            </a:pPr>
            <a:r>
              <a:rPr lang="hu-HU" sz="2400" b="1" dirty="0">
                <a:solidFill>
                  <a:srgbClr val="000000"/>
                </a:solidFill>
              </a:rPr>
              <a:t>	</a:t>
            </a:r>
            <a:r>
              <a:rPr lang="hu-HU" sz="2400" b="1" dirty="0" smtClean="0">
                <a:solidFill>
                  <a:srgbClr val="000000"/>
                </a:solidFill>
              </a:rPr>
              <a:t>– </a:t>
            </a:r>
            <a:r>
              <a:rPr lang="hu-HU" sz="2400" b="1" dirty="0">
                <a:solidFill>
                  <a:srgbClr val="000000"/>
                </a:solidFill>
              </a:rPr>
              <a:t>irányelv</a:t>
            </a:r>
          </a:p>
          <a:p>
            <a:pPr>
              <a:defRPr/>
            </a:pPr>
            <a:r>
              <a:rPr lang="hu-HU" sz="2400" b="1" dirty="0">
                <a:solidFill>
                  <a:srgbClr val="000000"/>
                </a:solidFill>
              </a:rPr>
              <a:t>	</a:t>
            </a:r>
            <a:r>
              <a:rPr lang="hu-HU" sz="2400" b="1" dirty="0" smtClean="0">
                <a:solidFill>
                  <a:srgbClr val="000000"/>
                </a:solidFill>
              </a:rPr>
              <a:t>– </a:t>
            </a:r>
            <a:r>
              <a:rPr lang="hu-HU" sz="2400" b="1" dirty="0">
                <a:solidFill>
                  <a:srgbClr val="000000"/>
                </a:solidFill>
              </a:rPr>
              <a:t>határozat</a:t>
            </a:r>
            <a:endParaRPr lang="hu-HU" sz="2400" dirty="0">
              <a:solidFill>
                <a:srgbClr val="000000"/>
              </a:solidFill>
            </a:endParaRPr>
          </a:p>
        </p:txBody>
      </p:sp>
      <p:sp>
        <p:nvSpPr>
          <p:cNvPr id="5" name="Szövegdoboz 4"/>
          <p:cNvSpPr txBox="1">
            <a:spLocks noChangeArrowheads="1"/>
          </p:cNvSpPr>
          <p:nvPr/>
        </p:nvSpPr>
        <p:spPr bwMode="auto">
          <a:xfrm>
            <a:off x="1692126" y="333375"/>
            <a:ext cx="583220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3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Jogszabályi háttér</a:t>
            </a:r>
            <a:endParaRPr lang="hu-HU" altLang="hu-HU" sz="3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155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371600" y="1412875"/>
            <a:ext cx="6400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hu-HU" altLang="hu-HU" sz="2800" b="1" dirty="0" smtClean="0">
                <a:solidFill>
                  <a:srgbClr val="000000"/>
                </a:solidFill>
              </a:rPr>
              <a:t>  HAZAI JOGSZABÁLYOK RENDSZERE </a:t>
            </a:r>
            <a:endParaRPr lang="hu-HU" altLang="hu-HU" sz="2800" b="1" dirty="0">
              <a:solidFill>
                <a:srgbClr val="000000"/>
              </a:solidFill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881067" y="2708928"/>
            <a:ext cx="7380287" cy="3098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törvény</a:t>
            </a:r>
          </a:p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kormányrendelet</a:t>
            </a:r>
          </a:p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miniszterelnöki rendelet</a:t>
            </a:r>
          </a:p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miniszteri rendelet</a:t>
            </a:r>
          </a:p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a Magyar Nemzeti Bank elnökének rendelete</a:t>
            </a:r>
          </a:p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önálló szabályozó szerv vezetőjének rendelete</a:t>
            </a:r>
          </a:p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önkormányzati rendelet</a:t>
            </a:r>
          </a:p>
        </p:txBody>
      </p:sp>
      <p:sp>
        <p:nvSpPr>
          <p:cNvPr id="5" name="Szövegdoboz 4"/>
          <p:cNvSpPr txBox="1">
            <a:spLocks noChangeArrowheads="1"/>
          </p:cNvSpPr>
          <p:nvPr/>
        </p:nvSpPr>
        <p:spPr bwMode="auto">
          <a:xfrm>
            <a:off x="1692126" y="333375"/>
            <a:ext cx="583220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3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Jogszabályi háttér</a:t>
            </a:r>
            <a:endParaRPr lang="hu-HU" altLang="hu-HU" sz="3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26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79392" y="1268421"/>
            <a:ext cx="87852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hu-HU" altLang="hu-HU" sz="2800" b="1" dirty="0">
              <a:solidFill>
                <a:srgbClr val="000000"/>
              </a:solidFill>
            </a:endParaRPr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971600" y="1412776"/>
            <a:ext cx="7200800" cy="475252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hu-HU" altLang="hu-H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u-HU" altLang="hu-H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altLang="hu-H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JOGILAG SZABÁLYOZOTT ÉS JOGSZABÁLYBAN HIVATKOZOTT DOKUMENTUMOK</a:t>
            </a:r>
            <a:br>
              <a:rPr lang="hu-HU" altLang="hu-HU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u-HU" altLang="hu-HU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0850">
              <a:spcAft>
                <a:spcPts val="1000"/>
              </a:spcAft>
            </a:pPr>
            <a:r>
              <a:rPr lang="hu-HU" altLang="hu-HU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Nemzeti </a:t>
            </a:r>
            <a:r>
              <a:rPr lang="hu-HU" altLang="hu-H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szabványok</a:t>
            </a:r>
          </a:p>
          <a:p>
            <a:pPr marL="450850">
              <a:spcAft>
                <a:spcPts val="1000"/>
              </a:spcAft>
            </a:pPr>
            <a:r>
              <a:rPr lang="hu-HU" altLang="hu-H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hu-HU" altLang="hu-H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nemzetközi forrású</a:t>
            </a:r>
          </a:p>
          <a:p>
            <a:pPr marL="450850">
              <a:spcAft>
                <a:spcPts val="1000"/>
              </a:spcAft>
            </a:pPr>
            <a:r>
              <a:rPr lang="hu-HU" altLang="hu-H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hu-HU" altLang="hu-H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európai forrású (pl. </a:t>
            </a:r>
            <a:r>
              <a:rPr lang="hu-HU" altLang="hu-HU" sz="16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Eurocode</a:t>
            </a:r>
            <a:r>
              <a:rPr lang="hu-HU" altLang="hu-H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hu-HU" altLang="hu-HU" sz="1600" noProof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hu-HU" altLang="hu-HU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0850">
              <a:spcAft>
                <a:spcPts val="1000"/>
              </a:spcAft>
            </a:pPr>
            <a:r>
              <a:rPr lang="hu-HU" altLang="hu-H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hu-HU" altLang="hu-H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tisztán hazai </a:t>
            </a:r>
            <a:r>
              <a:rPr lang="hu-HU" altLang="hu-H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kidolgozású</a:t>
            </a:r>
            <a:br>
              <a:rPr lang="hu-HU" altLang="hu-H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u-HU" altLang="hu-HU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0850">
              <a:spcAft>
                <a:spcPts val="1000"/>
              </a:spcAft>
            </a:pPr>
            <a:r>
              <a:rPr lang="hu-HU" altLang="hu-HU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Szabvány </a:t>
            </a:r>
            <a:r>
              <a:rPr lang="hu-HU" altLang="hu-HU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jellegű egyedi műszaki </a:t>
            </a:r>
            <a:r>
              <a:rPr lang="hu-HU" altLang="hu-HU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specifikációk</a:t>
            </a:r>
            <a:endParaRPr lang="hu-HU" altLang="hu-HU" sz="16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0850">
              <a:spcAft>
                <a:spcPts val="1000"/>
              </a:spcAft>
            </a:pPr>
            <a:r>
              <a:rPr lang="hu-HU" altLang="hu-H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Pl.: építési </a:t>
            </a:r>
            <a:r>
              <a:rPr lang="hu-HU" altLang="hu-H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termékek egyedi műszaki specifikációi</a:t>
            </a:r>
          </a:p>
          <a:p>
            <a:pPr marL="450850">
              <a:spcAft>
                <a:spcPts val="1000"/>
              </a:spcAft>
            </a:pPr>
            <a:r>
              <a:rPr lang="hu-HU" altLang="hu-H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hu-HU" altLang="hu-H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ETA, EAD</a:t>
            </a:r>
          </a:p>
          <a:p>
            <a:pPr marL="450850">
              <a:spcAft>
                <a:spcPts val="1000"/>
              </a:spcAft>
            </a:pPr>
            <a:r>
              <a:rPr lang="hu-HU" altLang="hu-H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hu-HU" altLang="hu-HU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NMÉ</a:t>
            </a:r>
          </a:p>
        </p:txBody>
      </p:sp>
      <p:sp>
        <p:nvSpPr>
          <p:cNvPr id="13" name="Szövegdoboz 4"/>
          <p:cNvSpPr txBox="1">
            <a:spLocks noChangeArrowheads="1"/>
          </p:cNvSpPr>
          <p:nvPr/>
        </p:nvSpPr>
        <p:spPr bwMode="auto">
          <a:xfrm>
            <a:off x="1692126" y="333375"/>
            <a:ext cx="583220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3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Jogszabályi háttér</a:t>
            </a:r>
            <a:endParaRPr lang="hu-HU" altLang="hu-HU" sz="3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30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2"/>
          <p:cNvGrpSpPr>
            <a:grpSpLocks/>
          </p:cNvGrpSpPr>
          <p:nvPr/>
        </p:nvGrpSpPr>
        <p:grpSpPr bwMode="auto">
          <a:xfrm>
            <a:off x="966180" y="1268760"/>
            <a:ext cx="7200800" cy="5066003"/>
            <a:chOff x="1608" y="10465"/>
            <a:chExt cx="8674" cy="5676"/>
          </a:xfrm>
        </p:grpSpPr>
        <p:sp>
          <p:nvSpPr>
            <p:cNvPr id="14" name="Text Box 3"/>
            <p:cNvSpPr txBox="1">
              <a:spLocks noChangeArrowheads="1"/>
            </p:cNvSpPr>
            <p:nvPr/>
          </p:nvSpPr>
          <p:spPr bwMode="auto">
            <a:xfrm>
              <a:off x="1608" y="10465"/>
              <a:ext cx="8674" cy="56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1800"/>
                </a:spcBef>
                <a:spcAft>
                  <a:spcPts val="1000"/>
                </a:spcAft>
              </a:pPr>
              <a:r>
                <a:rPr lang="hu-HU" sz="20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/>
              </a:r>
              <a:br>
                <a:rPr lang="hu-HU" sz="20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hu-HU" sz="20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JOGILAG NEM SZABÁLYOZOTT DOKUMENTUM</a:t>
              </a:r>
              <a:endParaRPr lang="hu-HU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0850">
                <a:spcBef>
                  <a:spcPts val="600"/>
                </a:spcBef>
                <a:spcAft>
                  <a:spcPts val="1000"/>
                </a:spcAft>
                <a:defRPr/>
              </a:pPr>
              <a:r>
                <a:rPr lang="hu-HU" sz="1600" b="1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Jogszabályban </a:t>
              </a:r>
              <a:r>
                <a:rPr lang="hu-HU" sz="16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nem vagy részben hivatkozott</a:t>
              </a:r>
            </a:p>
            <a:p>
              <a:pPr marL="450850">
                <a:spcAft>
                  <a:spcPts val="1000"/>
                </a:spcAft>
              </a:pPr>
              <a:r>
                <a:rPr lang="hu-HU" altLang="hu-HU" sz="1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Szakmai </a:t>
              </a: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szabványosítási kiadványok</a:t>
              </a:r>
            </a:p>
            <a:p>
              <a:pPr marL="450850">
                <a:spcAft>
                  <a:spcPts val="600"/>
                </a:spcAft>
              </a:pP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hu-HU" altLang="hu-HU" sz="1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 </a:t>
              </a: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ÚME</a:t>
              </a:r>
            </a:p>
            <a:p>
              <a:pPr marL="450850">
                <a:spcAft>
                  <a:spcPts val="600"/>
                </a:spcAft>
              </a:pP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hu-HU" altLang="hu-HU" sz="1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 </a:t>
              </a: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UIC döntvény</a:t>
              </a:r>
            </a:p>
            <a:p>
              <a:pPr marL="450850">
                <a:spcAft>
                  <a:spcPts val="600"/>
                </a:spcAft>
              </a:pP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hu-HU" altLang="hu-HU" sz="1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 </a:t>
              </a:r>
              <a:r>
                <a:rPr lang="hu-HU" altLang="hu-HU" sz="1400" dirty="0" err="1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Railway</a:t>
              </a: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Group Standard </a:t>
              </a:r>
            </a:p>
            <a:p>
              <a:pPr marL="450850">
                <a:spcAft>
                  <a:spcPts val="600"/>
                </a:spcAft>
              </a:pP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hu-HU" altLang="hu-HU" sz="1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 </a:t>
              </a: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stb.</a:t>
              </a:r>
            </a:p>
            <a:p>
              <a:pPr>
                <a:spcAft>
                  <a:spcPts val="1000"/>
                </a:spcAft>
              </a:pPr>
              <a:r>
                <a:rPr lang="hu-HU" altLang="hu-HU" sz="1400" dirty="0">
                  <a:solidFill>
                    <a:srgbClr val="000000"/>
                  </a:solidFill>
                  <a:latin typeface="Calibri" pitchFamily="34" charset="0"/>
                </a:rPr>
                <a:t>	----------------------------------------</a:t>
              </a:r>
            </a:p>
            <a:p>
              <a:pPr marL="450850">
                <a:spcAft>
                  <a:spcPts val="1000"/>
                </a:spcAft>
              </a:pPr>
              <a:r>
                <a:rPr lang="hu-HU" sz="16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Jogszabályban nem hivatkozott </a:t>
              </a:r>
              <a:endParaRPr lang="hu-HU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450850">
                <a:spcAft>
                  <a:spcPts val="1000"/>
                </a:spcAft>
              </a:pPr>
              <a:r>
                <a:rPr lang="hu-HU" altLang="hu-HU" sz="1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Vállalati </a:t>
              </a: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szabványosítási kiadványok </a:t>
              </a:r>
              <a:r>
                <a:rPr lang="hu-HU" altLang="hu-HU" sz="1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marL="450850">
                <a:spcAft>
                  <a:spcPts val="1000"/>
                </a:spcAft>
              </a:pPr>
              <a:r>
                <a:rPr lang="hu-HU" altLang="hu-HU" sz="1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Vállalati hatáskör!)</a:t>
              </a:r>
            </a:p>
            <a:p>
              <a:pPr marL="450850">
                <a:spcAft>
                  <a:spcPts val="600"/>
                </a:spcAft>
              </a:pP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hu-HU" altLang="hu-HU" sz="1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 </a:t>
              </a: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MÁV vállalati szabvány</a:t>
              </a:r>
            </a:p>
            <a:p>
              <a:pPr marL="450850">
                <a:spcAft>
                  <a:spcPts val="600"/>
                </a:spcAft>
              </a:pP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hu-HU" altLang="hu-HU" sz="1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 </a:t>
              </a: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MÁV Vezérigazgatói utasítás</a:t>
              </a:r>
            </a:p>
            <a:p>
              <a:pPr marL="450850">
                <a:spcAft>
                  <a:spcPts val="600"/>
                </a:spcAft>
              </a:pP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	</a:t>
              </a:r>
              <a:r>
                <a:rPr lang="hu-HU" altLang="hu-HU" sz="1400" dirty="0" smtClean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 </a:t>
              </a:r>
              <a:r>
                <a:rPr lang="hu-HU" altLang="hu-HU" sz="140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stb.</a:t>
              </a:r>
              <a:endParaRPr lang="hu-HU" altLang="hu-HU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" name="Group 4"/>
            <p:cNvGrpSpPr>
              <a:grpSpLocks/>
            </p:cNvGrpSpPr>
            <p:nvPr/>
          </p:nvGrpSpPr>
          <p:grpSpPr bwMode="auto">
            <a:xfrm>
              <a:off x="8390" y="11291"/>
              <a:ext cx="1690" cy="4733"/>
              <a:chOff x="8390" y="11291"/>
              <a:chExt cx="1690" cy="4733"/>
            </a:xfrm>
          </p:grpSpPr>
          <p:sp>
            <p:nvSpPr>
              <p:cNvPr id="16" name="Text Box 5"/>
              <p:cNvSpPr txBox="1">
                <a:spLocks noChangeArrowheads="1"/>
              </p:cNvSpPr>
              <p:nvPr/>
            </p:nvSpPr>
            <p:spPr bwMode="auto">
              <a:xfrm>
                <a:off x="9310" y="11291"/>
                <a:ext cx="770" cy="40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spcAft>
                    <a:spcPts val="1000"/>
                  </a:spcAft>
                  <a:defRPr/>
                </a:pPr>
                <a:endParaRPr lang="hu-HU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Text Box 13"/>
              <p:cNvSpPr txBox="1">
                <a:spLocks noChangeArrowheads="1"/>
              </p:cNvSpPr>
              <p:nvPr/>
            </p:nvSpPr>
            <p:spPr bwMode="auto">
              <a:xfrm>
                <a:off x="8390" y="13580"/>
                <a:ext cx="921" cy="2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vert270"/>
              <a:lstStyle/>
              <a:p>
                <a:pPr algn="ctr">
                  <a:spcAft>
                    <a:spcPts val="1000"/>
                  </a:spcAft>
                  <a:defRPr/>
                </a:pPr>
                <a:endParaRPr lang="hu-HU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61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468317" y="2348880"/>
            <a:ext cx="8243887" cy="3886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b="1" dirty="0" smtClean="0"/>
              <a:t>Ismételt alkalmazásra szolgál</a:t>
            </a:r>
          </a:p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b="1" dirty="0" smtClean="0"/>
              <a:t>Szabályokat, útmutatást vagy jellemzőket tartalmaz</a:t>
            </a:r>
          </a:p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b="1" dirty="0" smtClean="0"/>
              <a:t>Optimális megoldást jelent</a:t>
            </a:r>
          </a:p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b="1" dirty="0" smtClean="0"/>
              <a:t>Közmegegyezéssel készült</a:t>
            </a:r>
          </a:p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b="1" dirty="0" smtClean="0"/>
              <a:t>Arra illetékes, elismert szerv jóváhagyta</a:t>
            </a:r>
          </a:p>
          <a:p>
            <a:pPr marL="271463" indent="-271463">
              <a:lnSpc>
                <a:spcPct val="80000"/>
              </a:lnSpc>
              <a:spcBef>
                <a:spcPct val="30000"/>
              </a:spcBef>
            </a:pPr>
            <a:endParaRPr lang="hu-HU" altLang="hu-HU" sz="2800" dirty="0"/>
          </a:p>
        </p:txBody>
      </p:sp>
      <p:sp>
        <p:nvSpPr>
          <p:cNvPr id="6" name="Szövegdoboz 5"/>
          <p:cNvSpPr txBox="1">
            <a:spLocks noChangeArrowheads="1"/>
          </p:cNvSpPr>
          <p:nvPr/>
        </p:nvSpPr>
        <p:spPr bwMode="auto">
          <a:xfrm>
            <a:off x="1835696" y="333375"/>
            <a:ext cx="56886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3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Szabványosítás jellemzői</a:t>
            </a:r>
            <a:endParaRPr lang="hu-HU" altLang="hu-HU" sz="3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468317" y="2420888"/>
            <a:ext cx="8243887" cy="38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dirty="0" smtClean="0"/>
              <a:t>A </a:t>
            </a:r>
            <a:r>
              <a:rPr lang="hu-HU" altLang="hu-HU" sz="2400" b="1" dirty="0" smtClean="0"/>
              <a:t>jogszabályokra</a:t>
            </a:r>
            <a:r>
              <a:rPr lang="hu-HU" altLang="hu-HU" sz="2400" dirty="0" smtClean="0"/>
              <a:t> nem terjed ki a szerzői jogvédelem. </a:t>
            </a:r>
          </a:p>
          <a:p>
            <a:pPr marL="363538" indent="-363538">
              <a:spcBef>
                <a:spcPts val="600"/>
              </a:spcBef>
              <a:buFont typeface="Arial" pitchFamily="34" charset="0"/>
              <a:buChar char="•"/>
            </a:pPr>
            <a:r>
              <a:rPr lang="hu-HU" altLang="hu-HU" sz="2400" i="1" dirty="0" smtClean="0"/>
              <a:t>Az önkéntes </a:t>
            </a:r>
            <a:r>
              <a:rPr lang="hu-HU" altLang="hu-HU" sz="2400" b="1" i="1" dirty="0" smtClean="0"/>
              <a:t>szabványok</a:t>
            </a:r>
            <a:r>
              <a:rPr lang="hu-HU" altLang="hu-HU" sz="2400" i="1" dirty="0" smtClean="0"/>
              <a:t> – más szellemi termékekhez hasonlóan – szerzői jogvédelem alatt állnak. </a:t>
            </a:r>
          </a:p>
        </p:txBody>
      </p:sp>
      <p:sp>
        <p:nvSpPr>
          <p:cNvPr id="6" name="Szövegdoboz 5"/>
          <p:cNvSpPr txBox="1">
            <a:spLocks noChangeArrowheads="1"/>
          </p:cNvSpPr>
          <p:nvPr/>
        </p:nvSpPr>
        <p:spPr bwMode="auto">
          <a:xfrm>
            <a:off x="1692126" y="333375"/>
            <a:ext cx="583220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3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Szerzői jogvédelem</a:t>
            </a:r>
            <a:endParaRPr lang="hu-HU" altLang="hu-HU" sz="3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Rectangle 3"/>
          <p:cNvSpPr>
            <a:spLocks noChangeArrowheads="1"/>
          </p:cNvSpPr>
          <p:nvPr/>
        </p:nvSpPr>
        <p:spPr bwMode="auto">
          <a:xfrm>
            <a:off x="179392" y="1268416"/>
            <a:ext cx="87852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hu-HU" altLang="hu-HU" sz="2800" b="1"/>
              <a:t> A SZABÁLYOZÁS INTÉZMÉNYI RENDSZERÉNEK TOVÁBBFEJLESZTÉSE</a:t>
            </a:r>
          </a:p>
        </p:txBody>
      </p:sp>
      <p:sp>
        <p:nvSpPr>
          <p:cNvPr id="77828" name="Rectangle 3"/>
          <p:cNvSpPr>
            <a:spLocks noChangeArrowheads="1"/>
          </p:cNvSpPr>
          <p:nvPr/>
        </p:nvSpPr>
        <p:spPr bwMode="auto">
          <a:xfrm>
            <a:off x="449267" y="2492375"/>
            <a:ext cx="8243887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 smtClean="0"/>
              <a:t>NFM – MAÚT együttműködési </a:t>
            </a:r>
            <a:r>
              <a:rPr lang="hu-HU" altLang="hu-HU" sz="2400" b="1" dirty="0"/>
              <a:t>megállapodás</a:t>
            </a: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 smtClean="0"/>
              <a:t>Az útügyi műszaki előírások kidolgozási </a:t>
            </a:r>
            <a:r>
              <a:rPr lang="hu-HU" altLang="hu-HU" sz="2400" b="1" dirty="0"/>
              <a:t>rendjének újbóli meghatározása</a:t>
            </a: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/>
              <a:t>EU-s </a:t>
            </a:r>
            <a:r>
              <a:rPr lang="hu-HU" altLang="hu-HU" sz="2400" b="1" dirty="0" err="1"/>
              <a:t>notifikációs</a:t>
            </a:r>
            <a:r>
              <a:rPr lang="hu-HU" altLang="hu-HU" sz="2400" b="1" dirty="0"/>
              <a:t> eljárás meghatározása</a:t>
            </a: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 smtClean="0"/>
              <a:t>Hatályba helyezés </a:t>
            </a:r>
            <a:r>
              <a:rPr lang="hu-HU" altLang="hu-HU" sz="2400" b="1" dirty="0"/>
              <a:t>(miniszter utasítási jogköre)</a:t>
            </a: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 smtClean="0"/>
              <a:t>Az alkalmazás szerződéses lehetőség</a:t>
            </a:r>
            <a:endParaRPr lang="hu-HU" altLang="hu-H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160"/>
          <p:cNvSpPr>
            <a:spLocks noChangeShapeType="1"/>
          </p:cNvSpPr>
          <p:nvPr/>
        </p:nvSpPr>
        <p:spPr bwMode="auto">
          <a:xfrm>
            <a:off x="468317" y="6381750"/>
            <a:ext cx="7775575" cy="0"/>
          </a:xfrm>
          <a:prstGeom prst="line">
            <a:avLst/>
          </a:prstGeom>
          <a:noFill/>
          <a:ln w="38100" cmpd="dbl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hu-HU" dirty="0"/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881067" y="1988840"/>
            <a:ext cx="7380287" cy="3818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>
              <a:spcBef>
                <a:spcPct val="40000"/>
              </a:spcBef>
              <a:buFontTx/>
              <a:buChar char="•"/>
            </a:pPr>
            <a:r>
              <a:rPr lang="hu-HU" altLang="hu-HU" sz="2400" b="1" dirty="0" smtClean="0"/>
              <a:t>Az útügyi műszaki szabályozás</a:t>
            </a:r>
          </a:p>
          <a:p>
            <a:pPr>
              <a:spcBef>
                <a:spcPct val="40000"/>
              </a:spcBef>
            </a:pPr>
            <a:r>
              <a:rPr lang="hu-HU" altLang="hu-HU" sz="2400" b="1" dirty="0"/>
              <a:t> </a:t>
            </a:r>
            <a:r>
              <a:rPr lang="hu-HU" altLang="hu-HU" sz="2400" b="1" dirty="0" smtClean="0"/>
              <a:t>  (Kialakulás és tapasztalatok) </a:t>
            </a:r>
          </a:p>
          <a:p>
            <a:pPr marL="271463" indent="-271463">
              <a:spcBef>
                <a:spcPct val="40000"/>
              </a:spcBef>
              <a:buFontTx/>
              <a:buChar char="•"/>
            </a:pPr>
            <a:r>
              <a:rPr lang="hu-HU" altLang="hu-HU" sz="2400" b="1" dirty="0" smtClean="0"/>
              <a:t>Az </a:t>
            </a:r>
            <a:r>
              <a:rPr lang="hu-HU" altLang="hu-HU" sz="2400" b="1" dirty="0"/>
              <a:t>útügyi szabályozás jogszabályi </a:t>
            </a:r>
            <a:r>
              <a:rPr lang="hu-HU" altLang="hu-HU" sz="2400" b="1" dirty="0" smtClean="0"/>
              <a:t>háttere</a:t>
            </a:r>
          </a:p>
          <a:p>
            <a:pPr marL="271463" indent="-271463">
              <a:spcBef>
                <a:spcPct val="40000"/>
              </a:spcBef>
              <a:buFontTx/>
              <a:buChar char="•"/>
            </a:pPr>
            <a:r>
              <a:rPr lang="hu-HU" altLang="hu-HU" sz="2400" b="1" dirty="0"/>
              <a:t>J</a:t>
            </a:r>
            <a:r>
              <a:rPr lang="hu-HU" altLang="hu-HU" sz="2400" b="1" dirty="0" smtClean="0"/>
              <a:t>övőbeli lehetőségek</a:t>
            </a:r>
          </a:p>
          <a:p>
            <a:pPr marL="271463" indent="-271463">
              <a:spcBef>
                <a:spcPct val="40000"/>
              </a:spcBef>
              <a:buFontTx/>
              <a:buChar char="•"/>
            </a:pPr>
            <a:r>
              <a:rPr lang="hu-HU" altLang="hu-HU" sz="2400" b="1" dirty="0" smtClean="0"/>
              <a:t>A MAÚT aktivitásai</a:t>
            </a:r>
            <a:endParaRPr lang="hu-HU" altLang="hu-HU" sz="2400" b="1" dirty="0"/>
          </a:p>
          <a:p>
            <a:pPr marL="271463" indent="-271463">
              <a:spcBef>
                <a:spcPct val="40000"/>
              </a:spcBef>
              <a:buFontTx/>
              <a:buChar char="•"/>
            </a:pPr>
            <a:endParaRPr lang="hu-HU" altLang="hu-HU" sz="2400" b="1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835152" y="333375"/>
            <a:ext cx="5976938" cy="64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hu-HU" sz="3000" b="1" kern="0" dirty="0" smtClean="0">
                <a:solidFill>
                  <a:schemeClr val="bg1"/>
                </a:solidFill>
                <a:latin typeface="Arial" charset="0"/>
              </a:rPr>
              <a:t>Témakörök</a:t>
            </a:r>
            <a:endParaRPr lang="hu-HU" sz="3000" b="1" kern="0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8" name="Rectangle 3"/>
          <p:cNvSpPr>
            <a:spLocks noChangeArrowheads="1"/>
          </p:cNvSpPr>
          <p:nvPr/>
        </p:nvSpPr>
        <p:spPr bwMode="auto">
          <a:xfrm>
            <a:off x="449267" y="1628800"/>
            <a:ext cx="8243887" cy="4392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hu-HU" sz="2400" i="1" dirty="0" smtClean="0">
                <a:solidFill>
                  <a:srgbClr val="000000"/>
                </a:solidFill>
              </a:rPr>
              <a:t>„T) cikk</a:t>
            </a:r>
          </a:p>
          <a:p>
            <a:pPr eaLnBrk="0" hangingPunct="0">
              <a:spcBef>
                <a:spcPct val="20000"/>
              </a:spcBef>
            </a:pPr>
            <a:r>
              <a:rPr lang="hu-HU" sz="2400" i="1" dirty="0" smtClean="0">
                <a:solidFill>
                  <a:srgbClr val="000000"/>
                </a:solidFill>
              </a:rPr>
              <a:t>(1) Általánosan kötelező magatartási szabályt az Alaptörvényben megjelölt, jogalkotó hatáskörrel rendelkező szerv által megalkotott, a hivatalos lapban kihirdetett jogszabály állapíthat meg. </a:t>
            </a:r>
          </a:p>
          <a:p>
            <a:pPr eaLnBrk="0" hangingPunct="0">
              <a:spcBef>
                <a:spcPct val="20000"/>
              </a:spcBef>
            </a:pPr>
            <a:r>
              <a:rPr lang="hu-HU" sz="2400" i="1" dirty="0" smtClean="0">
                <a:solidFill>
                  <a:srgbClr val="000000"/>
                </a:solidFill>
              </a:rPr>
              <a:t>(2) Jogszabály a törvény, a kormányrendelet, a miniszterelnöki rendelet, a miniszteri rendelet, a Magyar Nemzeti Bank elnökének rendelete, az önálló szabályozó szerv vezetőjének rendelete és az önkormányzati rendelet.</a:t>
            </a:r>
          </a:p>
          <a:p>
            <a:pPr eaLnBrk="0" hangingPunct="0">
              <a:spcBef>
                <a:spcPct val="20000"/>
              </a:spcBef>
            </a:pPr>
            <a:r>
              <a:rPr lang="hu-HU" sz="2400" i="1" dirty="0" smtClean="0">
                <a:solidFill>
                  <a:srgbClr val="000000"/>
                </a:solidFill>
              </a:rPr>
              <a:t>(3) Jogszabály nem lehet ellentétes az Alaptörvénnyel.”</a:t>
            </a:r>
          </a:p>
          <a:p>
            <a:pPr marL="271463" indent="-271463">
              <a:spcBef>
                <a:spcPct val="30000"/>
              </a:spcBef>
            </a:pPr>
            <a:endParaRPr lang="hu-HU" altLang="hu-HU" sz="2400" dirty="0">
              <a:solidFill>
                <a:srgbClr val="000000"/>
              </a:solidFill>
            </a:endParaRPr>
          </a:p>
        </p:txBody>
      </p:sp>
      <p:sp>
        <p:nvSpPr>
          <p:cNvPr id="6" name="Szövegdoboz 4"/>
          <p:cNvSpPr txBox="1">
            <a:spLocks noChangeArrowheads="1"/>
          </p:cNvSpPr>
          <p:nvPr/>
        </p:nvSpPr>
        <p:spPr bwMode="auto">
          <a:xfrm>
            <a:off x="1835696" y="333375"/>
            <a:ext cx="56886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cs typeface="+mn-cs"/>
              </a:rPr>
              <a:t>Magyarország alaptörvénye</a:t>
            </a:r>
            <a:endParaRPr lang="hu-HU" altLang="hu-HU" sz="2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907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idx="4294967295"/>
          </p:nvPr>
        </p:nvSpPr>
        <p:spPr>
          <a:xfrm>
            <a:off x="251520" y="1615926"/>
            <a:ext cx="8640960" cy="948978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hu-H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Kkt. a 48. § (3) bekezdés b) pont 28. és 38. alpontjában – a 2013. decemberi módosítással – felhatalmazta a közlekedésért felelős minisztert, hogy:</a:t>
            </a:r>
            <a:endParaRPr lang="hu-H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sz="half" idx="4294967295"/>
          </p:nvPr>
        </p:nvSpPr>
        <p:spPr>
          <a:xfrm>
            <a:off x="251520" y="2985293"/>
            <a:ext cx="3886200" cy="3468043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hu-HU" i="1" dirty="0" smtClean="0">
                <a:latin typeface="Arial" panose="020B0604020202020204" pitchFamily="34" charset="0"/>
                <a:cs typeface="Arial" panose="020B0604020202020204" pitchFamily="34" charset="0"/>
              </a:rPr>
              <a:t>„28. az út és műtárgyai tervezésére, építésére, valamint a forgalom biztonságát és forgalmi rendjét meghatározó technikai eszközökre, továbbá az utak kezelésére vonatkozó, a közlekedésbiztonságot és a létesítményeket érintő </a:t>
            </a:r>
            <a:r>
              <a:rPr lang="hu-HU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alapvető követelményeket</a:t>
            </a:r>
            <a:r>
              <a:rPr lang="hu-HU" i="1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endParaRPr lang="hu-H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hu-HU" i="1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hu-H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hu-HU" i="1" dirty="0" smtClean="0">
                <a:latin typeface="Arial" panose="020B0604020202020204" pitchFamily="34" charset="0"/>
                <a:cs typeface="Arial" panose="020B0604020202020204" pitchFamily="34" charset="0"/>
              </a:rPr>
              <a:t>rendeletben állapítsa meg.”</a:t>
            </a:r>
            <a:endParaRPr lang="hu-H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4294967295"/>
          </p:nvPr>
        </p:nvSpPr>
        <p:spPr>
          <a:xfrm>
            <a:off x="5006280" y="2924944"/>
            <a:ext cx="3886200" cy="3468043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hu-HU" i="1" dirty="0" smtClean="0">
                <a:latin typeface="Arial" panose="020B0604020202020204" pitchFamily="34" charset="0"/>
                <a:cs typeface="Arial" panose="020B0604020202020204" pitchFamily="34" charset="0"/>
              </a:rPr>
              <a:t>„38. a közút és műtárgyai tervezésére, építésére, valamint a forgalom biztonságát és forgalmi rendjét meghatározó technikai eszközökre, továbbá a közutak kezelésére vonatkozó </a:t>
            </a:r>
            <a:r>
              <a:rPr lang="hu-HU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jogszabályi szintű szabályozást nem igénylő </a:t>
            </a:r>
            <a:r>
              <a:rPr lang="hu-HU" i="1" dirty="0" smtClean="0">
                <a:latin typeface="Arial" panose="020B0604020202020204" pitchFamily="34" charset="0"/>
                <a:cs typeface="Arial" panose="020B0604020202020204" pitchFamily="34" charset="0"/>
              </a:rPr>
              <a:t>műszaki előírások, útmutatók megalkotására és kiadására, közzétételére vonatkozó </a:t>
            </a:r>
            <a:r>
              <a:rPr lang="hu-HU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eljárási szabályokat</a:t>
            </a:r>
            <a:r>
              <a:rPr lang="hu-HU" i="1" dirty="0" smtClean="0">
                <a:latin typeface="Arial" panose="020B0604020202020204" pitchFamily="34" charset="0"/>
                <a:cs typeface="Arial" panose="020B0604020202020204" pitchFamily="34" charset="0"/>
              </a:rPr>
              <a:t>, …</a:t>
            </a:r>
            <a:endParaRPr lang="hu-H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hu-HU" i="1" dirty="0" smtClean="0">
                <a:latin typeface="Arial" panose="020B0604020202020204" pitchFamily="34" charset="0"/>
                <a:cs typeface="Arial" panose="020B0604020202020204" pitchFamily="34" charset="0"/>
              </a:rPr>
              <a:t>rendeletben állapítsa meg.”</a:t>
            </a:r>
            <a:endParaRPr lang="hu-H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hu-HU" dirty="0"/>
          </a:p>
        </p:txBody>
      </p:sp>
      <p:sp>
        <p:nvSpPr>
          <p:cNvPr id="5" name="Szövegdoboz 4"/>
          <p:cNvSpPr txBox="1">
            <a:spLocks noChangeArrowheads="1"/>
          </p:cNvSpPr>
          <p:nvPr/>
        </p:nvSpPr>
        <p:spPr bwMode="auto">
          <a:xfrm>
            <a:off x="1835696" y="333375"/>
            <a:ext cx="56886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cs typeface="+mn-cs"/>
              </a:rPr>
              <a:t>A jogszabályi felhatalmazás</a:t>
            </a:r>
            <a:endParaRPr lang="hu-HU" altLang="hu-HU" sz="2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049685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6" y="1126964"/>
            <a:ext cx="9146216" cy="4681134"/>
          </a:xfrm>
          <a:prstGeom prst="rect">
            <a:avLst/>
          </a:prstGeom>
        </p:spPr>
      </p:pic>
      <p:pic>
        <p:nvPicPr>
          <p:cNvPr id="3076" name="Kép 4" descr="uszt_logo_rg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29" y="188921"/>
            <a:ext cx="251936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7" name="AutoShape 2"/>
          <p:cNvCxnSpPr>
            <a:cxnSpLocks noChangeShapeType="1"/>
          </p:cNvCxnSpPr>
          <p:nvPr/>
        </p:nvCxnSpPr>
        <p:spPr bwMode="auto">
          <a:xfrm>
            <a:off x="0" y="1125546"/>
            <a:ext cx="9144000" cy="1587"/>
          </a:xfrm>
          <a:prstGeom prst="straightConnector1">
            <a:avLst/>
          </a:prstGeom>
          <a:noFill/>
          <a:ln w="25400">
            <a:solidFill>
              <a:srgbClr val="8CB335"/>
            </a:solidFill>
            <a:round/>
            <a:headEnd/>
            <a:tailEnd/>
          </a:ln>
        </p:spPr>
      </p:cxnSp>
      <p:pic>
        <p:nvPicPr>
          <p:cNvPr id="3078" name="Picture 3" descr="Infoblokk2_altalanos_egy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589" y="5805488"/>
            <a:ext cx="215900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Kép 13" descr="maut_logo_v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9" y="5805496"/>
            <a:ext cx="13684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50829" y="5805496"/>
            <a:ext cx="79216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hu-HU" sz="1600" b="1" kern="0" dirty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50829" y="0"/>
            <a:ext cx="88931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hu-HU" sz="2400" b="1" dirty="0" smtClean="0">
                <a:solidFill>
                  <a:srgbClr val="404040"/>
                </a:solidFill>
                <a:latin typeface="Arial Black" pitchFamily="34" charset="0"/>
              </a:rPr>
              <a:t>KözOP-1.5.0-09-11-2014-0005</a:t>
            </a:r>
            <a:endParaRPr lang="hu-HU" sz="2400" b="1" dirty="0">
              <a:solidFill>
                <a:srgbClr val="404040"/>
              </a:solidFill>
              <a:latin typeface="Arial Black" pitchFamily="34" charset="0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339752" y="2204872"/>
            <a:ext cx="680424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Autópályákon A </a:t>
            </a:r>
            <a:r>
              <a:rPr lang="hu-HU" sz="2500" b="1" kern="0" cap="all" dirty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közúti TEN-T hálózat műszaki szabályozásának kialakítása </a:t>
            </a:r>
            <a: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hu-HU" sz="2500" b="1" kern="0" cap="all" dirty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Közutak tervezése (KTSZ) Útügyi Műszaki Előírás és </a:t>
            </a:r>
            <a: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hu-HU" sz="2500" b="1" kern="0" cap="all" dirty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kapcsolódó előírások felülvizsgálatával</a:t>
            </a:r>
          </a:p>
        </p:txBody>
      </p:sp>
      <p:pic>
        <p:nvPicPr>
          <p:cNvPr id="18" name="Kép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6"/>
          <a:stretch/>
        </p:blipFill>
        <p:spPr>
          <a:xfrm>
            <a:off x="-36512" y="1575035"/>
            <a:ext cx="2268252" cy="370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5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rtalom helye 6"/>
          <p:cNvSpPr>
            <a:spLocks noGrp="1"/>
          </p:cNvSpPr>
          <p:nvPr>
            <p:ph idx="4294967295"/>
          </p:nvPr>
        </p:nvSpPr>
        <p:spPr>
          <a:xfrm>
            <a:off x="251520" y="1628800"/>
            <a:ext cx="8640960" cy="45481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hu-H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Követelmény:</a:t>
            </a:r>
          </a:p>
          <a:p>
            <a:pPr marL="0" indent="0">
              <a:buNone/>
            </a:pP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A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közúti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infrastruktúrával kapcsolatos feladatok 	egyértelmű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, kötelező jellegű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szabályozást 	igényelnek.</a:t>
            </a:r>
          </a:p>
          <a:p>
            <a:pPr marL="0" indent="0">
              <a:buNone/>
            </a:pP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Cél:</a:t>
            </a:r>
          </a:p>
          <a:p>
            <a:pPr marL="0" indent="0">
              <a:buNone/>
            </a:pP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A cél olyan szabályozásra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vonatkozó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javaslat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kidolgozása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, amely a jogi és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műszaki-gazdasági 	alkalmazhatósági követelményeket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egyidejűleg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kielégíti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hu-HU" dirty="0"/>
          </a:p>
        </p:txBody>
      </p:sp>
      <p:sp>
        <p:nvSpPr>
          <p:cNvPr id="4" name="Szövegdoboz 3"/>
          <p:cNvSpPr txBox="1">
            <a:spLocks noChangeArrowheads="1"/>
          </p:cNvSpPr>
          <p:nvPr/>
        </p:nvSpPr>
        <p:spPr bwMode="auto">
          <a:xfrm>
            <a:off x="1835696" y="333375"/>
            <a:ext cx="56886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cs typeface="+mn-cs"/>
              </a:rPr>
              <a:t>Koncepció</a:t>
            </a:r>
            <a:endParaRPr lang="hu-HU" altLang="hu-HU" sz="2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544882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rtalom helye 6"/>
          <p:cNvSpPr>
            <a:spLocks noGrp="1"/>
          </p:cNvSpPr>
          <p:nvPr>
            <p:ph idx="4294967295"/>
          </p:nvPr>
        </p:nvSpPr>
        <p:spPr>
          <a:xfrm>
            <a:off x="251520" y="1690688"/>
            <a:ext cx="8784976" cy="44862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közutak létesítése során biztosítandó:</a:t>
            </a:r>
          </a:p>
          <a:p>
            <a:pPr marL="0" indent="0">
              <a:buNone/>
            </a:pPr>
            <a:r>
              <a:rPr lang="hu-H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alapvető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követelmények: (általánosan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kötelező magatartási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szabályok) </a:t>
            </a:r>
            <a:r>
              <a:rPr lang="hu-H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jogszabályi </a:t>
            </a:r>
            <a:r>
              <a:rPr lang="hu-HU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szinten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kerüljenek megfogalmazásra;</a:t>
            </a:r>
          </a:p>
          <a:p>
            <a:pPr marL="0" indent="0">
              <a:buNone/>
            </a:pPr>
            <a:r>
              <a:rPr lang="hu-H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jogszabályi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szintű szabályozást </a:t>
            </a:r>
            <a:r>
              <a:rPr lang="hu-HU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nem igénylő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kérdések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meghatározása az arra feljogosított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szervezet által megalkotott útügyi </a:t>
            </a:r>
            <a:r>
              <a:rPr lang="hu-HU" sz="24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műszaki </a:t>
            </a:r>
            <a:r>
              <a:rPr lang="hu-H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előírásokban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történik;</a:t>
            </a:r>
          </a:p>
          <a:p>
            <a:pPr marL="0" indent="0">
              <a:buNone/>
            </a:pP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Gyakorlati 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alkalmazás jellemzői:</a:t>
            </a:r>
          </a:p>
          <a:p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nem normatív jelleg</a:t>
            </a:r>
          </a:p>
          <a:p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megalkotó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szervezetek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nagyfokú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szakmai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elismertsége</a:t>
            </a:r>
          </a:p>
          <a:p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konszenzus</a:t>
            </a:r>
          </a:p>
        </p:txBody>
      </p:sp>
      <p:sp>
        <p:nvSpPr>
          <p:cNvPr id="4" name="Szövegdoboz 3"/>
          <p:cNvSpPr txBox="1">
            <a:spLocks noChangeArrowheads="1"/>
          </p:cNvSpPr>
          <p:nvPr/>
        </p:nvSpPr>
        <p:spPr bwMode="auto">
          <a:xfrm>
            <a:off x="1835696" y="333375"/>
            <a:ext cx="56886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cs typeface="+mn-cs"/>
              </a:rPr>
              <a:t>Koncepció</a:t>
            </a:r>
            <a:endParaRPr lang="hu-HU" altLang="hu-HU" sz="2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7680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artalom helye 6"/>
          <p:cNvSpPr>
            <a:spLocks noGrp="1"/>
          </p:cNvSpPr>
          <p:nvPr>
            <p:ph idx="4294967295"/>
          </p:nvPr>
        </p:nvSpPr>
        <p:spPr>
          <a:xfrm>
            <a:off x="251520" y="1628800"/>
            <a:ext cx="8784976" cy="44862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0" indent="0">
              <a:buNone/>
            </a:pPr>
            <a:endParaRPr lang="hu-HU" sz="2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hu-HU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  érdekeltek (megrendelő, érintett </a:t>
            </a:r>
            <a:r>
              <a:rPr lang="hu-HU" sz="2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gazdálkodó szervezetek, civil </a:t>
            </a:r>
            <a:r>
              <a:rPr lang="hu-HU" sz="24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szervezetek) konszenzusa:</a:t>
            </a:r>
            <a:endParaRPr lang="hu-HU" sz="2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lphaLcParenR" startAt="3"/>
            </a:pPr>
            <a:endParaRPr lang="hu-H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Kiemelt jelentőségű az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útügyi műszaki előírások </a:t>
            </a:r>
            <a:r>
              <a:rPr lang="hu-HU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megalkotásának rendjét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rögzítő </a:t>
            </a:r>
            <a:r>
              <a:rPr lang="hu-HU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jogszabály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valamint az annak alkalmazását elősegítő </a:t>
            </a:r>
            <a:r>
              <a:rPr lang="hu-HU" sz="24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eljárásrendi </a:t>
            </a:r>
            <a:r>
              <a:rPr lang="hu-HU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útmutató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 közmegegyezés </a:t>
            </a:r>
            <a:r>
              <a:rPr lang="hu-HU" sz="2400" b="1" dirty="0">
                <a:latin typeface="Arial" panose="020B0604020202020204" pitchFamily="34" charset="0"/>
                <a:cs typeface="Arial" panose="020B0604020202020204" pitchFamily="34" charset="0"/>
              </a:rPr>
              <a:t>feltételrendszerének </a:t>
            </a:r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kialakítása) tervezetének elkészítése.</a:t>
            </a:r>
            <a:endParaRPr lang="hu-H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 dirty="0"/>
          </a:p>
        </p:txBody>
      </p:sp>
      <p:sp>
        <p:nvSpPr>
          <p:cNvPr id="4" name="Szövegdoboz 3"/>
          <p:cNvSpPr txBox="1">
            <a:spLocks noChangeArrowheads="1"/>
          </p:cNvSpPr>
          <p:nvPr/>
        </p:nvSpPr>
        <p:spPr bwMode="auto">
          <a:xfrm>
            <a:off x="1835696" y="333375"/>
            <a:ext cx="56886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cs typeface="+mn-cs"/>
              </a:rPr>
              <a:t>Koncepció</a:t>
            </a:r>
            <a:endParaRPr lang="hu-HU" altLang="hu-HU" sz="2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907621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395536" y="1617141"/>
            <a:ext cx="8640960" cy="4692179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hu-H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Szoros határidők, feszített munkatempó:</a:t>
            </a:r>
            <a:br>
              <a:rPr lang="hu-H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u-HU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mérföldkő – 2014. augusztus 31.</a:t>
            </a:r>
          </a:p>
          <a:p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mérföldkő – 2014. szeptember 30.</a:t>
            </a:r>
          </a:p>
          <a:p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mérföldkő – 2015. április 15.</a:t>
            </a:r>
          </a:p>
          <a:p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mérföldkő – 2015. június 15.</a:t>
            </a:r>
          </a:p>
          <a:p>
            <a:r>
              <a:rPr lang="hu-H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Projekt véghatárideje/zárójelentés – 2015. június 30.</a:t>
            </a:r>
            <a:endParaRPr lang="hu-H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zövegdoboz 3"/>
          <p:cNvSpPr txBox="1">
            <a:spLocks noChangeArrowheads="1"/>
          </p:cNvSpPr>
          <p:nvPr/>
        </p:nvSpPr>
        <p:spPr bwMode="auto">
          <a:xfrm>
            <a:off x="1835696" y="333375"/>
            <a:ext cx="568863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26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cs typeface="+mn-cs"/>
              </a:rPr>
              <a:t>Ütemterv</a:t>
            </a:r>
            <a:endParaRPr lang="hu-HU" altLang="hu-HU" sz="26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865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idx="4294967295"/>
          </p:nvPr>
        </p:nvSpPr>
        <p:spPr>
          <a:xfrm>
            <a:off x="251520" y="1628800"/>
            <a:ext cx="8640960" cy="85372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/>
            <a: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mérföldkő – 2014. augusztus 31.</a:t>
            </a:r>
            <a:b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helyzet részletes feltárása, munkaindító jelentés </a:t>
            </a:r>
            <a:endParaRPr lang="hu-HU" sz="2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251520" y="2708920"/>
            <a:ext cx="8640960" cy="4023345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u-H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KTSZ</a:t>
            </a:r>
            <a:r>
              <a:rPr lang="hu-H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szakmai tartalmának </a:t>
            </a:r>
            <a:r>
              <a:rPr lang="hu-H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koncepcionális </a:t>
            </a:r>
            <a:r>
              <a:rPr lang="hu-HU" sz="2400" u="sng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átvizsgálása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u-H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Elvi </a:t>
            </a:r>
            <a:r>
              <a:rPr lang="hu-H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szempontrendszer </a:t>
            </a:r>
            <a:r>
              <a:rPr lang="hu-H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kialakítása: </a:t>
            </a:r>
            <a:r>
              <a:rPr lang="hu-HU" sz="2400" u="sng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általános követelmények </a:t>
            </a:r>
            <a:r>
              <a:rPr lang="hu-H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jogszabályi szinten történő </a:t>
            </a:r>
            <a:r>
              <a:rPr lang="hu-HU" sz="2400" u="sng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megfogalmazása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u-H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Útügyi </a:t>
            </a:r>
            <a:r>
              <a:rPr lang="hu-HU" sz="2400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műszaki előírások </a:t>
            </a:r>
            <a:r>
              <a:rPr lang="hu-HU" sz="24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megalkotására </a:t>
            </a:r>
            <a:r>
              <a:rPr lang="hu-HU" sz="2400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eljárásrend</a:t>
            </a:r>
            <a:r>
              <a:rPr lang="hu-H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hu-HU" sz="2400" u="sng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koncepció</a:t>
            </a:r>
            <a:r>
              <a:rPr lang="hu-H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elkészítése</a:t>
            </a:r>
            <a:endParaRPr lang="hu-HU" sz="2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hu-HU" sz="20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hu-HU" sz="1900" dirty="0"/>
          </a:p>
        </p:txBody>
      </p:sp>
    </p:spTree>
    <p:extLst>
      <p:ext uri="{BB962C8B-B14F-4D97-AF65-F5344CB8AC3E}">
        <p14:creationId xmlns:p14="http://schemas.microsoft.com/office/powerpoint/2010/main" val="134522725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idx="4294967295"/>
          </p:nvPr>
        </p:nvSpPr>
        <p:spPr>
          <a:xfrm>
            <a:off x="323528" y="1844824"/>
            <a:ext cx="8640960" cy="720080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mérföldkő </a:t>
            </a:r>
            <a: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2014. szeptember 30.</a:t>
            </a:r>
            <a:b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Eljárásrendi útmutató/eljárási szabályokat rögzítő rendelet tervezetének elkészítése;</a:t>
            </a:r>
            <a:b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normatív jogszabályi szabályozás keretei között készülő műszaki előírások címének és főbb tartalmi elemeinek – elvi szempontrendszer alapján történő – meghatározása. </a:t>
            </a:r>
            <a:r>
              <a:rPr lang="hu-HU" sz="2800" dirty="0" smtClean="0">
                <a:solidFill>
                  <a:srgbClr val="0070C0"/>
                </a:solidFill>
              </a:rPr>
              <a:t/>
            </a:r>
            <a:br>
              <a:rPr lang="hu-HU" sz="2800" dirty="0" smtClean="0">
                <a:solidFill>
                  <a:srgbClr val="0070C0"/>
                </a:solidFill>
              </a:rPr>
            </a:br>
            <a:endParaRPr lang="hu-HU" sz="2000" dirty="0"/>
          </a:p>
        </p:txBody>
      </p:sp>
      <p:sp>
        <p:nvSpPr>
          <p:cNvPr id="3" name="Tartalom helye 2"/>
          <p:cNvSpPr>
            <a:spLocks noGrp="1"/>
          </p:cNvSpPr>
          <p:nvPr>
            <p:ph idx="4294967295"/>
          </p:nvPr>
        </p:nvSpPr>
        <p:spPr>
          <a:xfrm>
            <a:off x="0" y="3860800"/>
            <a:ext cx="7886700" cy="231616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079736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idx="4294967295"/>
          </p:nvPr>
        </p:nvSpPr>
        <p:spPr>
          <a:xfrm>
            <a:off x="251520" y="1628800"/>
            <a:ext cx="8640960" cy="1630015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mérföldkő – 2015. április 15.</a:t>
            </a:r>
            <a:b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jogszabályként megjelenő előírások </a:t>
            </a:r>
            <a:r>
              <a:rPr lang="hu-H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jogi normaszövegeinek </a:t>
            </a:r>
            <a: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előállítása</a:t>
            </a:r>
            <a:b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Az utak </a:t>
            </a:r>
            <a:r>
              <a:rPr lang="hu-H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létesítésére vonatkozó, alapvető követelményeket tartalmazó „infrastruktúra-jogszabály” </a:t>
            </a:r>
            <a: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normaszövegének előállítása</a:t>
            </a:r>
            <a:b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jogszabályba </a:t>
            </a:r>
            <a:r>
              <a:rPr lang="hu-H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nem kerülő részterület érvényben lévő elemeinek rendezésére </a:t>
            </a:r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tervezet</a:t>
            </a:r>
            <a:r>
              <a:rPr lang="hu-H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(felülvizsgált KTSZ)</a:t>
            </a:r>
            <a:r>
              <a:rPr lang="hu-HU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előállítása széleskörű szakmai </a:t>
            </a:r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egyeztetésre alkalmas </a:t>
            </a:r>
            <a: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szinten.</a:t>
            </a:r>
            <a:r>
              <a:rPr lang="hu-HU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u-HU" sz="2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u-H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00030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 idx="4294967295"/>
          </p:nvPr>
        </p:nvSpPr>
        <p:spPr>
          <a:xfrm>
            <a:off x="251520" y="2276475"/>
            <a:ext cx="8640960" cy="1470025"/>
          </a:xfrm>
          <a:prstGeom prst="rect">
            <a:avLst/>
          </a:prstGeom>
        </p:spPr>
        <p:txBody>
          <a:bodyPr/>
          <a:lstStyle/>
          <a:p>
            <a:r>
              <a:rPr lang="hu-H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 20 éves </a:t>
            </a:r>
            <a:br>
              <a:rPr lang="hu-H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Magyar Út- (és Vasútügyi) Társaság</a:t>
            </a:r>
            <a:endParaRPr lang="hu-H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387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idx="4294967295"/>
          </p:nvPr>
        </p:nvSpPr>
        <p:spPr>
          <a:xfrm>
            <a:off x="251520" y="1642665"/>
            <a:ext cx="8640960" cy="2938463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Mérföldkő – 2015. június 15.</a:t>
            </a:r>
            <a:b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hu-HU" sz="24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jogszabályként megjelenő előírások </a:t>
            </a:r>
            <a:r>
              <a:rPr lang="hu-H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jogi normaszövegeinek, és az utak létesítésére vonatkozó, alapvető követelményeket tartalmazó </a:t>
            </a:r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„infrastruktúra-jogszabály”</a:t>
            </a:r>
            <a:r>
              <a:rPr lang="hu-H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normaszövegének / a jogszabályba nem kerülő részterület érvényben lévő elemeinek rendezésére tervezet </a:t>
            </a:r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(felülvizsgált KTSZ)</a:t>
            </a:r>
            <a:r>
              <a:rPr lang="hu-HU" sz="2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hu-HU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véglegesítése</a:t>
            </a:r>
            <a:r>
              <a:rPr lang="hu-H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az észrevételek </a:t>
            </a:r>
            <a: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alapján.</a:t>
            </a:r>
            <a:br>
              <a:rPr lang="hu-H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hu-HU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2415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cím 3"/>
          <p:cNvSpPr>
            <a:spLocks noGrp="1"/>
          </p:cNvSpPr>
          <p:nvPr>
            <p:ph type="subTitle" idx="4294967295"/>
          </p:nvPr>
        </p:nvSpPr>
        <p:spPr>
          <a:xfrm>
            <a:off x="251520" y="2972544"/>
            <a:ext cx="8640960" cy="1752600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hu-HU" b="1" dirty="0" smtClean="0">
                <a:latin typeface="Arial" panose="020B0604020202020204" pitchFamily="34" charset="0"/>
                <a:cs typeface="Arial" panose="020B0604020202020204" pitchFamily="34" charset="0"/>
              </a:rPr>
              <a:t>KUTATÁSI TEVÉKENYSÉG</a:t>
            </a:r>
            <a:endParaRPr lang="hu-H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691407" y="333375"/>
            <a:ext cx="5976938" cy="64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hu-HU" sz="3000" b="1" kern="0" dirty="0" smtClean="0">
                <a:solidFill>
                  <a:srgbClr val="FFFFFF"/>
                </a:solidFill>
                <a:latin typeface="Arial" charset="0"/>
              </a:rPr>
              <a:t>MAÚT aktivitásai</a:t>
            </a:r>
            <a:endParaRPr lang="hu-HU" sz="3000" b="1" kern="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18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Kép 4" descr="uszt_logo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88913"/>
            <a:ext cx="251936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7" name="AutoShape 2"/>
          <p:cNvCxnSpPr>
            <a:cxnSpLocks noChangeShapeType="1"/>
          </p:cNvCxnSpPr>
          <p:nvPr/>
        </p:nvCxnSpPr>
        <p:spPr bwMode="auto">
          <a:xfrm>
            <a:off x="0" y="1125538"/>
            <a:ext cx="9144000" cy="1587"/>
          </a:xfrm>
          <a:prstGeom prst="straightConnector1">
            <a:avLst/>
          </a:prstGeom>
          <a:noFill/>
          <a:ln w="25400">
            <a:solidFill>
              <a:srgbClr val="8CB335"/>
            </a:solidFill>
            <a:round/>
            <a:headEnd/>
            <a:tailEnd/>
          </a:ln>
        </p:spPr>
      </p:cxnSp>
      <p:pic>
        <p:nvPicPr>
          <p:cNvPr id="3078" name="Picture 3" descr="Infoblokk2_altalanos_egy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5805488"/>
            <a:ext cx="215900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Kép 13" descr="maut_logo_v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5805488"/>
            <a:ext cx="13684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50825" y="5805488"/>
            <a:ext cx="79216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hu-HU" sz="1600" b="1" kern="0" dirty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50825" y="0"/>
            <a:ext cx="88931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hu-HU" sz="2400" b="1" dirty="0" smtClean="0">
                <a:solidFill>
                  <a:srgbClr val="404040"/>
                </a:solidFill>
                <a:latin typeface="Arial Black" pitchFamily="34" charset="0"/>
              </a:rPr>
              <a:t>KözOP-3.5.0-09-11-2012-0018</a:t>
            </a:r>
            <a:endParaRPr lang="hu-HU" sz="2400" b="1" kern="0" dirty="0" smtClean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339752" y="2204864"/>
            <a:ext cx="6551836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2+1 – </a:t>
            </a:r>
            <a:r>
              <a:rPr lang="hu-HU" sz="2500" b="1" kern="0" cap="all" dirty="0" err="1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+2 sávos problémakör a hazai gyorsforgalmi utakon és autópályákon</a:t>
            </a:r>
          </a:p>
        </p:txBody>
      </p:sp>
      <p:pic>
        <p:nvPicPr>
          <p:cNvPr id="18" name="Kép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6"/>
          <a:stretch/>
        </p:blipFill>
        <p:spPr>
          <a:xfrm>
            <a:off x="-36512" y="1575035"/>
            <a:ext cx="2268252" cy="370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09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Kép 4" descr="uszt_logo_rg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9" y="188921"/>
            <a:ext cx="251936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7" name="AutoShape 2"/>
          <p:cNvCxnSpPr>
            <a:cxnSpLocks noChangeShapeType="1"/>
          </p:cNvCxnSpPr>
          <p:nvPr/>
        </p:nvCxnSpPr>
        <p:spPr bwMode="auto">
          <a:xfrm>
            <a:off x="0" y="1125546"/>
            <a:ext cx="9144000" cy="1587"/>
          </a:xfrm>
          <a:prstGeom prst="straightConnector1">
            <a:avLst/>
          </a:prstGeom>
          <a:noFill/>
          <a:ln w="25400">
            <a:solidFill>
              <a:srgbClr val="8CB335"/>
            </a:solidFill>
            <a:round/>
            <a:headEnd/>
            <a:tailEnd/>
          </a:ln>
        </p:spPr>
      </p:cxnSp>
      <p:pic>
        <p:nvPicPr>
          <p:cNvPr id="3078" name="Picture 3" descr="Infoblokk2_altalanos_egye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9" y="5919614"/>
            <a:ext cx="215900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Kép 13" descr="maut_logo_v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9" y="5805496"/>
            <a:ext cx="13684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50829" y="5805496"/>
            <a:ext cx="79216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hu-HU" sz="1600" b="1" kern="0" dirty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50829" y="0"/>
            <a:ext cx="88931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hu-HU" sz="2400" b="1" dirty="0" smtClean="0">
                <a:solidFill>
                  <a:srgbClr val="404040"/>
                </a:solidFill>
                <a:latin typeface="Arial Black" pitchFamily="34" charset="0"/>
              </a:rPr>
              <a:t>KözOP-2.5.0-09-11-2012-0009</a:t>
            </a:r>
            <a:endParaRPr lang="hu-HU" sz="2400" b="1" kern="0" dirty="0" smtClean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339752" y="2204872"/>
            <a:ext cx="6804248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VASÚTI  ÁTJÁRÓK </a:t>
            </a:r>
            <a:b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AKADÁLYMENTESÍTÉSÉNEK SZABÁLYOZÁSA </a:t>
            </a:r>
          </a:p>
          <a:p>
            <a:pPr>
              <a:spcBef>
                <a:spcPct val="20000"/>
              </a:spcBef>
              <a:defRPr/>
            </a:pPr>
            <a:r>
              <a:rPr lang="hu-HU" sz="1900" kern="0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szintbeli </a:t>
            </a:r>
            <a:r>
              <a:rPr lang="hu-HU" sz="1900" kern="0" dirty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közúti-vasúti átjárók biztonságos </a:t>
            </a:r>
            <a:r>
              <a:rPr lang="hu-HU" sz="1900" kern="0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hu-HU" sz="1900" kern="0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1900" kern="0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és mozgáskorlátozottak </a:t>
            </a:r>
            <a:r>
              <a:rPr lang="hu-HU" sz="1900" kern="0" dirty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számára </a:t>
            </a:r>
            <a:r>
              <a:rPr lang="hu-HU" sz="1900" kern="0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kényelmes </a:t>
            </a:r>
            <a:br>
              <a:rPr lang="hu-HU" sz="1900" kern="0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1900" kern="0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műszaki </a:t>
            </a:r>
            <a:r>
              <a:rPr lang="hu-HU" sz="1900" kern="0" dirty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kialakítása</a:t>
            </a:r>
          </a:p>
        </p:txBody>
      </p:sp>
      <p:pic>
        <p:nvPicPr>
          <p:cNvPr id="11" name="Kép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512" y="1575035"/>
            <a:ext cx="2268252" cy="3707930"/>
          </a:xfrm>
          <a:prstGeom prst="rect">
            <a:avLst/>
          </a:prstGeom>
        </p:spPr>
      </p:pic>
      <p:pic>
        <p:nvPicPr>
          <p:cNvPr id="2" name="Kép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555" y="4455411"/>
            <a:ext cx="1984023" cy="1488017"/>
          </a:xfrm>
          <a:prstGeom prst="rect">
            <a:avLst/>
          </a:prstGeom>
          <a:ln w="12700">
            <a:solidFill>
              <a:srgbClr val="FFC800"/>
            </a:solidFill>
          </a:ln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7546" y="4437112"/>
            <a:ext cx="1908720" cy="1488979"/>
          </a:xfrm>
          <a:prstGeom prst="rect">
            <a:avLst/>
          </a:prstGeom>
          <a:ln w="12700">
            <a:solidFill>
              <a:srgbClr val="FFC800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5727" y="4454353"/>
            <a:ext cx="1698688" cy="1489075"/>
          </a:xfrm>
          <a:prstGeom prst="rect">
            <a:avLst/>
          </a:prstGeom>
          <a:ln w="12700">
            <a:solidFill>
              <a:srgbClr val="FFC800"/>
            </a:solidFill>
          </a:ln>
        </p:spPr>
      </p:pic>
    </p:spTree>
    <p:extLst>
      <p:ext uri="{BB962C8B-B14F-4D97-AF65-F5344CB8AC3E}">
        <p14:creationId xmlns:p14="http://schemas.microsoft.com/office/powerpoint/2010/main" val="171609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Kép 4" descr="uszt_logo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9" y="188921"/>
            <a:ext cx="2519363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7" name="AutoShape 2"/>
          <p:cNvCxnSpPr>
            <a:cxnSpLocks noChangeShapeType="1"/>
          </p:cNvCxnSpPr>
          <p:nvPr/>
        </p:nvCxnSpPr>
        <p:spPr bwMode="auto">
          <a:xfrm>
            <a:off x="0" y="1125546"/>
            <a:ext cx="9144000" cy="1587"/>
          </a:xfrm>
          <a:prstGeom prst="straightConnector1">
            <a:avLst/>
          </a:prstGeom>
          <a:noFill/>
          <a:ln w="25400">
            <a:solidFill>
              <a:srgbClr val="8CB335"/>
            </a:solidFill>
            <a:round/>
            <a:headEnd/>
            <a:tailEnd/>
          </a:ln>
        </p:spPr>
      </p:cxnSp>
      <p:pic>
        <p:nvPicPr>
          <p:cNvPr id="3078" name="Picture 3" descr="Infoblokk2_altalanos_egy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9" y="5805488"/>
            <a:ext cx="2159000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Kép 13" descr="maut_logo_v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9" y="5805496"/>
            <a:ext cx="136842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250829" y="5805496"/>
            <a:ext cx="79216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hu-HU" sz="1600" b="1" kern="0" dirty="0">
              <a:solidFill>
                <a:srgbClr val="40404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50829" y="0"/>
            <a:ext cx="8893175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hu-HU" sz="2400" b="1" dirty="0" smtClean="0">
                <a:solidFill>
                  <a:srgbClr val="404040"/>
                </a:solidFill>
                <a:latin typeface="Arial Black" pitchFamily="34" charset="0"/>
              </a:rPr>
              <a:t>KözOP-2.5.0-09-11-2011-0008</a:t>
            </a:r>
            <a:endParaRPr lang="hu-HU" sz="2400" b="1" dirty="0">
              <a:solidFill>
                <a:srgbClr val="404040"/>
              </a:solidFill>
              <a:latin typeface="Arial Black" pitchFamily="34" charset="0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2339752" y="2204872"/>
            <a:ext cx="655183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hu-HU" sz="2500" b="1" kern="0" cap="all" dirty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Vasúti műszaki szabályozási rendszer </a:t>
            </a:r>
            <a: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felülvizsgálata </a:t>
            </a:r>
            <a:r>
              <a:rPr lang="hu-HU" sz="2500" b="1" kern="0" cap="all" dirty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és folyamatos működési modelljének kialakítása</a:t>
            </a:r>
            <a:br>
              <a:rPr lang="hu-HU" sz="2500" b="1" kern="0" cap="all" dirty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hu-HU" sz="2500" b="1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2500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hu-HU" sz="2500" kern="0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vasúti műszaki szabályozási rendszer megújítása</a:t>
            </a:r>
            <a:r>
              <a:rPr lang="hu-HU" sz="2500" kern="0" cap="all" dirty="0" smtClean="0">
                <a:solidFill>
                  <a:srgbClr val="8CB335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hu-HU" sz="2500" kern="0" cap="all" dirty="0">
              <a:solidFill>
                <a:srgbClr val="8CB335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8" name="Kép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36"/>
          <a:stretch/>
        </p:blipFill>
        <p:spPr>
          <a:xfrm>
            <a:off x="-36512" y="1575035"/>
            <a:ext cx="2268254" cy="3707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5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6" name="Kép 3" descr="MAÚT szerkezeti felépítés 2010 ppt 1.t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08077" y="1412776"/>
            <a:ext cx="6927850" cy="454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691407" y="333375"/>
            <a:ext cx="5976938" cy="64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hu-HU" sz="3000" b="1" kern="0" dirty="0" smtClean="0">
                <a:solidFill>
                  <a:srgbClr val="FFFFFF"/>
                </a:solidFill>
                <a:latin typeface="Arial" charset="0"/>
              </a:rPr>
              <a:t>Magyar Útügyi Társaság</a:t>
            </a:r>
            <a:endParaRPr lang="hu-HU" sz="3000" b="1" kern="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98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ChangeArrowheads="1"/>
          </p:cNvSpPr>
          <p:nvPr/>
        </p:nvSpPr>
        <p:spPr bwMode="auto">
          <a:xfrm>
            <a:off x="971600" y="2348880"/>
            <a:ext cx="3600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hu-HU" altLang="hu-HU" sz="2800" b="1" dirty="0" smtClean="0"/>
              <a:t>Magyar </a:t>
            </a:r>
            <a:br>
              <a:rPr lang="hu-HU" altLang="hu-HU" sz="2800" b="1" dirty="0" smtClean="0"/>
            </a:br>
            <a:r>
              <a:rPr lang="hu-HU" altLang="hu-HU" sz="2800" b="1" dirty="0" smtClean="0"/>
              <a:t>Út- és Vasútügyi Társaság</a:t>
            </a:r>
            <a:endParaRPr lang="hu-HU" altLang="hu-HU" sz="2800" b="1" dirty="0"/>
          </a:p>
        </p:txBody>
      </p:sp>
      <p:sp>
        <p:nvSpPr>
          <p:cNvPr id="73733" name="Line 160"/>
          <p:cNvSpPr>
            <a:spLocks noChangeShapeType="1"/>
          </p:cNvSpPr>
          <p:nvPr/>
        </p:nvSpPr>
        <p:spPr bwMode="auto">
          <a:xfrm>
            <a:off x="468317" y="6381750"/>
            <a:ext cx="7775575" cy="0"/>
          </a:xfrm>
          <a:prstGeom prst="line">
            <a:avLst/>
          </a:prstGeom>
          <a:noFill/>
          <a:ln w="38100" cmpd="dbl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hu-HU"/>
          </a:p>
        </p:txBody>
      </p:sp>
      <p:pic>
        <p:nvPicPr>
          <p:cNvPr id="7" name="Kép 6" descr="MAÚT szerkezeti_4valtozat_v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32564" y="1272544"/>
            <a:ext cx="4059916" cy="5048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Rectangle 3"/>
          <p:cNvSpPr>
            <a:spLocks noChangeArrowheads="1"/>
          </p:cNvSpPr>
          <p:nvPr/>
        </p:nvSpPr>
        <p:spPr bwMode="auto">
          <a:xfrm>
            <a:off x="457200" y="3140083"/>
            <a:ext cx="82296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hu-HU" altLang="hu-HU" sz="3200" b="1"/>
              <a:t> Köszönöm megtisztelő figyelmüket!</a:t>
            </a:r>
          </a:p>
        </p:txBody>
      </p:sp>
      <p:sp>
        <p:nvSpPr>
          <p:cNvPr id="81924" name="Line 160"/>
          <p:cNvSpPr>
            <a:spLocks noChangeShapeType="1"/>
          </p:cNvSpPr>
          <p:nvPr/>
        </p:nvSpPr>
        <p:spPr bwMode="auto">
          <a:xfrm>
            <a:off x="468317" y="6381750"/>
            <a:ext cx="7775575" cy="0"/>
          </a:xfrm>
          <a:prstGeom prst="line">
            <a:avLst/>
          </a:prstGeom>
          <a:noFill/>
          <a:ln w="38100" cmpd="dbl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449267" y="1486297"/>
            <a:ext cx="7323133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hu-HU" altLang="hu-HU" sz="2800" b="1" dirty="0" smtClean="0">
                <a:solidFill>
                  <a:srgbClr val="000000"/>
                </a:solidFill>
              </a:rPr>
              <a:t>CÉLJA</a:t>
            </a:r>
            <a:endParaRPr lang="hu-HU" altLang="hu-HU" sz="2800" b="1" dirty="0">
              <a:solidFill>
                <a:srgbClr val="000000"/>
              </a:solidFill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449267" y="2276872"/>
            <a:ext cx="8443213" cy="367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Egységes </a:t>
            </a:r>
            <a:r>
              <a:rPr lang="hu-HU" altLang="hu-HU" sz="2400" b="1" dirty="0">
                <a:solidFill>
                  <a:srgbClr val="000000"/>
                </a:solidFill>
              </a:rPr>
              <a:t>megoldási módok </a:t>
            </a:r>
            <a:r>
              <a:rPr lang="hu-HU" altLang="hu-HU" sz="2400" b="1" dirty="0" smtClean="0">
                <a:solidFill>
                  <a:srgbClr val="000000"/>
                </a:solidFill>
              </a:rPr>
              <a:t>meghatározása az </a:t>
            </a:r>
            <a:r>
              <a:rPr lang="hu-HU" altLang="hu-HU" sz="2400" b="1" dirty="0">
                <a:solidFill>
                  <a:srgbClr val="000000"/>
                </a:solidFill>
              </a:rPr>
              <a:t>útügy területén rendszeresen előforduló feladatokra </a:t>
            </a:r>
            <a:endParaRPr lang="hu-HU" altLang="hu-HU" sz="2400" b="1" dirty="0" smtClean="0">
              <a:solidFill>
                <a:srgbClr val="000000"/>
              </a:solidFill>
            </a:endParaRPr>
          </a:p>
          <a:p>
            <a:pPr marL="271463" indent="-271463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Megfelelés </a:t>
            </a:r>
            <a:r>
              <a:rPr lang="hu-HU" altLang="hu-HU" sz="2400" b="1" dirty="0">
                <a:solidFill>
                  <a:srgbClr val="000000"/>
                </a:solidFill>
              </a:rPr>
              <a:t>az európai és magyar jogszabályi</a:t>
            </a:r>
            <a:br>
              <a:rPr lang="hu-HU" altLang="hu-HU" sz="2400" b="1" dirty="0">
                <a:solidFill>
                  <a:srgbClr val="000000"/>
                </a:solidFill>
              </a:rPr>
            </a:br>
            <a:r>
              <a:rPr lang="hu-HU" altLang="hu-HU" sz="2400" b="1" dirty="0">
                <a:solidFill>
                  <a:srgbClr val="000000"/>
                </a:solidFill>
              </a:rPr>
              <a:t>követelményeknek</a:t>
            </a:r>
          </a:p>
          <a:p>
            <a:pPr marL="271463" indent="-271463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Alkalmazkodás az európai és </a:t>
            </a:r>
            <a:r>
              <a:rPr lang="hu-HU" altLang="hu-HU" sz="2400" b="1" dirty="0" smtClean="0">
                <a:solidFill>
                  <a:srgbClr val="000000"/>
                </a:solidFill>
              </a:rPr>
              <a:t>a magyar </a:t>
            </a:r>
            <a:r>
              <a:rPr lang="hu-HU" altLang="hu-HU" sz="2400" b="1" dirty="0">
                <a:solidFill>
                  <a:srgbClr val="000000"/>
                </a:solidFill>
              </a:rPr>
              <a:t>szabványokhoz</a:t>
            </a:r>
          </a:p>
          <a:p>
            <a:pPr marL="271463" indent="-271463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Kiegészítő szabályozás</a:t>
            </a:r>
          </a:p>
          <a:p>
            <a:pPr marL="271463" indent="-271463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Szakmai eljárások egységesítése</a:t>
            </a:r>
          </a:p>
          <a:p>
            <a:pPr marL="271463" indent="-271463">
              <a:lnSpc>
                <a:spcPct val="95000"/>
              </a:lnSpc>
              <a:spcBef>
                <a:spcPct val="40000"/>
              </a:spcBef>
              <a:buFontTx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Szerződési biztonság erősítése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835152" y="333375"/>
            <a:ext cx="5976938" cy="64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hu-HU" sz="3000" b="1" kern="0" dirty="0" smtClean="0">
                <a:solidFill>
                  <a:schemeClr val="bg1"/>
                </a:solidFill>
                <a:latin typeface="Arial" charset="0"/>
              </a:rPr>
              <a:t>Útügyi műszaki szabályozás</a:t>
            </a:r>
            <a:endParaRPr lang="hu-HU" sz="3000" b="1" kern="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46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22266" y="1557611"/>
            <a:ext cx="849788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</a:pPr>
            <a:r>
              <a:rPr lang="hu-HU" altLang="hu-HU" sz="2800" b="1" dirty="0" smtClean="0">
                <a:solidFill>
                  <a:srgbClr val="000000"/>
                </a:solidFill>
              </a:rPr>
              <a:t>KIALAKULÁSA</a:t>
            </a:r>
            <a:endParaRPr lang="hu-HU" altLang="hu-HU" sz="2800" b="1" dirty="0">
              <a:solidFill>
                <a:srgbClr val="000000"/>
              </a:solidFill>
            </a:endParaRP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449267" y="2242343"/>
            <a:ext cx="8243887" cy="305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40000"/>
              </a:spcBef>
            </a:pPr>
            <a:r>
              <a:rPr lang="hu-HU" altLang="hu-HU" sz="2400" b="1" dirty="0" smtClean="0">
                <a:solidFill>
                  <a:srgbClr val="000000"/>
                </a:solidFill>
              </a:rPr>
              <a:t>Múlt és jelen</a:t>
            </a:r>
          </a:p>
          <a:p>
            <a:pPr marL="342900" indent="-342900">
              <a:spcBef>
                <a:spcPct val="40000"/>
              </a:spcBef>
              <a:buFont typeface="Arial" panose="020B0604020202020204" pitchFamily="34" charset="0"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Országos és ágazati szabványok</a:t>
            </a:r>
          </a:p>
          <a:p>
            <a:pPr marL="271463" indent="-271463">
              <a:spcBef>
                <a:spcPct val="40000"/>
              </a:spcBef>
              <a:buFontTx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A </a:t>
            </a:r>
            <a:r>
              <a:rPr lang="hu-HU" altLang="hu-HU" sz="2400" b="1" dirty="0">
                <a:solidFill>
                  <a:srgbClr val="000000"/>
                </a:solidFill>
              </a:rPr>
              <a:t>szabványosítási rendszer </a:t>
            </a:r>
            <a:r>
              <a:rPr lang="hu-HU" altLang="hu-HU" sz="2400" b="1" dirty="0" smtClean="0">
                <a:solidFill>
                  <a:srgbClr val="000000"/>
                </a:solidFill>
              </a:rPr>
              <a:t>megváltozása: 1994-től</a:t>
            </a:r>
            <a:endParaRPr lang="hu-HU" altLang="hu-HU" sz="2400" b="1" dirty="0">
              <a:solidFill>
                <a:srgbClr val="000000"/>
              </a:solidFill>
            </a:endParaRPr>
          </a:p>
          <a:p>
            <a:pPr marL="271463" indent="-271463">
              <a:spcBef>
                <a:spcPct val="40000"/>
              </a:spcBef>
              <a:buFontTx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Nemzeti </a:t>
            </a:r>
            <a:r>
              <a:rPr lang="hu-HU" altLang="hu-HU" sz="2400" b="1" dirty="0">
                <a:solidFill>
                  <a:srgbClr val="000000"/>
                </a:solidFill>
              </a:rPr>
              <a:t>szabványosítás</a:t>
            </a:r>
          </a:p>
          <a:p>
            <a:pPr marL="271463" indent="-271463">
              <a:spcBef>
                <a:spcPct val="40000"/>
              </a:spcBef>
              <a:buFontTx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Magyar Szabványügyi Testület</a:t>
            </a:r>
          </a:p>
          <a:p>
            <a:pPr marL="271463" indent="-271463">
              <a:spcBef>
                <a:spcPct val="40000"/>
              </a:spcBef>
              <a:buFontTx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Európai példák</a:t>
            </a:r>
            <a:endParaRPr lang="hu-HU" altLang="hu-HU" sz="2400" b="1" dirty="0">
              <a:solidFill>
                <a:srgbClr val="000000"/>
              </a:solidFill>
            </a:endParaRPr>
          </a:p>
          <a:p>
            <a:pPr marL="271463" indent="-271463">
              <a:spcBef>
                <a:spcPct val="40000"/>
              </a:spcBef>
              <a:buFontTx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Magyar Útügyi Társaság</a:t>
            </a:r>
            <a:endParaRPr lang="hu-HU" altLang="hu-HU" sz="2400" b="1" dirty="0">
              <a:solidFill>
                <a:srgbClr val="00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835152" y="333375"/>
            <a:ext cx="5976938" cy="64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hu-HU" sz="3000" b="1" kern="0" dirty="0" smtClean="0">
                <a:solidFill>
                  <a:schemeClr val="bg1"/>
                </a:solidFill>
                <a:latin typeface="Arial" charset="0"/>
              </a:rPr>
              <a:t>Útügyi műszaki szabályozás</a:t>
            </a:r>
            <a:endParaRPr lang="hu-HU" sz="3000" b="1" kern="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59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ChangeArrowheads="1"/>
          </p:cNvSpPr>
          <p:nvPr/>
        </p:nvSpPr>
        <p:spPr bwMode="auto">
          <a:xfrm>
            <a:off x="827092" y="1268421"/>
            <a:ext cx="748982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endParaRPr lang="hu-HU" altLang="hu-HU" sz="2800" b="1" dirty="0">
              <a:solidFill>
                <a:srgbClr val="000000"/>
              </a:solidFill>
            </a:endParaRPr>
          </a:p>
        </p:txBody>
      </p:sp>
      <p:sp>
        <p:nvSpPr>
          <p:cNvPr id="63492" name="Rectangle 3"/>
          <p:cNvSpPr>
            <a:spLocks noChangeArrowheads="1"/>
          </p:cNvSpPr>
          <p:nvPr/>
        </p:nvSpPr>
        <p:spPr bwMode="auto">
          <a:xfrm>
            <a:off x="449261" y="1268421"/>
            <a:ext cx="8243887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>
              <a:spcBef>
                <a:spcPct val="35000"/>
              </a:spcBef>
              <a:buFontTx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a közúti infrastruktúra </a:t>
            </a:r>
            <a:r>
              <a:rPr lang="hu-HU" altLang="hu-HU" sz="2400" b="1" dirty="0" smtClean="0">
                <a:solidFill>
                  <a:srgbClr val="000000"/>
                </a:solidFill>
              </a:rPr>
              <a:t>tervezése, építése </a:t>
            </a:r>
            <a:r>
              <a:rPr lang="hu-HU" altLang="hu-HU" sz="2400" b="1" dirty="0">
                <a:solidFill>
                  <a:srgbClr val="000000"/>
                </a:solidFill>
              </a:rPr>
              <a:t>és </a:t>
            </a:r>
            <a:r>
              <a:rPr lang="hu-HU" altLang="hu-HU" sz="2400" b="1" dirty="0" smtClean="0">
                <a:solidFill>
                  <a:srgbClr val="000000"/>
                </a:solidFill>
              </a:rPr>
              <a:t>fenntartása </a:t>
            </a:r>
            <a:r>
              <a:rPr lang="hu-HU" altLang="hu-HU" sz="2400" b="1" dirty="0">
                <a:solidFill>
                  <a:srgbClr val="000000"/>
                </a:solidFill>
              </a:rPr>
              <a:t>műszaki szabályozási feladataival foglalkozó, azok </a:t>
            </a:r>
            <a:r>
              <a:rPr lang="hu-HU" altLang="hu-HU" sz="2400" b="1" dirty="0" smtClean="0">
                <a:solidFill>
                  <a:srgbClr val="000000"/>
                </a:solidFill>
              </a:rPr>
              <a:t>kidolgozását </a:t>
            </a:r>
            <a:r>
              <a:rPr lang="hu-HU" altLang="hu-HU" sz="2400" b="1" dirty="0">
                <a:solidFill>
                  <a:srgbClr val="000000"/>
                </a:solidFill>
              </a:rPr>
              <a:t>és a rendszer </a:t>
            </a:r>
            <a:r>
              <a:rPr lang="hu-HU" altLang="hu-HU" sz="2400" b="1" dirty="0" smtClean="0">
                <a:solidFill>
                  <a:srgbClr val="000000"/>
                </a:solidFill>
              </a:rPr>
              <a:t>működtetését ellátó közhasznú </a:t>
            </a:r>
            <a:r>
              <a:rPr lang="hu-HU" altLang="hu-HU" sz="2400" b="1" dirty="0">
                <a:solidFill>
                  <a:srgbClr val="000000"/>
                </a:solidFill>
              </a:rPr>
              <a:t>szakmai társadalmi szervezet </a:t>
            </a:r>
          </a:p>
          <a:p>
            <a:pPr marL="271463" indent="-271463">
              <a:spcBef>
                <a:spcPct val="35000"/>
              </a:spcBef>
              <a:buFontTx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Alapítás: 1994</a:t>
            </a:r>
          </a:p>
          <a:p>
            <a:pPr marL="271463" indent="-271463">
              <a:spcBef>
                <a:spcPct val="35000"/>
              </a:spcBef>
              <a:buFontTx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Folyamatos kihívások, változások:</a:t>
            </a:r>
          </a:p>
          <a:p>
            <a:pPr marL="742950" lvl="1" indent="-285750">
              <a:spcBef>
                <a:spcPct val="30000"/>
              </a:spcBef>
              <a:buFontTx/>
              <a:buChar char="–"/>
            </a:pPr>
            <a:r>
              <a:rPr lang="hu-HU" altLang="hu-HU" sz="2000" b="1" dirty="0">
                <a:solidFill>
                  <a:srgbClr val="000000"/>
                </a:solidFill>
              </a:rPr>
              <a:t>Szakmai működési közeg, szervezeti struktúra</a:t>
            </a:r>
          </a:p>
          <a:p>
            <a:pPr marL="742950" lvl="1" indent="-285750">
              <a:spcBef>
                <a:spcPct val="30000"/>
              </a:spcBef>
              <a:buFontTx/>
              <a:buChar char="–"/>
            </a:pPr>
            <a:r>
              <a:rPr lang="hu-HU" altLang="hu-HU" sz="2000" b="1" dirty="0">
                <a:solidFill>
                  <a:srgbClr val="000000"/>
                </a:solidFill>
              </a:rPr>
              <a:t>Jogszabályi háttér</a:t>
            </a:r>
          </a:p>
          <a:p>
            <a:pPr marL="742950" lvl="1" indent="-285750">
              <a:spcBef>
                <a:spcPct val="30000"/>
              </a:spcBef>
              <a:buFontTx/>
              <a:buChar char="–"/>
            </a:pPr>
            <a:r>
              <a:rPr lang="hu-HU" altLang="hu-HU" sz="2000" b="1" dirty="0">
                <a:solidFill>
                  <a:srgbClr val="000000"/>
                </a:solidFill>
              </a:rPr>
              <a:t>Nemzetközi kapcsolatrendszer</a:t>
            </a:r>
          </a:p>
          <a:p>
            <a:pPr marL="742950" lvl="1" indent="-285750">
              <a:spcBef>
                <a:spcPct val="30000"/>
              </a:spcBef>
              <a:buFontTx/>
              <a:buChar char="–"/>
            </a:pPr>
            <a:r>
              <a:rPr lang="hu-HU" altLang="hu-HU" sz="2000" b="1" dirty="0" err="1" smtClean="0">
                <a:solidFill>
                  <a:srgbClr val="000000"/>
                </a:solidFill>
              </a:rPr>
              <a:t>e-UT</a:t>
            </a:r>
            <a:r>
              <a:rPr lang="hu-HU" altLang="hu-HU" sz="2000" b="1" dirty="0" smtClean="0">
                <a:solidFill>
                  <a:srgbClr val="000000"/>
                </a:solidFill>
              </a:rPr>
              <a:t> </a:t>
            </a:r>
            <a:r>
              <a:rPr lang="hu-HU" altLang="hu-HU" sz="2000" b="1" dirty="0">
                <a:solidFill>
                  <a:srgbClr val="000000"/>
                </a:solidFill>
              </a:rPr>
              <a:t>Digitális Útügyi Előírástár (</a:t>
            </a:r>
            <a:r>
              <a:rPr lang="hu-HU" altLang="hu-HU" sz="2000" b="1" dirty="0" smtClean="0">
                <a:solidFill>
                  <a:srgbClr val="000000"/>
                </a:solidFill>
              </a:rPr>
              <a:t>2009, 2012)</a:t>
            </a:r>
          </a:p>
          <a:p>
            <a:pPr marL="742950" lvl="1" indent="-285750">
              <a:spcBef>
                <a:spcPct val="30000"/>
              </a:spcBef>
              <a:buFontTx/>
              <a:buChar char="–"/>
            </a:pPr>
            <a:r>
              <a:rPr lang="hu-HU" altLang="hu-HU" sz="2000" b="1" dirty="0" smtClean="0">
                <a:solidFill>
                  <a:srgbClr val="000000"/>
                </a:solidFill>
              </a:rPr>
              <a:t>projektek</a:t>
            </a:r>
            <a:endParaRPr lang="hu-HU" altLang="hu-HU" sz="2000" b="1" dirty="0">
              <a:solidFill>
                <a:srgbClr val="00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835152" y="333375"/>
            <a:ext cx="5976938" cy="64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hu-HU" sz="3000" b="1" kern="0" dirty="0" smtClean="0">
                <a:solidFill>
                  <a:schemeClr val="bg1"/>
                </a:solidFill>
                <a:latin typeface="Arial" charset="0"/>
              </a:rPr>
              <a:t>A 20 éves MAÚT</a:t>
            </a:r>
            <a:endParaRPr lang="hu-HU" sz="3000" b="1" kern="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972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907705" y="333375"/>
            <a:ext cx="5616623" cy="6477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hu-HU" sz="3000" b="1" dirty="0" smtClean="0">
                <a:solidFill>
                  <a:schemeClr val="bg1"/>
                </a:solidFill>
                <a:latin typeface="Arial" charset="0"/>
              </a:rPr>
              <a:t>Útügyi műszaki szabályozás</a:t>
            </a:r>
            <a:endParaRPr lang="hu-HU" sz="3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" name="Téglalap 2"/>
          <p:cNvSpPr/>
          <p:nvPr/>
        </p:nvSpPr>
        <p:spPr>
          <a:xfrm>
            <a:off x="971602" y="1988847"/>
            <a:ext cx="5256582" cy="374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lnSpc>
                <a:spcPct val="8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hu-HU" altLang="hu-HU" sz="2200" b="1" dirty="0">
                <a:solidFill>
                  <a:srgbClr val="000000"/>
                </a:solidFill>
              </a:rPr>
              <a:t>Útügyi műszaki </a:t>
            </a:r>
            <a:r>
              <a:rPr lang="hu-HU" altLang="hu-HU" sz="2200" b="1" dirty="0" smtClean="0">
                <a:solidFill>
                  <a:srgbClr val="000000"/>
                </a:solidFill>
              </a:rPr>
              <a:t>szabályzatok</a:t>
            </a:r>
          </a:p>
          <a:p>
            <a:pPr marL="342900" lvl="1" indent="-342900">
              <a:lnSpc>
                <a:spcPct val="8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hu-HU" altLang="hu-HU" sz="2200" b="1" dirty="0" smtClean="0">
                <a:solidFill>
                  <a:srgbClr val="000000"/>
                </a:solidFill>
              </a:rPr>
              <a:t>Útügyi műszaki előírások</a:t>
            </a:r>
            <a:endParaRPr lang="hu-HU" altLang="hu-HU" sz="2200" b="1" dirty="0">
              <a:solidFill>
                <a:srgbClr val="000000"/>
              </a:solidFill>
            </a:endParaRPr>
          </a:p>
          <a:p>
            <a:pPr marL="342900" lvl="1" indent="-342900">
              <a:lnSpc>
                <a:spcPct val="8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hu-HU" altLang="hu-HU" sz="2200" b="1" dirty="0" smtClean="0">
                <a:solidFill>
                  <a:srgbClr val="000000"/>
                </a:solidFill>
              </a:rPr>
              <a:t>Tervezési útmutatók</a:t>
            </a:r>
          </a:p>
          <a:p>
            <a:pPr marL="342900" lvl="1" indent="-342900">
              <a:lnSpc>
                <a:spcPct val="80000"/>
              </a:lnSpc>
              <a:spcBef>
                <a:spcPct val="50000"/>
              </a:spcBef>
              <a:buFont typeface="Arial" pitchFamily="34" charset="0"/>
              <a:buChar char="•"/>
            </a:pPr>
            <a:r>
              <a:rPr lang="hu-HU" altLang="hu-HU" sz="2200" b="1" dirty="0" smtClean="0">
                <a:solidFill>
                  <a:srgbClr val="000000"/>
                </a:solidFill>
              </a:rPr>
              <a:t>Útügyi </a:t>
            </a:r>
            <a:r>
              <a:rPr lang="hu-HU" altLang="hu-HU" sz="2200" b="1" dirty="0">
                <a:solidFill>
                  <a:srgbClr val="000000"/>
                </a:solidFill>
              </a:rPr>
              <a:t>Szerződések </a:t>
            </a:r>
            <a:r>
              <a:rPr lang="hu-HU" altLang="hu-HU" sz="2200" b="1" dirty="0" smtClean="0">
                <a:solidFill>
                  <a:srgbClr val="000000"/>
                </a:solidFill>
              </a:rPr>
              <a:t/>
            </a:r>
            <a:br>
              <a:rPr lang="hu-HU" altLang="hu-HU" sz="2200" b="1" dirty="0" smtClean="0">
                <a:solidFill>
                  <a:srgbClr val="000000"/>
                </a:solidFill>
              </a:rPr>
            </a:br>
            <a:r>
              <a:rPr lang="hu-HU" altLang="hu-HU" sz="2200" b="1" dirty="0" smtClean="0">
                <a:solidFill>
                  <a:srgbClr val="000000"/>
                </a:solidFill>
              </a:rPr>
              <a:t>Egységes </a:t>
            </a:r>
            <a:r>
              <a:rPr lang="hu-HU" altLang="hu-HU" sz="2200" b="1" dirty="0">
                <a:solidFill>
                  <a:srgbClr val="000000"/>
                </a:solidFill>
              </a:rPr>
              <a:t>Műszaki </a:t>
            </a:r>
            <a:r>
              <a:rPr lang="hu-HU" altLang="hu-HU" sz="2200" b="1" dirty="0" smtClean="0">
                <a:solidFill>
                  <a:srgbClr val="000000"/>
                </a:solidFill>
              </a:rPr>
              <a:t>Feltételei</a:t>
            </a:r>
          </a:p>
          <a:p>
            <a:pPr marL="342900" lvl="1" indent="-342900">
              <a:lnSpc>
                <a:spcPct val="80000"/>
              </a:lnSpc>
              <a:spcBef>
                <a:spcPct val="50000"/>
              </a:spcBef>
              <a:buFont typeface="Arial" pitchFamily="34" charset="0"/>
              <a:buChar char="•"/>
            </a:pPr>
            <a:endParaRPr lang="hu-HU" altLang="hu-HU" sz="2200" b="1" dirty="0">
              <a:solidFill>
                <a:srgbClr val="000000"/>
              </a:solidFill>
            </a:endParaRPr>
          </a:p>
          <a:p>
            <a:pPr marL="0" lvl="1">
              <a:spcBef>
                <a:spcPct val="50000"/>
              </a:spcBef>
            </a:pPr>
            <a:r>
              <a:rPr lang="hu-HU" altLang="hu-HU" sz="2200" b="1" dirty="0" smtClean="0">
                <a:solidFill>
                  <a:srgbClr val="000000"/>
                </a:solidFill>
              </a:rPr>
              <a:t>211 hatályos kiadvány </a:t>
            </a:r>
          </a:p>
          <a:p>
            <a:pPr marL="0" lvl="1">
              <a:spcBef>
                <a:spcPct val="50000"/>
              </a:spcBef>
            </a:pPr>
            <a:r>
              <a:rPr lang="hu-HU" altLang="hu-HU" sz="2200" b="1" dirty="0" smtClean="0">
                <a:solidFill>
                  <a:srgbClr val="000000"/>
                </a:solidFill>
              </a:rPr>
              <a:t>(1994 óta </a:t>
            </a:r>
            <a:r>
              <a:rPr lang="hu-HU" altLang="hu-HU" sz="2200" b="1" dirty="0">
                <a:solidFill>
                  <a:srgbClr val="000000"/>
                </a:solidFill>
              </a:rPr>
              <a:t>összesen </a:t>
            </a:r>
            <a:r>
              <a:rPr lang="hu-HU" altLang="hu-HU" sz="2200" b="1" dirty="0" smtClean="0">
                <a:solidFill>
                  <a:srgbClr val="000000"/>
                </a:solidFill>
              </a:rPr>
              <a:t>411 dokumentum, </a:t>
            </a:r>
            <a:br>
              <a:rPr lang="hu-HU" altLang="hu-HU" sz="2200" b="1" dirty="0" smtClean="0">
                <a:solidFill>
                  <a:srgbClr val="000000"/>
                </a:solidFill>
              </a:rPr>
            </a:br>
            <a:r>
              <a:rPr lang="hu-HU" altLang="hu-HU" sz="2200" b="1" dirty="0" smtClean="0">
                <a:solidFill>
                  <a:srgbClr val="000000"/>
                </a:solidFill>
              </a:rPr>
              <a:t>terjedelem: 14 ezer oldal)</a:t>
            </a:r>
            <a:endParaRPr lang="hu-HU" altLang="hu-HU" sz="2200" b="1" dirty="0">
              <a:solidFill>
                <a:srgbClr val="000000"/>
              </a:solidFill>
            </a:endParaRPr>
          </a:p>
        </p:txBody>
      </p:sp>
      <p:pic>
        <p:nvPicPr>
          <p:cNvPr id="6" name="Kép 5" descr="e-UT_040211_kesz001.t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00572" y="2060848"/>
            <a:ext cx="2451846" cy="3469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7445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51524" y="1268417"/>
            <a:ext cx="8640763" cy="504090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hu-HU" altLang="hu-HU" sz="24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Szövegdoboz 4"/>
          <p:cNvSpPr txBox="1">
            <a:spLocks noChangeArrowheads="1"/>
          </p:cNvSpPr>
          <p:nvPr/>
        </p:nvSpPr>
        <p:spPr bwMode="auto">
          <a:xfrm>
            <a:off x="1692126" y="333375"/>
            <a:ext cx="583220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hu-HU" altLang="hu-HU" sz="30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Digitális Útügyi Előírástár</a:t>
            </a:r>
          </a:p>
        </p:txBody>
      </p:sp>
      <p:pic>
        <p:nvPicPr>
          <p:cNvPr id="4100" name="Kép 5" descr="eUT_zold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03" y="1412777"/>
            <a:ext cx="2482850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Kép 8" descr="Előírás CD borítók 2013szept.t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20" y="3861850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Kép 9" descr="DVD tok.t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80" y="1556800"/>
            <a:ext cx="2462213" cy="331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zövegdoboz 1"/>
          <p:cNvSpPr txBox="1"/>
          <p:nvPr/>
        </p:nvSpPr>
        <p:spPr>
          <a:xfrm>
            <a:off x="450704" y="2636747"/>
            <a:ext cx="4841376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110 előfizető – egyéni, szerver</a:t>
            </a:r>
            <a:br>
              <a:rPr lang="hu-HU" sz="2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hu-HU" sz="2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(2000 felhasználó)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Hírlevél havonta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 frissítés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Keresőfunkció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Időgép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Perszonalizált</a:t>
            </a:r>
            <a:r>
              <a:rPr lang="hu-HU" sz="2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nyomtatás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hu-HU" sz="22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Jegyzetfunkció</a:t>
            </a:r>
          </a:p>
          <a:p>
            <a:endParaRPr lang="hu-HU" sz="2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 sz="2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 sz="2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88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3"/>
          <p:cNvSpPr>
            <a:spLocks noChangeArrowheads="1"/>
          </p:cNvSpPr>
          <p:nvPr/>
        </p:nvSpPr>
        <p:spPr bwMode="auto">
          <a:xfrm>
            <a:off x="468317" y="1625595"/>
            <a:ext cx="842416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A közlekedésépítés </a:t>
            </a:r>
            <a:r>
              <a:rPr lang="hu-HU" altLang="hu-HU" sz="2400" b="1" dirty="0">
                <a:solidFill>
                  <a:srgbClr val="000000"/>
                </a:solidFill>
              </a:rPr>
              <a:t>meghatározó szabályozási rendszere</a:t>
            </a: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Húsz </a:t>
            </a:r>
            <a:r>
              <a:rPr lang="hu-HU" altLang="hu-HU" sz="2400" b="1" dirty="0">
                <a:solidFill>
                  <a:srgbClr val="000000"/>
                </a:solidFill>
              </a:rPr>
              <a:t>év tapasztalat </a:t>
            </a: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Nemzetközi tapasztalat, nemzetközi kapcsolódás</a:t>
            </a: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>
                <a:solidFill>
                  <a:srgbClr val="000000"/>
                </a:solidFill>
              </a:rPr>
              <a:t>1994-es együttműködési megállapodás</a:t>
            </a:r>
          </a:p>
          <a:p>
            <a:pPr marL="271463" indent="-271463">
              <a:spcBef>
                <a:spcPct val="30000"/>
              </a:spcBef>
              <a:buFont typeface="Arial" pitchFamily="34" charset="0"/>
              <a:buChar char="•"/>
            </a:pPr>
            <a:r>
              <a:rPr lang="hu-HU" altLang="hu-HU" sz="2400" b="1" dirty="0" smtClean="0">
                <a:solidFill>
                  <a:srgbClr val="000000"/>
                </a:solidFill>
              </a:rPr>
              <a:t>A miniszter </a:t>
            </a:r>
            <a:r>
              <a:rPr lang="hu-HU" altLang="hu-HU" sz="2400" b="1" dirty="0">
                <a:solidFill>
                  <a:srgbClr val="000000"/>
                </a:solidFill>
              </a:rPr>
              <a:t>szabályozási eszköze </a:t>
            </a:r>
            <a:r>
              <a:rPr lang="hu-HU" altLang="hu-HU" sz="2400" b="1" dirty="0" smtClean="0">
                <a:solidFill>
                  <a:srgbClr val="000000"/>
                </a:solidFill>
              </a:rPr>
              <a:t/>
            </a:r>
            <a:br>
              <a:rPr lang="hu-HU" altLang="hu-HU" sz="2400" b="1" dirty="0" smtClean="0">
                <a:solidFill>
                  <a:srgbClr val="000000"/>
                </a:solidFill>
              </a:rPr>
            </a:br>
            <a:r>
              <a:rPr lang="hu-HU" altLang="hu-HU" sz="2400" b="1" dirty="0" smtClean="0">
                <a:solidFill>
                  <a:srgbClr val="000000"/>
                </a:solidFill>
              </a:rPr>
              <a:t>(</a:t>
            </a:r>
            <a:r>
              <a:rPr lang="hu-HU" altLang="hu-HU" sz="2400" b="1" dirty="0">
                <a:solidFill>
                  <a:srgbClr val="000000"/>
                </a:solidFill>
              </a:rPr>
              <a:t>KKK, MK Nonprofit </a:t>
            </a:r>
            <a:r>
              <a:rPr lang="hu-HU" altLang="hu-HU" sz="2400" b="1" dirty="0" err="1">
                <a:solidFill>
                  <a:srgbClr val="000000"/>
                </a:solidFill>
              </a:rPr>
              <a:t>Zrt</a:t>
            </a:r>
            <a:r>
              <a:rPr lang="hu-HU" altLang="hu-HU" sz="2400" b="1" dirty="0">
                <a:solidFill>
                  <a:srgbClr val="000000"/>
                </a:solidFill>
              </a:rPr>
              <a:t>.)</a:t>
            </a:r>
          </a:p>
          <a:p>
            <a:pPr marL="271463" indent="-271463">
              <a:spcBef>
                <a:spcPct val="30000"/>
              </a:spcBef>
            </a:pPr>
            <a:r>
              <a:rPr lang="hu-HU" altLang="hu-HU" sz="2400" b="1" dirty="0">
                <a:solidFill>
                  <a:srgbClr val="000000"/>
                </a:solidFill>
              </a:rPr>
              <a:t>Finanszírozás</a:t>
            </a:r>
          </a:p>
          <a:p>
            <a:pPr marL="271463" indent="-271463">
              <a:spcBef>
                <a:spcPct val="30000"/>
              </a:spcBef>
            </a:pPr>
            <a:r>
              <a:rPr lang="hu-HU" altLang="hu-HU" sz="2400" b="1" dirty="0">
                <a:solidFill>
                  <a:srgbClr val="000000"/>
                </a:solidFill>
              </a:rPr>
              <a:t>Kutatási háttér</a:t>
            </a:r>
            <a:endParaRPr lang="hu-HU" altLang="hu-HU" sz="2400" dirty="0">
              <a:solidFill>
                <a:srgbClr val="000000"/>
              </a:solidFill>
            </a:endParaRPr>
          </a:p>
        </p:txBody>
      </p:sp>
      <p:sp>
        <p:nvSpPr>
          <p:cNvPr id="6" name="Szövegdoboz 4"/>
          <p:cNvSpPr txBox="1">
            <a:spLocks noChangeArrowheads="1"/>
          </p:cNvSpPr>
          <p:nvPr/>
        </p:nvSpPr>
        <p:spPr bwMode="auto">
          <a:xfrm>
            <a:off x="1692126" y="333375"/>
            <a:ext cx="583220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hu-HU" altLang="hu-HU" sz="3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</a:rPr>
              <a:t>Tapasztalatok 1.</a:t>
            </a:r>
            <a:endParaRPr lang="hu-HU" altLang="hu-HU" sz="30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766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5_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6_Alapértelmezett terv">
  <a:themeElements>
    <a:clrScheme name="Alapértelmezett terv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lapértelmezett terv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hu-H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</a:defRPr>
        </a:defPPr>
      </a:lstStyle>
    </a:lnDef>
  </a:objectDefaults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0_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8_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1_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2343</TotalTime>
  <Words>824</Words>
  <Application>Microsoft Office PowerPoint</Application>
  <PresentationFormat>Diavetítés a képernyőre (4:3 oldalarány)</PresentationFormat>
  <Paragraphs>231</Paragraphs>
  <Slides>37</Slides>
  <Notes>37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6</vt:i4>
      </vt:variant>
      <vt:variant>
        <vt:lpstr>Diacímek</vt:lpstr>
      </vt:variant>
      <vt:variant>
        <vt:i4>37</vt:i4>
      </vt:variant>
    </vt:vector>
  </HeadingPairs>
  <TitlesOfParts>
    <vt:vector size="48" baseType="lpstr">
      <vt:lpstr>Arial</vt:lpstr>
      <vt:lpstr>Arial Black</vt:lpstr>
      <vt:lpstr>Calibri</vt:lpstr>
      <vt:lpstr>Times New Roman</vt:lpstr>
      <vt:lpstr>Verdana</vt:lpstr>
      <vt:lpstr>15_Alapértelmezett terv</vt:lpstr>
      <vt:lpstr>16_Alapértelmezett terv</vt:lpstr>
      <vt:lpstr>20_Alapértelmezett terv</vt:lpstr>
      <vt:lpstr>1_Alapértelmezett terv</vt:lpstr>
      <vt:lpstr>18_Alapértelmezett terv</vt:lpstr>
      <vt:lpstr>21_Alapértelmezett terv</vt:lpstr>
      <vt:lpstr>Az útügyi műszaki szabályozás jelenlegi helyzete</vt:lpstr>
      <vt:lpstr>PowerPoint bemutató</vt:lpstr>
      <vt:lpstr>A 20 éves  Magyar Út- (és Vasútügyi) Társaság</vt:lpstr>
      <vt:lpstr>PowerPoint bemutató</vt:lpstr>
      <vt:lpstr>PowerPoint bemutató</vt:lpstr>
      <vt:lpstr>PowerPoint bemutató</vt:lpstr>
      <vt:lpstr>Útügyi műszaki szabályozás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A Kkt. a 48. § (3) bekezdés b) pont 28. és 38. alpontjában – a 2013. decemberi módosítással – felhatalmazta a közlekedésért felelős minisztert, hogy:</vt:lpstr>
      <vt:lpstr>PowerPoint bemutató</vt:lpstr>
      <vt:lpstr>PowerPoint bemutató</vt:lpstr>
      <vt:lpstr>PowerPoint bemutató</vt:lpstr>
      <vt:lpstr>PowerPoint bemutató</vt:lpstr>
      <vt:lpstr>PowerPoint bemutató</vt:lpstr>
      <vt:lpstr>1. mérföldkő – 2014. augusztus 31. A helyzet részletes feltárása, munkaindító jelentés </vt:lpstr>
      <vt:lpstr>2. mérföldkő – 2014. szeptember 30.   Eljárásrendi útmutató/eljárási szabályokat rögzítő rendelet tervezetének elkészítése;   A normatív jogszabályi szabályozás keretei között készülő műszaki előírások címének és főbb tartalmi elemeinek – elvi szempontrendszer alapján történő – meghatározása.  </vt:lpstr>
      <vt:lpstr>3. mérföldkő – 2015. április 15.  A jogszabályként megjelenő előírások jogi normaszövegeinek előállítása Az utak létesítésére vonatkozó, alapvető követelményeket tartalmazó „infrastruktúra-jogszabály” normaszövegének előállítása  A jogszabályba nem kerülő részterület érvényben lévő elemeinek rendezésére tervezet (felülvizsgált KTSZ) előállítása széleskörű szakmai egyeztetésre alkalmas szinten. </vt:lpstr>
      <vt:lpstr>4. Mérföldkő – 2015. június 15.  A jogszabályként megjelenő előírások jogi normaszövegeinek, és az utak létesítésére vonatkozó, alapvető követelményeket tartalmazó „infrastruktúra-jogszabály” normaszövegének / a jogszabályba nem kerülő részterület érvényben lévő elemeinek rendezésére tervezet (felülvizsgált KTSZ) véglegesítése az észrevételek alapján. 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 útügyi szabályozás aktuális kérdései</dc:title>
  <dc:creator>sanyó</dc:creator>
  <cp:lastModifiedBy>pms</cp:lastModifiedBy>
  <cp:revision>217</cp:revision>
  <cp:lastPrinted>2014-09-22T11:44:33Z</cp:lastPrinted>
  <dcterms:created xsi:type="dcterms:W3CDTF">2010-05-26T19:43:12Z</dcterms:created>
  <dcterms:modified xsi:type="dcterms:W3CDTF">2014-09-24T07:44:38Z</dcterms:modified>
</cp:coreProperties>
</file>