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4" r:id="rId2"/>
    <p:sldMasterId id="2147483763" r:id="rId3"/>
  </p:sldMasterIdLst>
  <p:notesMasterIdLst>
    <p:notesMasterId r:id="rId26"/>
  </p:notesMasterIdLst>
  <p:sldIdLst>
    <p:sldId id="271" r:id="rId4"/>
    <p:sldId id="436" r:id="rId5"/>
    <p:sldId id="395" r:id="rId6"/>
    <p:sldId id="441" r:id="rId7"/>
    <p:sldId id="350" r:id="rId8"/>
    <p:sldId id="392" r:id="rId9"/>
    <p:sldId id="461" r:id="rId10"/>
    <p:sldId id="462" r:id="rId11"/>
    <p:sldId id="463" r:id="rId12"/>
    <p:sldId id="452" r:id="rId13"/>
    <p:sldId id="422" r:id="rId14"/>
    <p:sldId id="453" r:id="rId15"/>
    <p:sldId id="457" r:id="rId16"/>
    <p:sldId id="450" r:id="rId17"/>
    <p:sldId id="451" r:id="rId18"/>
    <p:sldId id="458" r:id="rId19"/>
    <p:sldId id="424" r:id="rId20"/>
    <p:sldId id="454" r:id="rId21"/>
    <p:sldId id="455" r:id="rId22"/>
    <p:sldId id="456" r:id="rId23"/>
    <p:sldId id="459" r:id="rId24"/>
    <p:sldId id="373" r:id="rId25"/>
  </p:sldIdLst>
  <p:sldSz cx="9144000" cy="6858000" type="screen4x3"/>
  <p:notesSz cx="6743700" cy="98758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BA7"/>
    <a:srgbClr val="F2E1CE"/>
    <a:srgbClr val="F9E695"/>
    <a:srgbClr val="C25918"/>
    <a:srgbClr val="954513"/>
    <a:srgbClr val="948A54"/>
    <a:srgbClr val="FF5050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764" autoAdjust="0"/>
  </p:normalViewPr>
  <p:slideViewPr>
    <p:cSldViewPr>
      <p:cViewPr>
        <p:scale>
          <a:sx n="80" d="100"/>
          <a:sy n="8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178" y="-108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gvvrcommon09\gvvrcommon09\LUN07\NGM_GKM\NGM\MINISZTER\AT_9\HAT_91\FO_TERTERV\EU-2014+\ETE%202014-2020\ETE%20altalanos\Forr&#225;sok%20&#233;s%20forrs&#225;lek&#246;t&#233;s\ETE%20forr&#225;sok%202014-2020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hu-HU" sz="1200" dirty="0"/>
              <a:t>INTERREG- és </a:t>
            </a:r>
            <a:r>
              <a:rPr lang="hu-HU" sz="1200" dirty="0" err="1"/>
              <a:t>ETE-források</a:t>
            </a:r>
            <a:r>
              <a:rPr lang="hu-HU" sz="1200"/>
              <a:t> 1990-től 2020-ig 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invertIfNegative val="0"/>
            <c:bubble3D val="0"/>
            <c:spPr>
              <a:solidFill>
                <a:srgbClr val="FEB554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4.5045037056636724E-3"/>
                  <c:y val="-2.4096385542168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096385542168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51351111699101E-2"/>
                  <c:y val="-3.2128514056224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0090074113273449E-3"/>
                  <c:y val="-2.0080321285140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51351111699101E-2"/>
                  <c:y val="-2.4096385542168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6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0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Munka1!$A$1:$A$5</c:f>
              <c:strCache>
                <c:ptCount val="5"/>
                <c:pt idx="0">
                  <c:v>INTERREG I</c:v>
                </c:pt>
                <c:pt idx="1">
                  <c:v>INTERREG II</c:v>
                </c:pt>
                <c:pt idx="2">
                  <c:v>INTERREG III</c:v>
                </c:pt>
                <c:pt idx="3">
                  <c:v>ETE I</c:v>
                </c:pt>
                <c:pt idx="4">
                  <c:v>ETE II</c:v>
                </c:pt>
              </c:strCache>
            </c:strRef>
          </c:cat>
          <c:val>
            <c:numRef>
              <c:f>Munka1!$B$1:$B$5</c:f>
              <c:numCache>
                <c:formatCode>#,##0\ [$€-1]</c:formatCode>
                <c:ptCount val="5"/>
                <c:pt idx="0">
                  <c:v>1080000000</c:v>
                </c:pt>
                <c:pt idx="1">
                  <c:v>2613000000</c:v>
                </c:pt>
                <c:pt idx="2">
                  <c:v>4875000000</c:v>
                </c:pt>
                <c:pt idx="3">
                  <c:v>7750000000</c:v>
                </c:pt>
                <c:pt idx="4">
                  <c:v>8948000000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5890816"/>
        <c:axId val="155892736"/>
        <c:axId val="0"/>
      </c:bar3DChart>
      <c:catAx>
        <c:axId val="15589081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hu-HU"/>
          </a:p>
        </c:txPr>
        <c:crossAx val="155892736"/>
        <c:crosses val="autoZero"/>
        <c:auto val="1"/>
        <c:lblAlgn val="ctr"/>
        <c:lblOffset val="100"/>
        <c:noMultiLvlLbl val="0"/>
      </c:catAx>
      <c:valAx>
        <c:axId val="15589273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#,##0\ [$€-1]" sourceLinked="1"/>
        <c:majorTickMark val="none"/>
        <c:minorTickMark val="none"/>
        <c:tickLblPos val="nextTo"/>
        <c:crossAx val="155890816"/>
        <c:crosses val="autoZero"/>
        <c:crossBetween val="between"/>
        <c:majorUnit val="1000000000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40850006564929"/>
          <c:y val="0.16322720053529019"/>
          <c:w val="0.47753342412126032"/>
          <c:h val="0.82073425196850391"/>
        </c:manualLayout>
      </c:layout>
      <c:pieChart>
        <c:varyColors val="1"/>
        <c:ser>
          <c:idx val="0"/>
          <c:order val="0"/>
          <c:tx>
            <c:strRef>
              <c:f>Munka1!$B$1</c:f>
              <c:strCache>
                <c:ptCount val="1"/>
                <c:pt idx="0">
                  <c:v>Projekt budget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explosion val="3"/>
          <c:dPt>
            <c:idx val="0"/>
            <c:bubble3D val="0"/>
            <c:explosion val="9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explosion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Munka1!$A$2:$A$5</c:f>
              <c:strCache>
                <c:ptCount val="3"/>
                <c:pt idx="0">
                  <c:v>ERFA forrás</c:v>
                </c:pt>
                <c:pt idx="1">
                  <c:v>hazai korményzati társfinanszírozás</c:v>
                </c:pt>
                <c:pt idx="2">
                  <c:v>3. önerő (ha nem központi költségvetési szerv)</c:v>
                </c:pt>
              </c:strCache>
            </c:strRef>
          </c:cat>
          <c:val>
            <c:numRef>
              <c:f>Munka1!$B$2:$B$5</c:f>
              <c:numCache>
                <c:formatCode>0%</c:formatCode>
                <c:ptCount val="4"/>
                <c:pt idx="0">
                  <c:v>0.85</c:v>
                </c:pt>
                <c:pt idx="1">
                  <c:v>0.1</c:v>
                </c:pt>
                <c:pt idx="2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684B61-1642-44D4-ACA7-D55CB3AB71A5}" type="doc">
      <dgm:prSet loTypeId="urn:microsoft.com/office/officeart/2005/8/layout/pyramid2" loCatId="list" qsTypeId="urn:microsoft.com/office/officeart/2005/8/quickstyle/simple1" qsCatId="simple" csTypeId="urn:microsoft.com/office/officeart/2005/8/colors/accent6_4" csCatId="accent6" phldr="1"/>
      <dgm:spPr/>
    </dgm:pt>
    <dgm:pt modelId="{EB7DB373-CAEA-4F51-92AF-4999B4BFDF19}">
      <dgm:prSet phldrT="[Szöveg]" custT="1"/>
      <dgm:spPr/>
      <dgm:t>
        <a:bodyPr/>
        <a:lstStyle/>
        <a:p>
          <a:r>
            <a:rPr lang="hu-HU" sz="2400" b="1" dirty="0" smtClean="0"/>
            <a:t>Interregionális</a:t>
          </a:r>
          <a:r>
            <a:rPr lang="hu-HU" sz="2400" dirty="0" smtClean="0"/>
            <a:t> (5,58 %)</a:t>
          </a:r>
          <a:endParaRPr lang="hu-HU" sz="2400" dirty="0"/>
        </a:p>
      </dgm:t>
    </dgm:pt>
    <dgm:pt modelId="{D2C6E875-08ED-45CB-9EBC-0CB30F8821F2}" type="parTrans" cxnId="{EDBF103D-B9B5-4827-AF8C-8B7D6CBF6BF1}">
      <dgm:prSet/>
      <dgm:spPr/>
      <dgm:t>
        <a:bodyPr/>
        <a:lstStyle/>
        <a:p>
          <a:endParaRPr lang="hu-HU"/>
        </a:p>
      </dgm:t>
    </dgm:pt>
    <dgm:pt modelId="{E9168B62-B7AB-4A58-AD6D-0ADD52838CC7}" type="sibTrans" cxnId="{EDBF103D-B9B5-4827-AF8C-8B7D6CBF6BF1}">
      <dgm:prSet/>
      <dgm:spPr/>
      <dgm:t>
        <a:bodyPr/>
        <a:lstStyle/>
        <a:p>
          <a:endParaRPr lang="hu-HU"/>
        </a:p>
      </dgm:t>
    </dgm:pt>
    <dgm:pt modelId="{FE7BD0C0-6A98-41B4-B643-FBD205D64C9B}">
      <dgm:prSet phldrT="[Szöveg]" custT="1"/>
      <dgm:spPr>
        <a:ln>
          <a:solidFill>
            <a:srgbClr val="954513"/>
          </a:solidFill>
        </a:ln>
      </dgm:spPr>
      <dgm:t>
        <a:bodyPr/>
        <a:lstStyle/>
        <a:p>
          <a:r>
            <a:rPr lang="hu-HU" sz="2400" b="1" dirty="0" smtClean="0"/>
            <a:t>Transznacionális</a:t>
          </a:r>
          <a:r>
            <a:rPr lang="hu-HU" sz="2400" dirty="0" smtClean="0"/>
            <a:t> (20,36 %)</a:t>
          </a:r>
          <a:endParaRPr lang="hu-HU" sz="2400" dirty="0"/>
        </a:p>
      </dgm:t>
    </dgm:pt>
    <dgm:pt modelId="{FEB34AF9-C075-479C-9FB2-184D82ABD51C}" type="parTrans" cxnId="{AB87BDF8-191A-4156-A5AA-9485D8E1D324}">
      <dgm:prSet/>
      <dgm:spPr/>
      <dgm:t>
        <a:bodyPr/>
        <a:lstStyle/>
        <a:p>
          <a:endParaRPr lang="hu-HU"/>
        </a:p>
      </dgm:t>
    </dgm:pt>
    <dgm:pt modelId="{D8D1A371-ADB5-4BC5-BD0B-1CA4061CDBEA}" type="sibTrans" cxnId="{AB87BDF8-191A-4156-A5AA-9485D8E1D324}">
      <dgm:prSet/>
      <dgm:spPr/>
      <dgm:t>
        <a:bodyPr/>
        <a:lstStyle/>
        <a:p>
          <a:endParaRPr lang="hu-HU"/>
        </a:p>
      </dgm:t>
    </dgm:pt>
    <dgm:pt modelId="{31965D5B-1233-4B97-9675-49A4FD64A944}">
      <dgm:prSet phldrT="[Szöveg]" custT="1"/>
      <dgm:spPr>
        <a:ln>
          <a:solidFill>
            <a:srgbClr val="C25918"/>
          </a:solidFill>
        </a:ln>
      </dgm:spPr>
      <dgm:t>
        <a:bodyPr/>
        <a:lstStyle/>
        <a:p>
          <a:r>
            <a:rPr lang="hu-HU" sz="2400" b="1" dirty="0" smtClean="0"/>
            <a:t>Határon átnyúló </a:t>
          </a:r>
          <a:r>
            <a:rPr lang="hu-HU" sz="2400" dirty="0" smtClean="0"/>
            <a:t>(74,06 %)</a:t>
          </a:r>
          <a:endParaRPr lang="hu-HU" sz="2400" dirty="0"/>
        </a:p>
      </dgm:t>
    </dgm:pt>
    <dgm:pt modelId="{534AE36B-B4B0-4174-B990-61022FAD8982}" type="parTrans" cxnId="{1E6CF2C9-C22F-4FA1-BCF1-9161C2296019}">
      <dgm:prSet/>
      <dgm:spPr/>
      <dgm:t>
        <a:bodyPr/>
        <a:lstStyle/>
        <a:p>
          <a:endParaRPr lang="hu-HU"/>
        </a:p>
      </dgm:t>
    </dgm:pt>
    <dgm:pt modelId="{A43E46D5-BC73-42BE-AB27-340605B18006}" type="sibTrans" cxnId="{1E6CF2C9-C22F-4FA1-BCF1-9161C2296019}">
      <dgm:prSet/>
      <dgm:spPr/>
      <dgm:t>
        <a:bodyPr/>
        <a:lstStyle/>
        <a:p>
          <a:endParaRPr lang="hu-HU"/>
        </a:p>
      </dgm:t>
    </dgm:pt>
    <dgm:pt modelId="{7B9516AC-5F10-4B8E-BF6B-B58A471BD0F4}" type="pres">
      <dgm:prSet presAssocID="{FB684B61-1642-44D4-ACA7-D55CB3AB71A5}" presName="compositeShape" presStyleCnt="0">
        <dgm:presLayoutVars>
          <dgm:dir/>
          <dgm:resizeHandles/>
        </dgm:presLayoutVars>
      </dgm:prSet>
      <dgm:spPr/>
    </dgm:pt>
    <dgm:pt modelId="{611FC3A1-DA6D-4CD6-BBB6-11883B0D6347}" type="pres">
      <dgm:prSet presAssocID="{FB684B61-1642-44D4-ACA7-D55CB3AB71A5}" presName="pyramid" presStyleLbl="node1" presStyleIdx="0" presStyleCnt="1" custScaleX="95651" custLinFactNeighborX="44376" custLinFactNeighborY="1671"/>
      <dgm:spPr>
        <a:solidFill>
          <a:schemeClr val="bg2">
            <a:lumMod val="50000"/>
          </a:schemeClr>
        </a:solidFill>
      </dgm:spPr>
    </dgm:pt>
    <dgm:pt modelId="{80B8AB48-F22A-4412-A279-6FCBC7C4FD29}" type="pres">
      <dgm:prSet presAssocID="{FB684B61-1642-44D4-ACA7-D55CB3AB71A5}" presName="theList" presStyleCnt="0"/>
      <dgm:spPr/>
    </dgm:pt>
    <dgm:pt modelId="{462C2693-1F3B-45CB-883D-46808D09736B}" type="pres">
      <dgm:prSet presAssocID="{EB7DB373-CAEA-4F51-92AF-4999B4BFDF19}" presName="aNode" presStyleLbl="fgAcc1" presStyleIdx="0" presStyleCnt="3" custScaleX="116285" custScaleY="23039" custLinFactNeighborX="32887" custLinFactNeighborY="1898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274FBF6-780F-43A5-92F9-F4E0D95EB9EA}" type="pres">
      <dgm:prSet presAssocID="{EB7DB373-CAEA-4F51-92AF-4999B4BFDF19}" presName="aSpace" presStyleCnt="0"/>
      <dgm:spPr/>
    </dgm:pt>
    <dgm:pt modelId="{A4A50A6D-0E41-4034-8969-C59986B746A3}" type="pres">
      <dgm:prSet presAssocID="{FE7BD0C0-6A98-41B4-B643-FBD205D64C9B}" presName="aNode" presStyleLbl="fgAcc1" presStyleIdx="1" presStyleCnt="3" custScaleX="130022" custScaleY="34769" custLinFactNeighborX="26597" custLinFactNeighborY="-2899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5DDDE58-F290-416E-B8AF-FB6E848D38DD}" type="pres">
      <dgm:prSet presAssocID="{FE7BD0C0-6A98-41B4-B643-FBD205D64C9B}" presName="aSpace" presStyleCnt="0"/>
      <dgm:spPr/>
    </dgm:pt>
    <dgm:pt modelId="{A00EE0F0-F6B9-442D-9DDC-A4A40665A09E}" type="pres">
      <dgm:prSet presAssocID="{31965D5B-1233-4B97-9675-49A4FD64A944}" presName="aNode" presStyleLbl="fgAcc1" presStyleIdx="2" presStyleCnt="3" custScaleX="144058" custScaleY="48158" custLinFactNeighborX="25043" custLinFactNeighborY="3210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9AC0380-00A3-4894-B975-911C2F5E8E00}" type="pres">
      <dgm:prSet presAssocID="{31965D5B-1233-4B97-9675-49A4FD64A944}" presName="aSpace" presStyleCnt="0"/>
      <dgm:spPr/>
    </dgm:pt>
  </dgm:ptLst>
  <dgm:cxnLst>
    <dgm:cxn modelId="{1E6CF2C9-C22F-4FA1-BCF1-9161C2296019}" srcId="{FB684B61-1642-44D4-ACA7-D55CB3AB71A5}" destId="{31965D5B-1233-4B97-9675-49A4FD64A944}" srcOrd="2" destOrd="0" parTransId="{534AE36B-B4B0-4174-B990-61022FAD8982}" sibTransId="{A43E46D5-BC73-42BE-AB27-340605B18006}"/>
    <dgm:cxn modelId="{EAF97C2E-A494-488B-9F4E-7ED66E4B6D8C}" type="presOf" srcId="{FE7BD0C0-6A98-41B4-B643-FBD205D64C9B}" destId="{A4A50A6D-0E41-4034-8969-C59986B746A3}" srcOrd="0" destOrd="0" presId="urn:microsoft.com/office/officeart/2005/8/layout/pyramid2"/>
    <dgm:cxn modelId="{AB87BDF8-191A-4156-A5AA-9485D8E1D324}" srcId="{FB684B61-1642-44D4-ACA7-D55CB3AB71A5}" destId="{FE7BD0C0-6A98-41B4-B643-FBD205D64C9B}" srcOrd="1" destOrd="0" parTransId="{FEB34AF9-C075-479C-9FB2-184D82ABD51C}" sibTransId="{D8D1A371-ADB5-4BC5-BD0B-1CA4061CDBEA}"/>
    <dgm:cxn modelId="{5A70B9DD-27FC-4CAC-BC0D-EC89E2ABDDB8}" type="presOf" srcId="{FB684B61-1642-44D4-ACA7-D55CB3AB71A5}" destId="{7B9516AC-5F10-4B8E-BF6B-B58A471BD0F4}" srcOrd="0" destOrd="0" presId="urn:microsoft.com/office/officeart/2005/8/layout/pyramid2"/>
    <dgm:cxn modelId="{66EDB3C0-1F81-497B-BEC9-C209EF104667}" type="presOf" srcId="{EB7DB373-CAEA-4F51-92AF-4999B4BFDF19}" destId="{462C2693-1F3B-45CB-883D-46808D09736B}" srcOrd="0" destOrd="0" presId="urn:microsoft.com/office/officeart/2005/8/layout/pyramid2"/>
    <dgm:cxn modelId="{F6B27B67-03A0-4097-A8C8-4689E22881DB}" type="presOf" srcId="{31965D5B-1233-4B97-9675-49A4FD64A944}" destId="{A00EE0F0-F6B9-442D-9DDC-A4A40665A09E}" srcOrd="0" destOrd="0" presId="urn:microsoft.com/office/officeart/2005/8/layout/pyramid2"/>
    <dgm:cxn modelId="{EDBF103D-B9B5-4827-AF8C-8B7D6CBF6BF1}" srcId="{FB684B61-1642-44D4-ACA7-D55CB3AB71A5}" destId="{EB7DB373-CAEA-4F51-92AF-4999B4BFDF19}" srcOrd="0" destOrd="0" parTransId="{D2C6E875-08ED-45CB-9EBC-0CB30F8821F2}" sibTransId="{E9168B62-B7AB-4A58-AD6D-0ADD52838CC7}"/>
    <dgm:cxn modelId="{856CAFC3-DC7B-485A-A4D2-F837238A4517}" type="presParOf" srcId="{7B9516AC-5F10-4B8E-BF6B-B58A471BD0F4}" destId="{611FC3A1-DA6D-4CD6-BBB6-11883B0D6347}" srcOrd="0" destOrd="0" presId="urn:microsoft.com/office/officeart/2005/8/layout/pyramid2"/>
    <dgm:cxn modelId="{D98B90B3-A2BD-44FC-A6B0-F4F6D0DA9C64}" type="presParOf" srcId="{7B9516AC-5F10-4B8E-BF6B-B58A471BD0F4}" destId="{80B8AB48-F22A-4412-A279-6FCBC7C4FD29}" srcOrd="1" destOrd="0" presId="urn:microsoft.com/office/officeart/2005/8/layout/pyramid2"/>
    <dgm:cxn modelId="{2D5B71DD-3252-47C7-8DB5-76F78367EFE1}" type="presParOf" srcId="{80B8AB48-F22A-4412-A279-6FCBC7C4FD29}" destId="{462C2693-1F3B-45CB-883D-46808D09736B}" srcOrd="0" destOrd="0" presId="urn:microsoft.com/office/officeart/2005/8/layout/pyramid2"/>
    <dgm:cxn modelId="{C2668BB5-9CD8-40A0-8844-4C1AE79DD0E2}" type="presParOf" srcId="{80B8AB48-F22A-4412-A279-6FCBC7C4FD29}" destId="{C274FBF6-780F-43A5-92F9-F4E0D95EB9EA}" srcOrd="1" destOrd="0" presId="urn:microsoft.com/office/officeart/2005/8/layout/pyramid2"/>
    <dgm:cxn modelId="{462DE049-1FF4-41C9-8E76-20A20FC55BC0}" type="presParOf" srcId="{80B8AB48-F22A-4412-A279-6FCBC7C4FD29}" destId="{A4A50A6D-0E41-4034-8969-C59986B746A3}" srcOrd="2" destOrd="0" presId="urn:microsoft.com/office/officeart/2005/8/layout/pyramid2"/>
    <dgm:cxn modelId="{5B738C84-3D27-4973-ABB4-AD6892812AC1}" type="presParOf" srcId="{80B8AB48-F22A-4412-A279-6FCBC7C4FD29}" destId="{15DDDE58-F290-416E-B8AF-FB6E848D38DD}" srcOrd="3" destOrd="0" presId="urn:microsoft.com/office/officeart/2005/8/layout/pyramid2"/>
    <dgm:cxn modelId="{4AE4F9D7-2D9B-411B-8267-1A067A441817}" type="presParOf" srcId="{80B8AB48-F22A-4412-A279-6FCBC7C4FD29}" destId="{A00EE0F0-F6B9-442D-9DDC-A4A40665A09E}" srcOrd="4" destOrd="0" presId="urn:microsoft.com/office/officeart/2005/8/layout/pyramid2"/>
    <dgm:cxn modelId="{74E0323B-EE4D-423D-BB39-85DD9D8279D1}" type="presParOf" srcId="{80B8AB48-F22A-4412-A279-6FCBC7C4FD29}" destId="{59AC0380-00A3-4894-B975-911C2F5E8E00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FC3A1-DA6D-4CD6-BBB6-11883B0D6347}">
      <dsp:nvSpPr>
        <dsp:cNvPr id="0" name=""/>
        <dsp:cNvSpPr/>
      </dsp:nvSpPr>
      <dsp:spPr>
        <a:xfrm>
          <a:off x="2576558" y="0"/>
          <a:ext cx="4327751" cy="4524522"/>
        </a:xfrm>
        <a:prstGeom prst="triangle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2C2693-1F3B-45CB-883D-46808D09736B}">
      <dsp:nvSpPr>
        <dsp:cNvPr id="0" name=""/>
        <dsp:cNvSpPr/>
      </dsp:nvSpPr>
      <dsp:spPr>
        <a:xfrm>
          <a:off x="3467413" y="514168"/>
          <a:ext cx="3419872" cy="5806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 smtClean="0"/>
            <a:t>Interregionális</a:t>
          </a:r>
          <a:r>
            <a:rPr lang="hu-HU" sz="2400" kern="1200" dirty="0" smtClean="0"/>
            <a:t> (5,58 %)</a:t>
          </a:r>
          <a:endParaRPr lang="hu-HU" sz="2400" kern="1200" dirty="0"/>
        </a:p>
      </dsp:txBody>
      <dsp:txXfrm>
        <a:off x="3495758" y="542513"/>
        <a:ext cx="3363182" cy="523962"/>
      </dsp:txXfrm>
    </dsp:sp>
    <dsp:sp modelId="{A4A50A6D-0E41-4034-8969-C59986B746A3}">
      <dsp:nvSpPr>
        <dsp:cNvPr id="0" name=""/>
        <dsp:cNvSpPr/>
      </dsp:nvSpPr>
      <dsp:spPr>
        <a:xfrm>
          <a:off x="3080430" y="1258725"/>
          <a:ext cx="3823868" cy="8762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5451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 smtClean="0"/>
            <a:t>Transznacionális</a:t>
          </a:r>
          <a:r>
            <a:rPr lang="hu-HU" sz="2400" kern="1200" dirty="0" smtClean="0"/>
            <a:t> (20,36 %)</a:t>
          </a:r>
          <a:endParaRPr lang="hu-HU" sz="2400" kern="1200" dirty="0"/>
        </a:p>
      </dsp:txBody>
      <dsp:txXfrm>
        <a:off x="3123207" y="1301502"/>
        <a:ext cx="3738314" cy="790729"/>
      </dsp:txXfrm>
    </dsp:sp>
    <dsp:sp modelId="{A00EE0F0-F6B9-442D-9DDC-A4A40665A09E}">
      <dsp:nvSpPr>
        <dsp:cNvPr id="0" name=""/>
        <dsp:cNvSpPr/>
      </dsp:nvSpPr>
      <dsp:spPr>
        <a:xfrm>
          <a:off x="2667650" y="2642533"/>
          <a:ext cx="4236659" cy="12137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2591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 smtClean="0"/>
            <a:t>Határon átnyúló </a:t>
          </a:r>
          <a:r>
            <a:rPr lang="hu-HU" sz="2400" kern="1200" dirty="0" smtClean="0"/>
            <a:t>(74,06 %)</a:t>
          </a:r>
          <a:endParaRPr lang="hu-HU" sz="2400" kern="1200" dirty="0"/>
        </a:p>
      </dsp:txBody>
      <dsp:txXfrm>
        <a:off x="2726899" y="2701782"/>
        <a:ext cx="4118161" cy="1095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0.24742</cdr:x>
      <cdr:y>0.63787</cdr:y>
    </cdr:from>
    <cdr:to>
      <cdr:x>0.51546</cdr:x>
      <cdr:y>0.79733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1728192" y="2592288"/>
          <a:ext cx="187220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u-HU" sz="1800" dirty="0" smtClean="0">
              <a:latin typeface="Cambria" pitchFamily="18" charset="0"/>
            </a:rPr>
            <a:t>ERFA forrás 85%</a:t>
          </a:r>
          <a:endParaRPr lang="hu-HU" sz="1800" dirty="0">
            <a:latin typeface="Cambria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0.01468</cdr:y>
    </cdr:from>
    <cdr:to>
      <cdr:x>0.24545</cdr:x>
      <cdr:y>0.22977</cdr:y>
    </cdr:to>
    <cdr:sp macro="" textlink="">
      <cdr:nvSpPr>
        <cdr:cNvPr id="3" name="Szövegdoboz 2"/>
        <cdr:cNvSpPr txBox="1"/>
      </cdr:nvSpPr>
      <cdr:spPr>
        <a:xfrm xmlns:a="http://schemas.openxmlformats.org/drawingml/2006/main">
          <a:off x="0" y="63879"/>
          <a:ext cx="1944216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u-HU" sz="1800" dirty="0" smtClean="0">
              <a:latin typeface="Cambria" pitchFamily="18" charset="0"/>
            </a:rPr>
            <a:t>Hazai kormányzati társfinanszírozás</a:t>
          </a:r>
          <a:endParaRPr lang="hu-HU" sz="1800" dirty="0">
            <a:latin typeface="Cambria" pitchFamily="18" charset="0"/>
          </a:endParaRPr>
        </a:p>
      </cdr:txBody>
    </cdr:sp>
  </cdr:relSizeAnchor>
  <cdr:relSizeAnchor xmlns:cdr="http://schemas.openxmlformats.org/drawingml/2006/chartDrawing">
    <cdr:from>
      <cdr:x>0.29091</cdr:x>
      <cdr:y>0.04964</cdr:y>
    </cdr:from>
    <cdr:to>
      <cdr:x>0.64545</cdr:x>
      <cdr:y>0.2151</cdr:y>
    </cdr:to>
    <cdr:sp macro="" textlink="">
      <cdr:nvSpPr>
        <cdr:cNvPr id="4" name="Szövegdoboz 3"/>
        <cdr:cNvSpPr txBox="1"/>
      </cdr:nvSpPr>
      <cdr:spPr>
        <a:xfrm xmlns:a="http://schemas.openxmlformats.org/drawingml/2006/main">
          <a:off x="2304256" y="216024"/>
          <a:ext cx="28083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 sz="1100" dirty="0"/>
        </a:p>
      </cdr:txBody>
    </cdr:sp>
  </cdr:relSizeAnchor>
  <cdr:relSizeAnchor xmlns:cdr="http://schemas.openxmlformats.org/drawingml/2006/chartDrawing">
    <cdr:from>
      <cdr:x>0.28182</cdr:x>
      <cdr:y>0.01655</cdr:y>
    </cdr:from>
    <cdr:to>
      <cdr:x>0.55</cdr:x>
      <cdr:y>0.182</cdr:y>
    </cdr:to>
    <cdr:sp macro="" textlink="">
      <cdr:nvSpPr>
        <cdr:cNvPr id="5" name="Szövegdoboz 4"/>
        <cdr:cNvSpPr txBox="1"/>
      </cdr:nvSpPr>
      <cdr:spPr>
        <a:xfrm xmlns:a="http://schemas.openxmlformats.org/drawingml/2006/main">
          <a:off x="2232262" y="72008"/>
          <a:ext cx="212422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u-HU" sz="1800" dirty="0" smtClean="0">
              <a:latin typeface="Cambria" pitchFamily="18" charset="0"/>
            </a:rPr>
            <a:t>Önerő (</a:t>
          </a:r>
          <a:r>
            <a:rPr lang="hu-HU" sz="1600" dirty="0" smtClean="0">
              <a:latin typeface="Cambria" pitchFamily="18" charset="0"/>
            </a:rPr>
            <a:t>kiv. központi költségvetési szerv)</a:t>
          </a:r>
          <a:endParaRPr lang="hu-HU" sz="1600" dirty="0">
            <a:latin typeface="Cambria" pitchFamily="18" charset="0"/>
          </a:endParaRPr>
        </a:p>
      </cdr:txBody>
    </cdr:sp>
  </cdr:relSizeAnchor>
  <cdr:relSizeAnchor xmlns:cdr="http://schemas.openxmlformats.org/drawingml/2006/chartDrawing">
    <cdr:from>
      <cdr:x>0.62727</cdr:x>
      <cdr:y>0.06618</cdr:y>
    </cdr:from>
    <cdr:to>
      <cdr:x>0.98182</cdr:x>
      <cdr:y>0.95966</cdr:y>
    </cdr:to>
    <cdr:sp macro="" textlink="">
      <cdr:nvSpPr>
        <cdr:cNvPr id="6" name="Szövegdoboz 5"/>
        <cdr:cNvSpPr txBox="1"/>
      </cdr:nvSpPr>
      <cdr:spPr>
        <a:xfrm xmlns:a="http://schemas.openxmlformats.org/drawingml/2006/main">
          <a:off x="4968552" y="288032"/>
          <a:ext cx="2808312" cy="3888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 sz="1100" dirty="0"/>
        </a:p>
      </cdr:txBody>
    </cdr:sp>
  </cdr:relSizeAnchor>
  <cdr:relSizeAnchor xmlns:cdr="http://schemas.openxmlformats.org/drawingml/2006/chartDrawing">
    <cdr:from>
      <cdr:x>0.61818</cdr:x>
      <cdr:y>0.12223</cdr:y>
    </cdr:from>
    <cdr:to>
      <cdr:x>1</cdr:x>
      <cdr:y>0.94311</cdr:y>
    </cdr:to>
    <cdr:sp macro="" textlink="">
      <cdr:nvSpPr>
        <cdr:cNvPr id="7" name="Szövegdoboz 6"/>
        <cdr:cNvSpPr txBox="1"/>
      </cdr:nvSpPr>
      <cdr:spPr>
        <a:xfrm xmlns:a="http://schemas.openxmlformats.org/drawingml/2006/main">
          <a:off x="4896544" y="531931"/>
          <a:ext cx="3024336" cy="3572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spcBef>
              <a:spcPts val="600"/>
            </a:spcBef>
            <a:spcAft>
              <a:spcPts val="600"/>
            </a:spcAft>
            <a:buFontTx/>
            <a:buChar char="-"/>
          </a:pPr>
          <a:r>
            <a:rPr lang="hu-HU" sz="1800" dirty="0" smtClean="0">
              <a:latin typeface="Cambria" pitchFamily="18" charset="0"/>
            </a:rPr>
            <a:t>Utólagos EU finanszírozás (kiv. hazai társfin.)</a:t>
          </a:r>
        </a:p>
        <a:p xmlns:a="http://schemas.openxmlformats.org/drawingml/2006/main">
          <a:pPr marL="171450" indent="-171450">
            <a:spcBef>
              <a:spcPts val="600"/>
            </a:spcBef>
            <a:spcAft>
              <a:spcPts val="600"/>
            </a:spcAft>
            <a:buFontTx/>
            <a:buChar char="-"/>
          </a:pPr>
          <a:r>
            <a:rPr lang="hu-HU" sz="1800" dirty="0" smtClean="0">
              <a:latin typeface="Cambria" pitchFamily="18" charset="0"/>
            </a:rPr>
            <a:t>Költséghitelesítést követően</a:t>
          </a:r>
        </a:p>
        <a:p xmlns:a="http://schemas.openxmlformats.org/drawingml/2006/main">
          <a:pPr marL="171450" indent="-171450">
            <a:spcBef>
              <a:spcPts val="600"/>
            </a:spcBef>
            <a:spcAft>
              <a:spcPts val="600"/>
            </a:spcAft>
            <a:buFontTx/>
            <a:buChar char="-"/>
          </a:pPr>
          <a:r>
            <a:rPr lang="hu-HU" sz="1800" dirty="0" smtClean="0">
              <a:latin typeface="Cambria" pitchFamily="18" charset="0"/>
            </a:rPr>
            <a:t>Rendszeres  jelentéstételi kötelezettség (6 havonta)</a:t>
          </a:r>
        </a:p>
        <a:p xmlns:a="http://schemas.openxmlformats.org/drawingml/2006/main">
          <a:pPr marL="171450" indent="-171450">
            <a:spcBef>
              <a:spcPts val="600"/>
            </a:spcBef>
            <a:spcAft>
              <a:spcPts val="600"/>
            </a:spcAft>
            <a:buFontTx/>
            <a:buChar char="-"/>
          </a:pPr>
          <a:r>
            <a:rPr lang="hu-HU" sz="1800" dirty="0" smtClean="0">
              <a:latin typeface="Cambria" pitchFamily="18" charset="0"/>
            </a:rPr>
            <a:t>Partneri szintű jelentések</a:t>
          </a:r>
          <a:r>
            <a:rPr lang="hu-HU" sz="1800" dirty="0" smtClean="0">
              <a:latin typeface="Cambria" pitchFamily="18" charset="0"/>
              <a:sym typeface="Wingdings" pitchFamily="2" charset="2"/>
            </a:rPr>
            <a:t>projektszintű jelentés</a:t>
          </a:r>
          <a:endParaRPr lang="hu-HU" sz="1800" dirty="0" smtClean="0">
            <a:latin typeface="Cambria" pitchFamily="18" charset="0"/>
          </a:endParaRPr>
        </a:p>
        <a:p xmlns:a="http://schemas.openxmlformats.org/drawingml/2006/main">
          <a:pPr marL="171450" indent="-171450">
            <a:buFontTx/>
            <a:buChar char="-"/>
          </a:pPr>
          <a:endParaRPr lang="hu-HU" sz="1800" dirty="0">
            <a:latin typeface="Cambria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3005" cy="494266"/>
          </a:xfrm>
          <a:prstGeom prst="rect">
            <a:avLst/>
          </a:prstGeom>
        </p:spPr>
        <p:txBody>
          <a:bodyPr vert="horz" lIns="90855" tIns="45427" rIns="90855" bIns="4542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9121" y="0"/>
            <a:ext cx="2923005" cy="494266"/>
          </a:xfrm>
          <a:prstGeom prst="rect">
            <a:avLst/>
          </a:prstGeom>
        </p:spPr>
        <p:txBody>
          <a:bodyPr vert="horz" lIns="90855" tIns="45427" rIns="90855" bIns="4542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132F15-3B1A-4B56-8DD6-8A7DA420F70F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55" tIns="45427" rIns="90855" bIns="45427" rtlCol="0" anchor="ctr"/>
          <a:lstStyle/>
          <a:p>
            <a:pPr lvl="0"/>
            <a:endParaRPr lang="hu-HU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4055" y="4691577"/>
            <a:ext cx="5395590" cy="4443653"/>
          </a:xfrm>
          <a:prstGeom prst="rect">
            <a:avLst/>
          </a:prstGeom>
        </p:spPr>
        <p:txBody>
          <a:bodyPr vert="horz" lIns="90855" tIns="45427" rIns="90855" bIns="45427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9993"/>
            <a:ext cx="2923005" cy="494266"/>
          </a:xfrm>
          <a:prstGeom prst="rect">
            <a:avLst/>
          </a:prstGeom>
        </p:spPr>
        <p:txBody>
          <a:bodyPr vert="horz" lIns="90855" tIns="45427" rIns="90855" bIns="4542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9121" y="9379993"/>
            <a:ext cx="2923005" cy="494266"/>
          </a:xfrm>
          <a:prstGeom prst="rect">
            <a:avLst/>
          </a:prstGeom>
        </p:spPr>
        <p:txBody>
          <a:bodyPr vert="horz" lIns="90855" tIns="45427" rIns="90855" bIns="4542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FCEAC0-4660-441E-B4B4-D1BF684B379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1978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6E00A1-D64A-46DF-ACE5-C82C28B9228A}" type="slidenum">
              <a:rPr lang="hu-HU" smtClean="0"/>
              <a:pPr>
                <a:defRPr/>
              </a:pPr>
              <a:t>2</a:t>
            </a:fld>
            <a:endParaRPr lang="hu-H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hu-HU" dirty="0">
              <a:latin typeface="+mn-lt"/>
              <a:ea typeface="+mn-ea"/>
            </a:endParaRPr>
          </a:p>
        </p:txBody>
      </p:sp>
      <p:sp>
        <p:nvSpPr>
          <p:cNvPr id="2560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846" indent="-28571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2840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9975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112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247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383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8519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5655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FE389C8-21F3-4892-9146-6FAB90A51CE5}" type="slidenum">
              <a:rPr lang="hu-HU" smtClean="0"/>
              <a:pPr/>
              <a:t>11</a:t>
            </a:fld>
            <a:endParaRPr lang="hu-H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hu-HU" dirty="0">
              <a:latin typeface="+mn-lt"/>
              <a:ea typeface="+mn-ea"/>
            </a:endParaRPr>
          </a:p>
        </p:txBody>
      </p:sp>
      <p:sp>
        <p:nvSpPr>
          <p:cNvPr id="2560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846" indent="-28571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2840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9975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112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247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383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8519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5655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FE389C8-21F3-4892-9146-6FAB90A51CE5}" type="slidenum">
              <a:rPr lang="hu-HU" smtClean="0"/>
              <a:pPr/>
              <a:t>12</a:t>
            </a:fld>
            <a:endParaRPr lang="hu-H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64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hu-HU" dirty="0" smtClean="0">
              <a:latin typeface="Cambria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307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391970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u-HU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765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846" indent="-28571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2840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9975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112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247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383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8519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5655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F93B5C5-6EEF-4709-A989-D90550118E22}" type="slidenum">
              <a:rPr lang="hu-HU" smtClean="0"/>
              <a:pPr/>
              <a:t>17</a:t>
            </a:fld>
            <a:endParaRPr lang="hu-H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5827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>
            <a:normAutofit fontScale="62500" lnSpcReduction="20000"/>
          </a:bodyPr>
          <a:lstStyle/>
          <a:p>
            <a:endParaRPr lang="hu-HU" dirty="0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765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846" indent="-28571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2840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9975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112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247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383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8519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5655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F93B5C5-6EEF-4709-A989-D90550118E22}" type="slidenum">
              <a:rPr lang="hu-HU" smtClean="0"/>
              <a:pPr/>
              <a:t>19</a:t>
            </a:fld>
            <a:endParaRPr lang="hu-H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1522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4244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6E00A1-D64A-46DF-ACE5-C82C28B9228A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7096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C2C3FF-C750-4915-9E55-1F13BF2322B9}" type="slidenum">
              <a:rPr lang="hu-HU" smtClean="0"/>
              <a:pPr>
                <a:defRPr/>
              </a:pPr>
              <a:t>4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hu-HU" i="1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6E0692-8403-4975-BAF5-2CBD89BA1C14}" type="slidenum">
              <a:rPr lang="hu-HU" smtClean="0"/>
              <a:pPr>
                <a:defRPr/>
              </a:pPr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/>
              <a:t>Az egyes programok jogosult területeinek jegyzékét a Bizottság fogadja el:</a:t>
            </a:r>
          </a:p>
          <a:p>
            <a:pPr marL="260262" indent="-260262">
              <a:buFont typeface="Arial" pitchFamily="34" charset="0"/>
              <a:buChar char="•"/>
              <a:defRPr/>
            </a:pPr>
            <a:r>
              <a:rPr lang="hu-HU" dirty="0"/>
              <a:t>CBC programok esetén NUTS 3,</a:t>
            </a:r>
          </a:p>
          <a:p>
            <a:pPr marL="260262" indent="-260262">
              <a:buFont typeface="Arial" pitchFamily="34" charset="0"/>
              <a:buChar char="•"/>
              <a:defRPr/>
            </a:pPr>
            <a:r>
              <a:rPr lang="hu-HU" dirty="0"/>
              <a:t>A transznacionális programok esetében NUTS 2, </a:t>
            </a:r>
          </a:p>
          <a:p>
            <a:pPr marL="260262" indent="-260262">
              <a:buFont typeface="Arial" pitchFamily="34" charset="0"/>
              <a:buChar char="•"/>
              <a:defRPr/>
            </a:pPr>
            <a:r>
              <a:rPr lang="hu-HU" dirty="0"/>
              <a:t>Az </a:t>
            </a:r>
            <a:r>
              <a:rPr lang="hu-HU" dirty="0" err="1"/>
              <a:t>interregionális</a:t>
            </a:r>
            <a:r>
              <a:rPr lang="hu-HU" dirty="0"/>
              <a:t> programok esetében tagállami szinten.</a:t>
            </a:r>
          </a:p>
          <a:p>
            <a:pPr>
              <a:defRPr/>
            </a:pPr>
            <a:endParaRPr lang="hu-HU" dirty="0"/>
          </a:p>
          <a:p>
            <a:pPr>
              <a:defRPr/>
            </a:pP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Magyarország 7 határ menti, 2 transznacionális, 4 </a:t>
            </a:r>
            <a:r>
              <a:rPr lang="hu-H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interregionális</a:t>
            </a: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együttműködési programban vesz részt. </a:t>
            </a:r>
          </a:p>
          <a:p>
            <a:pPr>
              <a:defRPr/>
            </a:pP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08548">
              <a:defRPr/>
            </a:pPr>
            <a:r>
              <a:rPr lang="hu-HU" dirty="0" smtClean="0"/>
              <a:t>Az ETE programok tervezése jelentősen eltér a </a:t>
            </a:r>
            <a:r>
              <a:rPr lang="hu-HU" dirty="0" err="1" smtClean="0"/>
              <a:t>mainstream</a:t>
            </a:r>
            <a:r>
              <a:rPr lang="hu-HU" dirty="0" smtClean="0"/>
              <a:t> programokétól, hiszen nemzetközi környezetben zajlik, és minden esetben több partnerország kompromisszumára kell épülnie.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hu-HU" dirty="0"/>
          </a:p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5E709D-E50F-4387-87B4-B2A7E03B8447}" type="slidenum">
              <a:rPr lang="hu-HU" smtClean="0"/>
              <a:pPr>
                <a:defRPr/>
              </a:pPr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2890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908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CEAC0-4660-441E-B4B4-D1BF684B379E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7893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hu-HU" dirty="0">
              <a:latin typeface="+mn-lt"/>
              <a:ea typeface="+mn-ea"/>
            </a:endParaRPr>
          </a:p>
        </p:txBody>
      </p:sp>
      <p:sp>
        <p:nvSpPr>
          <p:cNvPr id="2560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846" indent="-28571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2840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9975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112" indent="-228568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247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383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8519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5655" indent="-228568" defTabSz="4571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FE389C8-21F3-4892-9146-6FAB90A51CE5}" type="slidenum">
              <a:rPr lang="hu-HU" smtClean="0"/>
              <a:pPr/>
              <a:t>10</a:t>
            </a:fld>
            <a:endParaRPr 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759"/>
            <a:ext cx="7772400" cy="1470025"/>
          </a:xfrm>
        </p:spPr>
        <p:txBody>
          <a:bodyPr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357298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B40BB-4077-4CF6-9D15-EF8007F51530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0525" y="6089650"/>
            <a:ext cx="2133600" cy="365125"/>
          </a:xfr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91D6A571-715A-4B18-8FEF-64877221F0E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432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0E828468-3EE6-4947-949E-6FE585CDC12C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857132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2009BFE1-C2E2-42C3-9CD4-7484916109A9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452076"/>
      </p:ext>
    </p:extLst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ED3E69D5-265D-4988-8763-31830478805B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37279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CF9627D1-EB47-45AD-AE5C-F0747E999B4E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043016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CA369BAC-21D2-4037-9988-58D80D194B7A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58454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376EED99-E73C-4D3B-835D-6340BEAE02E3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57203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E614B738-759F-48C1-91D4-5A158DF0C2FD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36381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A6DDD23B-ADF5-4027-A690-D0FB8FA3D440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037777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333375"/>
            <a:ext cx="2057400" cy="561657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19800" cy="561657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617814B5-8E8E-4706-A319-6E06F08EB3AC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01908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6E12-4993-44F8-989A-655E3D113565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5579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87E11-DE3E-4E1B-9082-DFDBFDA1B2DF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80920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550D2-CB59-4E84-8958-26B0B9A20636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9474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6E12-4993-44F8-989A-655E3D113565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88971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1A5C1-F387-4B3B-BF21-A83A74465BE5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1941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E198-A1F6-4B43-B4EC-71D13B251A8F}" type="datetimeFigureOut">
              <a:rPr lang="en-US" smtClean="0"/>
              <a:pPr/>
              <a:t>9/24/2014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C0652D-A50F-405B-943F-29535E080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788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gray">
          <a:xfrm>
            <a:off x="0" y="1341438"/>
            <a:ext cx="9144000" cy="551656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hu-H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gray">
          <a:xfrm>
            <a:off x="4211638" y="6453188"/>
            <a:ext cx="792162" cy="404812"/>
          </a:xfrm>
          <a:prstGeom prst="rect">
            <a:avLst/>
          </a:prstGeom>
          <a:solidFill>
            <a:srgbClr val="EE8133"/>
          </a:solidFill>
          <a:ln>
            <a:noFill/>
          </a:ln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hu-H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gray">
          <a:xfrm>
            <a:off x="4211638" y="6453188"/>
            <a:ext cx="79216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900" i="1" dirty="0" err="1">
                <a:solidFill>
                  <a:srgbClr val="FFFFFF"/>
                </a:solidFill>
                <a:latin typeface="Verdana" pitchFamily="34" charset="0"/>
              </a:rPr>
              <a:t>Kohéziós</a:t>
            </a:r>
            <a:r>
              <a:rPr lang="en-GB" sz="900" i="1" dirty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GB" sz="900" i="1" dirty="0" err="1">
                <a:solidFill>
                  <a:srgbClr val="FFFFFF"/>
                </a:solidFill>
                <a:latin typeface="Verdana" pitchFamily="34" charset="0"/>
              </a:rPr>
              <a:t>politika</a:t>
            </a:r>
            <a:endParaRPr lang="en-GB" sz="900" i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gray">
          <a:xfrm>
            <a:off x="0" y="1341438"/>
            <a:ext cx="4211638" cy="5516562"/>
          </a:xfrm>
          <a:prstGeom prst="rect">
            <a:avLst/>
          </a:prstGeom>
          <a:solidFill>
            <a:schemeClr val="tx2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hu-HU">
              <a:solidFill>
                <a:srgbClr val="000000"/>
              </a:solidFill>
            </a:endParaRPr>
          </a:p>
        </p:txBody>
      </p:sp>
      <p:grpSp>
        <p:nvGrpSpPr>
          <p:cNvPr id="8" name="Group 138"/>
          <p:cNvGrpSpPr>
            <a:grpSpLocks noChangeAspect="1"/>
          </p:cNvGrpSpPr>
          <p:nvPr userDrawn="1"/>
        </p:nvGrpSpPr>
        <p:grpSpPr bwMode="auto">
          <a:xfrm>
            <a:off x="3832225" y="431800"/>
            <a:ext cx="1846263" cy="1284288"/>
            <a:chOff x="5880" y="1101"/>
            <a:chExt cx="2502" cy="1741"/>
          </a:xfrm>
        </p:grpSpPr>
        <p:sp>
          <p:nvSpPr>
            <p:cNvPr id="9" name="Freeform 81"/>
            <p:cNvSpPr>
              <a:spLocks noChangeAspect="1"/>
            </p:cNvSpPr>
            <p:nvPr userDrawn="1"/>
          </p:nvSpPr>
          <p:spPr bwMode="auto">
            <a:xfrm>
              <a:off x="6390" y="2315"/>
              <a:ext cx="1080" cy="479"/>
            </a:xfrm>
            <a:custGeom>
              <a:avLst/>
              <a:gdLst>
                <a:gd name="T0" fmla="*/ 0 w 1080"/>
                <a:gd name="T1" fmla="*/ 479 h 479"/>
                <a:gd name="T2" fmla="*/ 1080 w 1080"/>
                <a:gd name="T3" fmla="*/ 479 h 479"/>
                <a:gd name="T4" fmla="*/ 1080 w 1080"/>
                <a:gd name="T5" fmla="*/ 0 h 479"/>
                <a:gd name="T6" fmla="*/ 0 w 1080"/>
                <a:gd name="T7" fmla="*/ 0 h 479"/>
                <a:gd name="T8" fmla="*/ 0 w 1080"/>
                <a:gd name="T9" fmla="*/ 479 h 479"/>
                <a:gd name="T10" fmla="*/ 0 w 1080"/>
                <a:gd name="T11" fmla="*/ 479 h 4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0" h="479">
                  <a:moveTo>
                    <a:pt x="0" y="479"/>
                  </a:moveTo>
                  <a:lnTo>
                    <a:pt x="1080" y="479"/>
                  </a:lnTo>
                  <a:lnTo>
                    <a:pt x="1080" y="0"/>
                  </a:lnTo>
                  <a:lnTo>
                    <a:pt x="0" y="0"/>
                  </a:lnTo>
                  <a:lnTo>
                    <a:pt x="0" y="4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0" name="Freeform 82"/>
            <p:cNvSpPr>
              <a:spLocks noChangeAspect="1"/>
            </p:cNvSpPr>
            <p:nvPr userDrawn="1"/>
          </p:nvSpPr>
          <p:spPr bwMode="auto">
            <a:xfrm>
              <a:off x="6454" y="2405"/>
              <a:ext cx="71" cy="113"/>
            </a:xfrm>
            <a:custGeom>
              <a:avLst/>
              <a:gdLst>
                <a:gd name="T0" fmla="*/ 0 w 30"/>
                <a:gd name="T1" fmla="*/ 1 h 48"/>
                <a:gd name="T2" fmla="*/ 2 w 30"/>
                <a:gd name="T3" fmla="*/ 0 h 48"/>
                <a:gd name="T4" fmla="*/ 28 w 30"/>
                <a:gd name="T5" fmla="*/ 0 h 48"/>
                <a:gd name="T6" fmla="*/ 29 w 30"/>
                <a:gd name="T7" fmla="*/ 1 h 48"/>
                <a:gd name="T8" fmla="*/ 29 w 30"/>
                <a:gd name="T9" fmla="*/ 6 h 48"/>
                <a:gd name="T10" fmla="*/ 28 w 30"/>
                <a:gd name="T11" fmla="*/ 7 h 48"/>
                <a:gd name="T12" fmla="*/ 8 w 30"/>
                <a:gd name="T13" fmla="*/ 7 h 48"/>
                <a:gd name="T14" fmla="*/ 8 w 30"/>
                <a:gd name="T15" fmla="*/ 19 h 48"/>
                <a:gd name="T16" fmla="*/ 26 w 30"/>
                <a:gd name="T17" fmla="*/ 19 h 48"/>
                <a:gd name="T18" fmla="*/ 27 w 30"/>
                <a:gd name="T19" fmla="*/ 21 h 48"/>
                <a:gd name="T20" fmla="*/ 27 w 30"/>
                <a:gd name="T21" fmla="*/ 25 h 48"/>
                <a:gd name="T22" fmla="*/ 26 w 30"/>
                <a:gd name="T23" fmla="*/ 26 h 48"/>
                <a:gd name="T24" fmla="*/ 8 w 30"/>
                <a:gd name="T25" fmla="*/ 26 h 48"/>
                <a:gd name="T26" fmla="*/ 8 w 30"/>
                <a:gd name="T27" fmla="*/ 41 h 48"/>
                <a:gd name="T28" fmla="*/ 28 w 30"/>
                <a:gd name="T29" fmla="*/ 41 h 48"/>
                <a:gd name="T30" fmla="*/ 30 w 30"/>
                <a:gd name="T31" fmla="*/ 42 h 48"/>
                <a:gd name="T32" fmla="*/ 30 w 30"/>
                <a:gd name="T33" fmla="*/ 46 h 48"/>
                <a:gd name="T34" fmla="*/ 28 w 30"/>
                <a:gd name="T35" fmla="*/ 48 h 48"/>
                <a:gd name="T36" fmla="*/ 2 w 30"/>
                <a:gd name="T37" fmla="*/ 48 h 48"/>
                <a:gd name="T38" fmla="*/ 0 w 30"/>
                <a:gd name="T39" fmla="*/ 46 h 48"/>
                <a:gd name="T40" fmla="*/ 0 w 30"/>
                <a:gd name="T41" fmla="*/ 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48">
                  <a:moveTo>
                    <a:pt x="0" y="1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7"/>
                    <a:pt x="2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7" y="21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30" y="41"/>
                    <a:pt x="30" y="42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7"/>
                    <a:pt x="29" y="48"/>
                    <a:pt x="28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1" name="Freeform 83"/>
            <p:cNvSpPr>
              <a:spLocks noChangeAspect="1"/>
            </p:cNvSpPr>
            <p:nvPr userDrawn="1"/>
          </p:nvSpPr>
          <p:spPr bwMode="auto">
            <a:xfrm>
              <a:off x="6534" y="2433"/>
              <a:ext cx="74" cy="85"/>
            </a:xfrm>
            <a:custGeom>
              <a:avLst/>
              <a:gdLst>
                <a:gd name="T0" fmla="*/ 29 w 31"/>
                <a:gd name="T1" fmla="*/ 36 h 36"/>
                <a:gd name="T2" fmla="*/ 24 w 31"/>
                <a:gd name="T3" fmla="*/ 36 h 36"/>
                <a:gd name="T4" fmla="*/ 23 w 31"/>
                <a:gd name="T5" fmla="*/ 34 h 36"/>
                <a:gd name="T6" fmla="*/ 23 w 31"/>
                <a:gd name="T7" fmla="*/ 32 h 36"/>
                <a:gd name="T8" fmla="*/ 23 w 31"/>
                <a:gd name="T9" fmla="*/ 32 h 36"/>
                <a:gd name="T10" fmla="*/ 10 w 31"/>
                <a:gd name="T11" fmla="*/ 36 h 36"/>
                <a:gd name="T12" fmla="*/ 0 w 31"/>
                <a:gd name="T13" fmla="*/ 23 h 36"/>
                <a:gd name="T14" fmla="*/ 0 w 31"/>
                <a:gd name="T15" fmla="*/ 2 h 36"/>
                <a:gd name="T16" fmla="*/ 1 w 31"/>
                <a:gd name="T17" fmla="*/ 0 h 36"/>
                <a:gd name="T18" fmla="*/ 6 w 31"/>
                <a:gd name="T19" fmla="*/ 0 h 36"/>
                <a:gd name="T20" fmla="*/ 8 w 31"/>
                <a:gd name="T21" fmla="*/ 2 h 36"/>
                <a:gd name="T22" fmla="*/ 8 w 31"/>
                <a:gd name="T23" fmla="*/ 22 h 36"/>
                <a:gd name="T24" fmla="*/ 13 w 31"/>
                <a:gd name="T25" fmla="*/ 29 h 36"/>
                <a:gd name="T26" fmla="*/ 23 w 31"/>
                <a:gd name="T27" fmla="*/ 26 h 36"/>
                <a:gd name="T28" fmla="*/ 23 w 31"/>
                <a:gd name="T29" fmla="*/ 2 h 36"/>
                <a:gd name="T30" fmla="*/ 24 w 31"/>
                <a:gd name="T31" fmla="*/ 0 h 36"/>
                <a:gd name="T32" fmla="*/ 29 w 31"/>
                <a:gd name="T33" fmla="*/ 0 h 36"/>
                <a:gd name="T34" fmla="*/ 31 w 31"/>
                <a:gd name="T35" fmla="*/ 2 h 36"/>
                <a:gd name="T36" fmla="*/ 31 w 31"/>
                <a:gd name="T37" fmla="*/ 34 h 36"/>
                <a:gd name="T38" fmla="*/ 29 w 31"/>
                <a:gd name="T39" fmla="*/ 36 h 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" h="36">
                  <a:moveTo>
                    <a:pt x="29" y="36"/>
                  </a:move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5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0" y="34"/>
                    <a:pt x="15" y="36"/>
                    <a:pt x="10" y="36"/>
                  </a:cubicBezTo>
                  <a:cubicBezTo>
                    <a:pt x="1" y="36"/>
                    <a:pt x="0" y="31"/>
                    <a:pt x="0" y="2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9"/>
                    <a:pt x="13" y="29"/>
                  </a:cubicBezTo>
                  <a:cubicBezTo>
                    <a:pt x="16" y="29"/>
                    <a:pt x="21" y="27"/>
                    <a:pt x="23" y="26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5"/>
                    <a:pt x="30" y="36"/>
                    <a:pt x="29" y="36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2" name="Freeform 84"/>
            <p:cNvSpPr>
              <a:spLocks noChangeAspect="1"/>
            </p:cNvSpPr>
            <p:nvPr userDrawn="1"/>
          </p:nvSpPr>
          <p:spPr bwMode="auto">
            <a:xfrm>
              <a:off x="6622" y="2433"/>
              <a:ext cx="49" cy="85"/>
            </a:xfrm>
            <a:custGeom>
              <a:avLst/>
              <a:gdLst>
                <a:gd name="T0" fmla="*/ 8 w 21"/>
                <a:gd name="T1" fmla="*/ 34 h 36"/>
                <a:gd name="T2" fmla="*/ 6 w 21"/>
                <a:gd name="T3" fmla="*/ 36 h 36"/>
                <a:gd name="T4" fmla="*/ 1 w 21"/>
                <a:gd name="T5" fmla="*/ 36 h 36"/>
                <a:gd name="T6" fmla="*/ 0 w 21"/>
                <a:gd name="T7" fmla="*/ 34 h 36"/>
                <a:gd name="T8" fmla="*/ 0 w 21"/>
                <a:gd name="T9" fmla="*/ 2 h 36"/>
                <a:gd name="T10" fmla="*/ 1 w 21"/>
                <a:gd name="T11" fmla="*/ 0 h 36"/>
                <a:gd name="T12" fmla="*/ 6 w 21"/>
                <a:gd name="T13" fmla="*/ 0 h 36"/>
                <a:gd name="T14" fmla="*/ 8 w 21"/>
                <a:gd name="T15" fmla="*/ 2 h 36"/>
                <a:gd name="T16" fmla="*/ 8 w 21"/>
                <a:gd name="T17" fmla="*/ 5 h 36"/>
                <a:gd name="T18" fmla="*/ 8 w 21"/>
                <a:gd name="T19" fmla="*/ 5 h 36"/>
                <a:gd name="T20" fmla="*/ 18 w 21"/>
                <a:gd name="T21" fmla="*/ 0 h 36"/>
                <a:gd name="T22" fmla="*/ 20 w 21"/>
                <a:gd name="T23" fmla="*/ 1 h 36"/>
                <a:gd name="T24" fmla="*/ 21 w 21"/>
                <a:gd name="T25" fmla="*/ 6 h 36"/>
                <a:gd name="T26" fmla="*/ 19 w 21"/>
                <a:gd name="T27" fmla="*/ 8 h 36"/>
                <a:gd name="T28" fmla="*/ 8 w 21"/>
                <a:gd name="T29" fmla="*/ 11 h 36"/>
                <a:gd name="T30" fmla="*/ 8 w 21"/>
                <a:gd name="T31" fmla="*/ 34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" h="36">
                  <a:moveTo>
                    <a:pt x="8" y="34"/>
                  </a:moveTo>
                  <a:cubicBezTo>
                    <a:pt x="8" y="35"/>
                    <a:pt x="7" y="36"/>
                    <a:pt x="6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5" y="1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19" y="8"/>
                  </a:cubicBezTo>
                  <a:cubicBezTo>
                    <a:pt x="15" y="9"/>
                    <a:pt x="10" y="10"/>
                    <a:pt x="8" y="11"/>
                  </a:cubicBezTo>
                  <a:lnTo>
                    <a:pt x="8" y="34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3" name="Freeform 85"/>
            <p:cNvSpPr>
              <a:spLocks noChangeAspect="1" noEditPoints="1"/>
            </p:cNvSpPr>
            <p:nvPr userDrawn="1"/>
          </p:nvSpPr>
          <p:spPr bwMode="auto">
            <a:xfrm>
              <a:off x="6674" y="2391"/>
              <a:ext cx="75" cy="127"/>
            </a:xfrm>
            <a:custGeom>
              <a:avLst/>
              <a:gdLst>
                <a:gd name="T0" fmla="*/ 16 w 32"/>
                <a:gd name="T1" fmla="*/ 54 h 54"/>
                <a:gd name="T2" fmla="*/ 0 w 32"/>
                <a:gd name="T3" fmla="*/ 35 h 54"/>
                <a:gd name="T4" fmla="*/ 16 w 32"/>
                <a:gd name="T5" fmla="*/ 18 h 54"/>
                <a:gd name="T6" fmla="*/ 32 w 32"/>
                <a:gd name="T7" fmla="*/ 35 h 54"/>
                <a:gd name="T8" fmla="*/ 16 w 32"/>
                <a:gd name="T9" fmla="*/ 54 h 54"/>
                <a:gd name="T10" fmla="*/ 16 w 32"/>
                <a:gd name="T11" fmla="*/ 25 h 54"/>
                <a:gd name="T12" fmla="*/ 8 w 32"/>
                <a:gd name="T13" fmla="*/ 36 h 54"/>
                <a:gd name="T14" fmla="*/ 16 w 32"/>
                <a:gd name="T15" fmla="*/ 47 h 54"/>
                <a:gd name="T16" fmla="*/ 24 w 32"/>
                <a:gd name="T17" fmla="*/ 36 h 54"/>
                <a:gd name="T18" fmla="*/ 16 w 32"/>
                <a:gd name="T19" fmla="*/ 25 h 54"/>
                <a:gd name="T20" fmla="*/ 25 w 32"/>
                <a:gd name="T21" fmla="*/ 3 h 54"/>
                <a:gd name="T22" fmla="*/ 25 w 32"/>
                <a:gd name="T23" fmla="*/ 4 h 54"/>
                <a:gd name="T24" fmla="*/ 18 w 32"/>
                <a:gd name="T25" fmla="*/ 14 h 54"/>
                <a:gd name="T26" fmla="*/ 17 w 32"/>
                <a:gd name="T27" fmla="*/ 15 h 54"/>
                <a:gd name="T28" fmla="*/ 14 w 32"/>
                <a:gd name="T29" fmla="*/ 13 h 54"/>
                <a:gd name="T30" fmla="*/ 14 w 32"/>
                <a:gd name="T31" fmla="*/ 12 h 54"/>
                <a:gd name="T32" fmla="*/ 19 w 32"/>
                <a:gd name="T33" fmla="*/ 1 h 54"/>
                <a:gd name="T34" fmla="*/ 21 w 32"/>
                <a:gd name="T35" fmla="*/ 0 h 54"/>
                <a:gd name="T36" fmla="*/ 25 w 32"/>
                <a:gd name="T37" fmla="*/ 3 h 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" h="54">
                  <a:moveTo>
                    <a:pt x="16" y="54"/>
                  </a:moveTo>
                  <a:cubicBezTo>
                    <a:pt x="1" y="54"/>
                    <a:pt x="0" y="44"/>
                    <a:pt x="0" y="35"/>
                  </a:cubicBezTo>
                  <a:cubicBezTo>
                    <a:pt x="0" y="29"/>
                    <a:pt x="2" y="18"/>
                    <a:pt x="16" y="18"/>
                  </a:cubicBezTo>
                  <a:cubicBezTo>
                    <a:pt x="30" y="18"/>
                    <a:pt x="32" y="27"/>
                    <a:pt x="32" y="35"/>
                  </a:cubicBezTo>
                  <a:cubicBezTo>
                    <a:pt x="32" y="44"/>
                    <a:pt x="31" y="54"/>
                    <a:pt x="16" y="54"/>
                  </a:cubicBezTo>
                  <a:close/>
                  <a:moveTo>
                    <a:pt x="16" y="25"/>
                  </a:moveTo>
                  <a:cubicBezTo>
                    <a:pt x="10" y="25"/>
                    <a:pt x="8" y="28"/>
                    <a:pt x="8" y="36"/>
                  </a:cubicBezTo>
                  <a:cubicBezTo>
                    <a:pt x="8" y="44"/>
                    <a:pt x="10" y="47"/>
                    <a:pt x="16" y="47"/>
                  </a:cubicBezTo>
                  <a:cubicBezTo>
                    <a:pt x="22" y="47"/>
                    <a:pt x="24" y="44"/>
                    <a:pt x="24" y="36"/>
                  </a:cubicBezTo>
                  <a:cubicBezTo>
                    <a:pt x="24" y="28"/>
                    <a:pt x="22" y="25"/>
                    <a:pt x="16" y="25"/>
                  </a:cubicBezTo>
                  <a:close/>
                  <a:moveTo>
                    <a:pt x="25" y="3"/>
                  </a:moveTo>
                  <a:cubicBezTo>
                    <a:pt x="26" y="3"/>
                    <a:pt x="26" y="4"/>
                    <a:pt x="25" y="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7" y="15"/>
                    <a:pt x="17" y="15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3" y="13"/>
                    <a:pt x="14" y="1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0"/>
                    <a:pt x="20" y="0"/>
                    <a:pt x="21" y="0"/>
                  </a:cubicBezTo>
                  <a:lnTo>
                    <a:pt x="25" y="3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4" name="Freeform 86"/>
            <p:cNvSpPr>
              <a:spLocks noChangeAspect="1" noEditPoints="1"/>
            </p:cNvSpPr>
            <p:nvPr userDrawn="1"/>
          </p:nvSpPr>
          <p:spPr bwMode="auto">
            <a:xfrm>
              <a:off x="6759" y="2433"/>
              <a:ext cx="73" cy="116"/>
            </a:xfrm>
            <a:custGeom>
              <a:avLst/>
              <a:gdLst>
                <a:gd name="T0" fmla="*/ 17 w 31"/>
                <a:gd name="T1" fmla="*/ 36 h 49"/>
                <a:gd name="T2" fmla="*/ 8 w 31"/>
                <a:gd name="T3" fmla="*/ 35 h 49"/>
                <a:gd name="T4" fmla="*/ 8 w 31"/>
                <a:gd name="T5" fmla="*/ 35 h 49"/>
                <a:gd name="T6" fmla="*/ 8 w 31"/>
                <a:gd name="T7" fmla="*/ 47 h 49"/>
                <a:gd name="T8" fmla="*/ 6 w 31"/>
                <a:gd name="T9" fmla="*/ 49 h 49"/>
                <a:gd name="T10" fmla="*/ 1 w 31"/>
                <a:gd name="T11" fmla="*/ 49 h 49"/>
                <a:gd name="T12" fmla="*/ 0 w 31"/>
                <a:gd name="T13" fmla="*/ 47 h 49"/>
                <a:gd name="T14" fmla="*/ 0 w 31"/>
                <a:gd name="T15" fmla="*/ 2 h 49"/>
                <a:gd name="T16" fmla="*/ 1 w 31"/>
                <a:gd name="T17" fmla="*/ 0 h 49"/>
                <a:gd name="T18" fmla="*/ 6 w 31"/>
                <a:gd name="T19" fmla="*/ 0 h 49"/>
                <a:gd name="T20" fmla="*/ 8 w 31"/>
                <a:gd name="T21" fmla="*/ 2 h 49"/>
                <a:gd name="T22" fmla="*/ 8 w 31"/>
                <a:gd name="T23" fmla="*/ 4 h 49"/>
                <a:gd name="T24" fmla="*/ 8 w 31"/>
                <a:gd name="T25" fmla="*/ 4 h 49"/>
                <a:gd name="T26" fmla="*/ 19 w 31"/>
                <a:gd name="T27" fmla="*/ 0 h 49"/>
                <a:gd name="T28" fmla="*/ 31 w 31"/>
                <a:gd name="T29" fmla="*/ 18 h 49"/>
                <a:gd name="T30" fmla="*/ 17 w 31"/>
                <a:gd name="T31" fmla="*/ 36 h 49"/>
                <a:gd name="T32" fmla="*/ 17 w 31"/>
                <a:gd name="T33" fmla="*/ 7 h 49"/>
                <a:gd name="T34" fmla="*/ 8 w 31"/>
                <a:gd name="T35" fmla="*/ 10 h 49"/>
                <a:gd name="T36" fmla="*/ 8 w 31"/>
                <a:gd name="T37" fmla="*/ 28 h 49"/>
                <a:gd name="T38" fmla="*/ 16 w 31"/>
                <a:gd name="T39" fmla="*/ 29 h 49"/>
                <a:gd name="T40" fmla="*/ 23 w 31"/>
                <a:gd name="T41" fmla="*/ 18 h 49"/>
                <a:gd name="T42" fmla="*/ 17 w 31"/>
                <a:gd name="T43" fmla="*/ 7 h 4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1" h="49">
                  <a:moveTo>
                    <a:pt x="17" y="36"/>
                  </a:moveTo>
                  <a:cubicBezTo>
                    <a:pt x="14" y="36"/>
                    <a:pt x="11" y="36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8"/>
                    <a:pt x="7" y="49"/>
                    <a:pt x="6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8"/>
                    <a:pt x="0" y="4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2"/>
                    <a:pt x="15" y="0"/>
                    <a:pt x="19" y="0"/>
                  </a:cubicBezTo>
                  <a:cubicBezTo>
                    <a:pt x="29" y="0"/>
                    <a:pt x="31" y="7"/>
                    <a:pt x="31" y="18"/>
                  </a:cubicBezTo>
                  <a:cubicBezTo>
                    <a:pt x="31" y="30"/>
                    <a:pt x="28" y="36"/>
                    <a:pt x="17" y="36"/>
                  </a:cubicBezTo>
                  <a:close/>
                  <a:moveTo>
                    <a:pt x="17" y="7"/>
                  </a:moveTo>
                  <a:cubicBezTo>
                    <a:pt x="14" y="7"/>
                    <a:pt x="10" y="9"/>
                    <a:pt x="8" y="1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1" y="29"/>
                    <a:pt x="13" y="29"/>
                    <a:pt x="16" y="29"/>
                  </a:cubicBezTo>
                  <a:cubicBezTo>
                    <a:pt x="21" y="29"/>
                    <a:pt x="23" y="27"/>
                    <a:pt x="23" y="18"/>
                  </a:cubicBezTo>
                  <a:cubicBezTo>
                    <a:pt x="23" y="9"/>
                    <a:pt x="21" y="7"/>
                    <a:pt x="17" y="7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5" name="Freeform 87"/>
            <p:cNvSpPr>
              <a:spLocks noChangeAspect="1" noEditPoints="1"/>
            </p:cNvSpPr>
            <p:nvPr userDrawn="1"/>
          </p:nvSpPr>
          <p:spPr bwMode="auto">
            <a:xfrm>
              <a:off x="6841" y="2433"/>
              <a:ext cx="83" cy="85"/>
            </a:xfrm>
            <a:custGeom>
              <a:avLst/>
              <a:gdLst>
                <a:gd name="T0" fmla="*/ 23 w 35"/>
                <a:gd name="T1" fmla="*/ 32 h 36"/>
                <a:gd name="T2" fmla="*/ 10 w 35"/>
                <a:gd name="T3" fmla="*/ 36 h 36"/>
                <a:gd name="T4" fmla="*/ 0 w 35"/>
                <a:gd name="T5" fmla="*/ 26 h 36"/>
                <a:gd name="T6" fmla="*/ 14 w 35"/>
                <a:gd name="T7" fmla="*/ 14 h 36"/>
                <a:gd name="T8" fmla="*/ 23 w 35"/>
                <a:gd name="T9" fmla="*/ 14 h 36"/>
                <a:gd name="T10" fmla="*/ 23 w 35"/>
                <a:gd name="T11" fmla="*/ 12 h 36"/>
                <a:gd name="T12" fmla="*/ 15 w 35"/>
                <a:gd name="T13" fmla="*/ 6 h 36"/>
                <a:gd name="T14" fmla="*/ 6 w 35"/>
                <a:gd name="T15" fmla="*/ 7 h 36"/>
                <a:gd name="T16" fmla="*/ 4 w 35"/>
                <a:gd name="T17" fmla="*/ 6 h 36"/>
                <a:gd name="T18" fmla="*/ 3 w 35"/>
                <a:gd name="T19" fmla="*/ 3 h 36"/>
                <a:gd name="T20" fmla="*/ 5 w 35"/>
                <a:gd name="T21" fmla="*/ 1 h 36"/>
                <a:gd name="T22" fmla="*/ 17 w 35"/>
                <a:gd name="T23" fmla="*/ 0 h 36"/>
                <a:gd name="T24" fmla="*/ 31 w 35"/>
                <a:gd name="T25" fmla="*/ 13 h 36"/>
                <a:gd name="T26" fmla="*/ 31 w 35"/>
                <a:gd name="T27" fmla="*/ 27 h 36"/>
                <a:gd name="T28" fmla="*/ 33 w 35"/>
                <a:gd name="T29" fmla="*/ 30 h 36"/>
                <a:gd name="T30" fmla="*/ 35 w 35"/>
                <a:gd name="T31" fmla="*/ 31 h 36"/>
                <a:gd name="T32" fmla="*/ 35 w 35"/>
                <a:gd name="T33" fmla="*/ 34 h 36"/>
                <a:gd name="T34" fmla="*/ 33 w 35"/>
                <a:gd name="T35" fmla="*/ 36 h 36"/>
                <a:gd name="T36" fmla="*/ 30 w 35"/>
                <a:gd name="T37" fmla="*/ 36 h 36"/>
                <a:gd name="T38" fmla="*/ 23 w 35"/>
                <a:gd name="T39" fmla="*/ 32 h 36"/>
                <a:gd name="T40" fmla="*/ 23 w 35"/>
                <a:gd name="T41" fmla="*/ 20 h 36"/>
                <a:gd name="T42" fmla="*/ 14 w 35"/>
                <a:gd name="T43" fmla="*/ 20 h 36"/>
                <a:gd name="T44" fmla="*/ 8 w 35"/>
                <a:gd name="T45" fmla="*/ 26 h 36"/>
                <a:gd name="T46" fmla="*/ 13 w 35"/>
                <a:gd name="T47" fmla="*/ 30 h 36"/>
                <a:gd name="T48" fmla="*/ 23 w 35"/>
                <a:gd name="T49" fmla="*/ 26 h 36"/>
                <a:gd name="T50" fmla="*/ 23 w 35"/>
                <a:gd name="T51" fmla="*/ 20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5" h="36">
                  <a:moveTo>
                    <a:pt x="23" y="32"/>
                  </a:moveTo>
                  <a:cubicBezTo>
                    <a:pt x="20" y="34"/>
                    <a:pt x="15" y="36"/>
                    <a:pt x="10" y="36"/>
                  </a:cubicBezTo>
                  <a:cubicBezTo>
                    <a:pt x="2" y="36"/>
                    <a:pt x="0" y="32"/>
                    <a:pt x="0" y="26"/>
                  </a:cubicBezTo>
                  <a:cubicBezTo>
                    <a:pt x="0" y="18"/>
                    <a:pt x="5" y="14"/>
                    <a:pt x="1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8"/>
                    <a:pt x="21" y="6"/>
                    <a:pt x="15" y="6"/>
                  </a:cubicBezTo>
                  <a:cubicBezTo>
                    <a:pt x="13" y="6"/>
                    <a:pt x="8" y="7"/>
                    <a:pt x="6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5" y="1"/>
                  </a:cubicBezTo>
                  <a:cubicBezTo>
                    <a:pt x="8" y="0"/>
                    <a:pt x="13" y="0"/>
                    <a:pt x="17" y="0"/>
                  </a:cubicBezTo>
                  <a:cubicBezTo>
                    <a:pt x="29" y="0"/>
                    <a:pt x="31" y="5"/>
                    <a:pt x="31" y="13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30"/>
                    <a:pt x="31" y="30"/>
                    <a:pt x="33" y="30"/>
                  </a:cubicBezTo>
                  <a:cubicBezTo>
                    <a:pt x="34" y="30"/>
                    <a:pt x="35" y="30"/>
                    <a:pt x="35" y="31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4" y="35"/>
                    <a:pt x="33" y="36"/>
                  </a:cubicBezTo>
                  <a:cubicBezTo>
                    <a:pt x="32" y="36"/>
                    <a:pt x="31" y="36"/>
                    <a:pt x="30" y="36"/>
                  </a:cubicBezTo>
                  <a:cubicBezTo>
                    <a:pt x="26" y="36"/>
                    <a:pt x="24" y="35"/>
                    <a:pt x="23" y="32"/>
                  </a:cubicBezTo>
                  <a:close/>
                  <a:moveTo>
                    <a:pt x="23" y="20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0" y="20"/>
                    <a:pt x="8" y="21"/>
                    <a:pt x="8" y="26"/>
                  </a:cubicBezTo>
                  <a:cubicBezTo>
                    <a:pt x="8" y="29"/>
                    <a:pt x="9" y="30"/>
                    <a:pt x="13" y="30"/>
                  </a:cubicBezTo>
                  <a:cubicBezTo>
                    <a:pt x="16" y="30"/>
                    <a:pt x="20" y="28"/>
                    <a:pt x="23" y="26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6" name="Freeform 88"/>
            <p:cNvSpPr>
              <a:spLocks noChangeAspect="1" noEditPoints="1"/>
            </p:cNvSpPr>
            <p:nvPr userDrawn="1"/>
          </p:nvSpPr>
          <p:spPr bwMode="auto">
            <a:xfrm>
              <a:off x="6931" y="2402"/>
              <a:ext cx="19" cy="116"/>
            </a:xfrm>
            <a:custGeom>
              <a:avLst/>
              <a:gdLst>
                <a:gd name="T0" fmla="*/ 4 w 8"/>
                <a:gd name="T1" fmla="*/ 8 h 49"/>
                <a:gd name="T2" fmla="*/ 0 w 8"/>
                <a:gd name="T3" fmla="*/ 4 h 49"/>
                <a:gd name="T4" fmla="*/ 4 w 8"/>
                <a:gd name="T5" fmla="*/ 0 h 49"/>
                <a:gd name="T6" fmla="*/ 8 w 8"/>
                <a:gd name="T7" fmla="*/ 4 h 49"/>
                <a:gd name="T8" fmla="*/ 4 w 8"/>
                <a:gd name="T9" fmla="*/ 8 h 49"/>
                <a:gd name="T10" fmla="*/ 8 w 8"/>
                <a:gd name="T11" fmla="*/ 47 h 49"/>
                <a:gd name="T12" fmla="*/ 7 w 8"/>
                <a:gd name="T13" fmla="*/ 49 h 49"/>
                <a:gd name="T14" fmla="*/ 1 w 8"/>
                <a:gd name="T15" fmla="*/ 49 h 49"/>
                <a:gd name="T16" fmla="*/ 0 w 8"/>
                <a:gd name="T17" fmla="*/ 47 h 49"/>
                <a:gd name="T18" fmla="*/ 0 w 8"/>
                <a:gd name="T19" fmla="*/ 15 h 49"/>
                <a:gd name="T20" fmla="*/ 1 w 8"/>
                <a:gd name="T21" fmla="*/ 13 h 49"/>
                <a:gd name="T22" fmla="*/ 7 w 8"/>
                <a:gd name="T23" fmla="*/ 13 h 49"/>
                <a:gd name="T24" fmla="*/ 8 w 8"/>
                <a:gd name="T25" fmla="*/ 15 h 49"/>
                <a:gd name="T26" fmla="*/ 8 w 8"/>
                <a:gd name="T27" fmla="*/ 47 h 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" h="49">
                  <a:moveTo>
                    <a:pt x="4" y="8"/>
                  </a:moveTo>
                  <a:cubicBezTo>
                    <a:pt x="0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8" y="0"/>
                    <a:pt x="8" y="2"/>
                    <a:pt x="8" y="4"/>
                  </a:cubicBezTo>
                  <a:cubicBezTo>
                    <a:pt x="8" y="6"/>
                    <a:pt x="8" y="8"/>
                    <a:pt x="4" y="8"/>
                  </a:cubicBezTo>
                  <a:close/>
                  <a:moveTo>
                    <a:pt x="8" y="47"/>
                  </a:moveTo>
                  <a:cubicBezTo>
                    <a:pt x="8" y="48"/>
                    <a:pt x="8" y="49"/>
                    <a:pt x="7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8"/>
                    <a:pt x="0" y="4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4"/>
                    <a:pt x="8" y="15"/>
                  </a:cubicBezTo>
                  <a:lnTo>
                    <a:pt x="8" y="47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7" name="Freeform 89"/>
            <p:cNvSpPr>
              <a:spLocks noChangeAspect="1" noEditPoints="1"/>
            </p:cNvSpPr>
            <p:nvPr userDrawn="1"/>
          </p:nvSpPr>
          <p:spPr bwMode="auto">
            <a:xfrm>
              <a:off x="6454" y="2584"/>
              <a:ext cx="80" cy="114"/>
            </a:xfrm>
            <a:custGeom>
              <a:avLst/>
              <a:gdLst>
                <a:gd name="T0" fmla="*/ 20 w 34"/>
                <a:gd name="T1" fmla="*/ 48 h 48"/>
                <a:gd name="T2" fmla="*/ 2 w 34"/>
                <a:gd name="T3" fmla="*/ 48 h 48"/>
                <a:gd name="T4" fmla="*/ 0 w 34"/>
                <a:gd name="T5" fmla="*/ 46 h 48"/>
                <a:gd name="T6" fmla="*/ 0 w 34"/>
                <a:gd name="T7" fmla="*/ 1 h 48"/>
                <a:gd name="T8" fmla="*/ 1 w 34"/>
                <a:gd name="T9" fmla="*/ 0 h 48"/>
                <a:gd name="T10" fmla="*/ 18 w 34"/>
                <a:gd name="T11" fmla="*/ 0 h 48"/>
                <a:gd name="T12" fmla="*/ 32 w 34"/>
                <a:gd name="T13" fmla="*/ 13 h 48"/>
                <a:gd name="T14" fmla="*/ 27 w 34"/>
                <a:gd name="T15" fmla="*/ 22 h 48"/>
                <a:gd name="T16" fmla="*/ 27 w 34"/>
                <a:gd name="T17" fmla="*/ 23 h 48"/>
                <a:gd name="T18" fmla="*/ 34 w 34"/>
                <a:gd name="T19" fmla="*/ 34 h 48"/>
                <a:gd name="T20" fmla="*/ 20 w 34"/>
                <a:gd name="T21" fmla="*/ 48 h 48"/>
                <a:gd name="T22" fmla="*/ 17 w 34"/>
                <a:gd name="T23" fmla="*/ 7 h 48"/>
                <a:gd name="T24" fmla="*/ 8 w 34"/>
                <a:gd name="T25" fmla="*/ 7 h 48"/>
                <a:gd name="T26" fmla="*/ 8 w 34"/>
                <a:gd name="T27" fmla="*/ 19 h 48"/>
                <a:gd name="T28" fmla="*/ 18 w 34"/>
                <a:gd name="T29" fmla="*/ 19 h 48"/>
                <a:gd name="T30" fmla="*/ 24 w 34"/>
                <a:gd name="T31" fmla="*/ 13 h 48"/>
                <a:gd name="T32" fmla="*/ 17 w 34"/>
                <a:gd name="T33" fmla="*/ 7 h 48"/>
                <a:gd name="T34" fmla="*/ 18 w 34"/>
                <a:gd name="T35" fmla="*/ 26 h 48"/>
                <a:gd name="T36" fmla="*/ 8 w 34"/>
                <a:gd name="T37" fmla="*/ 26 h 48"/>
                <a:gd name="T38" fmla="*/ 8 w 34"/>
                <a:gd name="T39" fmla="*/ 41 h 48"/>
                <a:gd name="T40" fmla="*/ 18 w 34"/>
                <a:gd name="T41" fmla="*/ 41 h 48"/>
                <a:gd name="T42" fmla="*/ 25 w 34"/>
                <a:gd name="T43" fmla="*/ 34 h 48"/>
                <a:gd name="T44" fmla="*/ 18 w 34"/>
                <a:gd name="T45" fmla="*/ 26 h 4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48">
                  <a:moveTo>
                    <a:pt x="20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0" y="48"/>
                    <a:pt x="0" y="47"/>
                    <a:pt x="0" y="4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2" y="5"/>
                    <a:pt x="32" y="13"/>
                  </a:cubicBezTo>
                  <a:cubicBezTo>
                    <a:pt x="32" y="15"/>
                    <a:pt x="31" y="20"/>
                    <a:pt x="27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3" y="25"/>
                    <a:pt x="34" y="30"/>
                    <a:pt x="34" y="34"/>
                  </a:cubicBezTo>
                  <a:cubicBezTo>
                    <a:pt x="34" y="43"/>
                    <a:pt x="27" y="48"/>
                    <a:pt x="20" y="48"/>
                  </a:cubicBezTo>
                  <a:close/>
                  <a:moveTo>
                    <a:pt x="17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1" y="19"/>
                    <a:pt x="24" y="17"/>
                    <a:pt x="24" y="13"/>
                  </a:cubicBezTo>
                  <a:cubicBezTo>
                    <a:pt x="24" y="10"/>
                    <a:pt x="22" y="7"/>
                    <a:pt x="17" y="7"/>
                  </a:cubicBezTo>
                  <a:close/>
                  <a:moveTo>
                    <a:pt x="1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4" y="41"/>
                    <a:pt x="25" y="37"/>
                    <a:pt x="25" y="34"/>
                  </a:cubicBezTo>
                  <a:cubicBezTo>
                    <a:pt x="25" y="30"/>
                    <a:pt x="23" y="26"/>
                    <a:pt x="18" y="26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8" name="Freeform 90"/>
            <p:cNvSpPr>
              <a:spLocks noChangeAspect="1" noEditPoints="1"/>
            </p:cNvSpPr>
            <p:nvPr userDrawn="1"/>
          </p:nvSpPr>
          <p:spPr bwMode="auto">
            <a:xfrm>
              <a:off x="6546" y="2582"/>
              <a:ext cx="19" cy="116"/>
            </a:xfrm>
            <a:custGeom>
              <a:avLst/>
              <a:gdLst>
                <a:gd name="T0" fmla="*/ 4 w 8"/>
                <a:gd name="T1" fmla="*/ 8 h 49"/>
                <a:gd name="T2" fmla="*/ 0 w 8"/>
                <a:gd name="T3" fmla="*/ 4 h 49"/>
                <a:gd name="T4" fmla="*/ 4 w 8"/>
                <a:gd name="T5" fmla="*/ 0 h 49"/>
                <a:gd name="T6" fmla="*/ 8 w 8"/>
                <a:gd name="T7" fmla="*/ 4 h 49"/>
                <a:gd name="T8" fmla="*/ 4 w 8"/>
                <a:gd name="T9" fmla="*/ 8 h 49"/>
                <a:gd name="T10" fmla="*/ 8 w 8"/>
                <a:gd name="T11" fmla="*/ 47 h 49"/>
                <a:gd name="T12" fmla="*/ 7 w 8"/>
                <a:gd name="T13" fmla="*/ 49 h 49"/>
                <a:gd name="T14" fmla="*/ 2 w 8"/>
                <a:gd name="T15" fmla="*/ 49 h 49"/>
                <a:gd name="T16" fmla="*/ 0 w 8"/>
                <a:gd name="T17" fmla="*/ 47 h 49"/>
                <a:gd name="T18" fmla="*/ 0 w 8"/>
                <a:gd name="T19" fmla="*/ 15 h 49"/>
                <a:gd name="T20" fmla="*/ 2 w 8"/>
                <a:gd name="T21" fmla="*/ 13 h 49"/>
                <a:gd name="T22" fmla="*/ 7 w 8"/>
                <a:gd name="T23" fmla="*/ 13 h 49"/>
                <a:gd name="T24" fmla="*/ 8 w 8"/>
                <a:gd name="T25" fmla="*/ 15 h 49"/>
                <a:gd name="T26" fmla="*/ 8 w 8"/>
                <a:gd name="T27" fmla="*/ 47 h 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" h="49">
                  <a:moveTo>
                    <a:pt x="4" y="8"/>
                  </a:moveTo>
                  <a:cubicBezTo>
                    <a:pt x="0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8" y="0"/>
                    <a:pt x="8" y="2"/>
                    <a:pt x="8" y="4"/>
                  </a:cubicBezTo>
                  <a:cubicBezTo>
                    <a:pt x="8" y="6"/>
                    <a:pt x="8" y="8"/>
                    <a:pt x="4" y="8"/>
                  </a:cubicBezTo>
                  <a:close/>
                  <a:moveTo>
                    <a:pt x="8" y="47"/>
                  </a:moveTo>
                  <a:cubicBezTo>
                    <a:pt x="8" y="48"/>
                    <a:pt x="8" y="49"/>
                    <a:pt x="7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1" y="13"/>
                    <a:pt x="2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4"/>
                    <a:pt x="8" y="15"/>
                  </a:cubicBezTo>
                  <a:lnTo>
                    <a:pt x="8" y="47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9" name="Freeform 91"/>
            <p:cNvSpPr>
              <a:spLocks noChangeAspect="1"/>
            </p:cNvSpPr>
            <p:nvPr userDrawn="1"/>
          </p:nvSpPr>
          <p:spPr bwMode="auto">
            <a:xfrm>
              <a:off x="6574" y="2613"/>
              <a:ext cx="67" cy="85"/>
            </a:xfrm>
            <a:custGeom>
              <a:avLst/>
              <a:gdLst>
                <a:gd name="T0" fmla="*/ 27 w 28"/>
                <a:gd name="T1" fmla="*/ 29 h 36"/>
                <a:gd name="T2" fmla="*/ 28 w 28"/>
                <a:gd name="T3" fmla="*/ 30 h 36"/>
                <a:gd name="T4" fmla="*/ 28 w 28"/>
                <a:gd name="T5" fmla="*/ 34 h 36"/>
                <a:gd name="T6" fmla="*/ 27 w 28"/>
                <a:gd name="T7" fmla="*/ 36 h 36"/>
                <a:gd name="T8" fmla="*/ 2 w 28"/>
                <a:gd name="T9" fmla="*/ 36 h 36"/>
                <a:gd name="T10" fmla="*/ 0 w 28"/>
                <a:gd name="T11" fmla="*/ 34 h 36"/>
                <a:gd name="T12" fmla="*/ 0 w 28"/>
                <a:gd name="T13" fmla="*/ 31 h 36"/>
                <a:gd name="T14" fmla="*/ 1 w 28"/>
                <a:gd name="T15" fmla="*/ 29 h 36"/>
                <a:gd name="T16" fmla="*/ 18 w 28"/>
                <a:gd name="T17" fmla="*/ 7 h 36"/>
                <a:gd name="T18" fmla="*/ 3 w 28"/>
                <a:gd name="T19" fmla="*/ 7 h 36"/>
                <a:gd name="T20" fmla="*/ 1 w 28"/>
                <a:gd name="T21" fmla="*/ 6 h 36"/>
                <a:gd name="T22" fmla="*/ 1 w 28"/>
                <a:gd name="T23" fmla="*/ 2 h 36"/>
                <a:gd name="T24" fmla="*/ 3 w 28"/>
                <a:gd name="T25" fmla="*/ 0 h 36"/>
                <a:gd name="T26" fmla="*/ 26 w 28"/>
                <a:gd name="T27" fmla="*/ 0 h 36"/>
                <a:gd name="T28" fmla="*/ 28 w 28"/>
                <a:gd name="T29" fmla="*/ 2 h 36"/>
                <a:gd name="T30" fmla="*/ 28 w 28"/>
                <a:gd name="T31" fmla="*/ 5 h 36"/>
                <a:gd name="T32" fmla="*/ 27 w 28"/>
                <a:gd name="T33" fmla="*/ 7 h 36"/>
                <a:gd name="T34" fmla="*/ 10 w 28"/>
                <a:gd name="T35" fmla="*/ 29 h 36"/>
                <a:gd name="T36" fmla="*/ 27 w 28"/>
                <a:gd name="T37" fmla="*/ 29 h 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8" h="36">
                  <a:moveTo>
                    <a:pt x="27" y="29"/>
                  </a:moveTo>
                  <a:cubicBezTo>
                    <a:pt x="28" y="29"/>
                    <a:pt x="28" y="29"/>
                    <a:pt x="28" y="30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6"/>
                    <a:pt x="27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1" y="29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7"/>
                    <a:pt x="27" y="7"/>
                  </a:cubicBezTo>
                  <a:cubicBezTo>
                    <a:pt x="10" y="29"/>
                    <a:pt x="10" y="29"/>
                    <a:pt x="10" y="29"/>
                  </a:cubicBezTo>
                  <a:lnTo>
                    <a:pt x="27" y="29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0" name="Freeform 92"/>
            <p:cNvSpPr>
              <a:spLocks noChangeAspect="1" noEditPoints="1"/>
            </p:cNvSpPr>
            <p:nvPr userDrawn="1"/>
          </p:nvSpPr>
          <p:spPr bwMode="auto">
            <a:xfrm>
              <a:off x="6648" y="2613"/>
              <a:ext cx="73" cy="85"/>
            </a:xfrm>
            <a:custGeom>
              <a:avLst/>
              <a:gdLst>
                <a:gd name="T0" fmla="*/ 15 w 31"/>
                <a:gd name="T1" fmla="*/ 36 h 36"/>
                <a:gd name="T2" fmla="*/ 0 w 31"/>
                <a:gd name="T3" fmla="*/ 17 h 36"/>
                <a:gd name="T4" fmla="*/ 15 w 31"/>
                <a:gd name="T5" fmla="*/ 0 h 36"/>
                <a:gd name="T6" fmla="*/ 31 w 31"/>
                <a:gd name="T7" fmla="*/ 17 h 36"/>
                <a:gd name="T8" fmla="*/ 15 w 31"/>
                <a:gd name="T9" fmla="*/ 36 h 36"/>
                <a:gd name="T10" fmla="*/ 15 w 31"/>
                <a:gd name="T11" fmla="*/ 7 h 36"/>
                <a:gd name="T12" fmla="*/ 8 w 31"/>
                <a:gd name="T13" fmla="*/ 18 h 36"/>
                <a:gd name="T14" fmla="*/ 15 w 31"/>
                <a:gd name="T15" fmla="*/ 29 h 36"/>
                <a:gd name="T16" fmla="*/ 23 w 31"/>
                <a:gd name="T17" fmla="*/ 18 h 36"/>
                <a:gd name="T18" fmla="*/ 15 w 31"/>
                <a:gd name="T19" fmla="*/ 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" h="36">
                  <a:moveTo>
                    <a:pt x="15" y="36"/>
                  </a:moveTo>
                  <a:cubicBezTo>
                    <a:pt x="1" y="36"/>
                    <a:pt x="0" y="26"/>
                    <a:pt x="0" y="17"/>
                  </a:cubicBezTo>
                  <a:cubicBezTo>
                    <a:pt x="0" y="11"/>
                    <a:pt x="1" y="0"/>
                    <a:pt x="15" y="0"/>
                  </a:cubicBezTo>
                  <a:cubicBezTo>
                    <a:pt x="29" y="0"/>
                    <a:pt x="31" y="9"/>
                    <a:pt x="31" y="17"/>
                  </a:cubicBezTo>
                  <a:cubicBezTo>
                    <a:pt x="31" y="26"/>
                    <a:pt x="30" y="36"/>
                    <a:pt x="15" y="36"/>
                  </a:cubicBezTo>
                  <a:close/>
                  <a:moveTo>
                    <a:pt x="15" y="7"/>
                  </a:moveTo>
                  <a:cubicBezTo>
                    <a:pt x="9" y="7"/>
                    <a:pt x="8" y="10"/>
                    <a:pt x="8" y="18"/>
                  </a:cubicBezTo>
                  <a:cubicBezTo>
                    <a:pt x="8" y="26"/>
                    <a:pt x="9" y="29"/>
                    <a:pt x="15" y="29"/>
                  </a:cubicBezTo>
                  <a:cubicBezTo>
                    <a:pt x="22" y="29"/>
                    <a:pt x="23" y="26"/>
                    <a:pt x="23" y="18"/>
                  </a:cubicBezTo>
                  <a:cubicBezTo>
                    <a:pt x="23" y="10"/>
                    <a:pt x="22" y="7"/>
                    <a:pt x="15" y="7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1" name="Freeform 93"/>
            <p:cNvSpPr>
              <a:spLocks noChangeAspect="1"/>
            </p:cNvSpPr>
            <p:nvPr userDrawn="1"/>
          </p:nvSpPr>
          <p:spPr bwMode="auto">
            <a:xfrm>
              <a:off x="6723" y="2589"/>
              <a:ext cx="57" cy="109"/>
            </a:xfrm>
            <a:custGeom>
              <a:avLst/>
              <a:gdLst>
                <a:gd name="T0" fmla="*/ 24 w 24"/>
                <a:gd name="T1" fmla="*/ 43 h 46"/>
                <a:gd name="T2" fmla="*/ 23 w 24"/>
                <a:gd name="T3" fmla="*/ 45 h 46"/>
                <a:gd name="T4" fmla="*/ 14 w 24"/>
                <a:gd name="T5" fmla="*/ 46 h 46"/>
                <a:gd name="T6" fmla="*/ 5 w 24"/>
                <a:gd name="T7" fmla="*/ 35 h 46"/>
                <a:gd name="T8" fmla="*/ 5 w 24"/>
                <a:gd name="T9" fmla="*/ 17 h 46"/>
                <a:gd name="T10" fmla="*/ 1 w 24"/>
                <a:gd name="T11" fmla="*/ 17 h 46"/>
                <a:gd name="T12" fmla="*/ 0 w 24"/>
                <a:gd name="T13" fmla="*/ 15 h 46"/>
                <a:gd name="T14" fmla="*/ 0 w 24"/>
                <a:gd name="T15" fmla="*/ 12 h 46"/>
                <a:gd name="T16" fmla="*/ 1 w 24"/>
                <a:gd name="T17" fmla="*/ 10 h 46"/>
                <a:gd name="T18" fmla="*/ 5 w 24"/>
                <a:gd name="T19" fmla="*/ 10 h 46"/>
                <a:gd name="T20" fmla="*/ 5 w 24"/>
                <a:gd name="T21" fmla="*/ 3 h 46"/>
                <a:gd name="T22" fmla="*/ 6 w 24"/>
                <a:gd name="T23" fmla="*/ 1 h 46"/>
                <a:gd name="T24" fmla="*/ 11 w 24"/>
                <a:gd name="T25" fmla="*/ 0 h 46"/>
                <a:gd name="T26" fmla="*/ 12 w 24"/>
                <a:gd name="T27" fmla="*/ 1 h 46"/>
                <a:gd name="T28" fmla="*/ 12 w 24"/>
                <a:gd name="T29" fmla="*/ 10 h 46"/>
                <a:gd name="T30" fmla="*/ 20 w 24"/>
                <a:gd name="T31" fmla="*/ 10 h 46"/>
                <a:gd name="T32" fmla="*/ 21 w 24"/>
                <a:gd name="T33" fmla="*/ 12 h 46"/>
                <a:gd name="T34" fmla="*/ 21 w 24"/>
                <a:gd name="T35" fmla="*/ 15 h 46"/>
                <a:gd name="T36" fmla="*/ 20 w 24"/>
                <a:gd name="T37" fmla="*/ 17 h 46"/>
                <a:gd name="T38" fmla="*/ 12 w 24"/>
                <a:gd name="T39" fmla="*/ 17 h 46"/>
                <a:gd name="T40" fmla="*/ 12 w 24"/>
                <a:gd name="T41" fmla="*/ 35 h 46"/>
                <a:gd name="T42" fmla="*/ 17 w 24"/>
                <a:gd name="T43" fmla="*/ 39 h 46"/>
                <a:gd name="T44" fmla="*/ 22 w 24"/>
                <a:gd name="T45" fmla="*/ 38 h 46"/>
                <a:gd name="T46" fmla="*/ 23 w 24"/>
                <a:gd name="T47" fmla="*/ 39 h 46"/>
                <a:gd name="T48" fmla="*/ 24 w 24"/>
                <a:gd name="T49" fmla="*/ 43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" h="46">
                  <a:moveTo>
                    <a:pt x="24" y="43"/>
                  </a:moveTo>
                  <a:cubicBezTo>
                    <a:pt x="24" y="44"/>
                    <a:pt x="24" y="44"/>
                    <a:pt x="23" y="45"/>
                  </a:cubicBezTo>
                  <a:cubicBezTo>
                    <a:pt x="20" y="46"/>
                    <a:pt x="16" y="46"/>
                    <a:pt x="14" y="46"/>
                  </a:cubicBezTo>
                  <a:cubicBezTo>
                    <a:pt x="5" y="46"/>
                    <a:pt x="5" y="41"/>
                    <a:pt x="5" y="35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6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8"/>
                    <a:pt x="13" y="39"/>
                    <a:pt x="17" y="39"/>
                  </a:cubicBezTo>
                  <a:cubicBezTo>
                    <a:pt x="18" y="39"/>
                    <a:pt x="21" y="38"/>
                    <a:pt x="22" y="38"/>
                  </a:cubicBezTo>
                  <a:cubicBezTo>
                    <a:pt x="23" y="38"/>
                    <a:pt x="23" y="38"/>
                    <a:pt x="23" y="39"/>
                  </a:cubicBezTo>
                  <a:lnTo>
                    <a:pt x="24" y="43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2" name="Freeform 94"/>
            <p:cNvSpPr>
              <a:spLocks noChangeAspect="1"/>
            </p:cNvSpPr>
            <p:nvPr userDrawn="1"/>
          </p:nvSpPr>
          <p:spPr bwMode="auto">
            <a:xfrm>
              <a:off x="6780" y="2589"/>
              <a:ext cx="59" cy="109"/>
            </a:xfrm>
            <a:custGeom>
              <a:avLst/>
              <a:gdLst>
                <a:gd name="T0" fmla="*/ 24 w 25"/>
                <a:gd name="T1" fmla="*/ 43 h 46"/>
                <a:gd name="T2" fmla="*/ 23 w 25"/>
                <a:gd name="T3" fmla="*/ 45 h 46"/>
                <a:gd name="T4" fmla="*/ 14 w 25"/>
                <a:gd name="T5" fmla="*/ 46 h 46"/>
                <a:gd name="T6" fmla="*/ 5 w 25"/>
                <a:gd name="T7" fmla="*/ 35 h 46"/>
                <a:gd name="T8" fmla="*/ 5 w 25"/>
                <a:gd name="T9" fmla="*/ 17 h 46"/>
                <a:gd name="T10" fmla="*/ 2 w 25"/>
                <a:gd name="T11" fmla="*/ 17 h 46"/>
                <a:gd name="T12" fmla="*/ 0 w 25"/>
                <a:gd name="T13" fmla="*/ 15 h 46"/>
                <a:gd name="T14" fmla="*/ 0 w 25"/>
                <a:gd name="T15" fmla="*/ 12 h 46"/>
                <a:gd name="T16" fmla="*/ 2 w 25"/>
                <a:gd name="T17" fmla="*/ 10 h 46"/>
                <a:gd name="T18" fmla="*/ 5 w 25"/>
                <a:gd name="T19" fmla="*/ 10 h 46"/>
                <a:gd name="T20" fmla="*/ 5 w 25"/>
                <a:gd name="T21" fmla="*/ 3 h 46"/>
                <a:gd name="T22" fmla="*/ 7 w 25"/>
                <a:gd name="T23" fmla="*/ 1 h 46"/>
                <a:gd name="T24" fmla="*/ 12 w 25"/>
                <a:gd name="T25" fmla="*/ 0 h 46"/>
                <a:gd name="T26" fmla="*/ 13 w 25"/>
                <a:gd name="T27" fmla="*/ 1 h 46"/>
                <a:gd name="T28" fmla="*/ 13 w 25"/>
                <a:gd name="T29" fmla="*/ 10 h 46"/>
                <a:gd name="T30" fmla="*/ 21 w 25"/>
                <a:gd name="T31" fmla="*/ 10 h 46"/>
                <a:gd name="T32" fmla="*/ 22 w 25"/>
                <a:gd name="T33" fmla="*/ 12 h 46"/>
                <a:gd name="T34" fmla="*/ 22 w 25"/>
                <a:gd name="T35" fmla="*/ 15 h 46"/>
                <a:gd name="T36" fmla="*/ 21 w 25"/>
                <a:gd name="T37" fmla="*/ 17 h 46"/>
                <a:gd name="T38" fmla="*/ 13 w 25"/>
                <a:gd name="T39" fmla="*/ 17 h 46"/>
                <a:gd name="T40" fmla="*/ 13 w 25"/>
                <a:gd name="T41" fmla="*/ 35 h 46"/>
                <a:gd name="T42" fmla="*/ 18 w 25"/>
                <a:gd name="T43" fmla="*/ 39 h 46"/>
                <a:gd name="T44" fmla="*/ 23 w 25"/>
                <a:gd name="T45" fmla="*/ 38 h 46"/>
                <a:gd name="T46" fmla="*/ 24 w 25"/>
                <a:gd name="T47" fmla="*/ 39 h 46"/>
                <a:gd name="T48" fmla="*/ 24 w 25"/>
                <a:gd name="T49" fmla="*/ 43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5" h="46">
                  <a:moveTo>
                    <a:pt x="24" y="43"/>
                  </a:moveTo>
                  <a:cubicBezTo>
                    <a:pt x="25" y="44"/>
                    <a:pt x="24" y="44"/>
                    <a:pt x="23" y="45"/>
                  </a:cubicBezTo>
                  <a:cubicBezTo>
                    <a:pt x="21" y="46"/>
                    <a:pt x="16" y="46"/>
                    <a:pt x="14" y="46"/>
                  </a:cubicBezTo>
                  <a:cubicBezTo>
                    <a:pt x="6" y="46"/>
                    <a:pt x="5" y="41"/>
                    <a:pt x="5" y="35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0"/>
                    <a:pt x="2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2"/>
                    <a:pt x="7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1"/>
                    <a:pt x="22" y="12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8"/>
                    <a:pt x="14" y="39"/>
                    <a:pt x="18" y="39"/>
                  </a:cubicBezTo>
                  <a:cubicBezTo>
                    <a:pt x="19" y="39"/>
                    <a:pt x="21" y="38"/>
                    <a:pt x="23" y="38"/>
                  </a:cubicBezTo>
                  <a:cubicBezTo>
                    <a:pt x="23" y="38"/>
                    <a:pt x="24" y="38"/>
                    <a:pt x="24" y="39"/>
                  </a:cubicBezTo>
                  <a:lnTo>
                    <a:pt x="24" y="43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3" name="Freeform 95"/>
            <p:cNvSpPr>
              <a:spLocks noChangeAspect="1"/>
            </p:cNvSpPr>
            <p:nvPr userDrawn="1"/>
          </p:nvSpPr>
          <p:spPr bwMode="auto">
            <a:xfrm>
              <a:off x="6841" y="2613"/>
              <a:ext cx="64" cy="85"/>
            </a:xfrm>
            <a:custGeom>
              <a:avLst/>
              <a:gdLst>
                <a:gd name="T0" fmla="*/ 13 w 27"/>
                <a:gd name="T1" fmla="*/ 36 h 36"/>
                <a:gd name="T2" fmla="*/ 2 w 27"/>
                <a:gd name="T3" fmla="*/ 35 h 36"/>
                <a:gd name="T4" fmla="*/ 0 w 27"/>
                <a:gd name="T5" fmla="*/ 32 h 36"/>
                <a:gd name="T6" fmla="*/ 1 w 27"/>
                <a:gd name="T7" fmla="*/ 30 h 36"/>
                <a:gd name="T8" fmla="*/ 3 w 27"/>
                <a:gd name="T9" fmla="*/ 29 h 36"/>
                <a:gd name="T10" fmla="*/ 13 w 27"/>
                <a:gd name="T11" fmla="*/ 30 h 36"/>
                <a:gd name="T12" fmla="*/ 19 w 27"/>
                <a:gd name="T13" fmla="*/ 26 h 36"/>
                <a:gd name="T14" fmla="*/ 13 w 27"/>
                <a:gd name="T15" fmla="*/ 21 h 36"/>
                <a:gd name="T16" fmla="*/ 0 w 27"/>
                <a:gd name="T17" fmla="*/ 11 h 36"/>
                <a:gd name="T18" fmla="*/ 14 w 27"/>
                <a:gd name="T19" fmla="*/ 0 h 36"/>
                <a:gd name="T20" fmla="*/ 25 w 27"/>
                <a:gd name="T21" fmla="*/ 1 h 36"/>
                <a:gd name="T22" fmla="*/ 26 w 27"/>
                <a:gd name="T23" fmla="*/ 3 h 36"/>
                <a:gd name="T24" fmla="*/ 26 w 27"/>
                <a:gd name="T25" fmla="*/ 6 h 36"/>
                <a:gd name="T26" fmla="*/ 24 w 27"/>
                <a:gd name="T27" fmla="*/ 7 h 36"/>
                <a:gd name="T28" fmla="*/ 14 w 27"/>
                <a:gd name="T29" fmla="*/ 6 h 36"/>
                <a:gd name="T30" fmla="*/ 8 w 27"/>
                <a:gd name="T31" fmla="*/ 10 h 36"/>
                <a:gd name="T32" fmla="*/ 14 w 27"/>
                <a:gd name="T33" fmla="*/ 14 h 36"/>
                <a:gd name="T34" fmla="*/ 27 w 27"/>
                <a:gd name="T35" fmla="*/ 25 h 36"/>
                <a:gd name="T36" fmla="*/ 13 w 27"/>
                <a:gd name="T37" fmla="*/ 36 h 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" h="36">
                  <a:moveTo>
                    <a:pt x="13" y="36"/>
                  </a:moveTo>
                  <a:cubicBezTo>
                    <a:pt x="9" y="36"/>
                    <a:pt x="4" y="36"/>
                    <a:pt x="2" y="35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29"/>
                    <a:pt x="1" y="29"/>
                    <a:pt x="3" y="29"/>
                  </a:cubicBezTo>
                  <a:cubicBezTo>
                    <a:pt x="6" y="29"/>
                    <a:pt x="10" y="30"/>
                    <a:pt x="13" y="30"/>
                  </a:cubicBezTo>
                  <a:cubicBezTo>
                    <a:pt x="17" y="30"/>
                    <a:pt x="19" y="28"/>
                    <a:pt x="19" y="26"/>
                  </a:cubicBezTo>
                  <a:cubicBezTo>
                    <a:pt x="19" y="22"/>
                    <a:pt x="18" y="22"/>
                    <a:pt x="13" y="21"/>
                  </a:cubicBezTo>
                  <a:cubicBezTo>
                    <a:pt x="6" y="20"/>
                    <a:pt x="0" y="18"/>
                    <a:pt x="0" y="11"/>
                  </a:cubicBezTo>
                  <a:cubicBezTo>
                    <a:pt x="0" y="3"/>
                    <a:pt x="6" y="0"/>
                    <a:pt x="14" y="0"/>
                  </a:cubicBezTo>
                  <a:cubicBezTo>
                    <a:pt x="17" y="0"/>
                    <a:pt x="22" y="0"/>
                    <a:pt x="25" y="1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7"/>
                    <a:pt x="25" y="7"/>
                    <a:pt x="24" y="7"/>
                  </a:cubicBezTo>
                  <a:cubicBezTo>
                    <a:pt x="21" y="7"/>
                    <a:pt x="17" y="6"/>
                    <a:pt x="14" y="6"/>
                  </a:cubicBezTo>
                  <a:cubicBezTo>
                    <a:pt x="9" y="6"/>
                    <a:pt x="8" y="7"/>
                    <a:pt x="8" y="10"/>
                  </a:cubicBezTo>
                  <a:cubicBezTo>
                    <a:pt x="8" y="13"/>
                    <a:pt x="10" y="13"/>
                    <a:pt x="14" y="14"/>
                  </a:cubicBezTo>
                  <a:cubicBezTo>
                    <a:pt x="21" y="15"/>
                    <a:pt x="27" y="16"/>
                    <a:pt x="27" y="25"/>
                  </a:cubicBezTo>
                  <a:cubicBezTo>
                    <a:pt x="27" y="33"/>
                    <a:pt x="20" y="36"/>
                    <a:pt x="13" y="36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4" name="Freeform 96"/>
            <p:cNvSpPr>
              <a:spLocks noChangeAspect="1" noEditPoints="1"/>
            </p:cNvSpPr>
            <p:nvPr userDrawn="1"/>
          </p:nvSpPr>
          <p:spPr bwMode="auto">
            <a:xfrm>
              <a:off x="6917" y="2570"/>
              <a:ext cx="80" cy="128"/>
            </a:xfrm>
            <a:custGeom>
              <a:avLst/>
              <a:gdLst>
                <a:gd name="T0" fmla="*/ 23 w 34"/>
                <a:gd name="T1" fmla="*/ 50 h 54"/>
                <a:gd name="T2" fmla="*/ 10 w 34"/>
                <a:gd name="T3" fmla="*/ 54 h 54"/>
                <a:gd name="T4" fmla="*/ 0 w 34"/>
                <a:gd name="T5" fmla="*/ 44 h 54"/>
                <a:gd name="T6" fmla="*/ 13 w 34"/>
                <a:gd name="T7" fmla="*/ 32 h 54"/>
                <a:gd name="T8" fmla="*/ 22 w 34"/>
                <a:gd name="T9" fmla="*/ 32 h 54"/>
                <a:gd name="T10" fmla="*/ 22 w 34"/>
                <a:gd name="T11" fmla="*/ 30 h 54"/>
                <a:gd name="T12" fmla="*/ 15 w 34"/>
                <a:gd name="T13" fmla="*/ 24 h 54"/>
                <a:gd name="T14" fmla="*/ 5 w 34"/>
                <a:gd name="T15" fmla="*/ 25 h 54"/>
                <a:gd name="T16" fmla="*/ 3 w 34"/>
                <a:gd name="T17" fmla="*/ 24 h 54"/>
                <a:gd name="T18" fmla="*/ 3 w 34"/>
                <a:gd name="T19" fmla="*/ 21 h 54"/>
                <a:gd name="T20" fmla="*/ 4 w 34"/>
                <a:gd name="T21" fmla="*/ 19 h 54"/>
                <a:gd name="T22" fmla="*/ 16 w 34"/>
                <a:gd name="T23" fmla="*/ 18 h 54"/>
                <a:gd name="T24" fmla="*/ 30 w 34"/>
                <a:gd name="T25" fmla="*/ 31 h 54"/>
                <a:gd name="T26" fmla="*/ 30 w 34"/>
                <a:gd name="T27" fmla="*/ 45 h 54"/>
                <a:gd name="T28" fmla="*/ 33 w 34"/>
                <a:gd name="T29" fmla="*/ 48 h 54"/>
                <a:gd name="T30" fmla="*/ 34 w 34"/>
                <a:gd name="T31" fmla="*/ 49 h 54"/>
                <a:gd name="T32" fmla="*/ 34 w 34"/>
                <a:gd name="T33" fmla="*/ 52 h 54"/>
                <a:gd name="T34" fmla="*/ 33 w 34"/>
                <a:gd name="T35" fmla="*/ 54 h 54"/>
                <a:gd name="T36" fmla="*/ 29 w 34"/>
                <a:gd name="T37" fmla="*/ 54 h 54"/>
                <a:gd name="T38" fmla="*/ 23 w 34"/>
                <a:gd name="T39" fmla="*/ 50 h 54"/>
                <a:gd name="T40" fmla="*/ 22 w 34"/>
                <a:gd name="T41" fmla="*/ 38 h 54"/>
                <a:gd name="T42" fmla="*/ 14 w 34"/>
                <a:gd name="T43" fmla="*/ 38 h 54"/>
                <a:gd name="T44" fmla="*/ 8 w 34"/>
                <a:gd name="T45" fmla="*/ 44 h 54"/>
                <a:gd name="T46" fmla="*/ 12 w 34"/>
                <a:gd name="T47" fmla="*/ 48 h 54"/>
                <a:gd name="T48" fmla="*/ 22 w 34"/>
                <a:gd name="T49" fmla="*/ 44 h 54"/>
                <a:gd name="T50" fmla="*/ 22 w 34"/>
                <a:gd name="T51" fmla="*/ 38 h 54"/>
                <a:gd name="T52" fmla="*/ 26 w 34"/>
                <a:gd name="T53" fmla="*/ 3 h 54"/>
                <a:gd name="T54" fmla="*/ 26 w 34"/>
                <a:gd name="T55" fmla="*/ 4 h 54"/>
                <a:gd name="T56" fmla="*/ 19 w 34"/>
                <a:gd name="T57" fmla="*/ 14 h 54"/>
                <a:gd name="T58" fmla="*/ 17 w 34"/>
                <a:gd name="T59" fmla="*/ 15 h 54"/>
                <a:gd name="T60" fmla="*/ 14 w 34"/>
                <a:gd name="T61" fmla="*/ 13 h 54"/>
                <a:gd name="T62" fmla="*/ 14 w 34"/>
                <a:gd name="T63" fmla="*/ 12 h 54"/>
                <a:gd name="T64" fmla="*/ 20 w 34"/>
                <a:gd name="T65" fmla="*/ 1 h 54"/>
                <a:gd name="T66" fmla="*/ 21 w 34"/>
                <a:gd name="T67" fmla="*/ 0 h 54"/>
                <a:gd name="T68" fmla="*/ 26 w 34"/>
                <a:gd name="T69" fmla="*/ 3 h 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" h="54">
                  <a:moveTo>
                    <a:pt x="23" y="50"/>
                  </a:moveTo>
                  <a:cubicBezTo>
                    <a:pt x="19" y="52"/>
                    <a:pt x="14" y="54"/>
                    <a:pt x="10" y="54"/>
                  </a:cubicBezTo>
                  <a:cubicBezTo>
                    <a:pt x="2" y="54"/>
                    <a:pt x="0" y="50"/>
                    <a:pt x="0" y="44"/>
                  </a:cubicBezTo>
                  <a:cubicBezTo>
                    <a:pt x="0" y="36"/>
                    <a:pt x="4" y="32"/>
                    <a:pt x="1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26"/>
                    <a:pt x="21" y="24"/>
                    <a:pt x="15" y="24"/>
                  </a:cubicBezTo>
                  <a:cubicBezTo>
                    <a:pt x="13" y="24"/>
                    <a:pt x="8" y="25"/>
                    <a:pt x="5" y="25"/>
                  </a:cubicBezTo>
                  <a:cubicBezTo>
                    <a:pt x="4" y="25"/>
                    <a:pt x="3" y="25"/>
                    <a:pt x="3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7" y="18"/>
                    <a:pt x="13" y="18"/>
                    <a:pt x="16" y="18"/>
                  </a:cubicBezTo>
                  <a:cubicBezTo>
                    <a:pt x="29" y="18"/>
                    <a:pt x="30" y="23"/>
                    <a:pt x="30" y="31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8"/>
                    <a:pt x="31" y="48"/>
                    <a:pt x="33" y="48"/>
                  </a:cubicBezTo>
                  <a:cubicBezTo>
                    <a:pt x="34" y="48"/>
                    <a:pt x="34" y="48"/>
                    <a:pt x="34" y="49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3"/>
                    <a:pt x="34" y="53"/>
                    <a:pt x="33" y="54"/>
                  </a:cubicBezTo>
                  <a:cubicBezTo>
                    <a:pt x="31" y="54"/>
                    <a:pt x="30" y="54"/>
                    <a:pt x="29" y="54"/>
                  </a:cubicBezTo>
                  <a:cubicBezTo>
                    <a:pt x="26" y="54"/>
                    <a:pt x="24" y="53"/>
                    <a:pt x="23" y="50"/>
                  </a:cubicBezTo>
                  <a:close/>
                  <a:moveTo>
                    <a:pt x="22" y="38"/>
                  </a:moveTo>
                  <a:cubicBezTo>
                    <a:pt x="14" y="38"/>
                    <a:pt x="14" y="38"/>
                    <a:pt x="14" y="38"/>
                  </a:cubicBezTo>
                  <a:cubicBezTo>
                    <a:pt x="10" y="38"/>
                    <a:pt x="8" y="39"/>
                    <a:pt x="8" y="44"/>
                  </a:cubicBezTo>
                  <a:cubicBezTo>
                    <a:pt x="8" y="47"/>
                    <a:pt x="9" y="48"/>
                    <a:pt x="12" y="48"/>
                  </a:cubicBezTo>
                  <a:cubicBezTo>
                    <a:pt x="15" y="48"/>
                    <a:pt x="20" y="46"/>
                    <a:pt x="22" y="44"/>
                  </a:cubicBezTo>
                  <a:lnTo>
                    <a:pt x="22" y="38"/>
                  </a:lnTo>
                  <a:close/>
                  <a:moveTo>
                    <a:pt x="26" y="3"/>
                  </a:moveTo>
                  <a:cubicBezTo>
                    <a:pt x="26" y="3"/>
                    <a:pt x="26" y="4"/>
                    <a:pt x="26" y="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1" y="0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5" name="Freeform 97"/>
            <p:cNvSpPr>
              <a:spLocks noChangeAspect="1" noEditPoints="1"/>
            </p:cNvSpPr>
            <p:nvPr userDrawn="1"/>
          </p:nvSpPr>
          <p:spPr bwMode="auto">
            <a:xfrm>
              <a:off x="7000" y="2613"/>
              <a:ext cx="73" cy="118"/>
            </a:xfrm>
            <a:custGeom>
              <a:avLst/>
              <a:gdLst>
                <a:gd name="T0" fmla="*/ 29 w 31"/>
                <a:gd name="T1" fmla="*/ 2 h 50"/>
                <a:gd name="T2" fmla="*/ 31 w 31"/>
                <a:gd name="T3" fmla="*/ 5 h 50"/>
                <a:gd name="T4" fmla="*/ 31 w 31"/>
                <a:gd name="T5" fmla="*/ 35 h 50"/>
                <a:gd name="T6" fmla="*/ 16 w 31"/>
                <a:gd name="T7" fmla="*/ 50 h 50"/>
                <a:gd name="T8" fmla="*/ 4 w 31"/>
                <a:gd name="T9" fmla="*/ 48 h 50"/>
                <a:gd name="T10" fmla="*/ 3 w 31"/>
                <a:gd name="T11" fmla="*/ 46 h 50"/>
                <a:gd name="T12" fmla="*/ 3 w 31"/>
                <a:gd name="T13" fmla="*/ 43 h 50"/>
                <a:gd name="T14" fmla="*/ 5 w 31"/>
                <a:gd name="T15" fmla="*/ 42 h 50"/>
                <a:gd name="T16" fmla="*/ 15 w 31"/>
                <a:gd name="T17" fmla="*/ 43 h 50"/>
                <a:gd name="T18" fmla="*/ 23 w 31"/>
                <a:gd name="T19" fmla="*/ 37 h 50"/>
                <a:gd name="T20" fmla="*/ 23 w 31"/>
                <a:gd name="T21" fmla="*/ 34 h 50"/>
                <a:gd name="T22" fmla="*/ 14 w 31"/>
                <a:gd name="T23" fmla="*/ 36 h 50"/>
                <a:gd name="T24" fmla="*/ 0 w 31"/>
                <a:gd name="T25" fmla="*/ 18 h 50"/>
                <a:gd name="T26" fmla="*/ 15 w 31"/>
                <a:gd name="T27" fmla="*/ 0 h 50"/>
                <a:gd name="T28" fmla="*/ 29 w 31"/>
                <a:gd name="T29" fmla="*/ 2 h 50"/>
                <a:gd name="T30" fmla="*/ 15 w 31"/>
                <a:gd name="T31" fmla="*/ 29 h 50"/>
                <a:gd name="T32" fmla="*/ 23 w 31"/>
                <a:gd name="T33" fmla="*/ 28 h 50"/>
                <a:gd name="T34" fmla="*/ 23 w 31"/>
                <a:gd name="T35" fmla="*/ 7 h 50"/>
                <a:gd name="T36" fmla="*/ 16 w 31"/>
                <a:gd name="T37" fmla="*/ 7 h 50"/>
                <a:gd name="T38" fmla="*/ 8 w 31"/>
                <a:gd name="T39" fmla="*/ 17 h 50"/>
                <a:gd name="T40" fmla="*/ 15 w 31"/>
                <a:gd name="T41" fmla="*/ 29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50">
                  <a:moveTo>
                    <a:pt x="29" y="2"/>
                  </a:moveTo>
                  <a:cubicBezTo>
                    <a:pt x="31" y="2"/>
                    <a:pt x="31" y="3"/>
                    <a:pt x="31" y="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29" y="50"/>
                    <a:pt x="16" y="50"/>
                  </a:cubicBezTo>
                  <a:cubicBezTo>
                    <a:pt x="12" y="50"/>
                    <a:pt x="7" y="49"/>
                    <a:pt x="4" y="48"/>
                  </a:cubicBezTo>
                  <a:cubicBezTo>
                    <a:pt x="3" y="47"/>
                    <a:pt x="3" y="47"/>
                    <a:pt x="3" y="46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4" y="42"/>
                    <a:pt x="5" y="42"/>
                  </a:cubicBezTo>
                  <a:cubicBezTo>
                    <a:pt x="9" y="43"/>
                    <a:pt x="12" y="43"/>
                    <a:pt x="15" y="43"/>
                  </a:cubicBezTo>
                  <a:cubicBezTo>
                    <a:pt x="21" y="43"/>
                    <a:pt x="23" y="41"/>
                    <a:pt x="23" y="37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19" y="36"/>
                    <a:pt x="16" y="36"/>
                    <a:pt x="14" y="36"/>
                  </a:cubicBezTo>
                  <a:cubicBezTo>
                    <a:pt x="2" y="36"/>
                    <a:pt x="0" y="29"/>
                    <a:pt x="0" y="18"/>
                  </a:cubicBezTo>
                  <a:cubicBezTo>
                    <a:pt x="0" y="7"/>
                    <a:pt x="3" y="0"/>
                    <a:pt x="15" y="0"/>
                  </a:cubicBezTo>
                  <a:cubicBezTo>
                    <a:pt x="20" y="0"/>
                    <a:pt x="25" y="0"/>
                    <a:pt x="29" y="2"/>
                  </a:cubicBezTo>
                  <a:close/>
                  <a:moveTo>
                    <a:pt x="15" y="29"/>
                  </a:moveTo>
                  <a:cubicBezTo>
                    <a:pt x="17" y="29"/>
                    <a:pt x="20" y="29"/>
                    <a:pt x="23" y="2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7"/>
                    <a:pt x="18" y="7"/>
                    <a:pt x="16" y="7"/>
                  </a:cubicBezTo>
                  <a:cubicBezTo>
                    <a:pt x="11" y="7"/>
                    <a:pt x="8" y="8"/>
                    <a:pt x="8" y="17"/>
                  </a:cubicBezTo>
                  <a:cubicBezTo>
                    <a:pt x="8" y="26"/>
                    <a:pt x="10" y="29"/>
                    <a:pt x="15" y="29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6" name="Freeform 98"/>
            <p:cNvSpPr>
              <a:spLocks noChangeAspect="1"/>
            </p:cNvSpPr>
            <p:nvPr userDrawn="1"/>
          </p:nvSpPr>
          <p:spPr bwMode="gray">
            <a:xfrm>
              <a:off x="6390" y="2780"/>
              <a:ext cx="1080" cy="62"/>
            </a:xfrm>
            <a:custGeom>
              <a:avLst/>
              <a:gdLst>
                <a:gd name="T0" fmla="*/ 0 w 1080"/>
                <a:gd name="T1" fmla="*/ 62 h 62"/>
                <a:gd name="T2" fmla="*/ 1080 w 1080"/>
                <a:gd name="T3" fmla="*/ 62 h 62"/>
                <a:gd name="T4" fmla="*/ 1080 w 1080"/>
                <a:gd name="T5" fmla="*/ 0 h 62"/>
                <a:gd name="T6" fmla="*/ 0 w 1080"/>
                <a:gd name="T7" fmla="*/ 0 h 62"/>
                <a:gd name="T8" fmla="*/ 0 w 1080"/>
                <a:gd name="T9" fmla="*/ 62 h 62"/>
                <a:gd name="T10" fmla="*/ 0 w 1080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0" h="62">
                  <a:moveTo>
                    <a:pt x="0" y="62"/>
                  </a:moveTo>
                  <a:lnTo>
                    <a:pt x="1080" y="62"/>
                  </a:lnTo>
                  <a:lnTo>
                    <a:pt x="1080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EE8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7" name="Freeform 99"/>
            <p:cNvSpPr>
              <a:spLocks noChangeAspect="1"/>
            </p:cNvSpPr>
            <p:nvPr userDrawn="1"/>
          </p:nvSpPr>
          <p:spPr bwMode="auto">
            <a:xfrm>
              <a:off x="5880" y="1101"/>
              <a:ext cx="1231" cy="456"/>
            </a:xfrm>
            <a:custGeom>
              <a:avLst/>
              <a:gdLst>
                <a:gd name="T0" fmla="*/ 0 w 521"/>
                <a:gd name="T1" fmla="*/ 193 h 193"/>
                <a:gd name="T2" fmla="*/ 323 w 521"/>
                <a:gd name="T3" fmla="*/ 151 h 193"/>
                <a:gd name="T4" fmla="*/ 360 w 521"/>
                <a:gd name="T5" fmla="*/ 143 h 193"/>
                <a:gd name="T6" fmla="*/ 429 w 521"/>
                <a:gd name="T7" fmla="*/ 111 h 193"/>
                <a:gd name="T8" fmla="*/ 486 w 521"/>
                <a:gd name="T9" fmla="*/ 57 h 193"/>
                <a:gd name="T10" fmla="*/ 521 w 521"/>
                <a:gd name="T11" fmla="*/ 8 h 193"/>
                <a:gd name="T12" fmla="*/ 521 w 521"/>
                <a:gd name="T13" fmla="*/ 0 h 193"/>
                <a:gd name="T14" fmla="*/ 480 w 521"/>
                <a:gd name="T15" fmla="*/ 53 h 193"/>
                <a:gd name="T16" fmla="*/ 424 w 521"/>
                <a:gd name="T17" fmla="*/ 103 h 193"/>
                <a:gd name="T18" fmla="*/ 357 w 521"/>
                <a:gd name="T19" fmla="*/ 131 h 193"/>
                <a:gd name="T20" fmla="*/ 321 w 521"/>
                <a:gd name="T21" fmla="*/ 138 h 193"/>
                <a:gd name="T22" fmla="*/ 295 w 521"/>
                <a:gd name="T23" fmla="*/ 141 h 193"/>
                <a:gd name="T24" fmla="*/ 0 w 521"/>
                <a:gd name="T25" fmla="*/ 173 h 193"/>
                <a:gd name="T26" fmla="*/ 0 w 521"/>
                <a:gd name="T27" fmla="*/ 193 h 1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21" h="193">
                  <a:moveTo>
                    <a:pt x="0" y="193"/>
                  </a:moveTo>
                  <a:cubicBezTo>
                    <a:pt x="0" y="193"/>
                    <a:pt x="314" y="152"/>
                    <a:pt x="323" y="151"/>
                  </a:cubicBezTo>
                  <a:cubicBezTo>
                    <a:pt x="336" y="149"/>
                    <a:pt x="348" y="146"/>
                    <a:pt x="360" y="143"/>
                  </a:cubicBezTo>
                  <a:cubicBezTo>
                    <a:pt x="385" y="136"/>
                    <a:pt x="408" y="125"/>
                    <a:pt x="429" y="111"/>
                  </a:cubicBezTo>
                  <a:cubicBezTo>
                    <a:pt x="449" y="98"/>
                    <a:pt x="467" y="78"/>
                    <a:pt x="486" y="57"/>
                  </a:cubicBezTo>
                  <a:cubicBezTo>
                    <a:pt x="497" y="43"/>
                    <a:pt x="510" y="26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7" y="20"/>
                    <a:pt x="494" y="38"/>
                    <a:pt x="480" y="53"/>
                  </a:cubicBezTo>
                  <a:cubicBezTo>
                    <a:pt x="462" y="73"/>
                    <a:pt x="443" y="90"/>
                    <a:pt x="424" y="103"/>
                  </a:cubicBezTo>
                  <a:cubicBezTo>
                    <a:pt x="404" y="116"/>
                    <a:pt x="381" y="125"/>
                    <a:pt x="357" y="131"/>
                  </a:cubicBezTo>
                  <a:cubicBezTo>
                    <a:pt x="346" y="134"/>
                    <a:pt x="334" y="136"/>
                    <a:pt x="321" y="138"/>
                  </a:cubicBezTo>
                  <a:cubicBezTo>
                    <a:pt x="312" y="140"/>
                    <a:pt x="303" y="140"/>
                    <a:pt x="295" y="141"/>
                  </a:cubicBezTo>
                  <a:cubicBezTo>
                    <a:pt x="291" y="142"/>
                    <a:pt x="0" y="173"/>
                    <a:pt x="0" y="173"/>
                  </a:cubicBezTo>
                  <a:lnTo>
                    <a:pt x="0" y="193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8" name="Freeform 100"/>
            <p:cNvSpPr>
              <a:spLocks noChangeAspect="1"/>
            </p:cNvSpPr>
            <p:nvPr userDrawn="1"/>
          </p:nvSpPr>
          <p:spPr bwMode="auto">
            <a:xfrm>
              <a:off x="5880" y="1203"/>
              <a:ext cx="1231" cy="420"/>
            </a:xfrm>
            <a:custGeom>
              <a:avLst/>
              <a:gdLst>
                <a:gd name="T0" fmla="*/ 421 w 521"/>
                <a:gd name="T1" fmla="*/ 97 h 178"/>
                <a:gd name="T2" fmla="*/ 353 w 521"/>
                <a:gd name="T3" fmla="*/ 122 h 178"/>
                <a:gd name="T4" fmla="*/ 318 w 521"/>
                <a:gd name="T5" fmla="*/ 128 h 178"/>
                <a:gd name="T6" fmla="*/ 294 w 521"/>
                <a:gd name="T7" fmla="*/ 130 h 178"/>
                <a:gd name="T8" fmla="*/ 281 w 521"/>
                <a:gd name="T9" fmla="*/ 131 h 178"/>
                <a:gd name="T10" fmla="*/ 0 w 521"/>
                <a:gd name="T11" fmla="*/ 158 h 178"/>
                <a:gd name="T12" fmla="*/ 0 w 521"/>
                <a:gd name="T13" fmla="*/ 178 h 178"/>
                <a:gd name="T14" fmla="*/ 283 w 521"/>
                <a:gd name="T15" fmla="*/ 145 h 178"/>
                <a:gd name="T16" fmla="*/ 296 w 521"/>
                <a:gd name="T17" fmla="*/ 143 h 178"/>
                <a:gd name="T18" fmla="*/ 319 w 521"/>
                <a:gd name="T19" fmla="*/ 140 h 178"/>
                <a:gd name="T20" fmla="*/ 356 w 521"/>
                <a:gd name="T21" fmla="*/ 134 h 178"/>
                <a:gd name="T22" fmla="*/ 426 w 521"/>
                <a:gd name="T23" fmla="*/ 106 h 178"/>
                <a:gd name="T24" fmla="*/ 483 w 521"/>
                <a:gd name="T25" fmla="*/ 56 h 178"/>
                <a:gd name="T26" fmla="*/ 521 w 521"/>
                <a:gd name="T27" fmla="*/ 7 h 178"/>
                <a:gd name="T28" fmla="*/ 521 w 521"/>
                <a:gd name="T29" fmla="*/ 0 h 178"/>
                <a:gd name="T30" fmla="*/ 479 w 521"/>
                <a:gd name="T31" fmla="*/ 51 h 178"/>
                <a:gd name="T32" fmla="*/ 421 w 521"/>
                <a:gd name="T33" fmla="*/ 97 h 1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21" h="178">
                  <a:moveTo>
                    <a:pt x="421" y="97"/>
                  </a:moveTo>
                  <a:cubicBezTo>
                    <a:pt x="401" y="109"/>
                    <a:pt x="379" y="117"/>
                    <a:pt x="353" y="122"/>
                  </a:cubicBezTo>
                  <a:cubicBezTo>
                    <a:pt x="343" y="124"/>
                    <a:pt x="331" y="126"/>
                    <a:pt x="318" y="128"/>
                  </a:cubicBezTo>
                  <a:cubicBezTo>
                    <a:pt x="310" y="128"/>
                    <a:pt x="302" y="129"/>
                    <a:pt x="294" y="130"/>
                  </a:cubicBezTo>
                  <a:cubicBezTo>
                    <a:pt x="290" y="130"/>
                    <a:pt x="286" y="131"/>
                    <a:pt x="281" y="131"/>
                  </a:cubicBezTo>
                  <a:cubicBezTo>
                    <a:pt x="185" y="140"/>
                    <a:pt x="89" y="14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90" y="167"/>
                    <a:pt x="186" y="156"/>
                    <a:pt x="283" y="145"/>
                  </a:cubicBezTo>
                  <a:cubicBezTo>
                    <a:pt x="287" y="144"/>
                    <a:pt x="291" y="144"/>
                    <a:pt x="296" y="143"/>
                  </a:cubicBezTo>
                  <a:cubicBezTo>
                    <a:pt x="303" y="142"/>
                    <a:pt x="311" y="141"/>
                    <a:pt x="319" y="140"/>
                  </a:cubicBezTo>
                  <a:cubicBezTo>
                    <a:pt x="333" y="139"/>
                    <a:pt x="345" y="136"/>
                    <a:pt x="356" y="134"/>
                  </a:cubicBezTo>
                  <a:cubicBezTo>
                    <a:pt x="382" y="128"/>
                    <a:pt x="405" y="119"/>
                    <a:pt x="426" y="106"/>
                  </a:cubicBezTo>
                  <a:cubicBezTo>
                    <a:pt x="446" y="94"/>
                    <a:pt x="464" y="77"/>
                    <a:pt x="483" y="56"/>
                  </a:cubicBezTo>
                  <a:cubicBezTo>
                    <a:pt x="495" y="43"/>
                    <a:pt x="509" y="25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6" y="20"/>
                    <a:pt x="492" y="37"/>
                    <a:pt x="479" y="51"/>
                  </a:cubicBezTo>
                  <a:cubicBezTo>
                    <a:pt x="460" y="71"/>
                    <a:pt x="440" y="86"/>
                    <a:pt x="421" y="97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29" name="Freeform 101"/>
            <p:cNvSpPr>
              <a:spLocks noChangeAspect="1"/>
            </p:cNvSpPr>
            <p:nvPr userDrawn="1"/>
          </p:nvSpPr>
          <p:spPr bwMode="auto">
            <a:xfrm>
              <a:off x="5880" y="1304"/>
              <a:ext cx="1231" cy="383"/>
            </a:xfrm>
            <a:custGeom>
              <a:avLst/>
              <a:gdLst>
                <a:gd name="T0" fmla="*/ 476 w 521"/>
                <a:gd name="T1" fmla="*/ 49 h 162"/>
                <a:gd name="T2" fmla="*/ 416 w 521"/>
                <a:gd name="T3" fmla="*/ 91 h 162"/>
                <a:gd name="T4" fmla="*/ 349 w 521"/>
                <a:gd name="T5" fmla="*/ 111 h 162"/>
                <a:gd name="T6" fmla="*/ 313 w 521"/>
                <a:gd name="T7" fmla="*/ 116 h 162"/>
                <a:gd name="T8" fmla="*/ 0 w 521"/>
                <a:gd name="T9" fmla="*/ 142 h 162"/>
                <a:gd name="T10" fmla="*/ 0 w 521"/>
                <a:gd name="T11" fmla="*/ 162 h 162"/>
                <a:gd name="T12" fmla="*/ 278 w 521"/>
                <a:gd name="T13" fmla="*/ 133 h 162"/>
                <a:gd name="T14" fmla="*/ 314 w 521"/>
                <a:gd name="T15" fmla="*/ 129 h 162"/>
                <a:gd name="T16" fmla="*/ 350 w 521"/>
                <a:gd name="T17" fmla="*/ 123 h 162"/>
                <a:gd name="T18" fmla="*/ 421 w 521"/>
                <a:gd name="T19" fmla="*/ 100 h 162"/>
                <a:gd name="T20" fmla="*/ 482 w 521"/>
                <a:gd name="T21" fmla="*/ 53 h 162"/>
                <a:gd name="T22" fmla="*/ 521 w 521"/>
                <a:gd name="T23" fmla="*/ 7 h 162"/>
                <a:gd name="T24" fmla="*/ 521 w 521"/>
                <a:gd name="T25" fmla="*/ 0 h 162"/>
                <a:gd name="T26" fmla="*/ 476 w 521"/>
                <a:gd name="T27" fmla="*/ 49 h 1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21" h="162">
                  <a:moveTo>
                    <a:pt x="476" y="49"/>
                  </a:moveTo>
                  <a:cubicBezTo>
                    <a:pt x="457" y="67"/>
                    <a:pt x="437" y="81"/>
                    <a:pt x="416" y="91"/>
                  </a:cubicBezTo>
                  <a:cubicBezTo>
                    <a:pt x="397" y="100"/>
                    <a:pt x="374" y="107"/>
                    <a:pt x="349" y="111"/>
                  </a:cubicBezTo>
                  <a:cubicBezTo>
                    <a:pt x="338" y="113"/>
                    <a:pt x="326" y="115"/>
                    <a:pt x="313" y="116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278" y="133"/>
                    <a:pt x="278" y="133"/>
                    <a:pt x="278" y="133"/>
                  </a:cubicBezTo>
                  <a:cubicBezTo>
                    <a:pt x="314" y="129"/>
                    <a:pt x="314" y="129"/>
                    <a:pt x="314" y="129"/>
                  </a:cubicBezTo>
                  <a:cubicBezTo>
                    <a:pt x="328" y="127"/>
                    <a:pt x="340" y="125"/>
                    <a:pt x="350" y="123"/>
                  </a:cubicBezTo>
                  <a:cubicBezTo>
                    <a:pt x="377" y="118"/>
                    <a:pt x="400" y="111"/>
                    <a:pt x="421" y="100"/>
                  </a:cubicBezTo>
                  <a:cubicBezTo>
                    <a:pt x="442" y="89"/>
                    <a:pt x="463" y="72"/>
                    <a:pt x="482" y="53"/>
                  </a:cubicBezTo>
                  <a:cubicBezTo>
                    <a:pt x="495" y="40"/>
                    <a:pt x="508" y="24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5" y="20"/>
                    <a:pt x="491" y="36"/>
                    <a:pt x="476" y="49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0" name="Freeform 102"/>
            <p:cNvSpPr>
              <a:spLocks noChangeAspect="1"/>
            </p:cNvSpPr>
            <p:nvPr userDrawn="1"/>
          </p:nvSpPr>
          <p:spPr bwMode="auto">
            <a:xfrm>
              <a:off x="5880" y="1507"/>
              <a:ext cx="1231" cy="310"/>
            </a:xfrm>
            <a:custGeom>
              <a:avLst/>
              <a:gdLst>
                <a:gd name="T0" fmla="*/ 400 w 521"/>
                <a:gd name="T1" fmla="*/ 70 h 131"/>
                <a:gd name="T2" fmla="*/ 342 w 521"/>
                <a:gd name="T3" fmla="*/ 89 h 131"/>
                <a:gd name="T4" fmla="*/ 295 w 521"/>
                <a:gd name="T5" fmla="*/ 92 h 131"/>
                <a:gd name="T6" fmla="*/ 272 w 521"/>
                <a:gd name="T7" fmla="*/ 93 h 131"/>
                <a:gd name="T8" fmla="*/ 131 w 521"/>
                <a:gd name="T9" fmla="*/ 102 h 131"/>
                <a:gd name="T10" fmla="*/ 0 w 521"/>
                <a:gd name="T11" fmla="*/ 111 h 131"/>
                <a:gd name="T12" fmla="*/ 0 w 521"/>
                <a:gd name="T13" fmla="*/ 131 h 131"/>
                <a:gd name="T14" fmla="*/ 132 w 521"/>
                <a:gd name="T15" fmla="*/ 119 h 131"/>
                <a:gd name="T16" fmla="*/ 273 w 521"/>
                <a:gd name="T17" fmla="*/ 107 h 131"/>
                <a:gd name="T18" fmla="*/ 308 w 521"/>
                <a:gd name="T19" fmla="*/ 104 h 131"/>
                <a:gd name="T20" fmla="*/ 344 w 521"/>
                <a:gd name="T21" fmla="*/ 101 h 131"/>
                <a:gd name="T22" fmla="*/ 414 w 521"/>
                <a:gd name="T23" fmla="*/ 84 h 131"/>
                <a:gd name="T24" fmla="*/ 477 w 521"/>
                <a:gd name="T25" fmla="*/ 48 h 131"/>
                <a:gd name="T26" fmla="*/ 521 w 521"/>
                <a:gd name="T27" fmla="*/ 7 h 131"/>
                <a:gd name="T28" fmla="*/ 521 w 521"/>
                <a:gd name="T29" fmla="*/ 0 h 131"/>
                <a:gd name="T30" fmla="*/ 476 w 521"/>
                <a:gd name="T31" fmla="*/ 38 h 131"/>
                <a:gd name="T32" fmla="*/ 400 w 521"/>
                <a:gd name="T33" fmla="*/ 70 h 1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21" h="131">
                  <a:moveTo>
                    <a:pt x="400" y="70"/>
                  </a:moveTo>
                  <a:cubicBezTo>
                    <a:pt x="382" y="80"/>
                    <a:pt x="368" y="86"/>
                    <a:pt x="342" y="89"/>
                  </a:cubicBezTo>
                  <a:cubicBezTo>
                    <a:pt x="326" y="90"/>
                    <a:pt x="310" y="91"/>
                    <a:pt x="295" y="92"/>
                  </a:cubicBezTo>
                  <a:cubicBezTo>
                    <a:pt x="287" y="92"/>
                    <a:pt x="279" y="93"/>
                    <a:pt x="272" y="93"/>
                  </a:cubicBezTo>
                  <a:cubicBezTo>
                    <a:pt x="225" y="96"/>
                    <a:pt x="178" y="99"/>
                    <a:pt x="131" y="10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75" y="115"/>
                    <a:pt x="224" y="111"/>
                    <a:pt x="273" y="107"/>
                  </a:cubicBezTo>
                  <a:cubicBezTo>
                    <a:pt x="308" y="104"/>
                    <a:pt x="308" y="104"/>
                    <a:pt x="308" y="104"/>
                  </a:cubicBezTo>
                  <a:cubicBezTo>
                    <a:pt x="322" y="103"/>
                    <a:pt x="333" y="102"/>
                    <a:pt x="344" y="101"/>
                  </a:cubicBezTo>
                  <a:cubicBezTo>
                    <a:pt x="370" y="97"/>
                    <a:pt x="393" y="92"/>
                    <a:pt x="414" y="84"/>
                  </a:cubicBezTo>
                  <a:cubicBezTo>
                    <a:pt x="435" y="76"/>
                    <a:pt x="456" y="63"/>
                    <a:pt x="477" y="48"/>
                  </a:cubicBezTo>
                  <a:cubicBezTo>
                    <a:pt x="495" y="34"/>
                    <a:pt x="521" y="8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4" y="17"/>
                    <a:pt x="494" y="26"/>
                    <a:pt x="476" y="38"/>
                  </a:cubicBezTo>
                  <a:cubicBezTo>
                    <a:pt x="454" y="53"/>
                    <a:pt x="416" y="61"/>
                    <a:pt x="400" y="7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1" name="Freeform 103"/>
            <p:cNvSpPr>
              <a:spLocks noChangeAspect="1"/>
            </p:cNvSpPr>
            <p:nvPr userDrawn="1"/>
          </p:nvSpPr>
          <p:spPr bwMode="auto">
            <a:xfrm>
              <a:off x="5880" y="1630"/>
              <a:ext cx="1231" cy="253"/>
            </a:xfrm>
            <a:custGeom>
              <a:avLst/>
              <a:gdLst>
                <a:gd name="T0" fmla="*/ 407 w 521"/>
                <a:gd name="T1" fmla="*/ 57 h 107"/>
                <a:gd name="T2" fmla="*/ 339 w 521"/>
                <a:gd name="T3" fmla="*/ 69 h 107"/>
                <a:gd name="T4" fmla="*/ 304 w 521"/>
                <a:gd name="T5" fmla="*/ 71 h 107"/>
                <a:gd name="T6" fmla="*/ 269 w 521"/>
                <a:gd name="T7" fmla="*/ 72 h 107"/>
                <a:gd name="T8" fmla="*/ 0 w 521"/>
                <a:gd name="T9" fmla="*/ 86 h 107"/>
                <a:gd name="T10" fmla="*/ 0 w 521"/>
                <a:gd name="T11" fmla="*/ 107 h 107"/>
                <a:gd name="T12" fmla="*/ 270 w 521"/>
                <a:gd name="T13" fmla="*/ 86 h 107"/>
                <a:gd name="T14" fmla="*/ 305 w 521"/>
                <a:gd name="T15" fmla="*/ 84 h 107"/>
                <a:gd name="T16" fmla="*/ 340 w 521"/>
                <a:gd name="T17" fmla="*/ 81 h 107"/>
                <a:gd name="T18" fmla="*/ 410 w 521"/>
                <a:gd name="T19" fmla="*/ 67 h 107"/>
                <a:gd name="T20" fmla="*/ 475 w 521"/>
                <a:gd name="T21" fmla="*/ 36 h 107"/>
                <a:gd name="T22" fmla="*/ 521 w 521"/>
                <a:gd name="T23" fmla="*/ 0 h 107"/>
                <a:gd name="T24" fmla="*/ 521 w 521"/>
                <a:gd name="T25" fmla="*/ 0 h 107"/>
                <a:gd name="T26" fmla="*/ 470 w 521"/>
                <a:gd name="T27" fmla="*/ 28 h 107"/>
                <a:gd name="T28" fmla="*/ 407 w 521"/>
                <a:gd name="T29" fmla="*/ 57 h 10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1" h="107">
                  <a:moveTo>
                    <a:pt x="407" y="57"/>
                  </a:moveTo>
                  <a:cubicBezTo>
                    <a:pt x="387" y="62"/>
                    <a:pt x="365" y="66"/>
                    <a:pt x="339" y="69"/>
                  </a:cubicBezTo>
                  <a:cubicBezTo>
                    <a:pt x="328" y="70"/>
                    <a:pt x="317" y="70"/>
                    <a:pt x="304" y="71"/>
                  </a:cubicBezTo>
                  <a:cubicBezTo>
                    <a:pt x="269" y="72"/>
                    <a:pt x="269" y="72"/>
                    <a:pt x="269" y="72"/>
                  </a:cubicBezTo>
                  <a:cubicBezTo>
                    <a:pt x="182" y="76"/>
                    <a:pt x="95" y="81"/>
                    <a:pt x="0" y="8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91" y="99"/>
                    <a:pt x="180" y="93"/>
                    <a:pt x="270" y="86"/>
                  </a:cubicBezTo>
                  <a:cubicBezTo>
                    <a:pt x="305" y="84"/>
                    <a:pt x="305" y="84"/>
                    <a:pt x="305" y="84"/>
                  </a:cubicBezTo>
                  <a:cubicBezTo>
                    <a:pt x="318" y="83"/>
                    <a:pt x="329" y="82"/>
                    <a:pt x="340" y="81"/>
                  </a:cubicBezTo>
                  <a:cubicBezTo>
                    <a:pt x="367" y="78"/>
                    <a:pt x="389" y="73"/>
                    <a:pt x="410" y="67"/>
                  </a:cubicBezTo>
                  <a:cubicBezTo>
                    <a:pt x="432" y="59"/>
                    <a:pt x="454" y="49"/>
                    <a:pt x="475" y="36"/>
                  </a:cubicBezTo>
                  <a:cubicBezTo>
                    <a:pt x="490" y="26"/>
                    <a:pt x="505" y="14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4" y="15"/>
                    <a:pt x="487" y="18"/>
                    <a:pt x="470" y="28"/>
                  </a:cubicBezTo>
                  <a:cubicBezTo>
                    <a:pt x="450" y="41"/>
                    <a:pt x="429" y="50"/>
                    <a:pt x="407" y="57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2" name="Freeform 104"/>
            <p:cNvSpPr>
              <a:spLocks noChangeAspect="1"/>
            </p:cNvSpPr>
            <p:nvPr userDrawn="1"/>
          </p:nvSpPr>
          <p:spPr bwMode="auto">
            <a:xfrm>
              <a:off x="5880" y="1710"/>
              <a:ext cx="1231" cy="237"/>
            </a:xfrm>
            <a:custGeom>
              <a:avLst/>
              <a:gdLst>
                <a:gd name="T0" fmla="*/ 404 w 521"/>
                <a:gd name="T1" fmla="*/ 57 h 100"/>
                <a:gd name="T2" fmla="*/ 336 w 521"/>
                <a:gd name="T3" fmla="*/ 66 h 100"/>
                <a:gd name="T4" fmla="*/ 301 w 521"/>
                <a:gd name="T5" fmla="*/ 68 h 100"/>
                <a:gd name="T6" fmla="*/ 266 w 521"/>
                <a:gd name="T7" fmla="*/ 69 h 100"/>
                <a:gd name="T8" fmla="*/ 0 w 521"/>
                <a:gd name="T9" fmla="*/ 80 h 100"/>
                <a:gd name="T10" fmla="*/ 0 w 521"/>
                <a:gd name="T11" fmla="*/ 100 h 100"/>
                <a:gd name="T12" fmla="*/ 267 w 521"/>
                <a:gd name="T13" fmla="*/ 83 h 100"/>
                <a:gd name="T14" fmla="*/ 302 w 521"/>
                <a:gd name="T15" fmla="*/ 81 h 100"/>
                <a:gd name="T16" fmla="*/ 337 w 521"/>
                <a:gd name="T17" fmla="*/ 78 h 100"/>
                <a:gd name="T18" fmla="*/ 406 w 521"/>
                <a:gd name="T19" fmla="*/ 67 h 100"/>
                <a:gd name="T20" fmla="*/ 472 w 521"/>
                <a:gd name="T21" fmla="*/ 41 h 100"/>
                <a:gd name="T22" fmla="*/ 521 w 521"/>
                <a:gd name="T23" fmla="*/ 9 h 100"/>
                <a:gd name="T24" fmla="*/ 521 w 521"/>
                <a:gd name="T25" fmla="*/ 0 h 100"/>
                <a:gd name="T26" fmla="*/ 468 w 521"/>
                <a:gd name="T27" fmla="*/ 33 h 100"/>
                <a:gd name="T28" fmla="*/ 404 w 521"/>
                <a:gd name="T29" fmla="*/ 57 h 1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1" h="100">
                  <a:moveTo>
                    <a:pt x="404" y="57"/>
                  </a:moveTo>
                  <a:cubicBezTo>
                    <a:pt x="384" y="61"/>
                    <a:pt x="362" y="64"/>
                    <a:pt x="336" y="66"/>
                  </a:cubicBezTo>
                  <a:cubicBezTo>
                    <a:pt x="325" y="67"/>
                    <a:pt x="315" y="67"/>
                    <a:pt x="301" y="68"/>
                  </a:cubicBezTo>
                  <a:cubicBezTo>
                    <a:pt x="266" y="69"/>
                    <a:pt x="266" y="69"/>
                    <a:pt x="266" y="69"/>
                  </a:cubicBezTo>
                  <a:cubicBezTo>
                    <a:pt x="179" y="72"/>
                    <a:pt x="90" y="76"/>
                    <a:pt x="0" y="8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90" y="94"/>
                    <a:pt x="178" y="88"/>
                    <a:pt x="267" y="83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15" y="80"/>
                    <a:pt x="326" y="79"/>
                    <a:pt x="337" y="78"/>
                  </a:cubicBezTo>
                  <a:cubicBezTo>
                    <a:pt x="364" y="76"/>
                    <a:pt x="386" y="72"/>
                    <a:pt x="406" y="67"/>
                  </a:cubicBezTo>
                  <a:cubicBezTo>
                    <a:pt x="429" y="61"/>
                    <a:pt x="451" y="52"/>
                    <a:pt x="472" y="41"/>
                  </a:cubicBezTo>
                  <a:cubicBezTo>
                    <a:pt x="488" y="32"/>
                    <a:pt x="504" y="22"/>
                    <a:pt x="521" y="9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3" y="14"/>
                    <a:pt x="486" y="24"/>
                    <a:pt x="468" y="33"/>
                  </a:cubicBezTo>
                  <a:cubicBezTo>
                    <a:pt x="448" y="43"/>
                    <a:pt x="426" y="51"/>
                    <a:pt x="404" y="57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3" name="Freeform 105"/>
            <p:cNvSpPr>
              <a:spLocks noChangeAspect="1"/>
            </p:cNvSpPr>
            <p:nvPr userDrawn="1"/>
          </p:nvSpPr>
          <p:spPr bwMode="auto">
            <a:xfrm>
              <a:off x="5880" y="1814"/>
              <a:ext cx="1231" cy="196"/>
            </a:xfrm>
            <a:custGeom>
              <a:avLst/>
              <a:gdLst>
                <a:gd name="T0" fmla="*/ 401 w 521"/>
                <a:gd name="T1" fmla="*/ 46 h 83"/>
                <a:gd name="T2" fmla="*/ 333 w 521"/>
                <a:gd name="T3" fmla="*/ 53 h 83"/>
                <a:gd name="T4" fmla="*/ 299 w 521"/>
                <a:gd name="T5" fmla="*/ 54 h 83"/>
                <a:gd name="T6" fmla="*/ 0 w 521"/>
                <a:gd name="T7" fmla="*/ 63 h 83"/>
                <a:gd name="T8" fmla="*/ 0 w 521"/>
                <a:gd name="T9" fmla="*/ 83 h 83"/>
                <a:gd name="T10" fmla="*/ 265 w 521"/>
                <a:gd name="T11" fmla="*/ 69 h 83"/>
                <a:gd name="T12" fmla="*/ 299 w 521"/>
                <a:gd name="T13" fmla="*/ 67 h 83"/>
                <a:gd name="T14" fmla="*/ 334 w 521"/>
                <a:gd name="T15" fmla="*/ 65 h 83"/>
                <a:gd name="T16" fmla="*/ 402 w 521"/>
                <a:gd name="T17" fmla="*/ 56 h 83"/>
                <a:gd name="T18" fmla="*/ 469 w 521"/>
                <a:gd name="T19" fmla="*/ 35 h 83"/>
                <a:gd name="T20" fmla="*/ 521 w 521"/>
                <a:gd name="T21" fmla="*/ 8 h 83"/>
                <a:gd name="T22" fmla="*/ 521 w 521"/>
                <a:gd name="T23" fmla="*/ 0 h 83"/>
                <a:gd name="T24" fmla="*/ 466 w 521"/>
                <a:gd name="T25" fmla="*/ 27 h 83"/>
                <a:gd name="T26" fmla="*/ 401 w 521"/>
                <a:gd name="T27" fmla="*/ 46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21" h="83">
                  <a:moveTo>
                    <a:pt x="401" y="46"/>
                  </a:moveTo>
                  <a:cubicBezTo>
                    <a:pt x="381" y="50"/>
                    <a:pt x="359" y="52"/>
                    <a:pt x="333" y="53"/>
                  </a:cubicBezTo>
                  <a:cubicBezTo>
                    <a:pt x="323" y="54"/>
                    <a:pt x="312" y="54"/>
                    <a:pt x="299" y="5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265" y="69"/>
                    <a:pt x="265" y="69"/>
                    <a:pt x="265" y="69"/>
                  </a:cubicBezTo>
                  <a:cubicBezTo>
                    <a:pt x="299" y="67"/>
                    <a:pt x="299" y="67"/>
                    <a:pt x="299" y="67"/>
                  </a:cubicBezTo>
                  <a:cubicBezTo>
                    <a:pt x="313" y="67"/>
                    <a:pt x="324" y="66"/>
                    <a:pt x="334" y="65"/>
                  </a:cubicBezTo>
                  <a:cubicBezTo>
                    <a:pt x="360" y="63"/>
                    <a:pt x="382" y="60"/>
                    <a:pt x="402" y="56"/>
                  </a:cubicBezTo>
                  <a:cubicBezTo>
                    <a:pt x="426" y="51"/>
                    <a:pt x="448" y="44"/>
                    <a:pt x="469" y="35"/>
                  </a:cubicBezTo>
                  <a:cubicBezTo>
                    <a:pt x="486" y="28"/>
                    <a:pt x="503" y="19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2" y="11"/>
                    <a:pt x="484" y="20"/>
                    <a:pt x="466" y="27"/>
                  </a:cubicBezTo>
                  <a:cubicBezTo>
                    <a:pt x="445" y="35"/>
                    <a:pt x="423" y="42"/>
                    <a:pt x="401" y="46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4" name="Freeform 106"/>
            <p:cNvSpPr>
              <a:spLocks noChangeAspect="1"/>
            </p:cNvSpPr>
            <p:nvPr userDrawn="1"/>
          </p:nvSpPr>
          <p:spPr bwMode="auto">
            <a:xfrm>
              <a:off x="5880" y="1916"/>
              <a:ext cx="1231" cy="160"/>
            </a:xfrm>
            <a:custGeom>
              <a:avLst/>
              <a:gdLst>
                <a:gd name="T0" fmla="*/ 398 w 521"/>
                <a:gd name="T1" fmla="*/ 36 h 68"/>
                <a:gd name="T2" fmla="*/ 287 w 521"/>
                <a:gd name="T3" fmla="*/ 42 h 68"/>
                <a:gd name="T4" fmla="*/ 262 w 521"/>
                <a:gd name="T5" fmla="*/ 43 h 68"/>
                <a:gd name="T6" fmla="*/ 0 w 521"/>
                <a:gd name="T7" fmla="*/ 48 h 68"/>
                <a:gd name="T8" fmla="*/ 0 w 521"/>
                <a:gd name="T9" fmla="*/ 68 h 68"/>
                <a:gd name="T10" fmla="*/ 263 w 521"/>
                <a:gd name="T11" fmla="*/ 56 h 68"/>
                <a:gd name="T12" fmla="*/ 288 w 521"/>
                <a:gd name="T13" fmla="*/ 55 h 68"/>
                <a:gd name="T14" fmla="*/ 400 w 521"/>
                <a:gd name="T15" fmla="*/ 46 h 68"/>
                <a:gd name="T16" fmla="*/ 467 w 521"/>
                <a:gd name="T17" fmla="*/ 30 h 68"/>
                <a:gd name="T18" fmla="*/ 521 w 521"/>
                <a:gd name="T19" fmla="*/ 7 h 68"/>
                <a:gd name="T20" fmla="*/ 521 w 521"/>
                <a:gd name="T21" fmla="*/ 0 h 68"/>
                <a:gd name="T22" fmla="*/ 464 w 521"/>
                <a:gd name="T23" fmla="*/ 22 h 68"/>
                <a:gd name="T24" fmla="*/ 398 w 521"/>
                <a:gd name="T25" fmla="*/ 36 h 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1" h="68">
                  <a:moveTo>
                    <a:pt x="398" y="36"/>
                  </a:moveTo>
                  <a:cubicBezTo>
                    <a:pt x="362" y="41"/>
                    <a:pt x="324" y="42"/>
                    <a:pt x="287" y="42"/>
                  </a:cubicBezTo>
                  <a:cubicBezTo>
                    <a:pt x="279" y="42"/>
                    <a:pt x="271" y="43"/>
                    <a:pt x="262" y="4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63" y="56"/>
                    <a:pt x="263" y="56"/>
                    <a:pt x="263" y="56"/>
                  </a:cubicBezTo>
                  <a:cubicBezTo>
                    <a:pt x="271" y="56"/>
                    <a:pt x="279" y="56"/>
                    <a:pt x="288" y="55"/>
                  </a:cubicBezTo>
                  <a:cubicBezTo>
                    <a:pt x="324" y="54"/>
                    <a:pt x="363" y="52"/>
                    <a:pt x="400" y="46"/>
                  </a:cubicBezTo>
                  <a:cubicBezTo>
                    <a:pt x="423" y="43"/>
                    <a:pt x="446" y="37"/>
                    <a:pt x="467" y="30"/>
                  </a:cubicBezTo>
                  <a:cubicBezTo>
                    <a:pt x="484" y="24"/>
                    <a:pt x="503" y="16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2" y="9"/>
                    <a:pt x="483" y="16"/>
                    <a:pt x="464" y="22"/>
                  </a:cubicBezTo>
                  <a:cubicBezTo>
                    <a:pt x="444" y="28"/>
                    <a:pt x="421" y="33"/>
                    <a:pt x="398" y="36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5" name="Freeform 107"/>
            <p:cNvSpPr>
              <a:spLocks noChangeAspect="1"/>
            </p:cNvSpPr>
            <p:nvPr userDrawn="1"/>
          </p:nvSpPr>
          <p:spPr bwMode="auto">
            <a:xfrm>
              <a:off x="5880" y="2017"/>
              <a:ext cx="1231" cy="123"/>
            </a:xfrm>
            <a:custGeom>
              <a:avLst/>
              <a:gdLst>
                <a:gd name="T0" fmla="*/ 396 w 521"/>
                <a:gd name="T1" fmla="*/ 27 h 52"/>
                <a:gd name="T2" fmla="*/ 293 w 521"/>
                <a:gd name="T3" fmla="*/ 30 h 52"/>
                <a:gd name="T4" fmla="*/ 261 w 521"/>
                <a:gd name="T5" fmla="*/ 30 h 52"/>
                <a:gd name="T6" fmla="*/ 0 w 521"/>
                <a:gd name="T7" fmla="*/ 32 h 52"/>
                <a:gd name="T8" fmla="*/ 0 w 521"/>
                <a:gd name="T9" fmla="*/ 52 h 52"/>
                <a:gd name="T10" fmla="*/ 261 w 521"/>
                <a:gd name="T11" fmla="*/ 44 h 52"/>
                <a:gd name="T12" fmla="*/ 293 w 521"/>
                <a:gd name="T13" fmla="*/ 43 h 52"/>
                <a:gd name="T14" fmla="*/ 397 w 521"/>
                <a:gd name="T15" fmla="*/ 37 h 52"/>
                <a:gd name="T16" fmla="*/ 465 w 521"/>
                <a:gd name="T17" fmla="*/ 25 h 52"/>
                <a:gd name="T18" fmla="*/ 521 w 521"/>
                <a:gd name="T19" fmla="*/ 7 h 52"/>
                <a:gd name="T20" fmla="*/ 521 w 521"/>
                <a:gd name="T21" fmla="*/ 0 h 52"/>
                <a:gd name="T22" fmla="*/ 463 w 521"/>
                <a:gd name="T23" fmla="*/ 17 h 52"/>
                <a:gd name="T24" fmla="*/ 396 w 521"/>
                <a:gd name="T25" fmla="*/ 27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1" h="52">
                  <a:moveTo>
                    <a:pt x="396" y="27"/>
                  </a:moveTo>
                  <a:cubicBezTo>
                    <a:pt x="362" y="30"/>
                    <a:pt x="327" y="30"/>
                    <a:pt x="293" y="30"/>
                  </a:cubicBezTo>
                  <a:cubicBezTo>
                    <a:pt x="282" y="30"/>
                    <a:pt x="271" y="30"/>
                    <a:pt x="261" y="30"/>
                  </a:cubicBezTo>
                  <a:cubicBezTo>
                    <a:pt x="174" y="30"/>
                    <a:pt x="88" y="31"/>
                    <a:pt x="0" y="3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84" y="49"/>
                    <a:pt x="172" y="46"/>
                    <a:pt x="261" y="44"/>
                  </a:cubicBezTo>
                  <a:cubicBezTo>
                    <a:pt x="272" y="43"/>
                    <a:pt x="282" y="43"/>
                    <a:pt x="293" y="43"/>
                  </a:cubicBezTo>
                  <a:cubicBezTo>
                    <a:pt x="327" y="42"/>
                    <a:pt x="362" y="41"/>
                    <a:pt x="397" y="37"/>
                  </a:cubicBezTo>
                  <a:cubicBezTo>
                    <a:pt x="421" y="35"/>
                    <a:pt x="443" y="31"/>
                    <a:pt x="465" y="25"/>
                  </a:cubicBezTo>
                  <a:cubicBezTo>
                    <a:pt x="483" y="21"/>
                    <a:pt x="502" y="15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1" y="7"/>
                    <a:pt x="482" y="13"/>
                    <a:pt x="463" y="17"/>
                  </a:cubicBezTo>
                  <a:cubicBezTo>
                    <a:pt x="442" y="22"/>
                    <a:pt x="420" y="25"/>
                    <a:pt x="396" y="27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6" name="Freeform 108"/>
            <p:cNvSpPr>
              <a:spLocks noChangeAspect="1"/>
            </p:cNvSpPr>
            <p:nvPr userDrawn="1"/>
          </p:nvSpPr>
          <p:spPr bwMode="auto">
            <a:xfrm>
              <a:off x="5880" y="2119"/>
              <a:ext cx="1231" cy="87"/>
            </a:xfrm>
            <a:custGeom>
              <a:avLst/>
              <a:gdLst>
                <a:gd name="T0" fmla="*/ 395 w 521"/>
                <a:gd name="T1" fmla="*/ 17 h 37"/>
                <a:gd name="T2" fmla="*/ 347 w 521"/>
                <a:gd name="T3" fmla="*/ 18 h 37"/>
                <a:gd name="T4" fmla="*/ 328 w 521"/>
                <a:gd name="T5" fmla="*/ 18 h 37"/>
                <a:gd name="T6" fmla="*/ 260 w 521"/>
                <a:gd name="T7" fmla="*/ 17 h 37"/>
                <a:gd name="T8" fmla="*/ 125 w 521"/>
                <a:gd name="T9" fmla="*/ 16 h 37"/>
                <a:gd name="T10" fmla="*/ 0 w 521"/>
                <a:gd name="T11" fmla="*/ 17 h 37"/>
                <a:gd name="T12" fmla="*/ 0 w 521"/>
                <a:gd name="T13" fmla="*/ 37 h 37"/>
                <a:gd name="T14" fmla="*/ 125 w 521"/>
                <a:gd name="T15" fmla="*/ 34 h 37"/>
                <a:gd name="T16" fmla="*/ 260 w 521"/>
                <a:gd name="T17" fmla="*/ 31 h 37"/>
                <a:gd name="T18" fmla="*/ 328 w 521"/>
                <a:gd name="T19" fmla="*/ 30 h 37"/>
                <a:gd name="T20" fmla="*/ 395 w 521"/>
                <a:gd name="T21" fmla="*/ 27 h 37"/>
                <a:gd name="T22" fmla="*/ 463 w 521"/>
                <a:gd name="T23" fmla="*/ 20 h 37"/>
                <a:gd name="T24" fmla="*/ 521 w 521"/>
                <a:gd name="T25" fmla="*/ 8 h 37"/>
                <a:gd name="T26" fmla="*/ 521 w 521"/>
                <a:gd name="T27" fmla="*/ 0 h 37"/>
                <a:gd name="T28" fmla="*/ 462 w 521"/>
                <a:gd name="T29" fmla="*/ 11 h 37"/>
                <a:gd name="T30" fmla="*/ 395 w 521"/>
                <a:gd name="T31" fmla="*/ 17 h 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1" h="37">
                  <a:moveTo>
                    <a:pt x="395" y="17"/>
                  </a:moveTo>
                  <a:cubicBezTo>
                    <a:pt x="381" y="18"/>
                    <a:pt x="365" y="18"/>
                    <a:pt x="347" y="18"/>
                  </a:cubicBezTo>
                  <a:cubicBezTo>
                    <a:pt x="341" y="18"/>
                    <a:pt x="334" y="18"/>
                    <a:pt x="328" y="18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214" y="17"/>
                    <a:pt x="168" y="17"/>
                    <a:pt x="125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68" y="33"/>
                    <a:pt x="214" y="32"/>
                    <a:pt x="260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46" y="29"/>
                    <a:pt x="371" y="29"/>
                    <a:pt x="395" y="27"/>
                  </a:cubicBezTo>
                  <a:cubicBezTo>
                    <a:pt x="420" y="26"/>
                    <a:pt x="442" y="23"/>
                    <a:pt x="463" y="20"/>
                  </a:cubicBezTo>
                  <a:cubicBezTo>
                    <a:pt x="482" y="17"/>
                    <a:pt x="501" y="13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1" y="5"/>
                    <a:pt x="481" y="9"/>
                    <a:pt x="462" y="11"/>
                  </a:cubicBezTo>
                  <a:cubicBezTo>
                    <a:pt x="441" y="14"/>
                    <a:pt x="419" y="16"/>
                    <a:pt x="395" y="17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7" name="Freeform 109"/>
            <p:cNvSpPr>
              <a:spLocks noChangeAspect="1"/>
            </p:cNvSpPr>
            <p:nvPr userDrawn="1"/>
          </p:nvSpPr>
          <p:spPr bwMode="auto">
            <a:xfrm>
              <a:off x="5880" y="2218"/>
              <a:ext cx="1231" cy="52"/>
            </a:xfrm>
            <a:custGeom>
              <a:avLst/>
              <a:gdLst>
                <a:gd name="T0" fmla="*/ 327 w 521"/>
                <a:gd name="T1" fmla="*/ 7 h 22"/>
                <a:gd name="T2" fmla="*/ 259 w 521"/>
                <a:gd name="T3" fmla="*/ 6 h 22"/>
                <a:gd name="T4" fmla="*/ 0 w 521"/>
                <a:gd name="T5" fmla="*/ 2 h 22"/>
                <a:gd name="T6" fmla="*/ 0 w 521"/>
                <a:gd name="T7" fmla="*/ 22 h 22"/>
                <a:gd name="T8" fmla="*/ 259 w 521"/>
                <a:gd name="T9" fmla="*/ 20 h 22"/>
                <a:gd name="T10" fmla="*/ 327 w 521"/>
                <a:gd name="T11" fmla="*/ 19 h 22"/>
                <a:gd name="T12" fmla="*/ 394 w 521"/>
                <a:gd name="T13" fmla="*/ 18 h 22"/>
                <a:gd name="T14" fmla="*/ 521 w 521"/>
                <a:gd name="T15" fmla="*/ 8 h 22"/>
                <a:gd name="T16" fmla="*/ 521 w 521"/>
                <a:gd name="T17" fmla="*/ 0 h 22"/>
                <a:gd name="T18" fmla="*/ 394 w 521"/>
                <a:gd name="T19" fmla="*/ 7 h 22"/>
                <a:gd name="T20" fmla="*/ 327 w 521"/>
                <a:gd name="T21" fmla="*/ 7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1" h="22">
                  <a:moveTo>
                    <a:pt x="327" y="7"/>
                  </a:moveTo>
                  <a:cubicBezTo>
                    <a:pt x="259" y="6"/>
                    <a:pt x="259" y="6"/>
                    <a:pt x="259" y="6"/>
                  </a:cubicBezTo>
                  <a:cubicBezTo>
                    <a:pt x="173" y="5"/>
                    <a:pt x="87" y="4"/>
                    <a:pt x="0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3" y="22"/>
                    <a:pt x="172" y="21"/>
                    <a:pt x="259" y="20"/>
                  </a:cubicBezTo>
                  <a:cubicBezTo>
                    <a:pt x="327" y="19"/>
                    <a:pt x="327" y="19"/>
                    <a:pt x="327" y="19"/>
                  </a:cubicBezTo>
                  <a:cubicBezTo>
                    <a:pt x="350" y="19"/>
                    <a:pt x="372" y="18"/>
                    <a:pt x="394" y="18"/>
                  </a:cubicBezTo>
                  <a:cubicBezTo>
                    <a:pt x="441" y="16"/>
                    <a:pt x="482" y="13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482" y="5"/>
                    <a:pt x="440" y="7"/>
                    <a:pt x="394" y="7"/>
                  </a:cubicBezTo>
                  <a:cubicBezTo>
                    <a:pt x="372" y="7"/>
                    <a:pt x="349" y="7"/>
                    <a:pt x="327" y="7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8" name="Freeform 110"/>
            <p:cNvSpPr>
              <a:spLocks noChangeAspect="1"/>
            </p:cNvSpPr>
            <p:nvPr userDrawn="1"/>
          </p:nvSpPr>
          <p:spPr bwMode="auto">
            <a:xfrm>
              <a:off x="5880" y="2289"/>
              <a:ext cx="1231" cy="47"/>
            </a:xfrm>
            <a:custGeom>
              <a:avLst/>
              <a:gdLst>
                <a:gd name="T0" fmla="*/ 1231 w 1231"/>
                <a:gd name="T1" fmla="*/ 31 h 47"/>
                <a:gd name="T2" fmla="*/ 0 w 1231"/>
                <a:gd name="T3" fmla="*/ 0 h 47"/>
                <a:gd name="T4" fmla="*/ 0 w 1231"/>
                <a:gd name="T5" fmla="*/ 47 h 47"/>
                <a:gd name="T6" fmla="*/ 1231 w 1231"/>
                <a:gd name="T7" fmla="*/ 47 h 47"/>
                <a:gd name="T8" fmla="*/ 1231 w 1231"/>
                <a:gd name="T9" fmla="*/ 31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31" h="47">
                  <a:moveTo>
                    <a:pt x="1231" y="31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231" y="47"/>
                  </a:lnTo>
                  <a:lnTo>
                    <a:pt x="1231" y="3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39" name="Freeform 111"/>
            <p:cNvSpPr>
              <a:spLocks noChangeAspect="1"/>
            </p:cNvSpPr>
            <p:nvPr userDrawn="1"/>
          </p:nvSpPr>
          <p:spPr bwMode="auto">
            <a:xfrm>
              <a:off x="5880" y="1406"/>
              <a:ext cx="1231" cy="345"/>
            </a:xfrm>
            <a:custGeom>
              <a:avLst/>
              <a:gdLst>
                <a:gd name="T0" fmla="*/ 474 w 521"/>
                <a:gd name="T1" fmla="*/ 45 h 146"/>
                <a:gd name="T2" fmla="*/ 415 w 521"/>
                <a:gd name="T3" fmla="*/ 82 h 146"/>
                <a:gd name="T4" fmla="*/ 345 w 521"/>
                <a:gd name="T5" fmla="*/ 97 h 146"/>
                <a:gd name="T6" fmla="*/ 294 w 521"/>
                <a:gd name="T7" fmla="*/ 104 h 146"/>
                <a:gd name="T8" fmla="*/ 274 w 521"/>
                <a:gd name="T9" fmla="*/ 106 h 146"/>
                <a:gd name="T10" fmla="*/ 0 w 521"/>
                <a:gd name="T11" fmla="*/ 126 h 146"/>
                <a:gd name="T12" fmla="*/ 0 w 521"/>
                <a:gd name="T13" fmla="*/ 146 h 146"/>
                <a:gd name="T14" fmla="*/ 275 w 521"/>
                <a:gd name="T15" fmla="*/ 120 h 146"/>
                <a:gd name="T16" fmla="*/ 311 w 521"/>
                <a:gd name="T17" fmla="*/ 116 h 146"/>
                <a:gd name="T18" fmla="*/ 347 w 521"/>
                <a:gd name="T19" fmla="*/ 112 h 146"/>
                <a:gd name="T20" fmla="*/ 417 w 521"/>
                <a:gd name="T21" fmla="*/ 92 h 146"/>
                <a:gd name="T22" fmla="*/ 480 w 521"/>
                <a:gd name="T23" fmla="*/ 49 h 146"/>
                <a:gd name="T24" fmla="*/ 521 w 521"/>
                <a:gd name="T25" fmla="*/ 7 h 146"/>
                <a:gd name="T26" fmla="*/ 521 w 521"/>
                <a:gd name="T27" fmla="*/ 0 h 146"/>
                <a:gd name="T28" fmla="*/ 474 w 521"/>
                <a:gd name="T29" fmla="*/ 45 h 1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1" h="146">
                  <a:moveTo>
                    <a:pt x="474" y="45"/>
                  </a:moveTo>
                  <a:cubicBezTo>
                    <a:pt x="454" y="61"/>
                    <a:pt x="439" y="72"/>
                    <a:pt x="415" y="82"/>
                  </a:cubicBezTo>
                  <a:cubicBezTo>
                    <a:pt x="394" y="90"/>
                    <a:pt x="371" y="94"/>
                    <a:pt x="345" y="97"/>
                  </a:cubicBezTo>
                  <a:cubicBezTo>
                    <a:pt x="328" y="100"/>
                    <a:pt x="311" y="103"/>
                    <a:pt x="294" y="104"/>
                  </a:cubicBezTo>
                  <a:cubicBezTo>
                    <a:pt x="288" y="105"/>
                    <a:pt x="281" y="105"/>
                    <a:pt x="274" y="10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311" y="116"/>
                    <a:pt x="311" y="116"/>
                    <a:pt x="311" y="116"/>
                  </a:cubicBezTo>
                  <a:cubicBezTo>
                    <a:pt x="324" y="115"/>
                    <a:pt x="336" y="113"/>
                    <a:pt x="347" y="112"/>
                  </a:cubicBezTo>
                  <a:cubicBezTo>
                    <a:pt x="373" y="107"/>
                    <a:pt x="396" y="101"/>
                    <a:pt x="417" y="92"/>
                  </a:cubicBezTo>
                  <a:cubicBezTo>
                    <a:pt x="438" y="82"/>
                    <a:pt x="460" y="66"/>
                    <a:pt x="480" y="49"/>
                  </a:cubicBezTo>
                  <a:cubicBezTo>
                    <a:pt x="494" y="38"/>
                    <a:pt x="507" y="23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4" y="18"/>
                    <a:pt x="489" y="33"/>
                    <a:pt x="474" y="4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0" name="Freeform 112"/>
            <p:cNvSpPr>
              <a:spLocks noChangeAspect="1"/>
            </p:cNvSpPr>
            <p:nvPr userDrawn="1"/>
          </p:nvSpPr>
          <p:spPr bwMode="auto">
            <a:xfrm>
              <a:off x="7635" y="1101"/>
              <a:ext cx="747" cy="633"/>
            </a:xfrm>
            <a:custGeom>
              <a:avLst/>
              <a:gdLst>
                <a:gd name="T0" fmla="*/ 0 w 316"/>
                <a:gd name="T1" fmla="*/ 0 h 268"/>
                <a:gd name="T2" fmla="*/ 111 w 316"/>
                <a:gd name="T3" fmla="*/ 177 h 268"/>
                <a:gd name="T4" fmla="*/ 217 w 316"/>
                <a:gd name="T5" fmla="*/ 241 h 268"/>
                <a:gd name="T6" fmla="*/ 316 w 316"/>
                <a:gd name="T7" fmla="*/ 262 h 268"/>
                <a:gd name="T8" fmla="*/ 316 w 316"/>
                <a:gd name="T9" fmla="*/ 268 h 268"/>
                <a:gd name="T10" fmla="*/ 216 w 316"/>
                <a:gd name="T11" fmla="*/ 246 h 268"/>
                <a:gd name="T12" fmla="*/ 110 w 316"/>
                <a:gd name="T13" fmla="*/ 193 h 268"/>
                <a:gd name="T14" fmla="*/ 0 w 316"/>
                <a:gd name="T15" fmla="*/ 35 h 268"/>
                <a:gd name="T16" fmla="*/ 0 w 316"/>
                <a:gd name="T17" fmla="*/ 0 h 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268">
                  <a:moveTo>
                    <a:pt x="0" y="0"/>
                  </a:moveTo>
                  <a:cubicBezTo>
                    <a:pt x="0" y="0"/>
                    <a:pt x="94" y="150"/>
                    <a:pt x="111" y="177"/>
                  </a:cubicBezTo>
                  <a:cubicBezTo>
                    <a:pt x="128" y="204"/>
                    <a:pt x="147" y="226"/>
                    <a:pt x="217" y="241"/>
                  </a:cubicBezTo>
                  <a:cubicBezTo>
                    <a:pt x="286" y="255"/>
                    <a:pt x="316" y="262"/>
                    <a:pt x="316" y="262"/>
                  </a:cubicBezTo>
                  <a:cubicBezTo>
                    <a:pt x="316" y="268"/>
                    <a:pt x="316" y="268"/>
                    <a:pt x="316" y="268"/>
                  </a:cubicBezTo>
                  <a:cubicBezTo>
                    <a:pt x="316" y="268"/>
                    <a:pt x="272" y="258"/>
                    <a:pt x="216" y="246"/>
                  </a:cubicBezTo>
                  <a:cubicBezTo>
                    <a:pt x="159" y="233"/>
                    <a:pt x="136" y="229"/>
                    <a:pt x="110" y="193"/>
                  </a:cubicBezTo>
                  <a:cubicBezTo>
                    <a:pt x="88" y="163"/>
                    <a:pt x="0" y="35"/>
                    <a:pt x="0" y="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1" name="Freeform 113"/>
            <p:cNvSpPr>
              <a:spLocks noChangeAspect="1"/>
            </p:cNvSpPr>
            <p:nvPr userDrawn="1"/>
          </p:nvSpPr>
          <p:spPr bwMode="auto">
            <a:xfrm>
              <a:off x="7635" y="1505"/>
              <a:ext cx="747" cy="432"/>
            </a:xfrm>
            <a:custGeom>
              <a:avLst/>
              <a:gdLst>
                <a:gd name="T0" fmla="*/ 0 w 316"/>
                <a:gd name="T1" fmla="*/ 0 h 183"/>
                <a:gd name="T2" fmla="*/ 110 w 316"/>
                <a:gd name="T3" fmla="*/ 115 h 183"/>
                <a:gd name="T4" fmla="*/ 216 w 316"/>
                <a:gd name="T5" fmla="*/ 161 h 183"/>
                <a:gd name="T6" fmla="*/ 316 w 316"/>
                <a:gd name="T7" fmla="*/ 178 h 183"/>
                <a:gd name="T8" fmla="*/ 316 w 316"/>
                <a:gd name="T9" fmla="*/ 183 h 183"/>
                <a:gd name="T10" fmla="*/ 216 w 316"/>
                <a:gd name="T11" fmla="*/ 166 h 183"/>
                <a:gd name="T12" fmla="*/ 110 w 316"/>
                <a:gd name="T13" fmla="*/ 129 h 183"/>
                <a:gd name="T14" fmla="*/ 0 w 316"/>
                <a:gd name="T15" fmla="*/ 26 h 183"/>
                <a:gd name="T16" fmla="*/ 0 w 316"/>
                <a:gd name="T17" fmla="*/ 0 h 1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183">
                  <a:moveTo>
                    <a:pt x="0" y="0"/>
                  </a:moveTo>
                  <a:cubicBezTo>
                    <a:pt x="0" y="0"/>
                    <a:pt x="85" y="89"/>
                    <a:pt x="110" y="115"/>
                  </a:cubicBezTo>
                  <a:cubicBezTo>
                    <a:pt x="136" y="142"/>
                    <a:pt x="170" y="152"/>
                    <a:pt x="216" y="161"/>
                  </a:cubicBezTo>
                  <a:cubicBezTo>
                    <a:pt x="260" y="168"/>
                    <a:pt x="316" y="178"/>
                    <a:pt x="316" y="178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264" y="174"/>
                    <a:pt x="216" y="166"/>
                  </a:cubicBezTo>
                  <a:cubicBezTo>
                    <a:pt x="169" y="158"/>
                    <a:pt x="136" y="153"/>
                    <a:pt x="110" y="129"/>
                  </a:cubicBezTo>
                  <a:cubicBezTo>
                    <a:pt x="86" y="106"/>
                    <a:pt x="0" y="26"/>
                    <a:pt x="0" y="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2" name="Freeform 114"/>
            <p:cNvSpPr>
              <a:spLocks noChangeAspect="1"/>
            </p:cNvSpPr>
            <p:nvPr userDrawn="1"/>
          </p:nvSpPr>
          <p:spPr bwMode="auto">
            <a:xfrm>
              <a:off x="7635" y="1599"/>
              <a:ext cx="747" cy="390"/>
            </a:xfrm>
            <a:custGeom>
              <a:avLst/>
              <a:gdLst>
                <a:gd name="T0" fmla="*/ 0 w 316"/>
                <a:gd name="T1" fmla="*/ 0 h 165"/>
                <a:gd name="T2" fmla="*/ 110 w 316"/>
                <a:gd name="T3" fmla="*/ 101 h 165"/>
                <a:gd name="T4" fmla="*/ 216 w 316"/>
                <a:gd name="T5" fmla="*/ 143 h 165"/>
                <a:gd name="T6" fmla="*/ 316 w 316"/>
                <a:gd name="T7" fmla="*/ 159 h 165"/>
                <a:gd name="T8" fmla="*/ 316 w 316"/>
                <a:gd name="T9" fmla="*/ 165 h 165"/>
                <a:gd name="T10" fmla="*/ 216 w 316"/>
                <a:gd name="T11" fmla="*/ 149 h 165"/>
                <a:gd name="T12" fmla="*/ 110 w 316"/>
                <a:gd name="T13" fmla="*/ 115 h 165"/>
                <a:gd name="T14" fmla="*/ 0 w 316"/>
                <a:gd name="T15" fmla="*/ 25 h 165"/>
                <a:gd name="T16" fmla="*/ 0 w 316"/>
                <a:gd name="T17" fmla="*/ 0 h 1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165">
                  <a:moveTo>
                    <a:pt x="0" y="0"/>
                  </a:moveTo>
                  <a:cubicBezTo>
                    <a:pt x="0" y="0"/>
                    <a:pt x="81" y="75"/>
                    <a:pt x="110" y="101"/>
                  </a:cubicBezTo>
                  <a:cubicBezTo>
                    <a:pt x="136" y="125"/>
                    <a:pt x="158" y="132"/>
                    <a:pt x="216" y="143"/>
                  </a:cubicBezTo>
                  <a:cubicBezTo>
                    <a:pt x="275" y="153"/>
                    <a:pt x="316" y="159"/>
                    <a:pt x="316" y="159"/>
                  </a:cubicBezTo>
                  <a:cubicBezTo>
                    <a:pt x="316" y="165"/>
                    <a:pt x="316" y="165"/>
                    <a:pt x="316" y="165"/>
                  </a:cubicBezTo>
                  <a:cubicBezTo>
                    <a:pt x="316" y="165"/>
                    <a:pt x="264" y="156"/>
                    <a:pt x="216" y="149"/>
                  </a:cubicBezTo>
                  <a:cubicBezTo>
                    <a:pt x="169" y="141"/>
                    <a:pt x="138" y="138"/>
                    <a:pt x="110" y="115"/>
                  </a:cubicBezTo>
                  <a:cubicBezTo>
                    <a:pt x="77" y="88"/>
                    <a:pt x="0" y="25"/>
                    <a:pt x="0" y="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3" name="Freeform 115"/>
            <p:cNvSpPr>
              <a:spLocks noChangeAspect="1"/>
            </p:cNvSpPr>
            <p:nvPr userDrawn="1"/>
          </p:nvSpPr>
          <p:spPr bwMode="auto">
            <a:xfrm>
              <a:off x="7635" y="1701"/>
              <a:ext cx="747" cy="340"/>
            </a:xfrm>
            <a:custGeom>
              <a:avLst/>
              <a:gdLst>
                <a:gd name="T0" fmla="*/ 0 w 316"/>
                <a:gd name="T1" fmla="*/ 0 h 144"/>
                <a:gd name="T2" fmla="*/ 110 w 316"/>
                <a:gd name="T3" fmla="*/ 86 h 144"/>
                <a:gd name="T4" fmla="*/ 217 w 316"/>
                <a:gd name="T5" fmla="*/ 124 h 144"/>
                <a:gd name="T6" fmla="*/ 316 w 316"/>
                <a:gd name="T7" fmla="*/ 138 h 144"/>
                <a:gd name="T8" fmla="*/ 316 w 316"/>
                <a:gd name="T9" fmla="*/ 144 h 144"/>
                <a:gd name="T10" fmla="*/ 217 w 316"/>
                <a:gd name="T11" fmla="*/ 130 h 144"/>
                <a:gd name="T12" fmla="*/ 110 w 316"/>
                <a:gd name="T13" fmla="*/ 99 h 144"/>
                <a:gd name="T14" fmla="*/ 0 w 316"/>
                <a:gd name="T15" fmla="*/ 23 h 144"/>
                <a:gd name="T16" fmla="*/ 0 w 316"/>
                <a:gd name="T17" fmla="*/ 0 h 1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144">
                  <a:moveTo>
                    <a:pt x="0" y="0"/>
                  </a:moveTo>
                  <a:cubicBezTo>
                    <a:pt x="0" y="0"/>
                    <a:pt x="93" y="74"/>
                    <a:pt x="110" y="86"/>
                  </a:cubicBezTo>
                  <a:cubicBezTo>
                    <a:pt x="127" y="99"/>
                    <a:pt x="150" y="114"/>
                    <a:pt x="217" y="124"/>
                  </a:cubicBezTo>
                  <a:cubicBezTo>
                    <a:pt x="283" y="134"/>
                    <a:pt x="316" y="138"/>
                    <a:pt x="316" y="138"/>
                  </a:cubicBezTo>
                  <a:cubicBezTo>
                    <a:pt x="316" y="144"/>
                    <a:pt x="316" y="144"/>
                    <a:pt x="316" y="144"/>
                  </a:cubicBezTo>
                  <a:cubicBezTo>
                    <a:pt x="316" y="144"/>
                    <a:pt x="257" y="135"/>
                    <a:pt x="217" y="130"/>
                  </a:cubicBezTo>
                  <a:cubicBezTo>
                    <a:pt x="177" y="125"/>
                    <a:pt x="146" y="123"/>
                    <a:pt x="110" y="99"/>
                  </a:cubicBezTo>
                  <a:cubicBezTo>
                    <a:pt x="75" y="76"/>
                    <a:pt x="0" y="23"/>
                    <a:pt x="0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4" name="Freeform 116"/>
            <p:cNvSpPr>
              <a:spLocks noChangeAspect="1"/>
            </p:cNvSpPr>
            <p:nvPr userDrawn="1"/>
          </p:nvSpPr>
          <p:spPr bwMode="auto">
            <a:xfrm>
              <a:off x="7635" y="1798"/>
              <a:ext cx="747" cy="293"/>
            </a:xfrm>
            <a:custGeom>
              <a:avLst/>
              <a:gdLst>
                <a:gd name="T0" fmla="*/ 0 w 316"/>
                <a:gd name="T1" fmla="*/ 0 h 124"/>
                <a:gd name="T2" fmla="*/ 110 w 316"/>
                <a:gd name="T3" fmla="*/ 72 h 124"/>
                <a:gd name="T4" fmla="*/ 217 w 316"/>
                <a:gd name="T5" fmla="*/ 107 h 124"/>
                <a:gd name="T6" fmla="*/ 316 w 316"/>
                <a:gd name="T7" fmla="*/ 119 h 124"/>
                <a:gd name="T8" fmla="*/ 316 w 316"/>
                <a:gd name="T9" fmla="*/ 124 h 124"/>
                <a:gd name="T10" fmla="*/ 216 w 316"/>
                <a:gd name="T11" fmla="*/ 114 h 124"/>
                <a:gd name="T12" fmla="*/ 110 w 316"/>
                <a:gd name="T13" fmla="*/ 84 h 124"/>
                <a:gd name="T14" fmla="*/ 0 w 316"/>
                <a:gd name="T15" fmla="*/ 21 h 124"/>
                <a:gd name="T16" fmla="*/ 0 w 316"/>
                <a:gd name="T17" fmla="*/ 0 h 1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124">
                  <a:moveTo>
                    <a:pt x="0" y="0"/>
                  </a:moveTo>
                  <a:cubicBezTo>
                    <a:pt x="0" y="0"/>
                    <a:pt x="93" y="62"/>
                    <a:pt x="110" y="72"/>
                  </a:cubicBezTo>
                  <a:cubicBezTo>
                    <a:pt x="128" y="82"/>
                    <a:pt x="149" y="98"/>
                    <a:pt x="217" y="107"/>
                  </a:cubicBezTo>
                  <a:cubicBezTo>
                    <a:pt x="285" y="115"/>
                    <a:pt x="316" y="119"/>
                    <a:pt x="316" y="119"/>
                  </a:cubicBezTo>
                  <a:cubicBezTo>
                    <a:pt x="316" y="124"/>
                    <a:pt x="316" y="124"/>
                    <a:pt x="316" y="124"/>
                  </a:cubicBezTo>
                  <a:cubicBezTo>
                    <a:pt x="316" y="124"/>
                    <a:pt x="260" y="118"/>
                    <a:pt x="216" y="114"/>
                  </a:cubicBezTo>
                  <a:cubicBezTo>
                    <a:pt x="172" y="109"/>
                    <a:pt x="143" y="102"/>
                    <a:pt x="110" y="84"/>
                  </a:cubicBezTo>
                  <a:cubicBezTo>
                    <a:pt x="77" y="66"/>
                    <a:pt x="0" y="21"/>
                    <a:pt x="0" y="2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5" name="Freeform 117"/>
            <p:cNvSpPr>
              <a:spLocks noChangeAspect="1"/>
            </p:cNvSpPr>
            <p:nvPr userDrawn="1"/>
          </p:nvSpPr>
          <p:spPr bwMode="auto">
            <a:xfrm>
              <a:off x="7635" y="1897"/>
              <a:ext cx="747" cy="243"/>
            </a:xfrm>
            <a:custGeom>
              <a:avLst/>
              <a:gdLst>
                <a:gd name="T0" fmla="*/ 0 w 316"/>
                <a:gd name="T1" fmla="*/ 0 h 103"/>
                <a:gd name="T2" fmla="*/ 110 w 316"/>
                <a:gd name="T3" fmla="*/ 58 h 103"/>
                <a:gd name="T4" fmla="*/ 216 w 316"/>
                <a:gd name="T5" fmla="*/ 87 h 103"/>
                <a:gd name="T6" fmla="*/ 316 w 316"/>
                <a:gd name="T7" fmla="*/ 98 h 103"/>
                <a:gd name="T8" fmla="*/ 316 w 316"/>
                <a:gd name="T9" fmla="*/ 103 h 103"/>
                <a:gd name="T10" fmla="*/ 216 w 316"/>
                <a:gd name="T11" fmla="*/ 93 h 103"/>
                <a:gd name="T12" fmla="*/ 110 w 316"/>
                <a:gd name="T13" fmla="*/ 70 h 103"/>
                <a:gd name="T14" fmla="*/ 0 w 316"/>
                <a:gd name="T15" fmla="*/ 19 h 103"/>
                <a:gd name="T16" fmla="*/ 0 w 316"/>
                <a:gd name="T17" fmla="*/ 0 h 1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103">
                  <a:moveTo>
                    <a:pt x="0" y="0"/>
                  </a:moveTo>
                  <a:cubicBezTo>
                    <a:pt x="0" y="0"/>
                    <a:pt x="82" y="44"/>
                    <a:pt x="110" y="58"/>
                  </a:cubicBezTo>
                  <a:cubicBezTo>
                    <a:pt x="141" y="74"/>
                    <a:pt x="168" y="81"/>
                    <a:pt x="216" y="87"/>
                  </a:cubicBezTo>
                  <a:cubicBezTo>
                    <a:pt x="264" y="93"/>
                    <a:pt x="316" y="98"/>
                    <a:pt x="316" y="98"/>
                  </a:cubicBezTo>
                  <a:cubicBezTo>
                    <a:pt x="316" y="103"/>
                    <a:pt x="316" y="103"/>
                    <a:pt x="316" y="103"/>
                  </a:cubicBezTo>
                  <a:cubicBezTo>
                    <a:pt x="316" y="103"/>
                    <a:pt x="268" y="98"/>
                    <a:pt x="216" y="93"/>
                  </a:cubicBezTo>
                  <a:cubicBezTo>
                    <a:pt x="165" y="88"/>
                    <a:pt x="147" y="86"/>
                    <a:pt x="110" y="70"/>
                  </a:cubicBezTo>
                  <a:cubicBezTo>
                    <a:pt x="77" y="55"/>
                    <a:pt x="0" y="19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6" name="Freeform 118"/>
            <p:cNvSpPr>
              <a:spLocks noChangeAspect="1"/>
            </p:cNvSpPr>
            <p:nvPr userDrawn="1"/>
          </p:nvSpPr>
          <p:spPr bwMode="auto">
            <a:xfrm>
              <a:off x="7635" y="1996"/>
              <a:ext cx="747" cy="196"/>
            </a:xfrm>
            <a:custGeom>
              <a:avLst/>
              <a:gdLst>
                <a:gd name="T0" fmla="*/ 0 w 316"/>
                <a:gd name="T1" fmla="*/ 0 h 83"/>
                <a:gd name="T2" fmla="*/ 110 w 316"/>
                <a:gd name="T3" fmla="*/ 45 h 83"/>
                <a:gd name="T4" fmla="*/ 217 w 316"/>
                <a:gd name="T5" fmla="*/ 68 h 83"/>
                <a:gd name="T6" fmla="*/ 316 w 316"/>
                <a:gd name="T7" fmla="*/ 78 h 83"/>
                <a:gd name="T8" fmla="*/ 316 w 316"/>
                <a:gd name="T9" fmla="*/ 83 h 83"/>
                <a:gd name="T10" fmla="*/ 217 w 316"/>
                <a:gd name="T11" fmla="*/ 75 h 83"/>
                <a:gd name="T12" fmla="*/ 110 w 316"/>
                <a:gd name="T13" fmla="*/ 56 h 83"/>
                <a:gd name="T14" fmla="*/ 0 w 316"/>
                <a:gd name="T15" fmla="*/ 18 h 83"/>
                <a:gd name="T16" fmla="*/ 0 w 316"/>
                <a:gd name="T17" fmla="*/ 0 h 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83">
                  <a:moveTo>
                    <a:pt x="0" y="0"/>
                  </a:moveTo>
                  <a:cubicBezTo>
                    <a:pt x="0" y="0"/>
                    <a:pt x="65" y="27"/>
                    <a:pt x="110" y="45"/>
                  </a:cubicBezTo>
                  <a:cubicBezTo>
                    <a:pt x="155" y="63"/>
                    <a:pt x="190" y="65"/>
                    <a:pt x="217" y="68"/>
                  </a:cubicBezTo>
                  <a:cubicBezTo>
                    <a:pt x="229" y="69"/>
                    <a:pt x="316" y="78"/>
                    <a:pt x="316" y="78"/>
                  </a:cubicBezTo>
                  <a:cubicBezTo>
                    <a:pt x="316" y="83"/>
                    <a:pt x="316" y="83"/>
                    <a:pt x="316" y="83"/>
                  </a:cubicBezTo>
                  <a:cubicBezTo>
                    <a:pt x="316" y="83"/>
                    <a:pt x="264" y="79"/>
                    <a:pt x="217" y="75"/>
                  </a:cubicBezTo>
                  <a:cubicBezTo>
                    <a:pt x="169" y="71"/>
                    <a:pt x="149" y="69"/>
                    <a:pt x="110" y="56"/>
                  </a:cubicBezTo>
                  <a:cubicBezTo>
                    <a:pt x="71" y="43"/>
                    <a:pt x="0" y="18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7" name="Freeform 119"/>
            <p:cNvSpPr>
              <a:spLocks noChangeAspect="1"/>
            </p:cNvSpPr>
            <p:nvPr userDrawn="1"/>
          </p:nvSpPr>
          <p:spPr bwMode="auto">
            <a:xfrm>
              <a:off x="7635" y="2095"/>
              <a:ext cx="747" cy="149"/>
            </a:xfrm>
            <a:custGeom>
              <a:avLst/>
              <a:gdLst>
                <a:gd name="T0" fmla="*/ 0 w 316"/>
                <a:gd name="T1" fmla="*/ 0 h 63"/>
                <a:gd name="T2" fmla="*/ 110 w 316"/>
                <a:gd name="T3" fmla="*/ 32 h 63"/>
                <a:gd name="T4" fmla="*/ 217 w 316"/>
                <a:gd name="T5" fmla="*/ 50 h 63"/>
                <a:gd name="T6" fmla="*/ 316 w 316"/>
                <a:gd name="T7" fmla="*/ 58 h 63"/>
                <a:gd name="T8" fmla="*/ 316 w 316"/>
                <a:gd name="T9" fmla="*/ 63 h 63"/>
                <a:gd name="T10" fmla="*/ 216 w 316"/>
                <a:gd name="T11" fmla="*/ 56 h 63"/>
                <a:gd name="T12" fmla="*/ 110 w 316"/>
                <a:gd name="T13" fmla="*/ 43 h 63"/>
                <a:gd name="T14" fmla="*/ 0 w 316"/>
                <a:gd name="T15" fmla="*/ 18 h 63"/>
                <a:gd name="T16" fmla="*/ 0 w 316"/>
                <a:gd name="T17" fmla="*/ 0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63">
                  <a:moveTo>
                    <a:pt x="0" y="0"/>
                  </a:moveTo>
                  <a:cubicBezTo>
                    <a:pt x="0" y="0"/>
                    <a:pt x="65" y="21"/>
                    <a:pt x="110" y="32"/>
                  </a:cubicBezTo>
                  <a:cubicBezTo>
                    <a:pt x="155" y="44"/>
                    <a:pt x="196" y="49"/>
                    <a:pt x="217" y="50"/>
                  </a:cubicBezTo>
                  <a:cubicBezTo>
                    <a:pt x="237" y="52"/>
                    <a:pt x="316" y="58"/>
                    <a:pt x="316" y="58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6" y="63"/>
                    <a:pt x="271" y="60"/>
                    <a:pt x="216" y="56"/>
                  </a:cubicBezTo>
                  <a:cubicBezTo>
                    <a:pt x="172" y="53"/>
                    <a:pt x="136" y="49"/>
                    <a:pt x="110" y="43"/>
                  </a:cubicBezTo>
                  <a:cubicBezTo>
                    <a:pt x="81" y="37"/>
                    <a:pt x="0" y="18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8" name="Freeform 120"/>
            <p:cNvSpPr>
              <a:spLocks noChangeAspect="1"/>
            </p:cNvSpPr>
            <p:nvPr userDrawn="1"/>
          </p:nvSpPr>
          <p:spPr bwMode="auto">
            <a:xfrm>
              <a:off x="7635" y="2195"/>
              <a:ext cx="747" cy="99"/>
            </a:xfrm>
            <a:custGeom>
              <a:avLst/>
              <a:gdLst>
                <a:gd name="T0" fmla="*/ 0 w 316"/>
                <a:gd name="T1" fmla="*/ 0 h 42"/>
                <a:gd name="T2" fmla="*/ 110 w 316"/>
                <a:gd name="T3" fmla="*/ 19 h 42"/>
                <a:gd name="T4" fmla="*/ 216 w 316"/>
                <a:gd name="T5" fmla="*/ 31 h 42"/>
                <a:gd name="T6" fmla="*/ 316 w 316"/>
                <a:gd name="T7" fmla="*/ 37 h 42"/>
                <a:gd name="T8" fmla="*/ 316 w 316"/>
                <a:gd name="T9" fmla="*/ 42 h 42"/>
                <a:gd name="T10" fmla="*/ 216 w 316"/>
                <a:gd name="T11" fmla="*/ 37 h 42"/>
                <a:gd name="T12" fmla="*/ 110 w 316"/>
                <a:gd name="T13" fmla="*/ 30 h 42"/>
                <a:gd name="T14" fmla="*/ 0 w 316"/>
                <a:gd name="T15" fmla="*/ 17 h 42"/>
                <a:gd name="T16" fmla="*/ 0 w 316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42">
                  <a:moveTo>
                    <a:pt x="0" y="0"/>
                  </a:moveTo>
                  <a:cubicBezTo>
                    <a:pt x="0" y="0"/>
                    <a:pt x="53" y="9"/>
                    <a:pt x="110" y="19"/>
                  </a:cubicBezTo>
                  <a:cubicBezTo>
                    <a:pt x="153" y="26"/>
                    <a:pt x="210" y="30"/>
                    <a:pt x="216" y="31"/>
                  </a:cubicBezTo>
                  <a:cubicBezTo>
                    <a:pt x="223" y="31"/>
                    <a:pt x="316" y="37"/>
                    <a:pt x="316" y="37"/>
                  </a:cubicBezTo>
                  <a:cubicBezTo>
                    <a:pt x="316" y="42"/>
                    <a:pt x="316" y="42"/>
                    <a:pt x="316" y="42"/>
                  </a:cubicBezTo>
                  <a:cubicBezTo>
                    <a:pt x="316" y="42"/>
                    <a:pt x="256" y="39"/>
                    <a:pt x="216" y="37"/>
                  </a:cubicBezTo>
                  <a:cubicBezTo>
                    <a:pt x="175" y="35"/>
                    <a:pt x="133" y="32"/>
                    <a:pt x="110" y="30"/>
                  </a:cubicBezTo>
                  <a:cubicBezTo>
                    <a:pt x="57" y="24"/>
                    <a:pt x="0" y="17"/>
                    <a:pt x="0" y="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49" name="Freeform 121"/>
            <p:cNvSpPr>
              <a:spLocks noChangeAspect="1"/>
            </p:cNvSpPr>
            <p:nvPr userDrawn="1"/>
          </p:nvSpPr>
          <p:spPr bwMode="auto">
            <a:xfrm>
              <a:off x="7635" y="2298"/>
              <a:ext cx="747" cy="38"/>
            </a:xfrm>
            <a:custGeom>
              <a:avLst/>
              <a:gdLst>
                <a:gd name="T0" fmla="*/ 0 w 316"/>
                <a:gd name="T1" fmla="*/ 0 h 16"/>
                <a:gd name="T2" fmla="*/ 110 w 316"/>
                <a:gd name="T3" fmla="*/ 3 h 16"/>
                <a:gd name="T4" fmla="*/ 316 w 316"/>
                <a:gd name="T5" fmla="*/ 11 h 16"/>
                <a:gd name="T6" fmla="*/ 316 w 316"/>
                <a:gd name="T7" fmla="*/ 16 h 16"/>
                <a:gd name="T8" fmla="*/ 0 w 316"/>
                <a:gd name="T9" fmla="*/ 16 h 16"/>
                <a:gd name="T10" fmla="*/ 0 w 316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6" h="16">
                  <a:moveTo>
                    <a:pt x="0" y="0"/>
                  </a:moveTo>
                  <a:cubicBezTo>
                    <a:pt x="0" y="0"/>
                    <a:pt x="84" y="3"/>
                    <a:pt x="110" y="3"/>
                  </a:cubicBezTo>
                  <a:cubicBezTo>
                    <a:pt x="136" y="4"/>
                    <a:pt x="316" y="11"/>
                    <a:pt x="316" y="11"/>
                  </a:cubicBezTo>
                  <a:cubicBezTo>
                    <a:pt x="316" y="16"/>
                    <a:pt x="316" y="16"/>
                    <a:pt x="316" y="16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0" name="Freeform 122"/>
            <p:cNvSpPr>
              <a:spLocks noChangeAspect="1"/>
            </p:cNvSpPr>
            <p:nvPr userDrawn="1"/>
          </p:nvSpPr>
          <p:spPr bwMode="auto">
            <a:xfrm>
              <a:off x="7635" y="1203"/>
              <a:ext cx="747" cy="578"/>
            </a:xfrm>
            <a:custGeom>
              <a:avLst/>
              <a:gdLst>
                <a:gd name="T0" fmla="*/ 216 w 316"/>
                <a:gd name="T1" fmla="*/ 221 h 245"/>
                <a:gd name="T2" fmla="*/ 110 w 316"/>
                <a:gd name="T3" fmla="*/ 159 h 245"/>
                <a:gd name="T4" fmla="*/ 0 w 316"/>
                <a:gd name="T5" fmla="*/ 0 h 245"/>
                <a:gd name="T6" fmla="*/ 0 w 316"/>
                <a:gd name="T7" fmla="*/ 32 h 245"/>
                <a:gd name="T8" fmla="*/ 110 w 316"/>
                <a:gd name="T9" fmla="*/ 175 h 245"/>
                <a:gd name="T10" fmla="*/ 216 w 316"/>
                <a:gd name="T11" fmla="*/ 225 h 245"/>
                <a:gd name="T12" fmla="*/ 316 w 316"/>
                <a:gd name="T13" fmla="*/ 245 h 245"/>
                <a:gd name="T14" fmla="*/ 316 w 316"/>
                <a:gd name="T15" fmla="*/ 241 h 245"/>
                <a:gd name="T16" fmla="*/ 216 w 316"/>
                <a:gd name="T17" fmla="*/ 221 h 2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245">
                  <a:moveTo>
                    <a:pt x="216" y="221"/>
                  </a:moveTo>
                  <a:cubicBezTo>
                    <a:pt x="140" y="204"/>
                    <a:pt x="122" y="176"/>
                    <a:pt x="110" y="159"/>
                  </a:cubicBezTo>
                  <a:cubicBezTo>
                    <a:pt x="97" y="142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" y="37"/>
                    <a:pt x="87" y="145"/>
                    <a:pt x="110" y="175"/>
                  </a:cubicBezTo>
                  <a:cubicBezTo>
                    <a:pt x="136" y="209"/>
                    <a:pt x="177" y="217"/>
                    <a:pt x="216" y="225"/>
                  </a:cubicBezTo>
                  <a:cubicBezTo>
                    <a:pt x="255" y="234"/>
                    <a:pt x="316" y="245"/>
                    <a:pt x="316" y="245"/>
                  </a:cubicBezTo>
                  <a:cubicBezTo>
                    <a:pt x="316" y="241"/>
                    <a:pt x="316" y="241"/>
                    <a:pt x="316" y="241"/>
                  </a:cubicBezTo>
                  <a:cubicBezTo>
                    <a:pt x="316" y="241"/>
                    <a:pt x="236" y="225"/>
                    <a:pt x="216" y="22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1" name="Freeform 123"/>
            <p:cNvSpPr>
              <a:spLocks noChangeAspect="1"/>
            </p:cNvSpPr>
            <p:nvPr userDrawn="1"/>
          </p:nvSpPr>
          <p:spPr bwMode="auto">
            <a:xfrm>
              <a:off x="7635" y="1302"/>
              <a:ext cx="747" cy="531"/>
            </a:xfrm>
            <a:custGeom>
              <a:avLst/>
              <a:gdLst>
                <a:gd name="T0" fmla="*/ 216 w 316"/>
                <a:gd name="T1" fmla="*/ 201 h 225"/>
                <a:gd name="T2" fmla="*/ 110 w 316"/>
                <a:gd name="T3" fmla="*/ 145 h 225"/>
                <a:gd name="T4" fmla="*/ 0 w 316"/>
                <a:gd name="T5" fmla="*/ 0 h 225"/>
                <a:gd name="T6" fmla="*/ 0 w 316"/>
                <a:gd name="T7" fmla="*/ 31 h 225"/>
                <a:gd name="T8" fmla="*/ 110 w 316"/>
                <a:gd name="T9" fmla="*/ 160 h 225"/>
                <a:gd name="T10" fmla="*/ 216 w 316"/>
                <a:gd name="T11" fmla="*/ 206 h 225"/>
                <a:gd name="T12" fmla="*/ 316 w 316"/>
                <a:gd name="T13" fmla="*/ 225 h 225"/>
                <a:gd name="T14" fmla="*/ 316 w 316"/>
                <a:gd name="T15" fmla="*/ 220 h 225"/>
                <a:gd name="T16" fmla="*/ 216 w 316"/>
                <a:gd name="T17" fmla="*/ 201 h 2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225">
                  <a:moveTo>
                    <a:pt x="216" y="201"/>
                  </a:moveTo>
                  <a:cubicBezTo>
                    <a:pt x="153" y="189"/>
                    <a:pt x="128" y="169"/>
                    <a:pt x="110" y="145"/>
                  </a:cubicBezTo>
                  <a:cubicBezTo>
                    <a:pt x="91" y="121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" y="35"/>
                    <a:pt x="87" y="134"/>
                    <a:pt x="110" y="160"/>
                  </a:cubicBezTo>
                  <a:cubicBezTo>
                    <a:pt x="136" y="190"/>
                    <a:pt x="172" y="198"/>
                    <a:pt x="216" y="206"/>
                  </a:cubicBezTo>
                  <a:cubicBezTo>
                    <a:pt x="261" y="214"/>
                    <a:pt x="316" y="225"/>
                    <a:pt x="316" y="225"/>
                  </a:cubicBezTo>
                  <a:cubicBezTo>
                    <a:pt x="316" y="220"/>
                    <a:pt x="316" y="220"/>
                    <a:pt x="316" y="220"/>
                  </a:cubicBezTo>
                  <a:cubicBezTo>
                    <a:pt x="316" y="220"/>
                    <a:pt x="253" y="208"/>
                    <a:pt x="216" y="20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2" name="Freeform 124"/>
            <p:cNvSpPr>
              <a:spLocks noChangeAspect="1"/>
            </p:cNvSpPr>
            <p:nvPr userDrawn="1"/>
          </p:nvSpPr>
          <p:spPr bwMode="auto">
            <a:xfrm>
              <a:off x="7635" y="1401"/>
              <a:ext cx="747" cy="484"/>
            </a:xfrm>
            <a:custGeom>
              <a:avLst/>
              <a:gdLst>
                <a:gd name="T0" fmla="*/ 216 w 316"/>
                <a:gd name="T1" fmla="*/ 182 h 205"/>
                <a:gd name="T2" fmla="*/ 110 w 316"/>
                <a:gd name="T3" fmla="*/ 129 h 205"/>
                <a:gd name="T4" fmla="*/ 0 w 316"/>
                <a:gd name="T5" fmla="*/ 0 h 205"/>
                <a:gd name="T6" fmla="*/ 0 w 316"/>
                <a:gd name="T7" fmla="*/ 28 h 205"/>
                <a:gd name="T8" fmla="*/ 110 w 316"/>
                <a:gd name="T9" fmla="*/ 143 h 205"/>
                <a:gd name="T10" fmla="*/ 216 w 316"/>
                <a:gd name="T11" fmla="*/ 187 h 205"/>
                <a:gd name="T12" fmla="*/ 316 w 316"/>
                <a:gd name="T13" fmla="*/ 205 h 205"/>
                <a:gd name="T14" fmla="*/ 316 w 316"/>
                <a:gd name="T15" fmla="*/ 201 h 205"/>
                <a:gd name="T16" fmla="*/ 216 w 316"/>
                <a:gd name="T17" fmla="*/ 182 h 2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6" h="205">
                  <a:moveTo>
                    <a:pt x="216" y="182"/>
                  </a:moveTo>
                  <a:cubicBezTo>
                    <a:pt x="151" y="170"/>
                    <a:pt x="138" y="159"/>
                    <a:pt x="110" y="129"/>
                  </a:cubicBezTo>
                  <a:cubicBezTo>
                    <a:pt x="92" y="110"/>
                    <a:pt x="4" y="5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83" y="117"/>
                    <a:pt x="110" y="143"/>
                  </a:cubicBezTo>
                  <a:cubicBezTo>
                    <a:pt x="145" y="178"/>
                    <a:pt x="177" y="180"/>
                    <a:pt x="216" y="187"/>
                  </a:cubicBezTo>
                  <a:cubicBezTo>
                    <a:pt x="255" y="194"/>
                    <a:pt x="316" y="205"/>
                    <a:pt x="316" y="205"/>
                  </a:cubicBezTo>
                  <a:cubicBezTo>
                    <a:pt x="316" y="201"/>
                    <a:pt x="316" y="201"/>
                    <a:pt x="316" y="201"/>
                  </a:cubicBezTo>
                  <a:cubicBezTo>
                    <a:pt x="316" y="201"/>
                    <a:pt x="243" y="187"/>
                    <a:pt x="216" y="182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3" name="Freeform 125"/>
            <p:cNvSpPr>
              <a:spLocks noChangeAspect="1"/>
            </p:cNvSpPr>
            <p:nvPr userDrawn="1"/>
          </p:nvSpPr>
          <p:spPr bwMode="auto">
            <a:xfrm>
              <a:off x="6390" y="1616"/>
              <a:ext cx="1080" cy="720"/>
            </a:xfrm>
            <a:custGeom>
              <a:avLst/>
              <a:gdLst>
                <a:gd name="T0" fmla="*/ 1080 w 1080"/>
                <a:gd name="T1" fmla="*/ 720 h 720"/>
                <a:gd name="T2" fmla="*/ 1080 w 1080"/>
                <a:gd name="T3" fmla="*/ 0 h 720"/>
                <a:gd name="T4" fmla="*/ 0 w 1080"/>
                <a:gd name="T5" fmla="*/ 0 h 720"/>
                <a:gd name="T6" fmla="*/ 0 w 1080"/>
                <a:gd name="T7" fmla="*/ 720 h 720"/>
                <a:gd name="T8" fmla="*/ 1080 w 1080"/>
                <a:gd name="T9" fmla="*/ 720 h 720"/>
                <a:gd name="T10" fmla="*/ 1080 w 1080"/>
                <a:gd name="T11" fmla="*/ 720 h 7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0" h="720">
                  <a:moveTo>
                    <a:pt x="1080" y="720"/>
                  </a:moveTo>
                  <a:lnTo>
                    <a:pt x="1080" y="0"/>
                  </a:lnTo>
                  <a:lnTo>
                    <a:pt x="0" y="0"/>
                  </a:lnTo>
                  <a:lnTo>
                    <a:pt x="0" y="720"/>
                  </a:lnTo>
                  <a:lnTo>
                    <a:pt x="1080" y="720"/>
                  </a:lnTo>
                  <a:close/>
                </a:path>
              </a:pathLst>
            </a:custGeom>
            <a:solidFill>
              <a:srgbClr val="004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4" name="Freeform 126"/>
            <p:cNvSpPr>
              <a:spLocks noChangeAspect="1"/>
            </p:cNvSpPr>
            <p:nvPr userDrawn="1"/>
          </p:nvSpPr>
          <p:spPr bwMode="auto">
            <a:xfrm>
              <a:off x="6882" y="1682"/>
              <a:ext cx="99" cy="97"/>
            </a:xfrm>
            <a:custGeom>
              <a:avLst/>
              <a:gdLst>
                <a:gd name="T0" fmla="*/ 61 w 99"/>
                <a:gd name="T1" fmla="*/ 35 h 97"/>
                <a:gd name="T2" fmla="*/ 99 w 99"/>
                <a:gd name="T3" fmla="*/ 35 h 97"/>
                <a:gd name="T4" fmla="*/ 68 w 99"/>
                <a:gd name="T5" fmla="*/ 59 h 97"/>
                <a:gd name="T6" fmla="*/ 80 w 99"/>
                <a:gd name="T7" fmla="*/ 97 h 97"/>
                <a:gd name="T8" fmla="*/ 49 w 99"/>
                <a:gd name="T9" fmla="*/ 73 h 97"/>
                <a:gd name="T10" fmla="*/ 19 w 99"/>
                <a:gd name="T11" fmla="*/ 97 h 97"/>
                <a:gd name="T12" fmla="*/ 30 w 99"/>
                <a:gd name="T13" fmla="*/ 59 h 97"/>
                <a:gd name="T14" fmla="*/ 0 w 99"/>
                <a:gd name="T15" fmla="*/ 35 h 97"/>
                <a:gd name="T16" fmla="*/ 37 w 99"/>
                <a:gd name="T17" fmla="*/ 35 h 97"/>
                <a:gd name="T18" fmla="*/ 49 w 99"/>
                <a:gd name="T19" fmla="*/ 0 h 97"/>
                <a:gd name="T20" fmla="*/ 61 w 99"/>
                <a:gd name="T21" fmla="*/ 35 h 97"/>
                <a:gd name="T22" fmla="*/ 61 w 99"/>
                <a:gd name="T23" fmla="*/ 35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9" h="97">
                  <a:moveTo>
                    <a:pt x="61" y="35"/>
                  </a:moveTo>
                  <a:lnTo>
                    <a:pt x="99" y="35"/>
                  </a:lnTo>
                  <a:lnTo>
                    <a:pt x="68" y="59"/>
                  </a:lnTo>
                  <a:lnTo>
                    <a:pt x="80" y="97"/>
                  </a:lnTo>
                  <a:lnTo>
                    <a:pt x="49" y="73"/>
                  </a:lnTo>
                  <a:lnTo>
                    <a:pt x="19" y="97"/>
                  </a:lnTo>
                  <a:lnTo>
                    <a:pt x="30" y="59"/>
                  </a:lnTo>
                  <a:lnTo>
                    <a:pt x="0" y="35"/>
                  </a:lnTo>
                  <a:lnTo>
                    <a:pt x="37" y="35"/>
                  </a:lnTo>
                  <a:lnTo>
                    <a:pt x="49" y="0"/>
                  </a:lnTo>
                  <a:lnTo>
                    <a:pt x="61" y="35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5" name="Freeform 127"/>
            <p:cNvSpPr>
              <a:spLocks noChangeAspect="1"/>
            </p:cNvSpPr>
            <p:nvPr userDrawn="1"/>
          </p:nvSpPr>
          <p:spPr bwMode="auto">
            <a:xfrm>
              <a:off x="6884" y="2164"/>
              <a:ext cx="97" cy="94"/>
            </a:xfrm>
            <a:custGeom>
              <a:avLst/>
              <a:gdLst>
                <a:gd name="T0" fmla="*/ 59 w 97"/>
                <a:gd name="T1" fmla="*/ 35 h 94"/>
                <a:gd name="T2" fmla="*/ 97 w 97"/>
                <a:gd name="T3" fmla="*/ 35 h 94"/>
                <a:gd name="T4" fmla="*/ 66 w 97"/>
                <a:gd name="T5" fmla="*/ 57 h 94"/>
                <a:gd name="T6" fmla="*/ 78 w 97"/>
                <a:gd name="T7" fmla="*/ 94 h 94"/>
                <a:gd name="T8" fmla="*/ 50 w 97"/>
                <a:gd name="T9" fmla="*/ 71 h 94"/>
                <a:gd name="T10" fmla="*/ 19 w 97"/>
                <a:gd name="T11" fmla="*/ 94 h 94"/>
                <a:gd name="T12" fmla="*/ 31 w 97"/>
                <a:gd name="T13" fmla="*/ 57 h 94"/>
                <a:gd name="T14" fmla="*/ 0 w 97"/>
                <a:gd name="T15" fmla="*/ 35 h 94"/>
                <a:gd name="T16" fmla="*/ 38 w 97"/>
                <a:gd name="T17" fmla="*/ 35 h 94"/>
                <a:gd name="T18" fmla="*/ 50 w 97"/>
                <a:gd name="T19" fmla="*/ 0 h 94"/>
                <a:gd name="T20" fmla="*/ 59 w 97"/>
                <a:gd name="T21" fmla="*/ 35 h 94"/>
                <a:gd name="T22" fmla="*/ 59 w 97"/>
                <a:gd name="T23" fmla="*/ 35 h 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4">
                  <a:moveTo>
                    <a:pt x="59" y="35"/>
                  </a:moveTo>
                  <a:lnTo>
                    <a:pt x="97" y="35"/>
                  </a:lnTo>
                  <a:lnTo>
                    <a:pt x="66" y="57"/>
                  </a:lnTo>
                  <a:lnTo>
                    <a:pt x="78" y="94"/>
                  </a:lnTo>
                  <a:lnTo>
                    <a:pt x="50" y="71"/>
                  </a:lnTo>
                  <a:lnTo>
                    <a:pt x="19" y="94"/>
                  </a:lnTo>
                  <a:lnTo>
                    <a:pt x="31" y="57"/>
                  </a:lnTo>
                  <a:lnTo>
                    <a:pt x="0" y="35"/>
                  </a:lnTo>
                  <a:lnTo>
                    <a:pt x="38" y="35"/>
                  </a:lnTo>
                  <a:lnTo>
                    <a:pt x="50" y="0"/>
                  </a:lnTo>
                  <a:lnTo>
                    <a:pt x="59" y="35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6" name="Freeform 128"/>
            <p:cNvSpPr>
              <a:spLocks noChangeAspect="1"/>
            </p:cNvSpPr>
            <p:nvPr userDrawn="1"/>
          </p:nvSpPr>
          <p:spPr bwMode="auto">
            <a:xfrm>
              <a:off x="7002" y="2131"/>
              <a:ext cx="99" cy="94"/>
            </a:xfrm>
            <a:custGeom>
              <a:avLst/>
              <a:gdLst>
                <a:gd name="T0" fmla="*/ 62 w 99"/>
                <a:gd name="T1" fmla="*/ 35 h 94"/>
                <a:gd name="T2" fmla="*/ 99 w 99"/>
                <a:gd name="T3" fmla="*/ 35 h 94"/>
                <a:gd name="T4" fmla="*/ 69 w 99"/>
                <a:gd name="T5" fmla="*/ 59 h 94"/>
                <a:gd name="T6" fmla="*/ 80 w 99"/>
                <a:gd name="T7" fmla="*/ 94 h 94"/>
                <a:gd name="T8" fmla="*/ 50 w 99"/>
                <a:gd name="T9" fmla="*/ 73 h 94"/>
                <a:gd name="T10" fmla="*/ 19 w 99"/>
                <a:gd name="T11" fmla="*/ 94 h 94"/>
                <a:gd name="T12" fmla="*/ 31 w 99"/>
                <a:gd name="T13" fmla="*/ 59 h 94"/>
                <a:gd name="T14" fmla="*/ 0 w 99"/>
                <a:gd name="T15" fmla="*/ 35 h 94"/>
                <a:gd name="T16" fmla="*/ 38 w 99"/>
                <a:gd name="T17" fmla="*/ 35 h 94"/>
                <a:gd name="T18" fmla="*/ 50 w 99"/>
                <a:gd name="T19" fmla="*/ 0 h 94"/>
                <a:gd name="T20" fmla="*/ 62 w 99"/>
                <a:gd name="T21" fmla="*/ 35 h 94"/>
                <a:gd name="T22" fmla="*/ 62 w 99"/>
                <a:gd name="T23" fmla="*/ 35 h 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9" h="94">
                  <a:moveTo>
                    <a:pt x="62" y="35"/>
                  </a:moveTo>
                  <a:lnTo>
                    <a:pt x="99" y="35"/>
                  </a:lnTo>
                  <a:lnTo>
                    <a:pt x="69" y="59"/>
                  </a:lnTo>
                  <a:lnTo>
                    <a:pt x="80" y="94"/>
                  </a:lnTo>
                  <a:lnTo>
                    <a:pt x="50" y="73"/>
                  </a:lnTo>
                  <a:lnTo>
                    <a:pt x="19" y="94"/>
                  </a:lnTo>
                  <a:lnTo>
                    <a:pt x="31" y="59"/>
                  </a:lnTo>
                  <a:lnTo>
                    <a:pt x="0" y="35"/>
                  </a:lnTo>
                  <a:lnTo>
                    <a:pt x="38" y="35"/>
                  </a:lnTo>
                  <a:lnTo>
                    <a:pt x="50" y="0"/>
                  </a:lnTo>
                  <a:lnTo>
                    <a:pt x="62" y="35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7" name="Freeform 129"/>
            <p:cNvSpPr>
              <a:spLocks noChangeAspect="1"/>
            </p:cNvSpPr>
            <p:nvPr userDrawn="1"/>
          </p:nvSpPr>
          <p:spPr bwMode="auto">
            <a:xfrm>
              <a:off x="7002" y="1715"/>
              <a:ext cx="99" cy="95"/>
            </a:xfrm>
            <a:custGeom>
              <a:avLst/>
              <a:gdLst>
                <a:gd name="T0" fmla="*/ 62 w 99"/>
                <a:gd name="T1" fmla="*/ 36 h 95"/>
                <a:gd name="T2" fmla="*/ 99 w 99"/>
                <a:gd name="T3" fmla="*/ 36 h 95"/>
                <a:gd name="T4" fmla="*/ 69 w 99"/>
                <a:gd name="T5" fmla="*/ 57 h 95"/>
                <a:gd name="T6" fmla="*/ 80 w 99"/>
                <a:gd name="T7" fmla="*/ 95 h 95"/>
                <a:gd name="T8" fmla="*/ 50 w 99"/>
                <a:gd name="T9" fmla="*/ 71 h 95"/>
                <a:gd name="T10" fmla="*/ 19 w 99"/>
                <a:gd name="T11" fmla="*/ 95 h 95"/>
                <a:gd name="T12" fmla="*/ 31 w 99"/>
                <a:gd name="T13" fmla="*/ 57 h 95"/>
                <a:gd name="T14" fmla="*/ 0 w 99"/>
                <a:gd name="T15" fmla="*/ 36 h 95"/>
                <a:gd name="T16" fmla="*/ 38 w 99"/>
                <a:gd name="T17" fmla="*/ 36 h 95"/>
                <a:gd name="T18" fmla="*/ 50 w 99"/>
                <a:gd name="T19" fmla="*/ 0 h 95"/>
                <a:gd name="T20" fmla="*/ 62 w 99"/>
                <a:gd name="T21" fmla="*/ 36 h 95"/>
                <a:gd name="T22" fmla="*/ 62 w 99"/>
                <a:gd name="T23" fmla="*/ 36 h 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9" h="95">
                  <a:moveTo>
                    <a:pt x="62" y="36"/>
                  </a:moveTo>
                  <a:lnTo>
                    <a:pt x="99" y="36"/>
                  </a:lnTo>
                  <a:lnTo>
                    <a:pt x="69" y="57"/>
                  </a:lnTo>
                  <a:lnTo>
                    <a:pt x="80" y="95"/>
                  </a:lnTo>
                  <a:lnTo>
                    <a:pt x="50" y="71"/>
                  </a:lnTo>
                  <a:lnTo>
                    <a:pt x="19" y="95"/>
                  </a:lnTo>
                  <a:lnTo>
                    <a:pt x="31" y="57"/>
                  </a:lnTo>
                  <a:lnTo>
                    <a:pt x="0" y="36"/>
                  </a:lnTo>
                  <a:lnTo>
                    <a:pt x="38" y="36"/>
                  </a:lnTo>
                  <a:lnTo>
                    <a:pt x="50" y="0"/>
                  </a:lnTo>
                  <a:lnTo>
                    <a:pt x="62" y="36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8" name="Freeform 130"/>
            <p:cNvSpPr>
              <a:spLocks noChangeAspect="1"/>
            </p:cNvSpPr>
            <p:nvPr userDrawn="1"/>
          </p:nvSpPr>
          <p:spPr bwMode="auto">
            <a:xfrm>
              <a:off x="7092" y="1802"/>
              <a:ext cx="97" cy="95"/>
            </a:xfrm>
            <a:custGeom>
              <a:avLst/>
              <a:gdLst>
                <a:gd name="T0" fmla="*/ 59 w 97"/>
                <a:gd name="T1" fmla="*/ 36 h 95"/>
                <a:gd name="T2" fmla="*/ 97 w 97"/>
                <a:gd name="T3" fmla="*/ 36 h 95"/>
                <a:gd name="T4" fmla="*/ 66 w 97"/>
                <a:gd name="T5" fmla="*/ 60 h 95"/>
                <a:gd name="T6" fmla="*/ 78 w 97"/>
                <a:gd name="T7" fmla="*/ 95 h 95"/>
                <a:gd name="T8" fmla="*/ 47 w 97"/>
                <a:gd name="T9" fmla="*/ 74 h 95"/>
                <a:gd name="T10" fmla="*/ 19 w 97"/>
                <a:gd name="T11" fmla="*/ 95 h 95"/>
                <a:gd name="T12" fmla="*/ 31 w 97"/>
                <a:gd name="T13" fmla="*/ 60 h 95"/>
                <a:gd name="T14" fmla="*/ 0 w 97"/>
                <a:gd name="T15" fmla="*/ 36 h 95"/>
                <a:gd name="T16" fmla="*/ 38 w 97"/>
                <a:gd name="T17" fmla="*/ 36 h 95"/>
                <a:gd name="T18" fmla="*/ 47 w 97"/>
                <a:gd name="T19" fmla="*/ 0 h 95"/>
                <a:gd name="T20" fmla="*/ 59 w 97"/>
                <a:gd name="T21" fmla="*/ 36 h 95"/>
                <a:gd name="T22" fmla="*/ 59 w 97"/>
                <a:gd name="T23" fmla="*/ 36 h 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5">
                  <a:moveTo>
                    <a:pt x="59" y="36"/>
                  </a:moveTo>
                  <a:lnTo>
                    <a:pt x="97" y="36"/>
                  </a:lnTo>
                  <a:lnTo>
                    <a:pt x="66" y="60"/>
                  </a:lnTo>
                  <a:lnTo>
                    <a:pt x="78" y="95"/>
                  </a:lnTo>
                  <a:lnTo>
                    <a:pt x="47" y="74"/>
                  </a:lnTo>
                  <a:lnTo>
                    <a:pt x="19" y="95"/>
                  </a:lnTo>
                  <a:lnTo>
                    <a:pt x="31" y="60"/>
                  </a:lnTo>
                  <a:lnTo>
                    <a:pt x="0" y="36"/>
                  </a:lnTo>
                  <a:lnTo>
                    <a:pt x="38" y="36"/>
                  </a:lnTo>
                  <a:lnTo>
                    <a:pt x="47" y="0"/>
                  </a:lnTo>
                  <a:lnTo>
                    <a:pt x="59" y="36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59" name="Freeform 131"/>
            <p:cNvSpPr>
              <a:spLocks noChangeAspect="1"/>
            </p:cNvSpPr>
            <p:nvPr userDrawn="1"/>
          </p:nvSpPr>
          <p:spPr bwMode="auto">
            <a:xfrm>
              <a:off x="7092" y="2046"/>
              <a:ext cx="97" cy="92"/>
            </a:xfrm>
            <a:custGeom>
              <a:avLst/>
              <a:gdLst>
                <a:gd name="T0" fmla="*/ 59 w 97"/>
                <a:gd name="T1" fmla="*/ 33 h 92"/>
                <a:gd name="T2" fmla="*/ 97 w 97"/>
                <a:gd name="T3" fmla="*/ 33 h 92"/>
                <a:gd name="T4" fmla="*/ 66 w 97"/>
                <a:gd name="T5" fmla="*/ 56 h 92"/>
                <a:gd name="T6" fmla="*/ 78 w 97"/>
                <a:gd name="T7" fmla="*/ 92 h 92"/>
                <a:gd name="T8" fmla="*/ 47 w 97"/>
                <a:gd name="T9" fmla="*/ 71 h 92"/>
                <a:gd name="T10" fmla="*/ 19 w 97"/>
                <a:gd name="T11" fmla="*/ 92 h 92"/>
                <a:gd name="T12" fmla="*/ 31 w 97"/>
                <a:gd name="T13" fmla="*/ 56 h 92"/>
                <a:gd name="T14" fmla="*/ 0 w 97"/>
                <a:gd name="T15" fmla="*/ 33 h 92"/>
                <a:gd name="T16" fmla="*/ 38 w 97"/>
                <a:gd name="T17" fmla="*/ 33 h 92"/>
                <a:gd name="T18" fmla="*/ 47 w 97"/>
                <a:gd name="T19" fmla="*/ 0 h 92"/>
                <a:gd name="T20" fmla="*/ 59 w 97"/>
                <a:gd name="T21" fmla="*/ 33 h 92"/>
                <a:gd name="T22" fmla="*/ 59 w 97"/>
                <a:gd name="T23" fmla="*/ 33 h 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2">
                  <a:moveTo>
                    <a:pt x="59" y="33"/>
                  </a:moveTo>
                  <a:lnTo>
                    <a:pt x="97" y="33"/>
                  </a:lnTo>
                  <a:lnTo>
                    <a:pt x="66" y="56"/>
                  </a:lnTo>
                  <a:lnTo>
                    <a:pt x="78" y="92"/>
                  </a:lnTo>
                  <a:lnTo>
                    <a:pt x="47" y="71"/>
                  </a:lnTo>
                  <a:lnTo>
                    <a:pt x="19" y="92"/>
                  </a:lnTo>
                  <a:lnTo>
                    <a:pt x="31" y="56"/>
                  </a:lnTo>
                  <a:lnTo>
                    <a:pt x="0" y="33"/>
                  </a:lnTo>
                  <a:lnTo>
                    <a:pt x="38" y="33"/>
                  </a:lnTo>
                  <a:lnTo>
                    <a:pt x="47" y="0"/>
                  </a:lnTo>
                  <a:lnTo>
                    <a:pt x="59" y="3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60" name="Freeform 132"/>
            <p:cNvSpPr>
              <a:spLocks noChangeAspect="1"/>
            </p:cNvSpPr>
            <p:nvPr userDrawn="1"/>
          </p:nvSpPr>
          <p:spPr bwMode="auto">
            <a:xfrm>
              <a:off x="7125" y="1923"/>
              <a:ext cx="97" cy="92"/>
            </a:xfrm>
            <a:custGeom>
              <a:avLst/>
              <a:gdLst>
                <a:gd name="T0" fmla="*/ 59 w 97"/>
                <a:gd name="T1" fmla="*/ 35 h 92"/>
                <a:gd name="T2" fmla="*/ 97 w 97"/>
                <a:gd name="T3" fmla="*/ 35 h 92"/>
                <a:gd name="T4" fmla="*/ 66 w 97"/>
                <a:gd name="T5" fmla="*/ 57 h 92"/>
                <a:gd name="T6" fmla="*/ 78 w 97"/>
                <a:gd name="T7" fmla="*/ 92 h 92"/>
                <a:gd name="T8" fmla="*/ 47 w 97"/>
                <a:gd name="T9" fmla="*/ 71 h 92"/>
                <a:gd name="T10" fmla="*/ 19 w 97"/>
                <a:gd name="T11" fmla="*/ 92 h 92"/>
                <a:gd name="T12" fmla="*/ 31 w 97"/>
                <a:gd name="T13" fmla="*/ 57 h 92"/>
                <a:gd name="T14" fmla="*/ 0 w 97"/>
                <a:gd name="T15" fmla="*/ 35 h 92"/>
                <a:gd name="T16" fmla="*/ 38 w 97"/>
                <a:gd name="T17" fmla="*/ 35 h 92"/>
                <a:gd name="T18" fmla="*/ 47 w 97"/>
                <a:gd name="T19" fmla="*/ 0 h 92"/>
                <a:gd name="T20" fmla="*/ 59 w 97"/>
                <a:gd name="T21" fmla="*/ 35 h 92"/>
                <a:gd name="T22" fmla="*/ 59 w 97"/>
                <a:gd name="T23" fmla="*/ 35 h 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2">
                  <a:moveTo>
                    <a:pt x="59" y="35"/>
                  </a:moveTo>
                  <a:lnTo>
                    <a:pt x="97" y="35"/>
                  </a:lnTo>
                  <a:lnTo>
                    <a:pt x="66" y="57"/>
                  </a:lnTo>
                  <a:lnTo>
                    <a:pt x="78" y="92"/>
                  </a:lnTo>
                  <a:lnTo>
                    <a:pt x="47" y="71"/>
                  </a:lnTo>
                  <a:lnTo>
                    <a:pt x="19" y="92"/>
                  </a:lnTo>
                  <a:lnTo>
                    <a:pt x="31" y="57"/>
                  </a:lnTo>
                  <a:lnTo>
                    <a:pt x="0" y="35"/>
                  </a:lnTo>
                  <a:lnTo>
                    <a:pt x="38" y="35"/>
                  </a:lnTo>
                  <a:lnTo>
                    <a:pt x="47" y="0"/>
                  </a:lnTo>
                  <a:lnTo>
                    <a:pt x="59" y="35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61" name="Freeform 133"/>
            <p:cNvSpPr>
              <a:spLocks noChangeAspect="1"/>
            </p:cNvSpPr>
            <p:nvPr userDrawn="1"/>
          </p:nvSpPr>
          <p:spPr bwMode="auto">
            <a:xfrm>
              <a:off x="6761" y="1715"/>
              <a:ext cx="97" cy="95"/>
            </a:xfrm>
            <a:custGeom>
              <a:avLst/>
              <a:gdLst>
                <a:gd name="T0" fmla="*/ 59 w 97"/>
                <a:gd name="T1" fmla="*/ 36 h 95"/>
                <a:gd name="T2" fmla="*/ 97 w 97"/>
                <a:gd name="T3" fmla="*/ 36 h 95"/>
                <a:gd name="T4" fmla="*/ 66 w 97"/>
                <a:gd name="T5" fmla="*/ 57 h 95"/>
                <a:gd name="T6" fmla="*/ 78 w 97"/>
                <a:gd name="T7" fmla="*/ 95 h 95"/>
                <a:gd name="T8" fmla="*/ 50 w 97"/>
                <a:gd name="T9" fmla="*/ 71 h 95"/>
                <a:gd name="T10" fmla="*/ 19 w 97"/>
                <a:gd name="T11" fmla="*/ 95 h 95"/>
                <a:gd name="T12" fmla="*/ 31 w 97"/>
                <a:gd name="T13" fmla="*/ 57 h 95"/>
                <a:gd name="T14" fmla="*/ 0 w 97"/>
                <a:gd name="T15" fmla="*/ 36 h 95"/>
                <a:gd name="T16" fmla="*/ 38 w 97"/>
                <a:gd name="T17" fmla="*/ 36 h 95"/>
                <a:gd name="T18" fmla="*/ 50 w 97"/>
                <a:gd name="T19" fmla="*/ 0 h 95"/>
                <a:gd name="T20" fmla="*/ 59 w 97"/>
                <a:gd name="T21" fmla="*/ 36 h 95"/>
                <a:gd name="T22" fmla="*/ 59 w 97"/>
                <a:gd name="T23" fmla="*/ 36 h 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5">
                  <a:moveTo>
                    <a:pt x="59" y="36"/>
                  </a:moveTo>
                  <a:lnTo>
                    <a:pt x="97" y="36"/>
                  </a:lnTo>
                  <a:lnTo>
                    <a:pt x="66" y="57"/>
                  </a:lnTo>
                  <a:lnTo>
                    <a:pt x="78" y="95"/>
                  </a:lnTo>
                  <a:lnTo>
                    <a:pt x="50" y="71"/>
                  </a:lnTo>
                  <a:lnTo>
                    <a:pt x="19" y="95"/>
                  </a:lnTo>
                  <a:lnTo>
                    <a:pt x="31" y="57"/>
                  </a:lnTo>
                  <a:lnTo>
                    <a:pt x="0" y="36"/>
                  </a:lnTo>
                  <a:lnTo>
                    <a:pt x="38" y="36"/>
                  </a:lnTo>
                  <a:lnTo>
                    <a:pt x="50" y="0"/>
                  </a:lnTo>
                  <a:lnTo>
                    <a:pt x="59" y="36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62" name="Freeform 134"/>
            <p:cNvSpPr>
              <a:spLocks noChangeAspect="1"/>
            </p:cNvSpPr>
            <p:nvPr userDrawn="1"/>
          </p:nvSpPr>
          <p:spPr bwMode="auto">
            <a:xfrm>
              <a:off x="6676" y="1802"/>
              <a:ext cx="97" cy="95"/>
            </a:xfrm>
            <a:custGeom>
              <a:avLst/>
              <a:gdLst>
                <a:gd name="T0" fmla="*/ 59 w 97"/>
                <a:gd name="T1" fmla="*/ 36 h 95"/>
                <a:gd name="T2" fmla="*/ 97 w 97"/>
                <a:gd name="T3" fmla="*/ 36 h 95"/>
                <a:gd name="T4" fmla="*/ 66 w 97"/>
                <a:gd name="T5" fmla="*/ 60 h 95"/>
                <a:gd name="T6" fmla="*/ 78 w 97"/>
                <a:gd name="T7" fmla="*/ 95 h 95"/>
                <a:gd name="T8" fmla="*/ 47 w 97"/>
                <a:gd name="T9" fmla="*/ 74 h 95"/>
                <a:gd name="T10" fmla="*/ 19 w 97"/>
                <a:gd name="T11" fmla="*/ 95 h 95"/>
                <a:gd name="T12" fmla="*/ 31 w 97"/>
                <a:gd name="T13" fmla="*/ 60 h 95"/>
                <a:gd name="T14" fmla="*/ 0 w 97"/>
                <a:gd name="T15" fmla="*/ 36 h 95"/>
                <a:gd name="T16" fmla="*/ 36 w 97"/>
                <a:gd name="T17" fmla="*/ 36 h 95"/>
                <a:gd name="T18" fmla="*/ 47 w 97"/>
                <a:gd name="T19" fmla="*/ 0 h 95"/>
                <a:gd name="T20" fmla="*/ 59 w 97"/>
                <a:gd name="T21" fmla="*/ 36 h 95"/>
                <a:gd name="T22" fmla="*/ 59 w 97"/>
                <a:gd name="T23" fmla="*/ 36 h 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5">
                  <a:moveTo>
                    <a:pt x="59" y="36"/>
                  </a:moveTo>
                  <a:lnTo>
                    <a:pt x="97" y="36"/>
                  </a:lnTo>
                  <a:lnTo>
                    <a:pt x="66" y="60"/>
                  </a:lnTo>
                  <a:lnTo>
                    <a:pt x="78" y="95"/>
                  </a:lnTo>
                  <a:lnTo>
                    <a:pt x="47" y="74"/>
                  </a:lnTo>
                  <a:lnTo>
                    <a:pt x="19" y="95"/>
                  </a:lnTo>
                  <a:lnTo>
                    <a:pt x="31" y="6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47" y="0"/>
                  </a:lnTo>
                  <a:lnTo>
                    <a:pt x="59" y="36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63" name="Freeform 135"/>
            <p:cNvSpPr>
              <a:spLocks noChangeAspect="1"/>
            </p:cNvSpPr>
            <p:nvPr userDrawn="1"/>
          </p:nvSpPr>
          <p:spPr bwMode="auto">
            <a:xfrm>
              <a:off x="6643" y="1923"/>
              <a:ext cx="97" cy="92"/>
            </a:xfrm>
            <a:custGeom>
              <a:avLst/>
              <a:gdLst>
                <a:gd name="T0" fmla="*/ 59 w 97"/>
                <a:gd name="T1" fmla="*/ 35 h 92"/>
                <a:gd name="T2" fmla="*/ 97 w 97"/>
                <a:gd name="T3" fmla="*/ 35 h 92"/>
                <a:gd name="T4" fmla="*/ 69 w 97"/>
                <a:gd name="T5" fmla="*/ 57 h 92"/>
                <a:gd name="T6" fmla="*/ 80 w 97"/>
                <a:gd name="T7" fmla="*/ 92 h 92"/>
                <a:gd name="T8" fmla="*/ 50 w 97"/>
                <a:gd name="T9" fmla="*/ 71 h 92"/>
                <a:gd name="T10" fmla="*/ 19 w 97"/>
                <a:gd name="T11" fmla="*/ 92 h 92"/>
                <a:gd name="T12" fmla="*/ 31 w 97"/>
                <a:gd name="T13" fmla="*/ 57 h 92"/>
                <a:gd name="T14" fmla="*/ 0 w 97"/>
                <a:gd name="T15" fmla="*/ 35 h 92"/>
                <a:gd name="T16" fmla="*/ 38 w 97"/>
                <a:gd name="T17" fmla="*/ 35 h 92"/>
                <a:gd name="T18" fmla="*/ 50 w 97"/>
                <a:gd name="T19" fmla="*/ 0 h 92"/>
                <a:gd name="T20" fmla="*/ 59 w 97"/>
                <a:gd name="T21" fmla="*/ 35 h 92"/>
                <a:gd name="T22" fmla="*/ 59 w 97"/>
                <a:gd name="T23" fmla="*/ 35 h 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2">
                  <a:moveTo>
                    <a:pt x="59" y="35"/>
                  </a:moveTo>
                  <a:lnTo>
                    <a:pt x="97" y="35"/>
                  </a:lnTo>
                  <a:lnTo>
                    <a:pt x="69" y="57"/>
                  </a:lnTo>
                  <a:lnTo>
                    <a:pt x="80" y="92"/>
                  </a:lnTo>
                  <a:lnTo>
                    <a:pt x="50" y="71"/>
                  </a:lnTo>
                  <a:lnTo>
                    <a:pt x="19" y="92"/>
                  </a:lnTo>
                  <a:lnTo>
                    <a:pt x="31" y="57"/>
                  </a:lnTo>
                  <a:lnTo>
                    <a:pt x="0" y="35"/>
                  </a:lnTo>
                  <a:lnTo>
                    <a:pt x="38" y="35"/>
                  </a:lnTo>
                  <a:lnTo>
                    <a:pt x="50" y="0"/>
                  </a:lnTo>
                  <a:lnTo>
                    <a:pt x="59" y="35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64" name="Freeform 136"/>
            <p:cNvSpPr>
              <a:spLocks noChangeAspect="1"/>
            </p:cNvSpPr>
            <p:nvPr userDrawn="1"/>
          </p:nvSpPr>
          <p:spPr bwMode="auto">
            <a:xfrm>
              <a:off x="6676" y="2046"/>
              <a:ext cx="97" cy="92"/>
            </a:xfrm>
            <a:custGeom>
              <a:avLst/>
              <a:gdLst>
                <a:gd name="T0" fmla="*/ 59 w 97"/>
                <a:gd name="T1" fmla="*/ 35 h 92"/>
                <a:gd name="T2" fmla="*/ 97 w 97"/>
                <a:gd name="T3" fmla="*/ 35 h 92"/>
                <a:gd name="T4" fmla="*/ 66 w 97"/>
                <a:gd name="T5" fmla="*/ 56 h 92"/>
                <a:gd name="T6" fmla="*/ 78 w 97"/>
                <a:gd name="T7" fmla="*/ 92 h 92"/>
                <a:gd name="T8" fmla="*/ 47 w 97"/>
                <a:gd name="T9" fmla="*/ 71 h 92"/>
                <a:gd name="T10" fmla="*/ 19 w 97"/>
                <a:gd name="T11" fmla="*/ 92 h 92"/>
                <a:gd name="T12" fmla="*/ 31 w 97"/>
                <a:gd name="T13" fmla="*/ 56 h 92"/>
                <a:gd name="T14" fmla="*/ 0 w 97"/>
                <a:gd name="T15" fmla="*/ 35 h 92"/>
                <a:gd name="T16" fmla="*/ 36 w 97"/>
                <a:gd name="T17" fmla="*/ 35 h 92"/>
                <a:gd name="T18" fmla="*/ 47 w 97"/>
                <a:gd name="T19" fmla="*/ 0 h 92"/>
                <a:gd name="T20" fmla="*/ 59 w 97"/>
                <a:gd name="T21" fmla="*/ 35 h 92"/>
                <a:gd name="T22" fmla="*/ 59 w 97"/>
                <a:gd name="T23" fmla="*/ 35 h 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2">
                  <a:moveTo>
                    <a:pt x="59" y="35"/>
                  </a:moveTo>
                  <a:lnTo>
                    <a:pt x="97" y="35"/>
                  </a:lnTo>
                  <a:lnTo>
                    <a:pt x="66" y="56"/>
                  </a:lnTo>
                  <a:lnTo>
                    <a:pt x="78" y="92"/>
                  </a:lnTo>
                  <a:lnTo>
                    <a:pt x="47" y="71"/>
                  </a:lnTo>
                  <a:lnTo>
                    <a:pt x="19" y="92"/>
                  </a:lnTo>
                  <a:lnTo>
                    <a:pt x="31" y="56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47" y="0"/>
                  </a:lnTo>
                  <a:lnTo>
                    <a:pt x="59" y="35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65" name="Freeform 137"/>
            <p:cNvSpPr>
              <a:spLocks noChangeAspect="1"/>
            </p:cNvSpPr>
            <p:nvPr userDrawn="1"/>
          </p:nvSpPr>
          <p:spPr bwMode="auto">
            <a:xfrm>
              <a:off x="6763" y="2133"/>
              <a:ext cx="97" cy="92"/>
            </a:xfrm>
            <a:custGeom>
              <a:avLst/>
              <a:gdLst>
                <a:gd name="T0" fmla="*/ 60 w 97"/>
                <a:gd name="T1" fmla="*/ 33 h 92"/>
                <a:gd name="T2" fmla="*/ 97 w 97"/>
                <a:gd name="T3" fmla="*/ 33 h 92"/>
                <a:gd name="T4" fmla="*/ 67 w 97"/>
                <a:gd name="T5" fmla="*/ 57 h 92"/>
                <a:gd name="T6" fmla="*/ 78 w 97"/>
                <a:gd name="T7" fmla="*/ 92 h 92"/>
                <a:gd name="T8" fmla="*/ 48 w 97"/>
                <a:gd name="T9" fmla="*/ 71 h 92"/>
                <a:gd name="T10" fmla="*/ 17 w 97"/>
                <a:gd name="T11" fmla="*/ 92 h 92"/>
                <a:gd name="T12" fmla="*/ 29 w 97"/>
                <a:gd name="T13" fmla="*/ 57 h 92"/>
                <a:gd name="T14" fmla="*/ 0 w 97"/>
                <a:gd name="T15" fmla="*/ 33 h 92"/>
                <a:gd name="T16" fmla="*/ 36 w 97"/>
                <a:gd name="T17" fmla="*/ 33 h 92"/>
                <a:gd name="T18" fmla="*/ 48 w 97"/>
                <a:gd name="T19" fmla="*/ 0 h 92"/>
                <a:gd name="T20" fmla="*/ 60 w 97"/>
                <a:gd name="T21" fmla="*/ 33 h 92"/>
                <a:gd name="T22" fmla="*/ 60 w 97"/>
                <a:gd name="T23" fmla="*/ 33 h 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" h="92">
                  <a:moveTo>
                    <a:pt x="60" y="33"/>
                  </a:moveTo>
                  <a:lnTo>
                    <a:pt x="97" y="33"/>
                  </a:lnTo>
                  <a:lnTo>
                    <a:pt x="67" y="57"/>
                  </a:lnTo>
                  <a:lnTo>
                    <a:pt x="78" y="92"/>
                  </a:lnTo>
                  <a:lnTo>
                    <a:pt x="48" y="71"/>
                  </a:lnTo>
                  <a:lnTo>
                    <a:pt x="17" y="92"/>
                  </a:lnTo>
                  <a:lnTo>
                    <a:pt x="29" y="57"/>
                  </a:lnTo>
                  <a:lnTo>
                    <a:pt x="0" y="33"/>
                  </a:lnTo>
                  <a:lnTo>
                    <a:pt x="36" y="33"/>
                  </a:lnTo>
                  <a:lnTo>
                    <a:pt x="48" y="0"/>
                  </a:lnTo>
                  <a:lnTo>
                    <a:pt x="60" y="3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1809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859338" y="2197100"/>
            <a:ext cx="3816350" cy="1412875"/>
          </a:xfrm>
        </p:spPr>
        <p:txBody>
          <a:bodyPr anchor="b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Click to edit Master title style</a:t>
            </a:r>
          </a:p>
        </p:txBody>
      </p:sp>
      <p:sp>
        <p:nvSpPr>
          <p:cNvPr id="1809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4900"/>
            <a:ext cx="3816350" cy="2528888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ct val="0"/>
              </a:spcBef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22241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│</a:t>
            </a:r>
            <a:r>
              <a:rPr lang="fr-FR" sz="1800">
                <a:solidFill>
                  <a:srgbClr val="000000"/>
                </a:solidFill>
              </a:rPr>
              <a:t> </a:t>
            </a:r>
            <a:fld id="{11E9AE90-D6CA-4992-A25A-9C0DA22DA33A}" type="slidenum">
              <a:rPr lang="fr-FR" sz="1200" baseline="300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 sz="1200" baseline="30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273580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g_1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F51AB0-6521-414C-A469-B1B9FBF00A7D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4650" y="6143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BDC515-587D-4172-BEF0-FE724C79C630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80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g_2_beloldal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B18011-20F3-4F62-8190-F95429E05BDD}" type="datetimeFigureOut">
              <a:rPr lang="hu-HU"/>
              <a:pPr>
                <a:defRPr/>
              </a:pPr>
              <a:t>2014.09.24.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B89D54F-0DD5-4280-A2AD-AFF8C3396D9F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804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8386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196975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808387" name="Rectangle 3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12738" y="6364288"/>
            <a:ext cx="22431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2200" smtClean="0">
                <a:solidFill>
                  <a:srgbClr val="13409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r-FR" dirty="0"/>
              <a:t>│ </a:t>
            </a:r>
            <a:fld id="{83321229-84D5-41CA-93C0-8B2991DC74A3}" type="slidenum">
              <a:rPr lang="fr-FR" sz="1200" baseline="30000"/>
              <a:pPr>
                <a:defRPr/>
              </a:pPr>
              <a:t>‹#›</a:t>
            </a:fld>
            <a:endParaRPr lang="fr-FR" sz="1200" baseline="30000" dirty="0"/>
          </a:p>
        </p:txBody>
      </p:sp>
      <p:sp>
        <p:nvSpPr>
          <p:cNvPr id="1808388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33375"/>
            <a:ext cx="77152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pic>
        <p:nvPicPr>
          <p:cNvPr id="3077" name="Picture 64" descr="LOGO CE_horizontal_HU_quadr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13" y="6145213"/>
            <a:ext cx="19716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08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8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808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8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08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8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808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8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08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8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808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838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083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0838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083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0838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083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0838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083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0838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083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083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08388" grpId="0"/>
    </p:bld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683568" y="306896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hu-HU" sz="2800" b="1" dirty="0" smtClean="0">
                <a:latin typeface="Cambria" pitchFamily="18" charset="0"/>
              </a:rPr>
              <a:t>Európai Területi Együttműködési Programok 2014-2020</a:t>
            </a:r>
            <a:endParaRPr lang="hu-HU" sz="3200" dirty="0" smtClean="0">
              <a:latin typeface="Cambria" pitchFamily="18" charset="0"/>
            </a:endParaRPr>
          </a:p>
        </p:txBody>
      </p:sp>
      <p:sp>
        <p:nvSpPr>
          <p:cNvPr id="16387" name="Subtitle 2"/>
          <p:cNvSpPr>
            <a:spLocks noGrp="1"/>
          </p:cNvSpPr>
          <p:nvPr>
            <p:ph type="subTitle" idx="1"/>
          </p:nvPr>
        </p:nvSpPr>
        <p:spPr>
          <a:xfrm>
            <a:off x="395536" y="4725144"/>
            <a:ext cx="8280920" cy="1296144"/>
          </a:xfrm>
        </p:spPr>
        <p:txBody>
          <a:bodyPr>
            <a:noAutofit/>
          </a:bodyPr>
          <a:lstStyle/>
          <a:p>
            <a:pPr eaLnBrk="1" hangingPunct="1"/>
            <a:endParaRPr lang="hu-HU" sz="1000" dirty="0" smtClean="0"/>
          </a:p>
          <a:p>
            <a:pPr eaLnBrk="1" hangingPunct="1"/>
            <a:r>
              <a:rPr lang="hu-HU" sz="2200" dirty="0" smtClean="0">
                <a:latin typeface="Cambria" pitchFamily="18" charset="0"/>
              </a:rPr>
              <a:t>Győr, 2014. szeptember 24.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6" y="1289291"/>
            <a:ext cx="8444235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defRPr/>
            </a:pPr>
            <a:r>
              <a:rPr lang="hu-HU" sz="2200" b="1" u="sng" dirty="0" smtClean="0">
                <a:latin typeface="Cambria" pitchFamily="18" charset="0"/>
                <a:cs typeface="Times New Roman" pitchFamily="18" charset="0"/>
              </a:rPr>
              <a:t>Az ETE operatív programok (OP) készítésének sajátosságai:</a:t>
            </a:r>
          </a:p>
          <a:p>
            <a:pPr marL="396000" lvl="2" indent="-396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100" b="1" dirty="0" smtClean="0">
                <a:latin typeface="+mn-lt"/>
                <a:ea typeface="ＭＳ Ｐゴシック" pitchFamily="-84" charset="-128"/>
              </a:rPr>
              <a:t>nemzetközi </a:t>
            </a:r>
            <a:r>
              <a:rPr lang="hu-HU" sz="2100" b="1" dirty="0">
                <a:latin typeface="+mn-lt"/>
                <a:ea typeface="ＭＳ Ｐゴシック" pitchFamily="-84" charset="-128"/>
              </a:rPr>
              <a:t>tervezési munkacsoportok</a:t>
            </a:r>
            <a:r>
              <a:rPr lang="hu-HU" sz="2100" dirty="0">
                <a:latin typeface="+mn-lt"/>
                <a:ea typeface="ＭＳ Ｐゴシック" pitchFamily="-84" charset="-128"/>
              </a:rPr>
              <a:t> </a:t>
            </a:r>
            <a:r>
              <a:rPr lang="hu-HU" sz="2100" dirty="0" smtClean="0">
                <a:latin typeface="+mn-lt"/>
                <a:ea typeface="ＭＳ Ｐゴシック" pitchFamily="-84" charset="-128"/>
              </a:rPr>
              <a:t>keretében, az érintett partnerországok képviselőinek részvételével, külső (OP-t író, ex-ante és SKV) szakértők bevonásával készülnek;</a:t>
            </a:r>
            <a:endParaRPr lang="hu-HU" sz="2100" dirty="0">
              <a:latin typeface="+mn-lt"/>
              <a:ea typeface="ＭＳ Ｐゴシック" pitchFamily="-84" charset="-128"/>
            </a:endParaRPr>
          </a:p>
          <a:p>
            <a:pPr marL="396000" indent="-396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100" dirty="0" smtClean="0">
                <a:latin typeface="+mn-lt"/>
                <a:ea typeface="ＭＳ Ｐゴシック" pitchFamily="-84" charset="-128"/>
              </a:rPr>
              <a:t>esetükben is alkalmazandó a kohéziós rendeletekben szereplő ún. </a:t>
            </a:r>
            <a:r>
              <a:rPr lang="hu-HU" sz="2100" b="1" dirty="0" smtClean="0">
                <a:latin typeface="+mn-lt"/>
                <a:ea typeface="ＭＳ Ｐゴシック" pitchFamily="-84" charset="-128"/>
              </a:rPr>
              <a:t>tematikus </a:t>
            </a:r>
            <a:r>
              <a:rPr lang="hu-HU" sz="2100" b="1" dirty="0">
                <a:latin typeface="+mn-lt"/>
                <a:ea typeface="ＭＳ Ｐゴシック" pitchFamily="-84" charset="-128"/>
              </a:rPr>
              <a:t>koncentráció</a:t>
            </a:r>
            <a:r>
              <a:rPr lang="hu-HU" sz="2100" dirty="0">
                <a:latin typeface="+mn-lt"/>
                <a:ea typeface="ＭＳ Ｐゴシック" pitchFamily="-84" charset="-128"/>
              </a:rPr>
              <a:t>: a források 80%-át maximum 4 tematikus célkitűzésre kell fordítani (CBC, transznacionális</a:t>
            </a:r>
            <a:r>
              <a:rPr lang="hu-HU" sz="2100" dirty="0" smtClean="0">
                <a:latin typeface="+mn-lt"/>
                <a:ea typeface="ＭＳ Ｐゴシック" pitchFamily="-84" charset="-128"/>
              </a:rPr>
              <a:t>);</a:t>
            </a:r>
          </a:p>
          <a:p>
            <a:pPr marL="396000" indent="-396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100" b="1" dirty="0" smtClean="0">
                <a:latin typeface="+mn-lt"/>
                <a:ea typeface="ＭＳ Ｐゴシック" pitchFamily="-84" charset="-128"/>
              </a:rPr>
              <a:t>Programterület igényeinek, szükségleteinek </a:t>
            </a:r>
            <a:r>
              <a:rPr lang="hu-HU" sz="2100" dirty="0" smtClean="0">
                <a:latin typeface="+mn-lt"/>
                <a:ea typeface="ＭＳ Ｐゴシック" pitchFamily="-84" charset="-128"/>
              </a:rPr>
              <a:t>figyelembe vétele;</a:t>
            </a:r>
            <a:endParaRPr lang="hu-HU" sz="2100" dirty="0">
              <a:latin typeface="+mn-lt"/>
              <a:ea typeface="ＭＳ Ｐゴシック" pitchFamily="-84" charset="-128"/>
            </a:endParaRPr>
          </a:p>
          <a:p>
            <a:pPr marL="396000" indent="-396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100" b="1" dirty="0">
                <a:latin typeface="+mn-lt"/>
                <a:ea typeface="ＭＳ Ｐゴシック" pitchFamily="-84" charset="-128"/>
              </a:rPr>
              <a:t>egy prioritástengely egy tematikus </a:t>
            </a:r>
            <a:r>
              <a:rPr lang="hu-HU" sz="2100" b="1" dirty="0" smtClean="0">
                <a:latin typeface="+mn-lt"/>
                <a:ea typeface="ＭＳ Ｐゴシック" pitchFamily="-84" charset="-128"/>
              </a:rPr>
              <a:t>célkitűzés</a:t>
            </a:r>
            <a:r>
              <a:rPr lang="hu-HU" sz="2100" dirty="0" smtClean="0">
                <a:latin typeface="+mn-lt"/>
                <a:ea typeface="ＭＳ Ｐゴシック" pitchFamily="-84" charset="-128"/>
              </a:rPr>
              <a:t>t kell, hogy szolgáljon (melytől csak kivételes és </a:t>
            </a:r>
            <a:r>
              <a:rPr lang="hu-HU" sz="2100" dirty="0">
                <a:latin typeface="+mn-lt"/>
                <a:ea typeface="ＭＳ Ｐゴシック" pitchFamily="-84" charset="-128"/>
              </a:rPr>
              <a:t>indoklással alátámasztott esetben </a:t>
            </a:r>
            <a:r>
              <a:rPr lang="hu-HU" sz="2100" dirty="0" smtClean="0">
                <a:latin typeface="+mn-lt"/>
                <a:ea typeface="ＭＳ Ｐゴシック" pitchFamily="-84" charset="-128"/>
              </a:rPr>
              <a:t>lehet eltérni);</a:t>
            </a:r>
            <a:endParaRPr lang="hu-HU" sz="2100" dirty="0">
              <a:latin typeface="+mn-lt"/>
              <a:ea typeface="ＭＳ Ｐゴシック" pitchFamily="-84" charset="-128"/>
            </a:endParaRPr>
          </a:p>
          <a:p>
            <a:pPr marL="396000" lvl="2" indent="-396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100" dirty="0" smtClean="0">
                <a:latin typeface="+mn-lt"/>
                <a:ea typeface="ＭＳ Ｐゴシック" pitchFamily="-84" charset="-128"/>
              </a:rPr>
              <a:t>az </a:t>
            </a:r>
            <a:r>
              <a:rPr lang="hu-HU" sz="2100" b="1" dirty="0" smtClean="0">
                <a:latin typeface="+mn-lt"/>
                <a:ea typeface="ＭＳ Ｐゴシック" pitchFamily="-84" charset="-128"/>
              </a:rPr>
              <a:t>OP benyújtás </a:t>
            </a:r>
            <a:r>
              <a:rPr lang="hu-HU" sz="2100" dirty="0" smtClean="0">
                <a:latin typeface="+mn-lt"/>
                <a:ea typeface="ＭＳ Ｐゴシック" pitchFamily="-84" charset="-128"/>
              </a:rPr>
              <a:t>feltétele: (1) a tervezetek véglegesítése a nemzetközi munkacsoportokban, (2) nemzeti jóváhagyás valamennyi partnerországban, (3) egyetértési nyilatkozat aláírása (az OP tartalmának elfogadásáról, valamint a kötelező nemzeti hozzájárulás megfizetéséről)</a:t>
            </a:r>
            <a:endParaRPr lang="hu-HU" sz="2100" dirty="0">
              <a:latin typeface="+mn-lt"/>
              <a:ea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219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6" y="1289291"/>
            <a:ext cx="844423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</a:rPr>
              <a:t>a </a:t>
            </a:r>
            <a:r>
              <a:rPr lang="hu-HU" dirty="0">
                <a:latin typeface="+mn-lt"/>
              </a:rPr>
              <a:t>kutatás, a technológiai fejlesztés és az innováció erősítése; </a:t>
            </a: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</a:rPr>
              <a:t>az információs és kommunikációs technológiákhoz </a:t>
            </a:r>
            <a:r>
              <a:rPr lang="hu-HU" dirty="0">
                <a:latin typeface="+mn-lt"/>
              </a:rPr>
              <a:t>való hozzáférésnek, azok használatának és minőségének a javítása; </a:t>
            </a: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</a:rPr>
              <a:t>a </a:t>
            </a:r>
            <a:r>
              <a:rPr lang="hu-HU" dirty="0">
                <a:latin typeface="+mn-lt"/>
              </a:rPr>
              <a:t>kkv-k, </a:t>
            </a:r>
            <a:r>
              <a:rPr lang="hu-HU" dirty="0" smtClean="0">
                <a:latin typeface="+mn-lt"/>
              </a:rPr>
              <a:t>versenyképességének fokozása; </a:t>
            </a:r>
            <a:endParaRPr lang="hu-HU" dirty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</a:rPr>
              <a:t>az </a:t>
            </a:r>
            <a:r>
              <a:rPr lang="hu-HU" dirty="0">
                <a:latin typeface="+mn-lt"/>
              </a:rPr>
              <a:t>alacsony szén-dioxid-kibocsátású gazdaság felé történő </a:t>
            </a:r>
            <a:r>
              <a:rPr lang="hu-HU" dirty="0" smtClean="0">
                <a:latin typeface="+mn-lt"/>
              </a:rPr>
              <a:t>elmozdulás támogatása </a:t>
            </a:r>
            <a:r>
              <a:rPr lang="hu-HU" dirty="0">
                <a:latin typeface="+mn-lt"/>
              </a:rPr>
              <a:t>minden ágazatban; </a:t>
            </a:r>
            <a:endParaRPr lang="hu-HU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</a:rPr>
              <a:t>az </a:t>
            </a:r>
            <a:r>
              <a:rPr lang="hu-HU" dirty="0">
                <a:latin typeface="+mn-lt"/>
              </a:rPr>
              <a:t>éghajlatváltozáshoz való alkalmazkodás, valamint a kockázatok megelőzésének és kezelésének </a:t>
            </a:r>
            <a:r>
              <a:rPr lang="hu-HU" dirty="0" smtClean="0">
                <a:latin typeface="+mn-lt"/>
              </a:rPr>
              <a:t>elősegítése;</a:t>
            </a: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  <a:ea typeface="ＭＳ Ｐゴシック" pitchFamily="-84" charset="-128"/>
              </a:rPr>
              <a:t>a </a:t>
            </a:r>
            <a:r>
              <a:rPr lang="hu-HU" dirty="0">
                <a:latin typeface="+mn-lt"/>
                <a:ea typeface="ＭＳ Ｐゴシック" pitchFamily="-84" charset="-128"/>
              </a:rPr>
              <a:t>környezet megőrzése, védelme, és az erőforrás-hatékonyság elősegítése;</a:t>
            </a:r>
          </a:p>
          <a:p>
            <a:pPr marL="360000" indent="-360000">
              <a:buFont typeface="+mj-lt"/>
              <a:buAutoNum type="arabicPeriod"/>
            </a:pPr>
            <a:r>
              <a:rPr lang="hu-HU" sz="2000" b="1" dirty="0" smtClean="0">
                <a:latin typeface="+mn-lt"/>
                <a:ea typeface="ＭＳ Ｐゴシック" pitchFamily="-84" charset="-128"/>
              </a:rPr>
              <a:t>a </a:t>
            </a:r>
            <a:r>
              <a:rPr lang="hu-HU" sz="2000" b="1" dirty="0">
                <a:latin typeface="+mn-lt"/>
                <a:ea typeface="ＭＳ Ｐゴシック" pitchFamily="-84" charset="-128"/>
              </a:rPr>
              <a:t>fenntartható közlekedés </a:t>
            </a:r>
            <a:r>
              <a:rPr lang="hu-HU" sz="2000" b="1" dirty="0" smtClean="0">
                <a:latin typeface="+mn-lt"/>
                <a:ea typeface="ＭＳ Ｐゴシック" pitchFamily="-84" charset="-128"/>
              </a:rPr>
              <a:t>támogatása </a:t>
            </a:r>
            <a:r>
              <a:rPr lang="hu-HU" sz="2000" b="1" dirty="0">
                <a:latin typeface="+mn-lt"/>
                <a:ea typeface="ＭＳ Ｐゴシック" pitchFamily="-84" charset="-128"/>
              </a:rPr>
              <a:t>és a szűk keresztmetszetek </a:t>
            </a:r>
            <a:r>
              <a:rPr lang="hu-HU" sz="2000" b="1" dirty="0" smtClean="0">
                <a:latin typeface="+mn-lt"/>
                <a:ea typeface="ＭＳ Ｐゴシック" pitchFamily="-84" charset="-128"/>
              </a:rPr>
              <a:t>eltávolítása az alapvető fontosságú </a:t>
            </a:r>
            <a:r>
              <a:rPr lang="hu-HU" sz="2000" b="1" dirty="0">
                <a:latin typeface="+mn-lt"/>
                <a:ea typeface="ＭＳ Ｐゴシック" pitchFamily="-84" charset="-128"/>
              </a:rPr>
              <a:t>hálózati </a:t>
            </a:r>
            <a:r>
              <a:rPr lang="hu-HU" sz="2000" b="1" dirty="0" smtClean="0">
                <a:latin typeface="+mn-lt"/>
                <a:ea typeface="ＭＳ Ｐゴシック" pitchFamily="-84" charset="-128"/>
              </a:rPr>
              <a:t>infrastruktúrákból</a:t>
            </a: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  <a:ea typeface="ＭＳ Ｐゴシック" pitchFamily="-84" charset="-128"/>
              </a:rPr>
              <a:t>a fenntartható és minőségi foglalkoztatás és a munkavállalói mobilitás ösztönzése</a:t>
            </a: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  <a:ea typeface="ＭＳ Ｐゴシック" pitchFamily="-84" charset="-128"/>
              </a:rPr>
              <a:t>a </a:t>
            </a:r>
            <a:r>
              <a:rPr lang="hu-HU" dirty="0">
                <a:latin typeface="+mn-lt"/>
                <a:ea typeface="ＭＳ Ｐゴシック" pitchFamily="-84" charset="-128"/>
              </a:rPr>
              <a:t>társadalmi befogadás előmozdítása és a szegénység és mindenfajta diszkrimináció elleni </a:t>
            </a:r>
            <a:r>
              <a:rPr lang="hu-HU" dirty="0" smtClean="0">
                <a:latin typeface="+mn-lt"/>
                <a:ea typeface="ＭＳ Ｐゴシック" pitchFamily="-84" charset="-128"/>
              </a:rPr>
              <a:t>küzdelem;</a:t>
            </a: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  <a:ea typeface="ＭＳ Ｐゴシック" pitchFamily="-84" charset="-128"/>
              </a:rPr>
              <a:t>beruházás </a:t>
            </a:r>
            <a:r>
              <a:rPr lang="hu-HU" dirty="0">
                <a:latin typeface="+mn-lt"/>
                <a:ea typeface="ＭＳ Ｐゴシック" pitchFamily="-84" charset="-128"/>
              </a:rPr>
              <a:t>az oktatásba, képzésbe, szakképzésbe a készségekért és az egész életen át tartó </a:t>
            </a:r>
            <a:r>
              <a:rPr lang="hu-HU" dirty="0" smtClean="0">
                <a:latin typeface="+mn-lt"/>
                <a:ea typeface="ＭＳ Ｐゴシック" pitchFamily="-84" charset="-128"/>
              </a:rPr>
              <a:t>tanulásért;</a:t>
            </a:r>
            <a:endParaRPr lang="hu-HU" dirty="0">
              <a:latin typeface="+mn-lt"/>
              <a:ea typeface="ＭＳ Ｐゴシック" pitchFamily="-84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hu-HU" dirty="0" smtClean="0">
                <a:latin typeface="+mn-lt"/>
                <a:ea typeface="ＭＳ Ｐゴシック" pitchFamily="-84" charset="-128"/>
              </a:rPr>
              <a:t>a </a:t>
            </a:r>
            <a:r>
              <a:rPr lang="hu-HU" dirty="0">
                <a:latin typeface="+mn-lt"/>
                <a:ea typeface="ＭＳ Ｐゴシック" pitchFamily="-84" charset="-128"/>
              </a:rPr>
              <a:t>közintézményi kapacitásának javítása és a közigazgatás hatékonyságának </a:t>
            </a:r>
            <a:r>
              <a:rPr lang="hu-HU" dirty="0" smtClean="0">
                <a:latin typeface="+mn-lt"/>
                <a:ea typeface="ＭＳ Ｐゴシック" pitchFamily="-84" charset="-128"/>
              </a:rPr>
              <a:t>fokozása, intézmények közötti együttműködés</a:t>
            </a:r>
            <a:endParaRPr lang="hu-HU" dirty="0">
              <a:latin typeface="+mn-lt"/>
              <a:ea typeface="ＭＳ Ｐゴシック" pitchFamily="-84" charset="-128"/>
            </a:endParaRPr>
          </a:p>
        </p:txBody>
      </p:sp>
      <p:sp>
        <p:nvSpPr>
          <p:cNvPr id="3" name="Cím 1"/>
          <p:cNvSpPr txBox="1">
            <a:spLocks/>
          </p:cNvSpPr>
          <p:nvPr/>
        </p:nvSpPr>
        <p:spPr bwMode="auto">
          <a:xfrm>
            <a:off x="323528" y="260648"/>
            <a:ext cx="8444235" cy="792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>
              <a:defRPr/>
            </a:pPr>
            <a:r>
              <a:rPr lang="hu-HU" sz="24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+mj-ea"/>
                <a:cs typeface="Times New Roman" pitchFamily="18" charset="0"/>
              </a:rPr>
              <a:t>Tematikus célkitűzések</a:t>
            </a:r>
          </a:p>
        </p:txBody>
      </p:sp>
    </p:spTree>
    <p:extLst>
      <p:ext uri="{BB962C8B-B14F-4D97-AF65-F5344CB8AC3E}">
        <p14:creationId xmlns:p14="http://schemas.microsoft.com/office/powerpoint/2010/main" val="357608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 bwMode="auto">
          <a:xfrm>
            <a:off x="323528" y="260648"/>
            <a:ext cx="8444235" cy="792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>
              <a:defRPr/>
            </a:pPr>
            <a:r>
              <a:rPr lang="hu-HU" sz="24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+mj-ea"/>
                <a:cs typeface="Times New Roman" pitchFamily="18" charset="0"/>
              </a:rPr>
              <a:t>Infrastruktúrafejlesztés</a:t>
            </a:r>
          </a:p>
        </p:txBody>
      </p:sp>
      <p:sp>
        <p:nvSpPr>
          <p:cNvPr id="4" name="Téglalap 3"/>
          <p:cNvSpPr/>
          <p:nvPr/>
        </p:nvSpPr>
        <p:spPr>
          <a:xfrm>
            <a:off x="467544" y="1268760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>
              <a:buFont typeface="+mj-lt"/>
              <a:buAutoNum type="arabicPeriod" startAt="7"/>
            </a:pPr>
            <a:r>
              <a:rPr lang="hu-HU" b="1" dirty="0">
                <a:ea typeface="ＭＳ Ｐゴシック" pitchFamily="-84" charset="-128"/>
              </a:rPr>
              <a:t>a fenntartható közlekedés támogatása és a szűk keresztmetszetek eltávolítása az alapvető fontosságú hálózati </a:t>
            </a:r>
            <a:r>
              <a:rPr lang="hu-HU" b="1" dirty="0" smtClean="0">
                <a:ea typeface="ＭＳ Ｐゴシック" pitchFamily="-84" charset="-128"/>
              </a:rPr>
              <a:t>infrastruktúrákból az alábbiak révén:</a:t>
            </a:r>
          </a:p>
          <a:p>
            <a:pPr marL="360000" indent="-360000">
              <a:buFont typeface="+mj-lt"/>
              <a:buAutoNum type="arabicPeriod" startAt="7"/>
            </a:pPr>
            <a:endParaRPr lang="hu-HU" b="1" dirty="0">
              <a:ea typeface="ＭＳ Ｐゴシック" pitchFamily="-84" charset="-128"/>
            </a:endParaRPr>
          </a:p>
          <a:p>
            <a:endParaRPr lang="hu-HU" b="1" dirty="0">
              <a:ea typeface="ＭＳ Ｐゴシック" pitchFamily="-84" charset="-128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864504"/>
              </p:ext>
            </p:extLst>
          </p:nvPr>
        </p:nvGraphicFramePr>
        <p:xfrm>
          <a:off x="395537" y="2276873"/>
          <a:ext cx="8291264" cy="39440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91264"/>
              </a:tblGrid>
              <a:tr h="129614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1800" b="0" dirty="0">
                          <a:solidFill>
                            <a:schemeClr val="tx1"/>
                          </a:solidFill>
                          <a:effectLst/>
                        </a:rPr>
                        <a:t>(a) multimodális egységes európai közlekedési térség támogatása a transzeurópai közlekedési hálózatba (TEN-T) való beruházás által;</a:t>
                      </a:r>
                      <a:endParaRPr lang="hu-H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1800" b="0" dirty="0">
                          <a:solidFill>
                            <a:schemeClr val="tx1"/>
                          </a:solidFill>
                          <a:effectLst/>
                        </a:rPr>
                        <a:t>(b) a regionális mobilitás fokozása a másodrangú és harmadrangú csomópontok TEN-T infrastruktúrához </a:t>
                      </a:r>
                      <a:r>
                        <a:rPr lang="hu-H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– többek között a multimodális csomópontokhoz - történő kapcsolásával;</a:t>
                      </a:r>
                      <a:endParaRPr lang="hu-H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76" marR="43576" marT="0" marB="0" anchor="b">
                    <a:noFill/>
                  </a:tcPr>
                </a:tc>
              </a:tr>
              <a:tr h="12481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tx1"/>
                          </a:solidFill>
                          <a:effectLst/>
                        </a:rPr>
                        <a:t>(c) a környezetbarát </a:t>
                      </a:r>
                      <a:r>
                        <a:rPr lang="hu-HU" sz="18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(többek között </a:t>
                      </a:r>
                      <a:r>
                        <a:rPr lang="hu-HU" sz="1800" b="0" u="none" dirty="0">
                          <a:solidFill>
                            <a:schemeClr val="tx1"/>
                          </a:solidFill>
                          <a:effectLst/>
                        </a:rPr>
                        <a:t>az alacsony </a:t>
                      </a:r>
                      <a:r>
                        <a:rPr lang="hu-HU" sz="18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zajkibocsátású) </a:t>
                      </a:r>
                      <a:r>
                        <a:rPr lang="hu-HU" sz="1800" b="0" dirty="0">
                          <a:solidFill>
                            <a:schemeClr val="tx1"/>
                          </a:solidFill>
                          <a:effectLst/>
                        </a:rPr>
                        <a:t>és alacsony szén-dioxid-kibocsátású közlekedési </a:t>
                      </a:r>
                      <a:r>
                        <a:rPr lang="hu-H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rendszerek, többek között belvízi</a:t>
                      </a:r>
                      <a:r>
                        <a:rPr lang="hu-HU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és hajózási útvonalak, kikötők, multimodális összeköttetések és repülőtéri infrastruktúrák fejlesztése, korszerűsítése a fenntartható regionális és helyi mobilitás előmozdítása érdekében</a:t>
                      </a:r>
                      <a:r>
                        <a:rPr lang="hu-HU" sz="1800" b="0" u="sng" dirty="0" smtClean="0">
                          <a:solidFill>
                            <a:schemeClr val="tx1"/>
                          </a:solidFill>
                          <a:effectLst/>
                        </a:rPr>
                        <a:t>;</a:t>
                      </a:r>
                      <a:endParaRPr lang="hu-H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76" marR="43576" marT="0" marB="0" anchor="b">
                    <a:noFill/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hu-HU" sz="1800" b="0" dirty="0">
                          <a:solidFill>
                            <a:schemeClr val="tx1"/>
                          </a:solidFill>
                          <a:effectLst/>
                        </a:rPr>
                        <a:t>(d) átfogó, </a:t>
                      </a:r>
                      <a:r>
                        <a:rPr lang="hu-H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magas szintű </a:t>
                      </a:r>
                      <a:r>
                        <a:rPr lang="hu-HU" sz="1800" b="0" dirty="0">
                          <a:solidFill>
                            <a:schemeClr val="tx1"/>
                          </a:solidFill>
                          <a:effectLst/>
                        </a:rPr>
                        <a:t>és </a:t>
                      </a:r>
                      <a:r>
                        <a:rPr lang="hu-HU" sz="1800" b="0" dirty="0" err="1">
                          <a:solidFill>
                            <a:schemeClr val="tx1"/>
                          </a:solidFill>
                          <a:effectLst/>
                        </a:rPr>
                        <a:t>interoperábilis</a:t>
                      </a:r>
                      <a:r>
                        <a:rPr lang="hu-HU" sz="1800" b="0" dirty="0">
                          <a:solidFill>
                            <a:schemeClr val="tx1"/>
                          </a:solidFill>
                          <a:effectLst/>
                        </a:rPr>
                        <a:t> vasúti rendszerek kifejlesztése és </a:t>
                      </a:r>
                      <a:r>
                        <a:rPr lang="hu-HU" sz="18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helyreállítása, </a:t>
                      </a:r>
                      <a:r>
                        <a:rPr lang="hu-HU" sz="1800" b="0" u="none" dirty="0">
                          <a:solidFill>
                            <a:schemeClr val="tx1"/>
                          </a:solidFill>
                          <a:effectLst/>
                        </a:rPr>
                        <a:t>valamint a </a:t>
                      </a:r>
                      <a:r>
                        <a:rPr lang="hu-HU" sz="18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zajcsökkentő intézkedések előmozdítása;</a:t>
                      </a:r>
                      <a:endParaRPr lang="hu-HU" sz="1800" b="0" u="none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76" marR="43576" marT="0" marB="0" anchor="b">
                    <a:noFill/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600" b="0" dirty="0">
                          <a:solidFill>
                            <a:schemeClr val="tx1"/>
                          </a:solidFill>
                          <a:effectLst/>
                        </a:rPr>
                        <a:t>(e) </a:t>
                      </a:r>
                      <a:r>
                        <a:rPr lang="hu-HU" sz="1600" b="0" u="none" dirty="0">
                          <a:solidFill>
                            <a:schemeClr val="tx1"/>
                          </a:solidFill>
                          <a:effectLst/>
                        </a:rPr>
                        <a:t>az energiahatékonyság és ellátásbiztonság javítása </a:t>
                      </a:r>
                      <a:r>
                        <a:rPr lang="hu-HU" sz="16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intelligens </a:t>
                      </a:r>
                      <a:r>
                        <a:rPr lang="hu-HU" sz="1600" b="0" u="none" dirty="0" err="1" smtClean="0">
                          <a:solidFill>
                            <a:schemeClr val="tx1"/>
                          </a:solidFill>
                          <a:effectLst/>
                        </a:rPr>
                        <a:t>energiaelosztó</a:t>
                      </a:r>
                      <a:r>
                        <a:rPr lang="hu-HU" sz="16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hu-HU" sz="1600" b="0" u="none" dirty="0" err="1" smtClean="0">
                          <a:solidFill>
                            <a:schemeClr val="tx1"/>
                          </a:solidFill>
                          <a:effectLst/>
                        </a:rPr>
                        <a:t>-tároló</a:t>
                      </a:r>
                      <a:r>
                        <a:rPr lang="hu-HU" sz="16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 és átviteli rendszerek kialakításával és a megújuló</a:t>
                      </a:r>
                      <a:r>
                        <a:rPr lang="hu-HU" sz="1600" b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 erőforrásokat használó megosztott termelés integrálásával</a:t>
                      </a:r>
                      <a:r>
                        <a:rPr lang="hu-HU" sz="16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hu-HU" sz="1600" b="0" u="none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76" marR="43576" marT="0" marB="0" anchor="b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119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323528" y="332656"/>
            <a:ext cx="8456117" cy="7127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 smtClean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Határon átnyúló együttműködési programok 2014-2020</a:t>
            </a:r>
            <a:endParaRPr lang="hu-HU" sz="2200" b="1" dirty="0">
              <a:solidFill>
                <a:srgbClr val="948A54"/>
              </a:solidFill>
              <a:latin typeface="Cambria" pitchFamily="18" charset="0"/>
              <a:ea typeface="+mj-ea"/>
              <a:cs typeface="Arial" charset="0"/>
              <a:sym typeface="Wingdings" pitchFamily="2" charset="2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07504" y="1268760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000" dirty="0" smtClean="0">
                <a:latin typeface="Cambria" pitchFamily="18" charset="0"/>
              </a:rPr>
              <a:t>1034/2013 (II.1.) Korm. Rend. </a:t>
            </a:r>
            <a:r>
              <a:rPr lang="hu-HU" sz="2000" dirty="0">
                <a:latin typeface="Cambria" pitchFamily="18" charset="0"/>
              </a:rPr>
              <a:t>a</a:t>
            </a:r>
            <a:r>
              <a:rPr lang="hu-HU" sz="2000" dirty="0" smtClean="0">
                <a:latin typeface="Cambria" pitchFamily="18" charset="0"/>
              </a:rPr>
              <a:t>lapján a Miniszterelnökség első helyen felelős a határ menti programok tervezéséért és az együttműködési programok tartalmáért.</a:t>
            </a:r>
          </a:p>
          <a:p>
            <a:endParaRPr lang="hu-HU" sz="2000" dirty="0" smtClean="0">
              <a:latin typeface="Cambria" pitchFamily="18" charset="0"/>
            </a:endParaRPr>
          </a:p>
          <a:p>
            <a:r>
              <a:rPr lang="hu-HU" sz="2000" b="1" u="sng" dirty="0" smtClean="0">
                <a:latin typeface="Cambria" pitchFamily="18" charset="0"/>
              </a:rPr>
              <a:t>Kétoldalú programok </a:t>
            </a:r>
            <a:r>
              <a:rPr lang="hu-HU" sz="2000" dirty="0" smtClean="0">
                <a:latin typeface="Cambria" pitchFamily="18" charset="0"/>
              </a:rPr>
              <a:t>(ukrán határszakasz:négyoldalú):</a:t>
            </a:r>
          </a:p>
          <a:p>
            <a:pPr algn="just"/>
            <a:r>
              <a:rPr lang="hu-HU" sz="2000" dirty="0" smtClean="0">
                <a:latin typeface="Cambria" pitchFamily="18" charset="0"/>
              </a:rPr>
              <a:t>Célja a határtérség problémáira közös megoldások találása, </a:t>
            </a:r>
            <a:r>
              <a:rPr lang="hu-HU" sz="2000" dirty="0">
                <a:latin typeface="Cambria" pitchFamily="18" charset="0"/>
              </a:rPr>
              <a:t>a közös határ két oldalán található régiók és helyi hatóságok közreműködésével megvalósuló projektek </a:t>
            </a:r>
            <a:r>
              <a:rPr lang="hu-HU" sz="2000" dirty="0" smtClean="0">
                <a:latin typeface="Cambria" pitchFamily="18" charset="0"/>
              </a:rPr>
              <a:t>finanszírozása. </a:t>
            </a:r>
            <a:endParaRPr lang="hu-HU" sz="2000" dirty="0">
              <a:latin typeface="Cambria" pitchFamily="18" charset="0"/>
            </a:endParaRPr>
          </a:p>
          <a:p>
            <a:endParaRPr lang="hu-HU" sz="2000" dirty="0" smtClean="0">
              <a:latin typeface="Cambria" pitchFamily="18" charset="0"/>
            </a:endParaRPr>
          </a:p>
          <a:p>
            <a:r>
              <a:rPr lang="hu-HU" sz="2000" b="1" u="sng" dirty="0" smtClean="0">
                <a:latin typeface="Cambria" pitchFamily="18" charset="0"/>
              </a:rPr>
              <a:t>Közlekedésfejlesztés 2 módja: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Cambria" pitchFamily="18" charset="0"/>
              </a:rPr>
              <a:t>7. tematikus célkitűzés keretén belül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Cambria" pitchFamily="18" charset="0"/>
              </a:rPr>
              <a:t>Más tematikus cél keretében, az adott szakterülethez kapcsolódóan</a:t>
            </a:r>
          </a:p>
          <a:p>
            <a:r>
              <a:rPr lang="hu-HU" sz="2000" dirty="0" smtClean="0">
                <a:latin typeface="Cambria" pitchFamily="18" charset="0"/>
              </a:rPr>
              <a:t>        </a:t>
            </a:r>
            <a:endParaRPr lang="hu-HU" sz="2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41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323528" y="332656"/>
            <a:ext cx="8456117" cy="7127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 smtClean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Határon átnyúló együttműködési programok 2014-2020</a:t>
            </a:r>
            <a:endParaRPr lang="hu-HU" sz="2200" b="1" dirty="0">
              <a:solidFill>
                <a:srgbClr val="948A54"/>
              </a:solidFill>
              <a:latin typeface="Cambria" pitchFamily="18" charset="0"/>
              <a:ea typeface="+mj-ea"/>
              <a:cs typeface="Arial" charset="0"/>
              <a:sym typeface="Wingdings" pitchFamily="2" charset="2"/>
            </a:endParaRP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69255"/>
              </p:ext>
            </p:extLst>
          </p:nvPr>
        </p:nvGraphicFramePr>
        <p:xfrm>
          <a:off x="359531" y="1196752"/>
          <a:ext cx="8384109" cy="5422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338"/>
                <a:gridCol w="1872208"/>
                <a:gridCol w="3392563"/>
              </a:tblGrid>
              <a:tr h="714190">
                <a:tc>
                  <a:txBody>
                    <a:bodyPr/>
                    <a:lstStyle/>
                    <a:p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Ausztria</a:t>
                      </a:r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– Magyarország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92,7</a:t>
                      </a:r>
                      <a:r>
                        <a:rPr lang="hu-H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millió EUR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0" i="0" dirty="0" smtClean="0">
                          <a:solidFill>
                            <a:schemeClr val="tx1"/>
                          </a:solidFill>
                        </a:rPr>
                        <a:t>3d, 6c,6d,</a:t>
                      </a:r>
                      <a:r>
                        <a:rPr lang="hu-HU" sz="2400" b="1" i="0" dirty="0" smtClean="0">
                          <a:solidFill>
                            <a:schemeClr val="tx1"/>
                          </a:solidFill>
                        </a:rPr>
                        <a:t>7b,7c</a:t>
                      </a:r>
                      <a:r>
                        <a:rPr lang="hu-HU" sz="2000" b="0" i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hu-HU" sz="2000" b="0" i="0" baseline="0" dirty="0" smtClean="0">
                          <a:solidFill>
                            <a:schemeClr val="tx1"/>
                          </a:solidFill>
                        </a:rPr>
                        <a:t> 11</a:t>
                      </a:r>
                      <a:endParaRPr lang="hu-HU" sz="2000" b="0" i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42771">
                <a:tc>
                  <a:txBody>
                    <a:bodyPr/>
                    <a:lstStyle/>
                    <a:p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Szlovákia</a:t>
                      </a:r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–</a:t>
                      </a:r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Magyarország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183,3</a:t>
                      </a:r>
                      <a:r>
                        <a:rPr lang="hu-H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millió EUR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0" dirty="0" smtClean="0">
                          <a:solidFill>
                            <a:schemeClr val="tx1"/>
                          </a:solidFill>
                        </a:rPr>
                        <a:t>6c, </a:t>
                      </a:r>
                      <a:r>
                        <a:rPr lang="hu-HU" sz="2400" b="1" dirty="0" smtClean="0">
                          <a:solidFill>
                            <a:schemeClr val="tx1"/>
                          </a:solidFill>
                        </a:rPr>
                        <a:t>7c</a:t>
                      </a:r>
                      <a:r>
                        <a:rPr lang="hu-HU" sz="2000" b="0" dirty="0" smtClean="0">
                          <a:solidFill>
                            <a:schemeClr val="tx1"/>
                          </a:solidFill>
                        </a:rPr>
                        <a:t>, 8b,</a:t>
                      </a:r>
                      <a:r>
                        <a:rPr lang="hu-HU" sz="2000" b="0" baseline="0" dirty="0" smtClean="0">
                          <a:solidFill>
                            <a:schemeClr val="tx1"/>
                          </a:solidFill>
                        </a:rPr>
                        <a:t> 11</a:t>
                      </a:r>
                      <a:endParaRPr lang="hu-HU" sz="2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85976">
                <a:tc>
                  <a:txBody>
                    <a:bodyPr/>
                    <a:lstStyle/>
                    <a:p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Románia</a:t>
                      </a:r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–</a:t>
                      </a:r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Magyarország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204,2 millió EUR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0" dirty="0" smtClean="0">
                          <a:solidFill>
                            <a:schemeClr val="tx1"/>
                          </a:solidFill>
                        </a:rPr>
                        <a:t>6b,6c,</a:t>
                      </a:r>
                      <a:r>
                        <a:rPr lang="hu-HU" sz="2400" b="1" dirty="0" smtClean="0">
                          <a:solidFill>
                            <a:schemeClr val="tx1"/>
                          </a:solidFill>
                        </a:rPr>
                        <a:t>7b,7c</a:t>
                      </a:r>
                      <a:r>
                        <a:rPr lang="hu-HU" sz="2000" b="0" dirty="0" smtClean="0">
                          <a:solidFill>
                            <a:schemeClr val="tx1"/>
                          </a:solidFill>
                        </a:rPr>
                        <a:t>,8b,9a,5b,11</a:t>
                      </a:r>
                      <a:endParaRPr lang="hu-HU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95284">
                <a:tc>
                  <a:txBody>
                    <a:bodyPr/>
                    <a:lstStyle/>
                    <a:p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Magyarország 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–</a:t>
                      </a:r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Horvátország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 millió EUR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0" dirty="0" smtClean="0">
                          <a:solidFill>
                            <a:schemeClr val="tx1"/>
                          </a:solidFill>
                        </a:rPr>
                        <a:t>3b,6c,10,11</a:t>
                      </a: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224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Magyarország – Szerbia (IPA)</a:t>
                      </a: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 millió EUR</a:t>
                      </a:r>
                      <a:endParaRPr lang="hu-HU" sz="22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500" b="0" i="0" dirty="0" smtClean="0">
                          <a:solidFill>
                            <a:schemeClr val="tx1"/>
                          </a:solidFill>
                        </a:rPr>
                        <a:t>Határon átnyúló vízgazdálkodás</a:t>
                      </a:r>
                      <a:r>
                        <a:rPr lang="hu-HU" sz="1500" b="0" i="0" baseline="0" dirty="0" smtClean="0">
                          <a:solidFill>
                            <a:schemeClr val="tx1"/>
                          </a:solidFill>
                        </a:rPr>
                        <a:t> árvízvédelem,</a:t>
                      </a:r>
                    </a:p>
                    <a:p>
                      <a:pPr algn="ctr"/>
                      <a:r>
                        <a:rPr lang="hu-HU" sz="1500" b="0" i="0" baseline="0" dirty="0" smtClean="0">
                          <a:solidFill>
                            <a:schemeClr val="tx1"/>
                          </a:solidFill>
                        </a:rPr>
                        <a:t>Közlekedésfejlesztés</a:t>
                      </a:r>
                    </a:p>
                    <a:p>
                      <a:pPr algn="ctr"/>
                      <a:r>
                        <a:rPr lang="hu-HU" sz="1500" b="0" i="0" baseline="0" dirty="0" smtClean="0">
                          <a:solidFill>
                            <a:schemeClr val="tx1"/>
                          </a:solidFill>
                        </a:rPr>
                        <a:t>Kulturális örökségvédelem, turizmus</a:t>
                      </a:r>
                    </a:p>
                    <a:p>
                      <a:pPr algn="ctr"/>
                      <a:r>
                        <a:rPr lang="hu-HU" sz="1500" b="0" i="0" baseline="0" dirty="0" smtClean="0">
                          <a:solidFill>
                            <a:schemeClr val="tx1"/>
                          </a:solidFill>
                        </a:rPr>
                        <a:t>KKV fejlesztés az innováción keresztül</a:t>
                      </a: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42771">
                <a:tc>
                  <a:txBody>
                    <a:bodyPr/>
                    <a:lstStyle/>
                    <a:p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Szlovénia – Magyarország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16,1 millió EUR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b="0" i="0" dirty="0" smtClean="0">
                          <a:solidFill>
                            <a:schemeClr val="tx1"/>
                          </a:solidFill>
                        </a:rPr>
                        <a:t>6c, 11</a:t>
                      </a:r>
                      <a:endParaRPr lang="hu-HU" sz="2000" b="0" i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95284">
                <a:tc>
                  <a:txBody>
                    <a:bodyPr/>
                    <a:lstStyle/>
                    <a:p>
                      <a:r>
                        <a:rPr lang="hu-H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Magyarország - </a:t>
                      </a:r>
                      <a:r>
                        <a:rPr lang="hu-HU" sz="2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Szlovákia - Románia - Ukrajna (ENI)</a:t>
                      </a:r>
                      <a:endParaRPr lang="hu-HU"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2400" b="0" i="1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i="1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hu-HU" sz="20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4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323528" y="297420"/>
            <a:ext cx="8384109" cy="7127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 smtClean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Interregionális </a:t>
            </a:r>
            <a:r>
              <a:rPr lang="hu-HU" sz="2200" b="1" dirty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együttműködési </a:t>
            </a:r>
            <a:r>
              <a:rPr lang="hu-HU" sz="2200" b="1" dirty="0" smtClean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programok 2014-2020</a:t>
            </a:r>
            <a:endParaRPr lang="hu-HU" sz="2200" b="1" dirty="0">
              <a:solidFill>
                <a:srgbClr val="948A54"/>
              </a:solidFill>
              <a:latin typeface="Cambria" pitchFamily="18" charset="0"/>
              <a:ea typeface="+mj-ea"/>
              <a:cs typeface="Arial" charset="0"/>
              <a:sym typeface="Wingdings" pitchFamily="2" charset="2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194316"/>
              </p:ext>
            </p:extLst>
          </p:nvPr>
        </p:nvGraphicFramePr>
        <p:xfrm>
          <a:off x="162240" y="2821193"/>
          <a:ext cx="8913402" cy="3763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002"/>
                <a:gridCol w="6502400"/>
              </a:tblGrid>
              <a:tr h="1477699">
                <a:tc>
                  <a:txBody>
                    <a:bodyPr/>
                    <a:lstStyle/>
                    <a:p>
                      <a:r>
                        <a:rPr lang="hu-HU" sz="2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INTERREG EUROPE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1600" b="0" i="0" dirty="0" smtClean="0">
                          <a:solidFill>
                            <a:schemeClr val="tx1"/>
                          </a:solidFill>
                        </a:rPr>
                        <a:t>Régiók által kidolgozott fejlesztési szakpolitikák</a:t>
                      </a:r>
                      <a:r>
                        <a:rPr lang="hu-HU" sz="1600" b="0" i="0" baseline="0" dirty="0" smtClean="0">
                          <a:solidFill>
                            <a:schemeClr val="tx1"/>
                          </a:solidFill>
                        </a:rPr>
                        <a:t> és programok továbbfejlesztése regionális jelentőségű szereplők közötti tapasztalatcsere és szakpolitikai ismeretátadás előmozdításával. </a:t>
                      </a:r>
                    </a:p>
                    <a:p>
                      <a:pPr algn="just"/>
                      <a:r>
                        <a:rPr lang="hu-HU" sz="1600" b="0" i="0" baseline="0" dirty="0" smtClean="0">
                          <a:solidFill>
                            <a:schemeClr val="tx1"/>
                          </a:solidFill>
                        </a:rPr>
                        <a:t>Pl. alacsony széndioxid kibocsátással járó stratégiák támogatása, fenntartható multimodális városi mobilitás előmozdító intézkedések támogatása</a:t>
                      </a:r>
                      <a:endParaRPr lang="hu-HU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82301">
                <a:tc>
                  <a:txBody>
                    <a:bodyPr/>
                    <a:lstStyle/>
                    <a:p>
                      <a:r>
                        <a:rPr lang="hu-HU" sz="2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ESPON</a:t>
                      </a:r>
                      <a:r>
                        <a:rPr lang="hu-HU" sz="2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2020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="0" dirty="0" smtClean="0">
                          <a:solidFill>
                            <a:schemeClr val="tx1"/>
                          </a:solidFill>
                        </a:rPr>
                        <a:t>Kutatási</a:t>
                      </a:r>
                      <a:r>
                        <a:rPr lang="hu-HU" sz="1600" b="0" baseline="0" dirty="0" smtClean="0">
                          <a:solidFill>
                            <a:schemeClr val="tx1"/>
                          </a:solidFill>
                        </a:rPr>
                        <a:t> hálózatok együttműködésének támogatása (alkalmazott kutatások, területi elemzés, tudástranszfer) Pl. közlekedési hálózatok, közlekedési kapcsolatok megjelenése az elemzésekben</a:t>
                      </a:r>
                      <a:endParaRPr lang="hu-HU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63433">
                <a:tc>
                  <a:txBody>
                    <a:bodyPr/>
                    <a:lstStyle/>
                    <a:p>
                      <a:r>
                        <a:rPr lang="hu-HU" sz="2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URBACT</a:t>
                      </a:r>
                      <a:r>
                        <a:rPr lang="hu-HU" sz="2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III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1600" b="0" dirty="0" smtClean="0">
                          <a:solidFill>
                            <a:schemeClr val="tx1"/>
                          </a:solidFill>
                        </a:rPr>
                        <a:t>Várostérségek</a:t>
                      </a:r>
                      <a:r>
                        <a:rPr lang="hu-HU" sz="1600" b="0" baseline="0" dirty="0" smtClean="0">
                          <a:solidFill>
                            <a:schemeClr val="tx1"/>
                          </a:solidFill>
                        </a:rPr>
                        <a:t> kihívásainak kezelése, fenntartható </a:t>
                      </a:r>
                      <a:r>
                        <a:rPr lang="hu-HU" sz="1600" b="0" dirty="0" smtClean="0">
                          <a:solidFill>
                            <a:schemeClr val="tx1"/>
                          </a:solidFill>
                        </a:rPr>
                        <a:t>városfejlesztés</a:t>
                      </a:r>
                      <a:endParaRPr lang="hu-HU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82301">
                <a:tc>
                  <a:txBody>
                    <a:bodyPr/>
                    <a:lstStyle/>
                    <a:p>
                      <a:r>
                        <a:rPr lang="hu-HU" sz="2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INTERACT III</a:t>
                      </a:r>
                      <a:endParaRPr lang="hu-HU" sz="2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1600" b="0" dirty="0" smtClean="0">
                          <a:solidFill>
                            <a:schemeClr val="tx1"/>
                          </a:solidFill>
                        </a:rPr>
                        <a:t>Közlekedésfejlesztés szempontjából</a:t>
                      </a:r>
                      <a:r>
                        <a:rPr lang="hu-HU" sz="1600" b="0" baseline="0" dirty="0" smtClean="0">
                          <a:solidFill>
                            <a:schemeClr val="tx1"/>
                          </a:solidFill>
                        </a:rPr>
                        <a:t> nem releváns, az ETE programok hatékony végrehajtásának támogatása érdekében tájékoztató szemináriumokat szervez a menedzsmentszervezetek számára</a:t>
                      </a:r>
                      <a:endParaRPr lang="hu-HU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9" marB="45709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130629" y="1066867"/>
            <a:ext cx="8928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 smtClean="0">
                <a:latin typeface="Cambria" pitchFamily="18" charset="0"/>
              </a:rPr>
              <a:t>1034/2013 </a:t>
            </a:r>
            <a:r>
              <a:rPr lang="hu-HU" dirty="0">
                <a:latin typeface="Cambria" pitchFamily="18" charset="0"/>
              </a:rPr>
              <a:t>(</a:t>
            </a:r>
            <a:r>
              <a:rPr lang="hu-HU" dirty="0" smtClean="0">
                <a:latin typeface="Cambria" pitchFamily="18" charset="0"/>
              </a:rPr>
              <a:t>II.1.) </a:t>
            </a:r>
            <a:r>
              <a:rPr lang="hu-HU" dirty="0">
                <a:latin typeface="Cambria" pitchFamily="18" charset="0"/>
              </a:rPr>
              <a:t>Korm. Rend. a</a:t>
            </a:r>
            <a:r>
              <a:rPr lang="hu-HU" dirty="0" smtClean="0">
                <a:latin typeface="Cambria" pitchFamily="18" charset="0"/>
              </a:rPr>
              <a:t>lapján a Nemzetgazdasági Minisztérium első helyen felelős az interregionális programok tervezéséért és a tartalmáért (kiv. URBACT III-ME)</a:t>
            </a:r>
            <a:endParaRPr lang="hu-HU" b="1" u="sng" dirty="0">
              <a:latin typeface="Cambria" pitchFamily="18" charset="0"/>
            </a:endParaRPr>
          </a:p>
          <a:p>
            <a:pPr algn="just"/>
            <a:endParaRPr lang="hu-HU" b="1" u="sng" dirty="0" smtClean="0">
              <a:latin typeface="Cambria" pitchFamily="18" charset="0"/>
            </a:endParaRPr>
          </a:p>
          <a:p>
            <a:pPr algn="just"/>
            <a:r>
              <a:rPr lang="hu-HU" b="1" u="sng" dirty="0">
                <a:latin typeface="Cambria" pitchFamily="18" charset="0"/>
              </a:rPr>
              <a:t>T</a:t>
            </a:r>
            <a:r>
              <a:rPr lang="hu-HU" b="1" u="sng" dirty="0" smtClean="0">
                <a:latin typeface="Cambria" pitchFamily="18" charset="0"/>
              </a:rPr>
              <a:t>apasztalatcserére épülő </a:t>
            </a:r>
            <a:r>
              <a:rPr lang="hu-HU" b="1" u="sng" dirty="0">
                <a:latin typeface="Cambria" pitchFamily="18" charset="0"/>
              </a:rPr>
              <a:t>és hálózat-fejlesztési </a:t>
            </a:r>
            <a:r>
              <a:rPr lang="hu-HU" b="1" u="sng" dirty="0" smtClean="0">
                <a:latin typeface="Cambria" pitchFamily="18" charset="0"/>
              </a:rPr>
              <a:t>projekteket </a:t>
            </a:r>
            <a:r>
              <a:rPr lang="hu-HU" dirty="0" smtClean="0">
                <a:latin typeface="Cambria" pitchFamily="18" charset="0"/>
              </a:rPr>
              <a:t>megvalósítása; </a:t>
            </a:r>
            <a:endParaRPr lang="hu-HU" dirty="0">
              <a:latin typeface="Cambria" pitchFamily="18" charset="0"/>
            </a:endParaRPr>
          </a:p>
          <a:p>
            <a:pPr algn="just"/>
            <a:r>
              <a:rPr lang="hu-HU" b="1" u="sng" dirty="0" smtClean="0">
                <a:latin typeface="Cambria" pitchFamily="18" charset="0"/>
              </a:rPr>
              <a:t>Közvetetten</a:t>
            </a:r>
            <a:r>
              <a:rPr lang="hu-HU" dirty="0" smtClean="0">
                <a:latin typeface="Cambria" pitchFamily="18" charset="0"/>
              </a:rPr>
              <a:t> támogathatják a közlekedés fejlesztését kutatási projektekkel, tanulmányok, stratégiák készítésével.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433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23528" y="1268760"/>
            <a:ext cx="8496944" cy="5112568"/>
          </a:xfrm>
        </p:spPr>
        <p:txBody>
          <a:bodyPr/>
          <a:lstStyle/>
          <a:p>
            <a:pPr marL="0" indent="0">
              <a:buNone/>
            </a:pPr>
            <a:r>
              <a:rPr lang="hu-HU" sz="1800" dirty="0">
                <a:latin typeface="Cambria" pitchFamily="18" charset="0"/>
              </a:rPr>
              <a:t>1034/2013 (</a:t>
            </a:r>
            <a:r>
              <a:rPr lang="hu-HU" sz="1800" dirty="0" smtClean="0">
                <a:latin typeface="Cambria" pitchFamily="18" charset="0"/>
              </a:rPr>
              <a:t>II.1.) </a:t>
            </a:r>
            <a:r>
              <a:rPr lang="hu-HU" sz="1800" dirty="0">
                <a:latin typeface="Cambria" pitchFamily="18" charset="0"/>
              </a:rPr>
              <a:t>Korm. Rend. alapján a Nemzetgazdasági Minisztérium első helyen felelős </a:t>
            </a:r>
            <a:r>
              <a:rPr lang="hu-HU" sz="1800" dirty="0" smtClean="0">
                <a:latin typeface="Cambria" pitchFamily="18" charset="0"/>
              </a:rPr>
              <a:t>a transznacionális </a:t>
            </a:r>
            <a:r>
              <a:rPr lang="hu-HU" sz="1800" dirty="0">
                <a:latin typeface="Cambria" pitchFamily="18" charset="0"/>
              </a:rPr>
              <a:t>programok tervezéséért és </a:t>
            </a:r>
            <a:r>
              <a:rPr lang="hu-HU" sz="1800" dirty="0" smtClean="0">
                <a:latin typeface="Cambria" pitchFamily="18" charset="0"/>
              </a:rPr>
              <a:t>az együttműködési programok tartalmáért.</a:t>
            </a:r>
          </a:p>
          <a:p>
            <a:pPr marL="0" indent="0">
              <a:buNone/>
            </a:pPr>
            <a:r>
              <a:rPr lang="hu-HU" sz="1800" b="1" u="sng" dirty="0" smtClean="0">
                <a:latin typeface="Cambria" pitchFamily="18" charset="0"/>
              </a:rPr>
              <a:t>Transznacionális programok sajátosságai:</a:t>
            </a:r>
          </a:p>
          <a:p>
            <a:pPr>
              <a:buFont typeface="Symbol" pitchFamily="18" charset="2"/>
              <a:buChar char=""/>
            </a:pPr>
            <a:r>
              <a:rPr lang="hu-HU" sz="1800" dirty="0" smtClean="0">
                <a:latin typeface="Cambria" pitchFamily="18" charset="0"/>
              </a:rPr>
              <a:t>Egy </a:t>
            </a:r>
            <a:r>
              <a:rPr lang="hu-HU" sz="1800" dirty="0">
                <a:latin typeface="Cambria" pitchFamily="18" charset="0"/>
              </a:rPr>
              <a:t>adott szempontból egy területi egységként értelmezhető, több országból álló területen közösen keresnek megoldásokat a térséget érintő problémákra</a:t>
            </a:r>
            <a:r>
              <a:rPr lang="hu-HU" sz="1800" dirty="0" smtClean="0">
                <a:latin typeface="Cambria" pitchFamily="18" charset="0"/>
              </a:rPr>
              <a:t>.</a:t>
            </a:r>
          </a:p>
          <a:p>
            <a:pPr>
              <a:buFont typeface="Symbol" pitchFamily="18" charset="2"/>
              <a:buChar char=""/>
            </a:pPr>
            <a:r>
              <a:rPr lang="hu-HU" sz="1800" dirty="0" smtClean="0">
                <a:latin typeface="Cambria" pitchFamily="18" charset="0"/>
              </a:rPr>
              <a:t>A programokra allokált költségvetésből is adódóan kevésbé az infrastrukturális jellegű beruházásokra irányul.</a:t>
            </a:r>
          </a:p>
          <a:p>
            <a:pPr>
              <a:buFont typeface="Symbol" pitchFamily="18" charset="2"/>
              <a:buChar char=""/>
            </a:pPr>
            <a:r>
              <a:rPr lang="hu-HU" sz="1800" dirty="0" smtClean="0">
                <a:latin typeface="Cambria" pitchFamily="18" charset="0"/>
              </a:rPr>
              <a:t>Programok célja az adott földrajzi térség nagyobb fokú integrációja közös projektek által: közös irányvonalak,keretek, stratégiák kidolgozása; képzési tevékenységek, kapacitásfejlesztés; eszközberuházások; nagyberuházások előkészítése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hu-HU" sz="1800" b="1" u="sng" dirty="0" smtClean="0">
                <a:latin typeface="Cambria" pitchFamily="18" charset="0"/>
              </a:rPr>
              <a:t>2 program:</a:t>
            </a:r>
          </a:p>
          <a:p>
            <a:pPr>
              <a:buFont typeface="Symbol" pitchFamily="18" charset="2"/>
              <a:buChar char=""/>
            </a:pPr>
            <a:r>
              <a:rPr lang="hu-HU" sz="1800" dirty="0" smtClean="0">
                <a:latin typeface="Cambria" pitchFamily="18" charset="0"/>
              </a:rPr>
              <a:t>CENTRAL EUROPE 2020 Program</a:t>
            </a:r>
          </a:p>
          <a:p>
            <a:pPr>
              <a:buFont typeface="Symbol" pitchFamily="18" charset="2"/>
              <a:buChar char=""/>
            </a:pPr>
            <a:r>
              <a:rPr lang="hu-HU" sz="1800" dirty="0" smtClean="0">
                <a:latin typeface="Cambria" pitchFamily="18" charset="0"/>
              </a:rPr>
              <a:t>Duna Transznacionális Program</a:t>
            </a:r>
          </a:p>
          <a:p>
            <a:pPr>
              <a:buFont typeface="Symbol" pitchFamily="18" charset="2"/>
              <a:buChar char=""/>
            </a:pPr>
            <a:endParaRPr lang="hu-HU" sz="1800" dirty="0"/>
          </a:p>
        </p:txBody>
      </p:sp>
      <p:sp>
        <p:nvSpPr>
          <p:cNvPr id="5" name="Cím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0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Transznacionális együttműködési programok</a:t>
            </a:r>
          </a:p>
        </p:txBody>
      </p:sp>
    </p:spTree>
    <p:extLst>
      <p:ext uri="{BB962C8B-B14F-4D97-AF65-F5344CB8AC3E}">
        <p14:creationId xmlns:p14="http://schemas.microsoft.com/office/powerpoint/2010/main" val="14259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251520" y="322440"/>
            <a:ext cx="8658105" cy="7127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Transznacionális együttműködési programok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121" y="1680948"/>
            <a:ext cx="3814879" cy="391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121540" y="1213301"/>
            <a:ext cx="5305075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hu-HU" sz="2200" b="1" u="sng" dirty="0" smtClean="0">
                <a:latin typeface="Cambria" pitchFamily="18" charset="0"/>
              </a:rPr>
              <a:t>CENTRAL EUROPE 2020 Program </a:t>
            </a:r>
          </a:p>
          <a:p>
            <a:pPr marL="457200" indent="-457200">
              <a:buAutoNum type="arabicPeriod"/>
            </a:pPr>
            <a:endParaRPr lang="hu-HU" sz="2200" b="1" dirty="0">
              <a:latin typeface="Cambria" pitchFamily="18" charset="0"/>
            </a:endParaRPr>
          </a:p>
          <a:p>
            <a:pPr marL="342900" indent="-342900">
              <a:buFontTx/>
              <a:buChar char="-"/>
            </a:pPr>
            <a:r>
              <a:rPr lang="hu-HU" sz="2200" dirty="0" smtClean="0">
                <a:latin typeface="Cambria" pitchFamily="18" charset="0"/>
              </a:rPr>
              <a:t>9 tagállam (AT</a:t>
            </a:r>
            <a:r>
              <a:rPr lang="hu-HU" sz="2200" dirty="0">
                <a:latin typeface="Cambria" pitchFamily="18" charset="0"/>
              </a:rPr>
              <a:t>, CZ, DE, HR, HU, IT, PL, SK, SI) </a:t>
            </a:r>
            <a:endParaRPr lang="hu-HU" sz="2200" dirty="0" smtClean="0">
              <a:latin typeface="Cambria" pitchFamily="18" charset="0"/>
            </a:endParaRPr>
          </a:p>
          <a:p>
            <a:pPr marL="342900" indent="-342900">
              <a:buFontTx/>
              <a:buChar char="-"/>
            </a:pPr>
            <a:r>
              <a:rPr lang="hu-HU" sz="2200" dirty="0" smtClean="0">
                <a:latin typeface="Cambria" pitchFamily="18" charset="0"/>
              </a:rPr>
              <a:t>Összköltségvetés: </a:t>
            </a:r>
            <a:r>
              <a:rPr lang="hu-HU" sz="2200" dirty="0" smtClean="0">
                <a:latin typeface="Cambria" pitchFamily="18" charset="0"/>
              </a:rPr>
              <a:t>298 millió </a:t>
            </a:r>
            <a:r>
              <a:rPr lang="hu-HU" sz="2200" dirty="0" smtClean="0">
                <a:latin typeface="Cambria" pitchFamily="18" charset="0"/>
              </a:rPr>
              <a:t>EUR </a:t>
            </a:r>
          </a:p>
          <a:p>
            <a:pPr marL="342900" indent="-342900">
              <a:buFontTx/>
              <a:buChar char="-"/>
            </a:pPr>
            <a:r>
              <a:rPr lang="hu-HU" sz="2200" dirty="0" smtClean="0">
                <a:latin typeface="Cambria" pitchFamily="18" charset="0"/>
              </a:rPr>
              <a:t>4 Prioritási tengely: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hu-HU" sz="2000" dirty="0" smtClean="0">
                <a:latin typeface="Cambria" pitchFamily="18" charset="0"/>
              </a:rPr>
              <a:t>Innováció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hu-HU" sz="2000" dirty="0">
                <a:latin typeface="Cambria" pitchFamily="18" charset="0"/>
              </a:rPr>
              <a:t>Alacsony széndioxid kibocsátási stratégiák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hu-HU" sz="2000" dirty="0">
                <a:latin typeface="Cambria" pitchFamily="18" charset="0"/>
              </a:rPr>
              <a:t>Természeti és kulturális </a:t>
            </a:r>
            <a:r>
              <a:rPr lang="hu-HU" sz="2000" dirty="0" smtClean="0">
                <a:latin typeface="Cambria" pitchFamily="18" charset="0"/>
              </a:rPr>
              <a:t>erőforrások fenntarthatósága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hu-HU" sz="2200" b="1" dirty="0" smtClean="0">
                <a:latin typeface="Cambria" pitchFamily="18" charset="0"/>
              </a:rPr>
              <a:t>Közlekedés (7b, 7c)</a:t>
            </a:r>
          </a:p>
          <a:p>
            <a:pPr marL="342900" lvl="1" indent="-342900">
              <a:buFontTx/>
              <a:buChar char="-"/>
            </a:pPr>
            <a:r>
              <a:rPr lang="hu-HU" sz="2200" dirty="0">
                <a:latin typeface="Cambria" pitchFamily="18" charset="0"/>
              </a:rPr>
              <a:t>Első pályázati felhívások várhatóan 2015. </a:t>
            </a:r>
            <a:r>
              <a:rPr lang="hu-HU" sz="2200" dirty="0" smtClean="0">
                <a:latin typeface="Cambria" pitchFamily="18" charset="0"/>
              </a:rPr>
              <a:t>januárban kerülnek kiírásra (www.central2020.eu)</a:t>
            </a:r>
            <a:endParaRPr lang="hu-HU" sz="2200" dirty="0">
              <a:latin typeface="Cambria" pitchFamily="18" charset="0"/>
            </a:endParaRPr>
          </a:p>
          <a:p>
            <a:endParaRPr lang="hu-HU" sz="2400" dirty="0"/>
          </a:p>
          <a:p>
            <a:pPr marL="342900" indent="-342900">
              <a:buFontTx/>
              <a:buChar char="-"/>
            </a:pPr>
            <a:endParaRPr lang="hu-HU" sz="2400" dirty="0" smtClean="0">
              <a:latin typeface="+mj-lt"/>
            </a:endParaRPr>
          </a:p>
          <a:p>
            <a:endParaRPr lang="hu-HU" sz="2400" dirty="0"/>
          </a:p>
          <a:p>
            <a:endParaRPr lang="hu-HU" sz="2400" dirty="0"/>
          </a:p>
          <a:p>
            <a:pPr marL="342900" indent="-342900">
              <a:buFontTx/>
              <a:buChar char="-"/>
            </a:pPr>
            <a:endParaRPr lang="hu-HU" sz="2400" dirty="0">
              <a:latin typeface="+mj-lt"/>
            </a:endParaRPr>
          </a:p>
          <a:p>
            <a:endParaRPr lang="hu-H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422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251521" y="217621"/>
            <a:ext cx="8496944" cy="8277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Transznacionális együttműködési programok</a:t>
            </a:r>
          </a:p>
        </p:txBody>
      </p:sp>
      <p:sp>
        <p:nvSpPr>
          <p:cNvPr id="3" name="Téglalap 2"/>
          <p:cNvSpPr/>
          <p:nvPr/>
        </p:nvSpPr>
        <p:spPr>
          <a:xfrm>
            <a:off x="251521" y="1295714"/>
            <a:ext cx="84969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hu-HU" sz="2000" b="1" u="sng" dirty="0">
                <a:latin typeface="Cambria" pitchFamily="18" charset="0"/>
              </a:rPr>
              <a:t>CENTRAL EUROPE 2020 </a:t>
            </a:r>
            <a:r>
              <a:rPr lang="hu-HU" sz="2000" b="1" u="sng" dirty="0" smtClean="0">
                <a:latin typeface="Cambria" pitchFamily="18" charset="0"/>
              </a:rPr>
              <a:t>Program:</a:t>
            </a:r>
            <a:endParaRPr lang="hu-HU" sz="2000" b="1" dirty="0">
              <a:latin typeface="Cambria" pitchFamily="18" charset="0"/>
            </a:endParaRPr>
          </a:p>
          <a:p>
            <a:pPr algn="ctr"/>
            <a:endParaRPr lang="hu-HU" sz="1000" b="1" dirty="0" smtClean="0">
              <a:latin typeface="Cambria" pitchFamily="18" charset="0"/>
            </a:endParaRPr>
          </a:p>
          <a:p>
            <a:pPr algn="ctr"/>
            <a:r>
              <a:rPr lang="hu-HU" b="1" dirty="0">
                <a:latin typeface="Cambria" pitchFamily="18" charset="0"/>
              </a:rPr>
              <a:t>4. </a:t>
            </a:r>
            <a:r>
              <a:rPr lang="hu-HU" b="1" dirty="0" smtClean="0">
                <a:latin typeface="Cambria" pitchFamily="18" charset="0"/>
              </a:rPr>
              <a:t>prioritás: Együttműködés </a:t>
            </a:r>
            <a:r>
              <a:rPr lang="hu-HU" b="1" dirty="0">
                <a:latin typeface="Cambria" pitchFamily="18" charset="0"/>
              </a:rPr>
              <a:t>a közlekedésben KÖZÉP-EURÓPA jobb </a:t>
            </a:r>
            <a:r>
              <a:rPr lang="hu-HU" b="1" dirty="0" smtClean="0">
                <a:latin typeface="Cambria" pitchFamily="18" charset="0"/>
              </a:rPr>
              <a:t>csatlakozásai érdekében</a:t>
            </a:r>
            <a:endParaRPr lang="hu-HU" b="1" u="sng" dirty="0">
              <a:latin typeface="Cambria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01770" y="2403710"/>
            <a:ext cx="403244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Cambria" pitchFamily="18" charset="0"/>
              </a:rPr>
              <a:t>7b. beruházási </a:t>
            </a:r>
            <a:r>
              <a:rPr lang="hu-HU" b="1" dirty="0" smtClean="0">
                <a:latin typeface="Cambria" pitchFamily="18" charset="0"/>
              </a:rPr>
              <a:t>prioritás</a:t>
            </a:r>
          </a:p>
          <a:p>
            <a:r>
              <a:rPr lang="hu-HU" dirty="0" smtClean="0">
                <a:latin typeface="Cambria" pitchFamily="18" charset="0"/>
              </a:rPr>
              <a:t>Specifikus célkitűzés:</a:t>
            </a:r>
            <a:endParaRPr lang="hu-HU" dirty="0">
              <a:latin typeface="Cambria" pitchFamily="18" charset="0"/>
            </a:endParaRPr>
          </a:p>
          <a:p>
            <a:r>
              <a:rPr lang="hu-HU" sz="1600" u="sng" dirty="0">
                <a:latin typeface="Cambria" pitchFamily="18" charset="0"/>
              </a:rPr>
              <a:t>A regionális személyközlekedési rendszerek tervezésének és koordinációjának javítása a nemzeti és európai közlekedési hálózatokhoz való jobb csatlakozás </a:t>
            </a:r>
            <a:r>
              <a:rPr lang="hu-HU" sz="1600" u="sng" dirty="0" smtClean="0">
                <a:latin typeface="Cambria" pitchFamily="18" charset="0"/>
              </a:rPr>
              <a:t>érdekében</a:t>
            </a:r>
            <a:r>
              <a:rPr lang="hu-HU" sz="1600" dirty="0" smtClean="0">
                <a:latin typeface="Cambria" pitchFamily="18" charset="0"/>
              </a:rPr>
              <a:t>, Példák: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1400" dirty="0" smtClean="0">
                <a:latin typeface="Cambria" pitchFamily="18" charset="0"/>
              </a:rPr>
              <a:t>a </a:t>
            </a:r>
            <a:r>
              <a:rPr lang="hu-HU" sz="1400" dirty="0">
                <a:latin typeface="Cambria" pitchFamily="18" charset="0"/>
              </a:rPr>
              <a:t>perifériális területekben a fenntartható személyközlekedésnek a </a:t>
            </a:r>
            <a:r>
              <a:rPr lang="hu-HU" sz="1400" dirty="0" err="1">
                <a:latin typeface="Cambria" pitchFamily="18" charset="0"/>
              </a:rPr>
              <a:t>TEN-T-hálózathoz</a:t>
            </a:r>
            <a:r>
              <a:rPr lang="hu-HU" sz="1400" dirty="0">
                <a:latin typeface="Cambria" pitchFamily="18" charset="0"/>
              </a:rPr>
              <a:t>, továbbá az elsődleges, másodlagos és harmadlagos közlekedési csomópontokhoz történő csatlakoztatására irányuló stratégiák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1400" dirty="0" smtClean="0">
                <a:latin typeface="Cambria" pitchFamily="18" charset="0"/>
              </a:rPr>
              <a:t>a </a:t>
            </a:r>
            <a:r>
              <a:rPr lang="hu-HU" sz="1400" dirty="0">
                <a:latin typeface="Cambria" pitchFamily="18" charset="0"/>
              </a:rPr>
              <a:t>regionális tömegközlekedési rendszerek – különösen a határokon átnyúlók – javítására irányuló koordinált stratégiák, </a:t>
            </a:r>
            <a:r>
              <a:rPr lang="hu-HU" sz="1400" dirty="0" smtClean="0">
                <a:latin typeface="Cambria" pitchFamily="18" charset="0"/>
              </a:rPr>
              <a:t>kidolgozása </a:t>
            </a:r>
            <a:r>
              <a:rPr lang="hu-HU" sz="1400" dirty="0">
                <a:latin typeface="Cambria" pitchFamily="18" charset="0"/>
              </a:rPr>
              <a:t>és megvalósítása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1400" dirty="0" smtClean="0">
                <a:latin typeface="Cambria" pitchFamily="18" charset="0"/>
              </a:rPr>
              <a:t>koncepciók </a:t>
            </a:r>
            <a:r>
              <a:rPr lang="hu-HU" sz="1400" dirty="0">
                <a:latin typeface="Cambria" pitchFamily="18" charset="0"/>
              </a:rPr>
              <a:t>kidolgozása és kísérleti alkalmazások tesztelése az intelligens regionális mobilitás </a:t>
            </a:r>
            <a:r>
              <a:rPr lang="hu-HU" sz="1400" dirty="0" smtClean="0">
                <a:latin typeface="Cambria" pitchFamily="18" charset="0"/>
              </a:rPr>
              <a:t>vonatkozásában</a:t>
            </a:r>
            <a:endParaRPr lang="hu-HU" sz="1400" dirty="0">
              <a:latin typeface="Cambria" pitchFamily="18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4490607" y="2422389"/>
            <a:ext cx="439248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Cambria" pitchFamily="18" charset="0"/>
              </a:rPr>
              <a:t>7c. beruházási </a:t>
            </a:r>
            <a:r>
              <a:rPr lang="hu-HU" b="1" dirty="0" smtClean="0">
                <a:latin typeface="Cambria" pitchFamily="18" charset="0"/>
              </a:rPr>
              <a:t>prioritás</a:t>
            </a:r>
          </a:p>
          <a:p>
            <a:r>
              <a:rPr lang="hu-HU" dirty="0" smtClean="0">
                <a:latin typeface="Cambria" pitchFamily="18" charset="0"/>
              </a:rPr>
              <a:t>Specifikus célkitűzés:</a:t>
            </a:r>
            <a:endParaRPr lang="hu-HU" dirty="0">
              <a:latin typeface="Cambria" pitchFamily="18" charset="0"/>
            </a:endParaRPr>
          </a:p>
          <a:p>
            <a:r>
              <a:rPr lang="hu-HU" sz="1600" u="sng" dirty="0">
                <a:latin typeface="Cambria" pitchFamily="18" charset="0"/>
              </a:rPr>
              <a:t>A teherfuvarozás érintettjei közötti koordináció javítása a multimodális környezetbarát fuvarozási megoldások bővítése </a:t>
            </a:r>
            <a:r>
              <a:rPr lang="hu-HU" sz="1600" u="sng" dirty="0" smtClean="0">
                <a:latin typeface="Cambria" pitchFamily="18" charset="0"/>
              </a:rPr>
              <a:t>érdekében</a:t>
            </a:r>
            <a:r>
              <a:rPr lang="hu-HU" sz="1600" dirty="0" smtClean="0">
                <a:latin typeface="Cambria" pitchFamily="18" charset="0"/>
              </a:rPr>
              <a:t>, Példák:</a:t>
            </a:r>
            <a:endParaRPr lang="hu-HU" sz="1600" dirty="0">
              <a:latin typeface="Cambria" pitchFamily="18" charset="0"/>
            </a:endParaRPr>
          </a:p>
          <a:p>
            <a:pPr marL="285750" lvl="2" indent="-285750">
              <a:buFont typeface="Arial" pitchFamily="34" charset="0"/>
              <a:buChar char="•"/>
            </a:pPr>
            <a:r>
              <a:rPr lang="hu-HU" sz="1400" dirty="0">
                <a:latin typeface="Cambria" pitchFamily="18" charset="0"/>
              </a:rPr>
              <a:t>Környezetbarát közlekedési rendszerek multimodális jellegének erősítésére irányuló koordinált stratégiák </a:t>
            </a:r>
            <a:r>
              <a:rPr lang="hu-HU" sz="1400" dirty="0" smtClean="0">
                <a:latin typeface="Cambria" pitchFamily="18" charset="0"/>
              </a:rPr>
              <a:t>kidolgozása </a:t>
            </a:r>
            <a:r>
              <a:rPr lang="hu-HU" sz="1400" dirty="0">
                <a:latin typeface="Cambria" pitchFamily="18" charset="0"/>
              </a:rPr>
              <a:t>és </a:t>
            </a:r>
            <a:r>
              <a:rPr lang="hu-HU" sz="1400" dirty="0" smtClean="0">
                <a:latin typeface="Cambria" pitchFamily="18" charset="0"/>
              </a:rPr>
              <a:t>megvalósítása</a:t>
            </a:r>
            <a:endParaRPr lang="hu-HU" sz="1400" dirty="0">
              <a:latin typeface="Cambria" pitchFamily="18" charset="0"/>
            </a:endParaRPr>
          </a:p>
          <a:p>
            <a:pPr marL="285750" lvl="2" indent="-285750">
              <a:buFont typeface="Arial" pitchFamily="34" charset="0"/>
              <a:buChar char="•"/>
            </a:pPr>
            <a:r>
              <a:rPr lang="hu-HU" sz="1400" dirty="0">
                <a:latin typeface="Cambria" pitchFamily="18" charset="0"/>
              </a:rPr>
              <a:t>a multimodális teherfuvarozás szereplői közötti koordinációs és együttműködési mechanizmusok kidolgozása és végrehajtása</a:t>
            </a:r>
          </a:p>
          <a:p>
            <a:pPr marL="285750" lvl="2" indent="-285750">
              <a:buFont typeface="Arial" pitchFamily="34" charset="0"/>
              <a:buChar char="•"/>
            </a:pPr>
            <a:r>
              <a:rPr lang="hu-HU" sz="1400" dirty="0">
                <a:latin typeface="Cambria" pitchFamily="18" charset="0"/>
              </a:rPr>
              <a:t>A környezetbarát logisztika részarányának növekedését optimalizált fuvarozási láncokon keresztül megcélzó koordinált koncepciók, menedzsmenteszközök és szolgáltatások </a:t>
            </a:r>
            <a:r>
              <a:rPr lang="hu-HU" sz="1400" dirty="0" smtClean="0">
                <a:latin typeface="Cambria" pitchFamily="18" charset="0"/>
              </a:rPr>
              <a:t>kialakítása és </a:t>
            </a:r>
            <a:r>
              <a:rPr lang="hu-HU" sz="1400" dirty="0">
                <a:latin typeface="Cambria" pitchFamily="18" charset="0"/>
              </a:rPr>
              <a:t>megvalósítása </a:t>
            </a:r>
          </a:p>
        </p:txBody>
      </p:sp>
    </p:spTree>
    <p:extLst>
      <p:ext uri="{BB962C8B-B14F-4D97-AF65-F5344CB8AC3E}">
        <p14:creationId xmlns:p14="http://schemas.microsoft.com/office/powerpoint/2010/main" val="152345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121540" y="217622"/>
            <a:ext cx="8658105" cy="8277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Transznacionális együttműködési programok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108466" y="1196752"/>
            <a:ext cx="86581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200" b="1" u="sng" dirty="0" smtClean="0">
                <a:latin typeface="Cambria" pitchFamily="18" charset="0"/>
              </a:rPr>
              <a:t>2. Duna Transznacionális Program:</a:t>
            </a:r>
            <a:endParaRPr lang="hu-HU" sz="2200" b="1" u="sng" dirty="0">
              <a:latin typeface="Cambria" pitchFamily="18" charset="0"/>
            </a:endParaRPr>
          </a:p>
        </p:txBody>
      </p:sp>
      <p:pic>
        <p:nvPicPr>
          <p:cNvPr id="5" name="Immagine 1" descr="http://www.southeast-europe.net/images/upload/cikknagy/interregvb_kooperationsraum_dona1.jpg"/>
          <p:cNvPicPr/>
          <p:nvPr/>
        </p:nvPicPr>
        <p:blipFill>
          <a:blip r:embed="rId3" cstate="print"/>
          <a:srcRect t="4889"/>
          <a:stretch>
            <a:fillRect/>
          </a:stretch>
        </p:blipFill>
        <p:spPr bwMode="auto">
          <a:xfrm>
            <a:off x="5004047" y="1802234"/>
            <a:ext cx="4113399" cy="429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églalap 2"/>
          <p:cNvSpPr/>
          <p:nvPr/>
        </p:nvSpPr>
        <p:spPr>
          <a:xfrm>
            <a:off x="251519" y="1700808"/>
            <a:ext cx="460851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  <a:defRPr/>
            </a:pPr>
            <a:r>
              <a:rPr lang="hu-HU" dirty="0" smtClean="0">
                <a:latin typeface="Cambria" pitchFamily="18" charset="0"/>
              </a:rPr>
              <a:t>Dél-kelet európai Program 2007-2013 egyik utódprogramja</a:t>
            </a:r>
          </a:p>
          <a:p>
            <a:pPr marL="285750" indent="-285750" algn="just">
              <a:buFontTx/>
              <a:buChar char="-"/>
              <a:defRPr/>
            </a:pPr>
            <a:r>
              <a:rPr lang="hu-HU" u="sng" dirty="0" smtClean="0">
                <a:latin typeface="Cambria" pitchFamily="18" charset="0"/>
              </a:rPr>
              <a:t>9 </a:t>
            </a:r>
            <a:r>
              <a:rPr lang="hu-HU" u="sng" dirty="0">
                <a:latin typeface="Cambria" pitchFamily="18" charset="0"/>
              </a:rPr>
              <a:t>EU tagállam</a:t>
            </a:r>
            <a:r>
              <a:rPr lang="hu-HU" dirty="0">
                <a:latin typeface="Cambria" pitchFamily="18" charset="0"/>
              </a:rPr>
              <a:t> - Ausztria, Bulgária, Csehország, Horvátország, Magyarország, Románia, Szlovákia, Szlovénia, Németország (két  tartomány - Bajorország és </a:t>
            </a:r>
            <a:r>
              <a:rPr lang="hu-HU" dirty="0" smtClean="0">
                <a:latin typeface="Cambria" pitchFamily="18" charset="0"/>
              </a:rPr>
              <a:t>Baden-Württemberg) </a:t>
            </a:r>
          </a:p>
          <a:p>
            <a:pPr marL="285750" indent="-285750" algn="just">
              <a:buFontTx/>
              <a:buChar char="-"/>
              <a:defRPr/>
            </a:pPr>
            <a:r>
              <a:rPr lang="hu-HU" u="sng" dirty="0">
                <a:latin typeface="Cambria" pitchFamily="18" charset="0"/>
              </a:rPr>
              <a:t>5 nem uniós tagállam</a:t>
            </a:r>
            <a:r>
              <a:rPr lang="hu-HU" dirty="0">
                <a:latin typeface="Cambria" pitchFamily="18" charset="0"/>
              </a:rPr>
              <a:t> - Bosznia és Hercegovina, Moldova, Montenegró, </a:t>
            </a:r>
            <a:r>
              <a:rPr lang="hu-HU" dirty="0" smtClean="0">
                <a:latin typeface="Cambria" pitchFamily="18" charset="0"/>
              </a:rPr>
              <a:t>Szerbia </a:t>
            </a:r>
            <a:r>
              <a:rPr lang="hu-HU" dirty="0">
                <a:latin typeface="Cambria" pitchFamily="18" charset="0"/>
              </a:rPr>
              <a:t>és </a:t>
            </a:r>
            <a:r>
              <a:rPr lang="hu-HU" dirty="0" smtClean="0">
                <a:latin typeface="Cambria" pitchFamily="18" charset="0"/>
              </a:rPr>
              <a:t>Ukrajna</a:t>
            </a:r>
          </a:p>
          <a:p>
            <a:pPr marL="285750" indent="-285750" algn="just">
              <a:buFontTx/>
              <a:buChar char="-"/>
              <a:defRPr/>
            </a:pPr>
            <a:r>
              <a:rPr lang="hu-HU" u="sng" dirty="0">
                <a:latin typeface="Cambria" pitchFamily="18" charset="0"/>
              </a:rPr>
              <a:t>Kapcsolódás az EU Duna Régió Stratégia végrehajtásához</a:t>
            </a:r>
          </a:p>
          <a:p>
            <a:pPr marL="261938" indent="-261938" algn="just">
              <a:buFontTx/>
              <a:buChar char="-"/>
              <a:defRPr/>
            </a:pPr>
            <a:r>
              <a:rPr lang="hu-HU" u="sng" dirty="0" smtClean="0">
                <a:latin typeface="Cambria" pitchFamily="18" charset="0"/>
              </a:rPr>
              <a:t>Költségvetés:</a:t>
            </a:r>
            <a:r>
              <a:rPr lang="hu-HU" dirty="0" smtClean="0">
                <a:latin typeface="Cambria" pitchFamily="18" charset="0"/>
              </a:rPr>
              <a:t> 202,1 </a:t>
            </a:r>
            <a:r>
              <a:rPr lang="hu-HU" dirty="0">
                <a:latin typeface="Cambria" pitchFamily="18" charset="0"/>
              </a:rPr>
              <a:t>millió euró Európai Regionális Fejlesztési Alap (ERFA</a:t>
            </a:r>
            <a:r>
              <a:rPr lang="hu-HU" dirty="0" smtClean="0">
                <a:latin typeface="Cambria" pitchFamily="18" charset="0"/>
              </a:rPr>
              <a:t>), várhatóan </a:t>
            </a:r>
            <a:r>
              <a:rPr lang="hu-HU" dirty="0">
                <a:latin typeface="Cambria" pitchFamily="18" charset="0"/>
              </a:rPr>
              <a:t>19,8 millió euró Előcsatlakozási Eszköz (IPA</a:t>
            </a:r>
            <a:r>
              <a:rPr lang="hu-HU" dirty="0" smtClean="0">
                <a:latin typeface="Cambria" pitchFamily="18" charset="0"/>
              </a:rPr>
              <a:t>) és Európai </a:t>
            </a:r>
            <a:r>
              <a:rPr lang="hu-HU" dirty="0">
                <a:latin typeface="Cambria" pitchFamily="18" charset="0"/>
              </a:rPr>
              <a:t>Szomszédsági Eszköz (</a:t>
            </a:r>
            <a:r>
              <a:rPr lang="hu-HU" dirty="0" smtClean="0">
                <a:latin typeface="Cambria" pitchFamily="18" charset="0"/>
              </a:rPr>
              <a:t>ENI) források</a:t>
            </a:r>
            <a:endParaRPr lang="hu-H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6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06" y="0"/>
            <a:ext cx="67868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8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426782" y="332656"/>
            <a:ext cx="8312101" cy="8277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Transznacionális együttműködési programok</a:t>
            </a:r>
          </a:p>
        </p:txBody>
      </p:sp>
      <p:sp>
        <p:nvSpPr>
          <p:cNvPr id="3" name="Téglalap 2"/>
          <p:cNvSpPr/>
          <p:nvPr/>
        </p:nvSpPr>
        <p:spPr>
          <a:xfrm>
            <a:off x="478442" y="1229057"/>
            <a:ext cx="4358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u="sng" dirty="0">
                <a:latin typeface="Cambria" pitchFamily="18" charset="0"/>
              </a:rPr>
              <a:t>2. Duna Transznacionális Program</a:t>
            </a:r>
            <a:r>
              <a:rPr lang="hu-HU" sz="2000" dirty="0">
                <a:latin typeface="Cambria" pitchFamily="18" charset="0"/>
              </a:rPr>
              <a:t>: </a:t>
            </a:r>
          </a:p>
        </p:txBody>
      </p:sp>
      <p:sp>
        <p:nvSpPr>
          <p:cNvPr id="5" name="Rounded Rectangle 1"/>
          <p:cNvSpPr>
            <a:spLocks noChangeArrowheads="1"/>
          </p:cNvSpPr>
          <p:nvPr/>
        </p:nvSpPr>
        <p:spPr bwMode="auto">
          <a:xfrm>
            <a:off x="448201" y="1741737"/>
            <a:ext cx="2581390" cy="548778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28575">
            <a:solidFill>
              <a:schemeClr val="bg2">
                <a:lumMod val="5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1400" b="1" i="1" dirty="0">
                <a:solidFill>
                  <a:schemeClr val="tx1"/>
                </a:solidFill>
                <a:cs typeface="Arial" charset="0"/>
              </a:rPr>
              <a:t>PA 1 – </a:t>
            </a:r>
            <a:r>
              <a:rPr lang="hu-HU" sz="1400" b="1" i="1" dirty="0">
                <a:solidFill>
                  <a:schemeClr val="tx1"/>
                </a:solidFill>
                <a:cs typeface="Arial" charset="0"/>
              </a:rPr>
              <a:t>K+F és társadalmi innováció a Duna Régióban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3275856" y="1741737"/>
            <a:ext cx="2499866" cy="548778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28575">
            <a:solidFill>
              <a:schemeClr val="bg2">
                <a:lumMod val="5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sz="1400" b="1" i="1" dirty="0">
                <a:solidFill>
                  <a:schemeClr val="tx1"/>
                </a:solidFill>
                <a:cs typeface="Arial" charset="0"/>
              </a:rPr>
              <a:t>PA 2 – </a:t>
            </a:r>
            <a:r>
              <a:rPr lang="hu-HU" sz="1400" b="1" i="1" dirty="0" smtClean="0">
                <a:solidFill>
                  <a:schemeClr val="tx1"/>
                </a:solidFill>
                <a:cs typeface="Arial" charset="0"/>
              </a:rPr>
              <a:t>Környezet és kulturális felelősség a Duna Régióban</a:t>
            </a:r>
            <a:endParaRPr lang="en-GB" sz="1400" b="1" i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6043406" y="1741737"/>
            <a:ext cx="2695477" cy="548778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28575">
            <a:solidFill>
              <a:schemeClr val="bg2">
                <a:lumMod val="5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1400" b="1" i="1" dirty="0">
                <a:solidFill>
                  <a:schemeClr val="tx1"/>
                </a:solidFill>
                <a:cs typeface="Arial" charset="0"/>
              </a:rPr>
              <a:t>PA 4 – </a:t>
            </a:r>
            <a:r>
              <a:rPr lang="hu-HU" sz="1400" b="1" i="1" dirty="0" smtClean="0">
                <a:solidFill>
                  <a:schemeClr val="tx1"/>
                </a:solidFill>
                <a:cs typeface="Arial" charset="0"/>
              </a:rPr>
              <a:t> Intézményi együttműködés a Duna Régióban</a:t>
            </a:r>
            <a:endParaRPr lang="en-GB" sz="1400" b="1" i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Rounded Rectangle 5"/>
          <p:cNvSpPr>
            <a:spLocks noChangeArrowheads="1"/>
          </p:cNvSpPr>
          <p:nvPr/>
        </p:nvSpPr>
        <p:spPr bwMode="auto">
          <a:xfrm>
            <a:off x="2123728" y="2517617"/>
            <a:ext cx="4464496" cy="504055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28575">
            <a:solidFill>
              <a:schemeClr val="bg2">
                <a:lumMod val="5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i="1" dirty="0">
                <a:solidFill>
                  <a:schemeClr val="tx1"/>
                </a:solidFill>
                <a:cs typeface="Arial" charset="0"/>
              </a:rPr>
              <a:t>PA 3 – </a:t>
            </a:r>
            <a:r>
              <a:rPr lang="hu-HU" b="1" i="1" dirty="0" smtClean="0">
                <a:solidFill>
                  <a:schemeClr val="tx1"/>
                </a:solidFill>
                <a:cs typeface="Arial" charset="0"/>
              </a:rPr>
              <a:t>A jobban összekapcsolt Duna Régió</a:t>
            </a:r>
            <a:endParaRPr lang="en-GB" b="1" i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" name="Rounded Rectangle 13"/>
          <p:cNvSpPr>
            <a:spLocks noChangeArrowheads="1"/>
          </p:cNvSpPr>
          <p:nvPr/>
        </p:nvSpPr>
        <p:spPr bwMode="auto">
          <a:xfrm>
            <a:off x="755577" y="3235749"/>
            <a:ext cx="4290142" cy="896219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u-HU" b="1" dirty="0">
                <a:solidFill>
                  <a:schemeClr val="tx1"/>
                </a:solidFill>
              </a:rPr>
              <a:t>Környezetbarát és biztonságos közlekedési </a:t>
            </a:r>
            <a:r>
              <a:rPr lang="hu-HU" b="1" dirty="0" smtClean="0">
                <a:solidFill>
                  <a:schemeClr val="tx1"/>
                </a:solidFill>
              </a:rPr>
              <a:t>rendszerek (7c)</a:t>
            </a:r>
            <a:endParaRPr lang="en-GB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1" name="Rounded Rectangle 13"/>
          <p:cNvSpPr>
            <a:spLocks noChangeArrowheads="1"/>
          </p:cNvSpPr>
          <p:nvPr/>
        </p:nvSpPr>
        <p:spPr bwMode="auto">
          <a:xfrm>
            <a:off x="5775722" y="3392055"/>
            <a:ext cx="2628528" cy="576263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u-HU" sz="1200" b="1" dirty="0">
                <a:solidFill>
                  <a:schemeClr val="tx1"/>
                </a:solidFill>
              </a:rPr>
              <a:t>Az energiabiztonság és energiahatékonyság </a:t>
            </a:r>
            <a:r>
              <a:rPr lang="hu-HU" sz="1200" b="1" dirty="0" smtClean="0">
                <a:solidFill>
                  <a:schemeClr val="tx1"/>
                </a:solidFill>
              </a:rPr>
              <a:t> javítása </a:t>
            </a:r>
            <a:r>
              <a:rPr lang="en-GB" sz="1200" dirty="0" smtClean="0">
                <a:solidFill>
                  <a:schemeClr val="tx1"/>
                </a:solidFill>
                <a:cs typeface="Arial" charset="0"/>
              </a:rPr>
              <a:t>(7e) </a:t>
            </a:r>
            <a:endParaRPr lang="en-GB" sz="12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3" name="Lefelé nyíl 12"/>
          <p:cNvSpPr/>
          <p:nvPr/>
        </p:nvSpPr>
        <p:spPr>
          <a:xfrm>
            <a:off x="2747826" y="3968318"/>
            <a:ext cx="405764" cy="504056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övegdoboz 14"/>
          <p:cNvSpPr txBox="1"/>
          <p:nvPr/>
        </p:nvSpPr>
        <p:spPr>
          <a:xfrm>
            <a:off x="256969" y="4365010"/>
            <a:ext cx="81980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u="sng" dirty="0" smtClean="0">
                <a:latin typeface="+mn-lt"/>
              </a:rPr>
              <a:t>FELLÉPÉSEK: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dirty="0" smtClean="0">
                <a:latin typeface="+mn-lt"/>
              </a:rPr>
              <a:t>Hozzájárulás </a:t>
            </a:r>
            <a:r>
              <a:rPr lang="hu-HU" dirty="0">
                <a:latin typeface="+mn-lt"/>
              </a:rPr>
              <a:t>a </a:t>
            </a:r>
            <a:r>
              <a:rPr lang="hu-HU" dirty="0" smtClean="0">
                <a:latin typeface="+mn-lt"/>
              </a:rPr>
              <a:t>Duna Régiónak </a:t>
            </a:r>
            <a:r>
              <a:rPr lang="hu-HU" dirty="0">
                <a:latin typeface="+mn-lt"/>
              </a:rPr>
              <a:t>szánt </a:t>
            </a:r>
            <a:r>
              <a:rPr lang="hu-HU" b="1" dirty="0">
                <a:latin typeface="+mn-lt"/>
              </a:rPr>
              <a:t>integrált közlekedési jövőképek </a:t>
            </a:r>
            <a:r>
              <a:rPr lang="hu-HU" dirty="0" smtClean="0">
                <a:latin typeface="+mn-lt"/>
              </a:rPr>
              <a:t>kidolgozásához pl.</a:t>
            </a:r>
            <a:endParaRPr lang="hu-HU" sz="1400" dirty="0" smtClean="0">
              <a:latin typeface="+mn-lt"/>
            </a:endParaRPr>
          </a:p>
          <a:p>
            <a:pPr marL="285750" lvl="0" indent="-285750">
              <a:buFont typeface="Symbol" pitchFamily="18" charset="2"/>
              <a:buChar char="-"/>
            </a:pPr>
            <a:r>
              <a:rPr lang="hu-HU" sz="1400" dirty="0" smtClean="0">
                <a:latin typeface="+mn-lt"/>
              </a:rPr>
              <a:t>A Duna Régió </a:t>
            </a:r>
            <a:r>
              <a:rPr lang="hu-HU" sz="1400" dirty="0">
                <a:latin typeface="+mn-lt"/>
              </a:rPr>
              <a:t>Közös Közlekedési Jövőképe </a:t>
            </a:r>
          </a:p>
          <a:p>
            <a:pPr marL="285750" lvl="0" indent="-285750">
              <a:buFont typeface="Symbol" pitchFamily="18" charset="2"/>
              <a:buChar char="-"/>
            </a:pPr>
            <a:r>
              <a:rPr lang="hu-HU" sz="1400" dirty="0">
                <a:latin typeface="+mn-lt"/>
              </a:rPr>
              <a:t>A </a:t>
            </a:r>
            <a:r>
              <a:rPr lang="hu-HU" sz="1400" dirty="0" smtClean="0">
                <a:latin typeface="+mn-lt"/>
              </a:rPr>
              <a:t>Duna Régió </a:t>
            </a:r>
            <a:r>
              <a:rPr lang="hu-HU" sz="1400" dirty="0" err="1">
                <a:latin typeface="+mn-lt"/>
              </a:rPr>
              <a:t>Intermodális</a:t>
            </a:r>
            <a:r>
              <a:rPr lang="hu-HU" sz="1400" dirty="0">
                <a:latin typeface="+mn-lt"/>
              </a:rPr>
              <a:t> Stratégiája </a:t>
            </a:r>
          </a:p>
          <a:p>
            <a:pPr marL="285750" lvl="0" indent="-285750">
              <a:buFont typeface="Symbol" pitchFamily="18" charset="2"/>
              <a:buChar char="-"/>
            </a:pPr>
            <a:r>
              <a:rPr lang="hu-HU" sz="1400" dirty="0">
                <a:latin typeface="+mn-lt"/>
              </a:rPr>
              <a:t>A </a:t>
            </a:r>
            <a:r>
              <a:rPr lang="hu-HU" sz="1400" dirty="0" smtClean="0">
                <a:latin typeface="+mn-lt"/>
              </a:rPr>
              <a:t>Duna Régió </a:t>
            </a:r>
            <a:r>
              <a:rPr lang="hu-HU" sz="1400" dirty="0">
                <a:latin typeface="+mn-lt"/>
              </a:rPr>
              <a:t>Légiközlekedésének fejlesztése</a:t>
            </a:r>
          </a:p>
          <a:p>
            <a:pPr marL="285750" indent="-285750">
              <a:buFont typeface="Symbol" pitchFamily="18" charset="2"/>
              <a:buChar char="-"/>
            </a:pPr>
            <a:r>
              <a:rPr lang="hu-HU" sz="1400" dirty="0">
                <a:latin typeface="+mn-lt"/>
              </a:rPr>
              <a:t>A </a:t>
            </a:r>
            <a:r>
              <a:rPr lang="hu-HU" sz="1400" smtClean="0">
                <a:latin typeface="+mn-lt"/>
              </a:rPr>
              <a:t>Duna Régió </a:t>
            </a:r>
            <a:r>
              <a:rPr lang="hu-HU" sz="1400" dirty="0">
                <a:latin typeface="+mn-lt"/>
              </a:rPr>
              <a:t>EU és nem EU tagállam országait összekötő Nyugat-balkáni Folyosó </a:t>
            </a:r>
          </a:p>
          <a:p>
            <a:pPr marL="285750" lvl="0" indent="-285750">
              <a:buFont typeface="Symbol" pitchFamily="18" charset="2"/>
              <a:buChar char="-"/>
            </a:pPr>
            <a:r>
              <a:rPr lang="hu-HU" sz="1400" dirty="0">
                <a:latin typeface="+mn-lt"/>
              </a:rPr>
              <a:t>Innovatív </a:t>
            </a:r>
            <a:r>
              <a:rPr lang="hu-HU" sz="1400" dirty="0" err="1">
                <a:latin typeface="+mn-lt"/>
              </a:rPr>
              <a:t>intermodális</a:t>
            </a:r>
            <a:r>
              <a:rPr lang="hu-HU" sz="1400" dirty="0">
                <a:latin typeface="+mn-lt"/>
              </a:rPr>
              <a:t> technológiai megoldások kis országoknak</a:t>
            </a:r>
          </a:p>
          <a:p>
            <a:pPr marL="285750" indent="-285750">
              <a:buFont typeface="Arial" pitchFamily="34" charset="0"/>
              <a:buChar char="•"/>
            </a:pPr>
            <a:endParaRPr lang="hu-HU" sz="1600" dirty="0" smtClean="0"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endParaRPr lang="hu-HU" sz="1600" dirty="0">
              <a:latin typeface="+mn-lt"/>
            </a:endParaRPr>
          </a:p>
        </p:txBody>
      </p:sp>
      <p:sp>
        <p:nvSpPr>
          <p:cNvPr id="14" name="Lefelé nyíl 13"/>
          <p:cNvSpPr/>
          <p:nvPr/>
        </p:nvSpPr>
        <p:spPr>
          <a:xfrm>
            <a:off x="6043406" y="2966086"/>
            <a:ext cx="256786" cy="479336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Lefelé nyíl 15"/>
          <p:cNvSpPr/>
          <p:nvPr/>
        </p:nvSpPr>
        <p:spPr>
          <a:xfrm>
            <a:off x="3627200" y="2991386"/>
            <a:ext cx="296728" cy="370383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80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 bwMode="auto">
          <a:xfrm>
            <a:off x="426782" y="332657"/>
            <a:ext cx="8312101" cy="720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hu-HU" sz="2200" b="1" dirty="0">
                <a:solidFill>
                  <a:srgbClr val="948A54"/>
                </a:solidFill>
                <a:latin typeface="Cambria" pitchFamily="18" charset="0"/>
                <a:ea typeface="+mj-ea"/>
                <a:cs typeface="Arial" charset="0"/>
                <a:sym typeface="Wingdings" pitchFamily="2" charset="2"/>
              </a:rPr>
              <a:t>Transznacionális együttműködési programok</a:t>
            </a:r>
          </a:p>
        </p:txBody>
      </p:sp>
      <p:sp>
        <p:nvSpPr>
          <p:cNvPr id="3" name="Téglalap 2"/>
          <p:cNvSpPr/>
          <p:nvPr/>
        </p:nvSpPr>
        <p:spPr>
          <a:xfrm>
            <a:off x="459474" y="1268760"/>
            <a:ext cx="66654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u="sng" dirty="0">
                <a:latin typeface="Cambria" pitchFamily="18" charset="0"/>
              </a:rPr>
              <a:t>2. Duna Transznacionális </a:t>
            </a:r>
            <a:r>
              <a:rPr lang="hu-HU" sz="2000" b="1" u="sng" dirty="0" smtClean="0">
                <a:latin typeface="Cambria" pitchFamily="18" charset="0"/>
              </a:rPr>
              <a:t>Program</a:t>
            </a:r>
            <a:r>
              <a:rPr lang="hu-HU" sz="2000" dirty="0" smtClean="0">
                <a:latin typeface="Cambria" pitchFamily="18" charset="0"/>
              </a:rPr>
              <a:t>: Fellépések folyt.  </a:t>
            </a:r>
            <a:endParaRPr lang="hu-HU" sz="2000" dirty="0">
              <a:latin typeface="Cambria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26781" y="1783895"/>
            <a:ext cx="831210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dirty="0">
                <a:latin typeface="Cambria" pitchFamily="18" charset="0"/>
              </a:rPr>
              <a:t>Integráltabb szakpolitikai és gyakorlati megoldások a </a:t>
            </a:r>
            <a:r>
              <a:rPr lang="hu-HU" b="1" dirty="0">
                <a:latin typeface="Cambria" pitchFamily="18" charset="0"/>
              </a:rPr>
              <a:t>vízi utak</a:t>
            </a:r>
            <a:r>
              <a:rPr lang="hu-HU" dirty="0">
                <a:latin typeface="Cambria" pitchFamily="18" charset="0"/>
              </a:rPr>
              <a:t> </a:t>
            </a:r>
            <a:r>
              <a:rPr lang="hu-HU" dirty="0" smtClean="0">
                <a:latin typeface="Cambria" pitchFamily="18" charset="0"/>
              </a:rPr>
              <a:t>továbbfejlesztéséhez</a:t>
            </a:r>
            <a:r>
              <a:rPr lang="hu-HU" dirty="0">
                <a:latin typeface="Cambria" pitchFamily="18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dirty="0" smtClean="0">
                <a:latin typeface="Cambria" pitchFamily="18" charset="0"/>
              </a:rPr>
              <a:t>Hozzájárulni az </a:t>
            </a:r>
            <a:r>
              <a:rPr lang="hu-HU" dirty="0">
                <a:latin typeface="Cambria" pitchFamily="18" charset="0"/>
              </a:rPr>
              <a:t>eredményesebb információ megosztáshoz, párbeszédhez és integrált megközelítésmódokhoz a </a:t>
            </a:r>
            <a:r>
              <a:rPr lang="hu-HU" b="1" dirty="0">
                <a:latin typeface="Cambria" pitchFamily="18" charset="0"/>
              </a:rPr>
              <a:t>közlekedési rendszerek által a Duna ökoszisztémájára gyakorolt hatások korlátozása </a:t>
            </a:r>
            <a:r>
              <a:rPr lang="hu-HU" b="1" dirty="0" smtClean="0">
                <a:latin typeface="Cambria" pitchFamily="18" charset="0"/>
              </a:rPr>
              <a:t>céljából;</a:t>
            </a:r>
            <a:endParaRPr lang="hu-HU" b="1" dirty="0">
              <a:latin typeface="Cambria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dirty="0" smtClean="0">
                <a:latin typeface="Cambria" pitchFamily="18" charset="0"/>
              </a:rPr>
              <a:t>A közlekedésben </a:t>
            </a:r>
            <a:r>
              <a:rPr lang="hu-HU" dirty="0">
                <a:latin typeface="Cambria" pitchFamily="18" charset="0"/>
              </a:rPr>
              <a:t>érdekeltek </a:t>
            </a:r>
            <a:r>
              <a:rPr lang="hu-HU" dirty="0" smtClean="0">
                <a:latin typeface="Cambria" pitchFamily="18" charset="0"/>
              </a:rPr>
              <a:t>koordinációjának </a:t>
            </a:r>
            <a:r>
              <a:rPr lang="hu-HU" dirty="0">
                <a:latin typeface="Cambria" pitchFamily="18" charset="0"/>
              </a:rPr>
              <a:t>és transznacionális </a:t>
            </a:r>
            <a:r>
              <a:rPr lang="hu-HU" dirty="0" smtClean="0">
                <a:latin typeface="Cambria" pitchFamily="18" charset="0"/>
              </a:rPr>
              <a:t>integrációjának javítása </a:t>
            </a:r>
            <a:r>
              <a:rPr lang="hu-HU" dirty="0">
                <a:latin typeface="Cambria" pitchFamily="18" charset="0"/>
              </a:rPr>
              <a:t>a </a:t>
            </a:r>
            <a:r>
              <a:rPr lang="hu-HU" b="1" dirty="0">
                <a:latin typeface="Cambria" pitchFamily="18" charset="0"/>
              </a:rPr>
              <a:t>multimodális központok, végállomások és kapcsolatok </a:t>
            </a:r>
            <a:r>
              <a:rPr lang="hu-HU" dirty="0">
                <a:latin typeface="Cambria" pitchFamily="18" charset="0"/>
              </a:rPr>
              <a:t>továbbfejlesztése </a:t>
            </a:r>
            <a:r>
              <a:rPr lang="hu-HU" dirty="0" smtClean="0">
                <a:latin typeface="Cambria" pitchFamily="18" charset="0"/>
              </a:rPr>
              <a:t>céljából</a:t>
            </a:r>
            <a:r>
              <a:rPr lang="hu-HU" dirty="0">
                <a:latin typeface="Cambria" pitchFamily="18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dirty="0" smtClean="0">
                <a:latin typeface="Cambria" pitchFamily="18" charset="0"/>
              </a:rPr>
              <a:t>Hozzájárulni </a:t>
            </a:r>
            <a:r>
              <a:rPr lang="hu-HU" dirty="0">
                <a:latin typeface="Cambria" pitchFamily="18" charset="0"/>
              </a:rPr>
              <a:t>egy </a:t>
            </a:r>
            <a:r>
              <a:rPr lang="hu-HU" b="1" dirty="0">
                <a:latin typeface="Cambria" pitchFamily="18" charset="0"/>
              </a:rPr>
              <a:t>biztonságosabb közlekedés hálózat </a:t>
            </a:r>
            <a:r>
              <a:rPr lang="hu-HU" dirty="0" smtClean="0">
                <a:latin typeface="Cambria" pitchFamily="18" charset="0"/>
              </a:rPr>
              <a:t>kialakításához;</a:t>
            </a:r>
            <a:endParaRPr lang="hu-HU" dirty="0">
              <a:latin typeface="Cambria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dirty="0">
                <a:latin typeface="Cambria" pitchFamily="18" charset="0"/>
              </a:rPr>
              <a:t>Hozzájárulni a </a:t>
            </a:r>
            <a:r>
              <a:rPr lang="hu-HU" b="1" dirty="0">
                <a:latin typeface="Cambria" pitchFamily="18" charset="0"/>
              </a:rPr>
              <a:t>tömegközlekedési kapcsolatok </a:t>
            </a:r>
            <a:r>
              <a:rPr lang="hu-HU" dirty="0">
                <a:latin typeface="Cambria" pitchFamily="18" charset="0"/>
              </a:rPr>
              <a:t>jobb szervezéséhez a funkcionális nagyvárosi területeken és a vidéki </a:t>
            </a:r>
            <a:r>
              <a:rPr lang="hu-HU" dirty="0" smtClean="0">
                <a:latin typeface="Cambria" pitchFamily="18" charset="0"/>
              </a:rPr>
              <a:t>területeken; </a:t>
            </a:r>
            <a:endParaRPr lang="hu-HU" dirty="0">
              <a:latin typeface="Cambria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hu-HU" dirty="0">
                <a:latin typeface="Cambria" pitchFamily="18" charset="0"/>
              </a:rPr>
              <a:t>Városi, helyközi és országhatáron túli </a:t>
            </a:r>
            <a:r>
              <a:rPr lang="hu-HU" b="1" dirty="0">
                <a:latin typeface="Cambria" pitchFamily="18" charset="0"/>
              </a:rPr>
              <a:t>kerékpár-utak </a:t>
            </a:r>
            <a:r>
              <a:rPr lang="hu-HU" dirty="0">
                <a:latin typeface="Cambria" pitchFamily="18" charset="0"/>
              </a:rPr>
              <a:t>közös tervezése és fejlesztése a Duna-régióban. </a:t>
            </a:r>
            <a:r>
              <a:rPr lang="hu-HU" dirty="0" smtClean="0">
                <a:latin typeface="Cambria" pitchFamily="18" charset="0"/>
              </a:rPr>
              <a:t>Multimodális </a:t>
            </a:r>
            <a:r>
              <a:rPr lang="hu-HU" dirty="0">
                <a:latin typeface="Cambria" pitchFamily="18" charset="0"/>
              </a:rPr>
              <a:t>kerékpáros </a:t>
            </a:r>
            <a:r>
              <a:rPr lang="hu-HU" dirty="0" smtClean="0">
                <a:latin typeface="Cambria" pitchFamily="18" charset="0"/>
              </a:rPr>
              <a:t>turizmus támogatása.</a:t>
            </a:r>
            <a:endParaRPr lang="hu-H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14770" y="2687638"/>
            <a:ext cx="9144000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3800" b="1" dirty="0" smtClean="0">
              <a:solidFill>
                <a:schemeClr val="bg2">
                  <a:lumMod val="50000"/>
                </a:schemeClr>
              </a:solidFill>
              <a:latin typeface="Garamon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800" b="1" dirty="0" smtClean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Köszönöm </a:t>
            </a:r>
            <a:r>
              <a:rPr lang="hu-HU" sz="3800" b="1" dirty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a figyelmet</a:t>
            </a:r>
            <a:r>
              <a:rPr lang="hu-HU" sz="3800" b="1" dirty="0" smtClean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3800" b="1" dirty="0" smtClean="0">
              <a:solidFill>
                <a:schemeClr val="bg2">
                  <a:lumMod val="50000"/>
                </a:schemeClr>
              </a:solidFill>
              <a:latin typeface="Garamon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3260" b="1" dirty="0" smtClean="0">
              <a:solidFill>
                <a:schemeClr val="bg2">
                  <a:lumMod val="50000"/>
                </a:schemeClr>
              </a:solidFill>
              <a:latin typeface="Garamon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d</a:t>
            </a:r>
            <a:r>
              <a:rPr lang="hu-HU" sz="2400" b="1" dirty="0" smtClean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r. Nagyváradi Alíz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 smtClean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aliz.nagyvaradi@</a:t>
            </a:r>
            <a:r>
              <a:rPr lang="hu-HU" sz="2400" b="1" dirty="0" err="1" smtClean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ngm.gov.hu</a:t>
            </a:r>
            <a:endParaRPr lang="hu-HU" sz="2400" b="1" dirty="0" smtClean="0">
              <a:solidFill>
                <a:schemeClr val="bg2">
                  <a:lumMod val="50000"/>
                </a:schemeClr>
              </a:solidFill>
              <a:latin typeface="Garamon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 smtClean="0">
                <a:solidFill>
                  <a:schemeClr val="bg2">
                    <a:lumMod val="50000"/>
                  </a:schemeClr>
                </a:solidFill>
                <a:latin typeface="Garamond" pitchFamily="18" charset="0"/>
              </a:rPr>
              <a:t>06-1-795-9469</a:t>
            </a:r>
            <a:endParaRPr lang="hu-HU" sz="2400" b="1" dirty="0">
              <a:solidFill>
                <a:schemeClr val="bg2">
                  <a:lumMod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47850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>
            <a:graphicFrameLocks/>
          </p:cNvGraphicFramePr>
          <p:nvPr/>
        </p:nvGraphicFramePr>
        <p:xfrm>
          <a:off x="323528" y="1196752"/>
          <a:ext cx="8712967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áblázat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81768"/>
              </p:ext>
            </p:extLst>
          </p:nvPr>
        </p:nvGraphicFramePr>
        <p:xfrm>
          <a:off x="899593" y="2027139"/>
          <a:ext cx="7848872" cy="3965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1756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>
                          <a:solidFill>
                            <a:schemeClr val="tx1"/>
                          </a:solidFill>
                        </a:rPr>
                        <a:t>Jogi</a:t>
                      </a:r>
                      <a:r>
                        <a:rPr lang="hu-HU" sz="1800" b="1" baseline="0" dirty="0" smtClean="0">
                          <a:solidFill>
                            <a:schemeClr val="tx1"/>
                          </a:solidFill>
                        </a:rPr>
                        <a:t> háttér: 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hu-H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1303/2013/EU rendelet a strukturális és beruházási alapokra vonatkozó általános rendelkezésekről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hu-H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1301/2013/EU rendelet Európai Regionális Fejlesztési Alapról (…)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hu-HU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1299/2013/EU</a:t>
                      </a:r>
                      <a:r>
                        <a:rPr lang="hu-H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rendelet az európai területi együttműködési célkitűzésnek nyújtott támogatásra vonatkozó egyedi rendelkezésekről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hu-H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(ETE-rendelet)</a:t>
                      </a:r>
                      <a:endParaRPr lang="hu-HU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2" marB="45722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878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Célkitűzések: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hu-H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Beruházás a növekedésbe és munkahelyteremtésbe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/>
                        <a:t>2) Európai Területi Együttműködés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i="1" dirty="0" smtClean="0"/>
                        <a:t>(2,75%) </a:t>
                      </a:r>
                      <a:endParaRPr lang="hu-HU" sz="1800" i="1" dirty="0"/>
                    </a:p>
                  </a:txBody>
                  <a:tcPr marL="91441" marR="91441" marT="45722" marB="45722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Téglalap 28"/>
          <p:cNvSpPr/>
          <p:nvPr/>
        </p:nvSpPr>
        <p:spPr>
          <a:xfrm>
            <a:off x="468313" y="5157788"/>
            <a:ext cx="8424862" cy="719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dirty="0">
              <a:ln>
                <a:solidFill>
                  <a:srgbClr val="FF5050"/>
                </a:solidFill>
              </a:ln>
              <a:noFill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1316037" y="1175195"/>
            <a:ext cx="651192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hu-HU" sz="20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ＭＳ Ｐゴシック" pitchFamily="-84" charset="-128"/>
                <a:cs typeface="Times New Roman" pitchFamily="18" charset="0"/>
              </a:rPr>
              <a:t>Jogi háttér és az</a:t>
            </a:r>
          </a:p>
          <a:p>
            <a:pPr algn="ctr">
              <a:defRPr/>
            </a:pPr>
            <a:r>
              <a:rPr lang="hu-HU" sz="20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ＭＳ Ｐゴシック" pitchFamily="-84" charset="-128"/>
                <a:cs typeface="Times New Roman" pitchFamily="18" charset="0"/>
              </a:rPr>
              <a:t>EU </a:t>
            </a:r>
            <a:r>
              <a:rPr lang="hu-HU" sz="2000" b="1" dirty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ＭＳ Ｐゴシック" pitchFamily="-84" charset="-128"/>
                <a:cs typeface="Times New Roman" pitchFamily="18" charset="0"/>
              </a:rPr>
              <a:t>kohéziós politikájának célkitűzései</a:t>
            </a:r>
            <a:endParaRPr lang="hu-HU" sz="2000" dirty="0">
              <a:ea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82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631629986"/>
              </p:ext>
            </p:extLst>
          </p:nvPr>
        </p:nvGraphicFramePr>
        <p:xfrm>
          <a:off x="1951259" y="1700808"/>
          <a:ext cx="6904310" cy="4524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Ellipszis 6"/>
          <p:cNvSpPr/>
          <p:nvPr/>
        </p:nvSpPr>
        <p:spPr>
          <a:xfrm>
            <a:off x="899592" y="1196752"/>
            <a:ext cx="2808312" cy="179990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u-HU" sz="1900" b="1" dirty="0">
                <a:solidFill>
                  <a:sysClr val="windowText" lastClr="000000"/>
                </a:solidFill>
              </a:rPr>
              <a:t>ETE </a:t>
            </a:r>
            <a:r>
              <a:rPr lang="hu-HU" sz="1900" b="1" dirty="0" smtClean="0">
                <a:solidFill>
                  <a:sysClr val="windowText" lastClr="000000"/>
                </a:solidFill>
              </a:rPr>
              <a:t>célkitűzésre rendelkezésre álló forrás: </a:t>
            </a:r>
          </a:p>
          <a:p>
            <a:pPr algn="ctr">
              <a:defRPr/>
            </a:pPr>
            <a:r>
              <a:rPr lang="hu-HU" sz="1900" b="1" dirty="0" smtClean="0">
                <a:solidFill>
                  <a:sysClr val="windowText" lastClr="000000"/>
                </a:solidFill>
              </a:rPr>
              <a:t>8,95 </a:t>
            </a:r>
            <a:r>
              <a:rPr lang="hu-HU" sz="1900" b="1" dirty="0" err="1">
                <a:solidFill>
                  <a:sysClr val="windowText" lastClr="000000"/>
                </a:solidFill>
              </a:rPr>
              <a:t>mrd</a:t>
            </a:r>
            <a:r>
              <a:rPr lang="hu-HU" sz="1900" b="1" dirty="0">
                <a:solidFill>
                  <a:sysClr val="windowText" lastClr="000000"/>
                </a:solidFill>
              </a:rPr>
              <a:t> </a:t>
            </a:r>
            <a:r>
              <a:rPr lang="hu-HU" sz="1900" b="1" dirty="0" smtClean="0">
                <a:solidFill>
                  <a:sysClr val="windowText" lastClr="000000"/>
                </a:solidFill>
              </a:rPr>
              <a:t>EUR ERFA</a:t>
            </a:r>
            <a:endParaRPr lang="hu-HU" sz="19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 bwMode="auto">
          <a:xfrm>
            <a:off x="224610" y="332656"/>
            <a:ext cx="8630959" cy="7084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u-HU" sz="22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+mj-ea"/>
                <a:cs typeface="Times New Roman" pitchFamily="18" charset="0"/>
              </a:rPr>
              <a:t>Európai területi együttműködés célkitűzés (2014-2020</a:t>
            </a:r>
            <a:r>
              <a:rPr lang="hu-HU" sz="2200" b="1" dirty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+mj-ea"/>
                <a:cs typeface="Times New Roman" pitchFamily="18" charset="0"/>
              </a:rPr>
              <a:t>)</a:t>
            </a:r>
            <a:endParaRPr lang="hu-HU" sz="2200" b="1" dirty="0">
              <a:solidFill>
                <a:srgbClr val="948A54"/>
              </a:solidFill>
              <a:latin typeface="Cambria" pitchFamily="18" charset="0"/>
              <a:ea typeface="+mj-ea"/>
              <a:sym typeface="Wingdings" pitchFamily="2" charset="2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4235" y="3284686"/>
            <a:ext cx="4341741" cy="280076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hu-HU" sz="2200" b="1" dirty="0">
                <a:latin typeface="+mn-lt"/>
              </a:rPr>
              <a:t>Az egyes programok jogosult területeinek jegyzékét a Bizottság fogadja el:</a:t>
            </a:r>
          </a:p>
          <a:p>
            <a:pPr marL="261938" indent="-261938" algn="just">
              <a:buFont typeface="Arial" pitchFamily="34" charset="0"/>
              <a:buChar char="•"/>
              <a:defRPr/>
            </a:pPr>
            <a:r>
              <a:rPr lang="hu-HU" sz="2200" dirty="0">
                <a:latin typeface="+mn-lt"/>
              </a:rPr>
              <a:t>CBC programok esetén NUTS 3,</a:t>
            </a:r>
          </a:p>
          <a:p>
            <a:pPr marL="261938" indent="-261938" algn="just">
              <a:buFont typeface="Arial" pitchFamily="34" charset="0"/>
              <a:buChar char="•"/>
              <a:defRPr/>
            </a:pPr>
            <a:r>
              <a:rPr lang="hu-HU" sz="2200" dirty="0">
                <a:latin typeface="+mn-lt"/>
              </a:rPr>
              <a:t>A transznacionális programok esetében NUTS 2, </a:t>
            </a:r>
          </a:p>
          <a:p>
            <a:pPr marL="261938" indent="-261938" algn="just">
              <a:buFont typeface="Arial" pitchFamily="34" charset="0"/>
              <a:buChar char="•"/>
              <a:defRPr/>
            </a:pPr>
            <a:r>
              <a:rPr lang="hu-HU" sz="2200" dirty="0">
                <a:latin typeface="+mn-lt"/>
              </a:rPr>
              <a:t>Az </a:t>
            </a:r>
            <a:r>
              <a:rPr lang="hu-HU" sz="2200" dirty="0" err="1">
                <a:latin typeface="+mn-lt"/>
              </a:rPr>
              <a:t>interregionális</a:t>
            </a:r>
            <a:r>
              <a:rPr lang="hu-HU" sz="2200" dirty="0">
                <a:latin typeface="+mn-lt"/>
              </a:rPr>
              <a:t> programok esetében tagállami szinten.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9" y="1416739"/>
            <a:ext cx="3311525" cy="3767137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Szövegdoboz 5"/>
          <p:cNvSpPr txBox="1">
            <a:spLocks noChangeArrowheads="1"/>
          </p:cNvSpPr>
          <p:nvPr/>
        </p:nvSpPr>
        <p:spPr bwMode="auto">
          <a:xfrm>
            <a:off x="253052" y="1081746"/>
            <a:ext cx="24432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sz="1600" b="1" i="1" dirty="0" smtClean="0"/>
              <a:t>Határ menti programok</a:t>
            </a:r>
            <a:endParaRPr lang="hu-HU" sz="1600" b="1" i="1" dirty="0"/>
          </a:p>
        </p:txBody>
      </p:sp>
      <p:sp>
        <p:nvSpPr>
          <p:cNvPr id="7" name="Szövegdoboz 6"/>
          <p:cNvSpPr txBox="1">
            <a:spLocks noChangeArrowheads="1"/>
          </p:cNvSpPr>
          <p:nvPr/>
        </p:nvSpPr>
        <p:spPr bwMode="auto">
          <a:xfrm>
            <a:off x="6083440" y="1102299"/>
            <a:ext cx="27286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sz="1600" b="1" i="1" dirty="0" err="1"/>
              <a:t>Interregionális</a:t>
            </a:r>
            <a:r>
              <a:rPr lang="hu-HU" sz="1600" b="1" i="1" dirty="0"/>
              <a:t> </a:t>
            </a:r>
            <a:r>
              <a:rPr lang="hu-HU" sz="1600" b="1" i="1" dirty="0" smtClean="0"/>
              <a:t>programok</a:t>
            </a:r>
            <a:endParaRPr lang="hu-HU" sz="1600" b="1" i="1" dirty="0"/>
          </a:p>
        </p:txBody>
      </p:sp>
      <p:pic>
        <p:nvPicPr>
          <p:cNvPr id="1027" name="Picture 3" descr="C:\Users\polomikh\AppData\Local\Microsoft\Windows\Temporary Internet Files\Content.Outlook\1WQ14JV6\transnationalmosaic_final_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96" y="1416739"/>
            <a:ext cx="2802797" cy="444656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0" name="Szövegdoboz 9"/>
          <p:cNvSpPr txBox="1">
            <a:spLocks noChangeArrowheads="1"/>
          </p:cNvSpPr>
          <p:nvPr/>
        </p:nvSpPr>
        <p:spPr bwMode="auto">
          <a:xfrm>
            <a:off x="2969157" y="1102299"/>
            <a:ext cx="2952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sz="1600" b="1" i="1" dirty="0"/>
              <a:t>Transznacionális </a:t>
            </a:r>
            <a:r>
              <a:rPr lang="hu-HU" sz="1600" b="1" i="1" dirty="0" smtClean="0"/>
              <a:t>programok</a:t>
            </a:r>
            <a:endParaRPr lang="hu-HU" sz="1600" b="1" i="1" dirty="0"/>
          </a:p>
        </p:txBody>
      </p:sp>
      <p:pic>
        <p:nvPicPr>
          <p:cNvPr id="11" name="Kép 10" descr="eu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12" y="1421087"/>
            <a:ext cx="3392488" cy="3960813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2" name="Szövegdoboz 1"/>
          <p:cNvSpPr txBox="1"/>
          <p:nvPr/>
        </p:nvSpPr>
        <p:spPr>
          <a:xfrm>
            <a:off x="0" y="53819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700" b="1" u="sng" dirty="0" smtClean="0">
                <a:latin typeface="+mn-lt"/>
              </a:rPr>
              <a:t>Magyarországi részvétel: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hu-HU" sz="1700" dirty="0" smtClean="0">
                <a:latin typeface="+mn-lt"/>
              </a:rPr>
              <a:t>7 </a:t>
            </a:r>
            <a:r>
              <a:rPr lang="hu-HU" sz="1700" dirty="0">
                <a:latin typeface="+mn-lt"/>
              </a:rPr>
              <a:t>határ </a:t>
            </a:r>
            <a:r>
              <a:rPr lang="hu-HU" sz="1700" dirty="0" smtClean="0">
                <a:latin typeface="+mn-lt"/>
              </a:rPr>
              <a:t>menti programban </a:t>
            </a:r>
          </a:p>
          <a:p>
            <a:pPr marL="285750" indent="-285750">
              <a:buFontTx/>
              <a:buChar char="-"/>
            </a:pPr>
            <a:r>
              <a:rPr lang="hu-HU" sz="1700" dirty="0" smtClean="0">
                <a:latin typeface="+mn-lt"/>
              </a:rPr>
              <a:t>2 transznacionális programban: CENTRAL EUROPE 2020 és Duna Transznacionális Program</a:t>
            </a:r>
          </a:p>
          <a:p>
            <a:pPr marL="285750" indent="-285750">
              <a:buFontTx/>
              <a:buChar char="-"/>
            </a:pPr>
            <a:r>
              <a:rPr lang="hu-HU" sz="1700" dirty="0" smtClean="0">
                <a:latin typeface="+mn-lt"/>
              </a:rPr>
              <a:t>4 </a:t>
            </a:r>
            <a:r>
              <a:rPr lang="hu-HU" sz="1700" dirty="0" err="1">
                <a:latin typeface="+mn-lt"/>
              </a:rPr>
              <a:t>interregionális</a:t>
            </a:r>
            <a:r>
              <a:rPr lang="hu-HU" sz="1700" dirty="0">
                <a:latin typeface="+mn-lt"/>
              </a:rPr>
              <a:t> együttműködési </a:t>
            </a:r>
            <a:r>
              <a:rPr lang="hu-HU" sz="1700" dirty="0" smtClean="0">
                <a:latin typeface="+mn-lt"/>
              </a:rPr>
              <a:t>programban: ESPON 2020, INTERREG EUROPE, URBACT III, INTERACT IIII</a:t>
            </a:r>
            <a:endParaRPr lang="hu-HU" sz="1700" dirty="0">
              <a:latin typeface="+mn-lt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8029" y="5183876"/>
            <a:ext cx="2340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i="1" dirty="0" smtClean="0"/>
              <a:t>Képek forrása: Európai Bizottság</a:t>
            </a:r>
            <a:endParaRPr lang="hu-HU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zis 1"/>
          <p:cNvSpPr/>
          <p:nvPr/>
        </p:nvSpPr>
        <p:spPr>
          <a:xfrm>
            <a:off x="475928" y="1678062"/>
            <a:ext cx="2295872" cy="146327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Partnerség, </a:t>
            </a:r>
            <a:r>
              <a:rPr lang="hu-HU" sz="2000" dirty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Vezető Partner elv</a:t>
            </a:r>
            <a:endParaRPr lang="hu-HU" sz="2000" dirty="0">
              <a:solidFill>
                <a:schemeClr val="tx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251519" y="1270078"/>
            <a:ext cx="39235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algn="just">
              <a:defRPr/>
            </a:pPr>
            <a:r>
              <a:rPr lang="hu-HU" sz="2200" b="1" u="sng" dirty="0">
                <a:latin typeface="Cambria" pitchFamily="18" charset="0"/>
                <a:cs typeface="Times New Roman" pitchFamily="18" charset="0"/>
              </a:rPr>
              <a:t>Az ETE programok jellemzői:</a:t>
            </a:r>
          </a:p>
        </p:txBody>
      </p:sp>
      <p:sp>
        <p:nvSpPr>
          <p:cNvPr id="7" name="Ellipszis 6"/>
          <p:cNvSpPr/>
          <p:nvPr/>
        </p:nvSpPr>
        <p:spPr>
          <a:xfrm>
            <a:off x="2555776" y="2409699"/>
            <a:ext cx="3020144" cy="1810651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defRPr/>
            </a:pPr>
            <a:r>
              <a:rPr lang="hu-HU" sz="2000" dirty="0" smtClean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Közös projektfejlesztés és </a:t>
            </a:r>
            <a:r>
              <a:rPr lang="hu-HU" sz="2000" dirty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végrehajtás</a:t>
            </a:r>
          </a:p>
        </p:txBody>
      </p:sp>
      <p:sp>
        <p:nvSpPr>
          <p:cNvPr id="9" name="Ellipszis 8"/>
          <p:cNvSpPr/>
          <p:nvPr/>
        </p:nvSpPr>
        <p:spPr>
          <a:xfrm>
            <a:off x="5215214" y="1485522"/>
            <a:ext cx="3781784" cy="179946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defRPr/>
            </a:pPr>
            <a:r>
              <a:rPr lang="hu-HU" dirty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Határon átnyúló hatás legyen definiálható, mérhető, fenntartható, kimutatható</a:t>
            </a:r>
          </a:p>
        </p:txBody>
      </p:sp>
      <p:sp>
        <p:nvSpPr>
          <p:cNvPr id="10" name="Ellipszis 9"/>
          <p:cNvSpPr/>
          <p:nvPr/>
        </p:nvSpPr>
        <p:spPr>
          <a:xfrm>
            <a:off x="475928" y="3501008"/>
            <a:ext cx="2295872" cy="129614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defRPr/>
            </a:pPr>
            <a:r>
              <a:rPr lang="hu-HU" sz="2000" dirty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Közös költségvetés</a:t>
            </a:r>
          </a:p>
        </p:txBody>
      </p:sp>
      <p:sp>
        <p:nvSpPr>
          <p:cNvPr id="11" name="Ellipszis 10"/>
          <p:cNvSpPr/>
          <p:nvPr/>
        </p:nvSpPr>
        <p:spPr>
          <a:xfrm>
            <a:off x="1043608" y="5157192"/>
            <a:ext cx="2088232" cy="129614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defRPr/>
            </a:pPr>
            <a:r>
              <a:rPr lang="hu-HU" dirty="0" smtClean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INTERREG </a:t>
            </a:r>
            <a:r>
              <a:rPr lang="hu-HU" dirty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„márkanév bevezetése”</a:t>
            </a:r>
          </a:p>
        </p:txBody>
      </p:sp>
      <p:sp>
        <p:nvSpPr>
          <p:cNvPr id="12" name="Ellipszis 11"/>
          <p:cNvSpPr/>
          <p:nvPr/>
        </p:nvSpPr>
        <p:spPr>
          <a:xfrm>
            <a:off x="3431060" y="4377827"/>
            <a:ext cx="3604782" cy="20897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defRPr/>
            </a:pPr>
            <a:r>
              <a:rPr lang="hu-HU" dirty="0" smtClean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Lehetséges kedvezményezettek:</a:t>
            </a:r>
          </a:p>
          <a:p>
            <a:pPr marL="0" lvl="2" algn="ctr">
              <a:defRPr/>
            </a:pPr>
            <a:r>
              <a:rPr lang="hu-HU" dirty="0" smtClean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központi, helyi hatóságok, egyetemek, kutatóintézetek, civil és közjogi szervezetek</a:t>
            </a:r>
            <a:endParaRPr lang="hu-HU" dirty="0">
              <a:solidFill>
                <a:schemeClr val="tx1"/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13" name="Ellipszis 12"/>
          <p:cNvSpPr/>
          <p:nvPr/>
        </p:nvSpPr>
        <p:spPr>
          <a:xfrm>
            <a:off x="6592606" y="3501008"/>
            <a:ext cx="2404392" cy="136889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defRPr/>
            </a:pPr>
            <a:r>
              <a:rPr lang="hu-HU" dirty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Közös döntéshozatali mechanizmus</a:t>
            </a:r>
          </a:p>
        </p:txBody>
      </p:sp>
    </p:spTree>
    <p:extLst>
      <p:ext uri="{BB962C8B-B14F-4D97-AF65-F5344CB8AC3E}">
        <p14:creationId xmlns:p14="http://schemas.microsoft.com/office/powerpoint/2010/main" val="25624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323528" y="1124744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200" b="1" u="sng" dirty="0" smtClean="0">
                <a:latin typeface="Cambria" pitchFamily="18" charset="0"/>
                <a:cs typeface="Times New Roman" pitchFamily="18" charset="0"/>
              </a:rPr>
              <a:t>Finanszírozási kérdések</a:t>
            </a:r>
            <a:r>
              <a:rPr lang="hu-HU" sz="2200" b="1" dirty="0" smtClean="0">
                <a:latin typeface="Cambria" pitchFamily="18" charset="0"/>
                <a:cs typeface="Times New Roman" pitchFamily="18" charset="0"/>
              </a:rPr>
              <a:t>:  Projekt budget összetétele</a:t>
            </a:r>
          </a:p>
          <a:p>
            <a:r>
              <a:rPr lang="hu-HU" sz="2200" b="1" dirty="0" smtClean="0">
                <a:latin typeface="Cambria" pitchFamily="18" charset="0"/>
                <a:cs typeface="Times New Roman" pitchFamily="18" charset="0"/>
              </a:rPr>
              <a:t>2007-2013-as időszakban</a:t>
            </a:r>
          </a:p>
          <a:p>
            <a:endParaRPr lang="hu-HU" sz="2200" b="1" dirty="0">
              <a:latin typeface="Cambria" pitchFamily="18" charset="0"/>
              <a:cs typeface="Times New Roman" pitchFamily="18" charset="0"/>
            </a:endParaRPr>
          </a:p>
          <a:p>
            <a:endParaRPr lang="hu-HU" sz="2200" b="1" u="sng" dirty="0" smtClean="0">
              <a:latin typeface="Cambria" pitchFamily="18" charset="0"/>
              <a:cs typeface="Times New Roman" pitchFamily="18" charset="0"/>
            </a:endParaRPr>
          </a:p>
          <a:p>
            <a:endParaRPr lang="hu-HU" b="1" u="sng" dirty="0">
              <a:latin typeface="Cambria" pitchFamily="18" charset="0"/>
              <a:cs typeface="Times New Roman" pitchFamily="18" charset="0"/>
            </a:endParaRPr>
          </a:p>
          <a:p>
            <a:endParaRPr lang="hu-HU" b="1" u="sng" dirty="0" smtClean="0">
              <a:latin typeface="Cambria" pitchFamily="18" charset="0"/>
              <a:cs typeface="Times New Roman" pitchFamily="18" charset="0"/>
            </a:endParaRPr>
          </a:p>
          <a:p>
            <a:endParaRPr lang="hu-HU" b="1" u="sng" dirty="0">
              <a:latin typeface="Cambria" pitchFamily="18" charset="0"/>
              <a:cs typeface="Times New Roman" pitchFamily="18" charset="0"/>
            </a:endParaRPr>
          </a:p>
          <a:p>
            <a:endParaRPr lang="hu-HU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82749681"/>
              </p:ext>
            </p:extLst>
          </p:nvPr>
        </p:nvGraphicFramePr>
        <p:xfrm>
          <a:off x="647564" y="1916832"/>
          <a:ext cx="7920880" cy="435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56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95536" y="1340768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u="sng" dirty="0" smtClean="0">
                <a:latin typeface="Cambria" pitchFamily="18" charset="0"/>
                <a:cs typeface="Times New Roman" pitchFamily="18" charset="0"/>
              </a:rPr>
              <a:t>Első lépés: pályázati szakasz</a:t>
            </a:r>
            <a:endParaRPr lang="hu-HU" sz="2000" b="1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3" name="Jobbra nyíl feliratnak 2"/>
          <p:cNvSpPr/>
          <p:nvPr/>
        </p:nvSpPr>
        <p:spPr>
          <a:xfrm>
            <a:off x="107504" y="2348880"/>
            <a:ext cx="1800200" cy="1607761"/>
          </a:xfrm>
          <a:prstGeom prst="rightArrowCallou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Partnerek </a:t>
            </a:r>
            <a:r>
              <a:rPr lang="hu-HU" dirty="0" smtClean="0">
                <a:solidFill>
                  <a:schemeClr val="tx1"/>
                </a:solidFill>
              </a:rPr>
              <a:t>keresése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4" name="Jobbra nyíl feliratnak 3"/>
          <p:cNvSpPr/>
          <p:nvPr/>
        </p:nvSpPr>
        <p:spPr>
          <a:xfrm>
            <a:off x="1907704" y="2348880"/>
            <a:ext cx="2160240" cy="1632692"/>
          </a:xfrm>
          <a:prstGeom prst="rightArrowCallout">
            <a:avLst>
              <a:gd name="adj1" fmla="val 30208"/>
              <a:gd name="adj2" fmla="val 25000"/>
              <a:gd name="adj3" fmla="val 25000"/>
              <a:gd name="adj4" fmla="val 64977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Projektötlet, célok </a:t>
            </a:r>
            <a:r>
              <a:rPr lang="hu-HU" dirty="0" smtClean="0">
                <a:solidFill>
                  <a:schemeClr val="tx1"/>
                </a:solidFill>
              </a:rPr>
              <a:t>megfogalma- zása</a:t>
            </a:r>
            <a:endParaRPr lang="hu-HU" dirty="0">
              <a:solidFill>
                <a:schemeClr val="tx1"/>
              </a:solidFill>
            </a:endParaRPr>
          </a:p>
          <a:p>
            <a:pPr algn="ctr"/>
            <a:endParaRPr lang="hu-HU" dirty="0"/>
          </a:p>
        </p:txBody>
      </p:sp>
      <p:sp>
        <p:nvSpPr>
          <p:cNvPr id="5" name="Jobbra nyíl feliratnak 4"/>
          <p:cNvSpPr/>
          <p:nvPr/>
        </p:nvSpPr>
        <p:spPr>
          <a:xfrm>
            <a:off x="4070968" y="2348880"/>
            <a:ext cx="2500753" cy="1632858"/>
          </a:xfrm>
          <a:prstGeom prst="rightArrowCallout">
            <a:avLst>
              <a:gd name="adj1" fmla="val 25000"/>
              <a:gd name="adj2" fmla="val 25868"/>
              <a:gd name="adj3" fmla="val 25000"/>
              <a:gd name="adj4" fmla="val 64977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Mérhető célok, program -indikátorokhoz való kapcsolódás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6" name="Jobbra nyíl feliratnak 5"/>
          <p:cNvSpPr/>
          <p:nvPr/>
        </p:nvSpPr>
        <p:spPr>
          <a:xfrm>
            <a:off x="6571722" y="2348880"/>
            <a:ext cx="2572278" cy="1607761"/>
          </a:xfrm>
          <a:prstGeom prst="rightArrowCallou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Pályázati felhívás követelményei- nek való megfelelés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1835696" y="4437112"/>
            <a:ext cx="5184576" cy="72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  <a:latin typeface="Cambria" pitchFamily="18" charset="0"/>
              </a:rPr>
              <a:t>Közös Monitoring Bizottság döntése</a:t>
            </a:r>
            <a:endParaRPr lang="hu-HU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86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134095"/>
      </a:dk2>
      <a:lt2>
        <a:srgbClr val="AC007C"/>
      </a:lt2>
      <a:accent1>
        <a:srgbClr val="2FAEE0"/>
      </a:accent1>
      <a:accent2>
        <a:srgbClr val="F5A803"/>
      </a:accent2>
      <a:accent3>
        <a:srgbClr val="FFFFFF"/>
      </a:accent3>
      <a:accent4>
        <a:srgbClr val="000000"/>
      </a:accent4>
      <a:accent5>
        <a:srgbClr val="ADD3ED"/>
      </a:accent5>
      <a:accent6>
        <a:srgbClr val="DE9802"/>
      </a:accent6>
      <a:hlink>
        <a:srgbClr val="27859C"/>
      </a:hlink>
      <a:folHlink>
        <a:srgbClr val="A3C3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134095"/>
        </a:dk2>
        <a:lt2>
          <a:srgbClr val="AC007C"/>
        </a:lt2>
        <a:accent1>
          <a:srgbClr val="2FAEE0"/>
        </a:accent1>
        <a:accent2>
          <a:srgbClr val="F5A803"/>
        </a:accent2>
        <a:accent3>
          <a:srgbClr val="FFFFFF"/>
        </a:accent3>
        <a:accent4>
          <a:srgbClr val="000000"/>
        </a:accent4>
        <a:accent5>
          <a:srgbClr val="ADD3ED"/>
        </a:accent5>
        <a:accent6>
          <a:srgbClr val="DE9802"/>
        </a:accent6>
        <a:hlink>
          <a:srgbClr val="27859C"/>
        </a:hlink>
        <a:folHlink>
          <a:srgbClr val="A3C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12500</TotalTime>
  <Words>1789</Words>
  <Application>Microsoft Office PowerPoint</Application>
  <PresentationFormat>Diavetítés a képernyőre (4:3 oldalarány)</PresentationFormat>
  <Paragraphs>248</Paragraphs>
  <Slides>22</Slides>
  <Notes>20</Notes>
  <HiddenSlides>0</HiddenSlides>
  <MMClips>0</MMClips>
  <ScaleCrop>false</ScaleCrop>
  <HeadingPairs>
    <vt:vector size="4" baseType="variant">
      <vt:variant>
        <vt:lpstr>Téma</vt:lpstr>
      </vt:variant>
      <vt:variant>
        <vt:i4>3</vt:i4>
      </vt:variant>
      <vt:variant>
        <vt:lpstr>Diacímek</vt:lpstr>
      </vt:variant>
      <vt:variant>
        <vt:i4>22</vt:i4>
      </vt:variant>
    </vt:vector>
  </HeadingPairs>
  <TitlesOfParts>
    <vt:vector size="25" baseType="lpstr">
      <vt:lpstr>Office Theme</vt:lpstr>
      <vt:lpstr>Beloldalak</vt:lpstr>
      <vt:lpstr>1_Default Design</vt:lpstr>
      <vt:lpstr>Európai Területi Együttműködési Programok 2014-2020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Transznacionális együttműködési programok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Hazai tervezés aktualitásai</dc:title>
  <dc:creator>user</dc:creator>
  <cp:lastModifiedBy>user</cp:lastModifiedBy>
  <cp:revision>449</cp:revision>
  <cp:lastPrinted>2014-06-10T06:26:01Z</cp:lastPrinted>
  <dcterms:created xsi:type="dcterms:W3CDTF">2013-01-25T09:55:31Z</dcterms:created>
  <dcterms:modified xsi:type="dcterms:W3CDTF">2014-09-24T14:20:16Z</dcterms:modified>
</cp:coreProperties>
</file>