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5"/>
  </p:sldMasterIdLst>
  <p:notesMasterIdLst>
    <p:notesMasterId r:id="rId25"/>
  </p:notesMasterIdLst>
  <p:sldIdLst>
    <p:sldId id="256" r:id="rId6"/>
    <p:sldId id="259" r:id="rId7"/>
    <p:sldId id="268" r:id="rId8"/>
    <p:sldId id="269" r:id="rId9"/>
    <p:sldId id="257" r:id="rId10"/>
    <p:sldId id="265" r:id="rId11"/>
    <p:sldId id="262" r:id="rId12"/>
    <p:sldId id="273" r:id="rId13"/>
    <p:sldId id="264" r:id="rId14"/>
    <p:sldId id="271" r:id="rId15"/>
    <p:sldId id="277" r:id="rId16"/>
    <p:sldId id="281" r:id="rId17"/>
    <p:sldId id="282" r:id="rId18"/>
    <p:sldId id="279" r:id="rId19"/>
    <p:sldId id="278" r:id="rId20"/>
    <p:sldId id="276" r:id="rId21"/>
    <p:sldId id="272" r:id="rId22"/>
    <p:sldId id="270" r:id="rId23"/>
    <p:sldId id="280" r:id="rId24"/>
  </p:sldIdLst>
  <p:sldSz cx="9144000" cy="6858000" type="screen4x3"/>
  <p:notesSz cx="6858000" cy="9144000"/>
  <p:custDataLst>
    <p:tags r:id="rId26"/>
  </p:custDataLst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66FF33"/>
    <a:srgbClr val="FF3399"/>
    <a:srgbClr val="990000"/>
    <a:srgbClr val="FFFF99"/>
    <a:srgbClr val="FF6600"/>
    <a:srgbClr val="FF2F2F"/>
    <a:srgbClr val="FF00FF"/>
    <a:srgbClr val="9C3208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313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120C75-4319-4B56-A118-00F7F76DBE35}" type="datetimeFigureOut">
              <a:rPr lang="hu-HU" smtClean="0"/>
              <a:pPr/>
              <a:t>2014.09.19.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4E0B05-7978-4E27-BA70-211EFF325AE9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86237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E0B05-7978-4E27-BA70-211EFF325AE9}" type="slidenum">
              <a:rPr lang="hu-HU" smtClean="0"/>
              <a:pPr/>
              <a:t>1</a:t>
            </a:fld>
            <a:endParaRPr lang="hu-H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E0B05-7978-4E27-BA70-211EFF325AE9}" type="slidenum">
              <a:rPr lang="hu-HU" smtClean="0"/>
              <a:pPr/>
              <a:t>2</a:t>
            </a:fld>
            <a:endParaRPr lang="hu-H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E0B05-7978-4E27-BA70-211EFF325AE9}" type="slidenum">
              <a:rPr lang="hu-HU" smtClean="0"/>
              <a:pPr/>
              <a:t>3</a:t>
            </a:fld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CB74B8-C20E-4C07-820D-C21571083099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452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E7150A-4E8A-4A95-8160-AFCD56C4FE68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478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AB731-DCDF-4C03-84BB-32960F54A39E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4532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59FA11-7097-42B6-A5C1-4FD547E4CF12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14312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B82AC6-104E-44D9-AB7B-31BE8775BE2E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251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165F63-B9E9-4AC1-BCDD-FC733230822A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254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2ED6B4-EDE1-4CCA-9664-D10F4E1CC136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881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DE1220-4C0B-4171-873F-D8EF3C958B66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092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59110C-E931-4177-9365-F3C088623A96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58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B272D1-0DF6-4BF8-BFB0-6D80A0F9379E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925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DE95CB-DF82-4341-B7C2-97833E88F99E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205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u-HU" noProof="0" smtClean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52059F-B265-481E-8833-3947F76F00FE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417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5AA5C6B-F0F2-4F40-A162-58F4D98741C3}" type="slidenum">
              <a:rPr lang="hu-H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-12700"/>
            <a:ext cx="915670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5163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11560" y="2636912"/>
            <a:ext cx="7772400" cy="1470025"/>
          </a:xfrm>
        </p:spPr>
        <p:txBody>
          <a:bodyPr/>
          <a:lstStyle/>
          <a:p>
            <a:r>
              <a:rPr lang="hu-HU" b="1" dirty="0" smtClean="0">
                <a:latin typeface="Times New Roman" pitchFamily="18" charset="0"/>
                <a:cs typeface="Times New Roman" pitchFamily="18" charset="0"/>
              </a:rPr>
              <a:t>Az </a:t>
            </a:r>
            <a:r>
              <a:rPr lang="hu-HU" b="1" dirty="0">
                <a:latin typeface="Times New Roman" pitchFamily="18" charset="0"/>
                <a:cs typeface="Times New Roman" pitchFamily="18" charset="0"/>
              </a:rPr>
              <a:t>országos közútkezelő </a:t>
            </a:r>
            <a:r>
              <a:rPr lang="hu-HU" b="1" dirty="0" smtClean="0">
                <a:latin typeface="Times New Roman" pitchFamily="18" charset="0"/>
                <a:cs typeface="Times New Roman" pitchFamily="18" charset="0"/>
              </a:rPr>
              <a:t>szervezet </a:t>
            </a:r>
            <a:r>
              <a:rPr lang="hu-HU" b="1" dirty="0">
                <a:latin typeface="Times New Roman" pitchFamily="18" charset="0"/>
                <a:cs typeface="Times New Roman" pitchFamily="18" charset="0"/>
              </a:rPr>
              <a:t>kialakulása, feladatai</a:t>
            </a:r>
            <a:r>
              <a:rPr lang="hu-HU" dirty="0"/>
              <a:t/>
            </a:r>
            <a:br>
              <a:rPr lang="hu-HU" dirty="0"/>
            </a:br>
            <a:endParaRPr lang="hu-H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251520" y="974322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6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39</a:t>
            </a:r>
            <a:r>
              <a:rPr lang="hu-HU" sz="1600" b="1" dirty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 Útügyi Napok </a:t>
            </a:r>
            <a:r>
              <a:rPr lang="hu-HU" sz="16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konferencia</a:t>
            </a:r>
            <a:endParaRPr lang="hu-HU" sz="1050" b="1" dirty="0" smtClean="0">
              <a:solidFill>
                <a:schemeClr val="tx2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/>
            <a:r>
              <a:rPr lang="hu-HU" sz="16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Győr, 2014. szeptember 24-25.</a:t>
            </a:r>
            <a:endParaRPr lang="hu-HU" sz="1600" b="1" dirty="0">
              <a:solidFill>
                <a:schemeClr val="tx2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5" name="Szövegdoboz 4"/>
          <p:cNvSpPr txBox="1"/>
          <p:nvPr/>
        </p:nvSpPr>
        <p:spPr>
          <a:xfrm>
            <a:off x="4572000" y="4941168"/>
            <a:ext cx="4320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Duma Viktor</a:t>
            </a:r>
          </a:p>
          <a:p>
            <a:r>
              <a:rPr lang="hu-HU" sz="2000" b="1" dirty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ü</a:t>
            </a:r>
            <a:r>
              <a:rPr lang="hu-HU" sz="20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zemeltetési igazgató</a:t>
            </a:r>
            <a:endParaRPr lang="hu-HU" sz="2000" b="1" dirty="0">
              <a:solidFill>
                <a:schemeClr val="tx2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606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683568" y="1052736"/>
            <a:ext cx="7992888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II. ütem</a:t>
            </a:r>
          </a:p>
          <a:p>
            <a:pPr algn="ctr"/>
            <a:r>
              <a:rPr lang="hu-H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(felkészülés a továbblépésre)</a:t>
            </a:r>
          </a:p>
          <a:p>
            <a:pPr algn="ctr"/>
            <a:r>
              <a:rPr lang="hu-H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2013. november 1-től 2014. március 31-ig</a:t>
            </a:r>
            <a:endParaRPr lang="hu-H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zövegdoboz 2"/>
          <p:cNvSpPr txBox="1"/>
          <p:nvPr/>
        </p:nvSpPr>
        <p:spPr>
          <a:xfrm>
            <a:off x="1187624" y="3717032"/>
            <a:ext cx="734481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Téli elhárítás</a:t>
            </a:r>
          </a:p>
          <a:p>
            <a:r>
              <a:rPr lang="hu-H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Együttműködési képességek feltárása</a:t>
            </a:r>
          </a:p>
          <a:p>
            <a:r>
              <a:rPr lang="hu-H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Hasonlóságok, különbségek harmonizálhatósága</a:t>
            </a:r>
          </a:p>
          <a:p>
            <a:r>
              <a:rPr lang="hu-H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Változatok kidolgozása, elemzése</a:t>
            </a:r>
            <a:endParaRPr lang="hu-H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95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683568" y="1052736"/>
            <a:ext cx="7992888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III. ütem</a:t>
            </a:r>
          </a:p>
          <a:p>
            <a:pPr algn="ctr"/>
            <a:r>
              <a:rPr lang="hu-H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(egységesítés)</a:t>
            </a:r>
          </a:p>
          <a:p>
            <a:pPr algn="ctr"/>
            <a:r>
              <a:rPr lang="hu-H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2014. április 1-től – június 30-ig</a:t>
            </a:r>
            <a:endParaRPr lang="hu-H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zövegdoboz 4"/>
          <p:cNvSpPr txBox="1"/>
          <p:nvPr/>
        </p:nvSpPr>
        <p:spPr>
          <a:xfrm>
            <a:off x="1114062" y="3356992"/>
            <a:ext cx="71319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dirty="0">
                <a:latin typeface="Times New Roman" pitchFamily="18" charset="0"/>
                <a:cs typeface="Times New Roman" pitchFamily="18" charset="0"/>
              </a:rPr>
              <a:t>Párhuzamos területek megszüntetése az üzemeltetés </a:t>
            </a:r>
            <a:r>
              <a:rPr lang="hu-HU" sz="2800" dirty="0" smtClean="0">
                <a:latin typeface="Times New Roman" pitchFamily="18" charset="0"/>
                <a:cs typeface="Times New Roman" pitchFamily="18" charset="0"/>
              </a:rPr>
              <a:t>területén</a:t>
            </a:r>
          </a:p>
          <a:p>
            <a:endParaRPr lang="hu-H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hu-HU" sz="2800" dirty="0">
                <a:latin typeface="Times New Roman" pitchFamily="18" charset="0"/>
                <a:cs typeface="Times New Roman" pitchFamily="18" charset="0"/>
              </a:rPr>
              <a:t>Humánpolitikai intézkedések az egységes szervezet kialakítására, a feszültségek rendezésére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037939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701" y="1484784"/>
            <a:ext cx="8541296" cy="4515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églalap 6"/>
          <p:cNvSpPr/>
          <p:nvPr/>
        </p:nvSpPr>
        <p:spPr>
          <a:xfrm>
            <a:off x="249523" y="764704"/>
            <a:ext cx="864635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MK műszaki vezérigazgató-helyettesi blokk</a:t>
            </a:r>
          </a:p>
          <a:p>
            <a:r>
              <a:rPr lang="hu-H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2014. </a:t>
            </a:r>
            <a:r>
              <a:rPr lang="hu-H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hu-H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únius 30-ig</a:t>
            </a:r>
            <a:endParaRPr lang="hu-H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015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95278"/>
            <a:ext cx="8500344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zövegdoboz 2"/>
          <p:cNvSpPr txBox="1"/>
          <p:nvPr/>
        </p:nvSpPr>
        <p:spPr>
          <a:xfrm>
            <a:off x="611560" y="5801924"/>
            <a:ext cx="33258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Érintett létszám: 87 fő</a:t>
            </a:r>
          </a:p>
          <a:p>
            <a:r>
              <a:rPr lang="hu-H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Pozíciók csökkenése: 37 fő</a:t>
            </a:r>
          </a:p>
          <a:p>
            <a:r>
              <a:rPr lang="hu-H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igazgató, 4 osztályvezető, 32 munkatárs</a:t>
            </a:r>
          </a:p>
          <a:p>
            <a:endParaRPr lang="hu-HU" dirty="0"/>
          </a:p>
        </p:txBody>
      </p:sp>
      <p:sp>
        <p:nvSpPr>
          <p:cNvPr id="4" name="Szövegdoboz 3"/>
          <p:cNvSpPr txBox="1"/>
          <p:nvPr/>
        </p:nvSpPr>
        <p:spPr>
          <a:xfrm>
            <a:off x="5436096" y="4803925"/>
            <a:ext cx="25922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Érintett létszám: 48 fő</a:t>
            </a:r>
          </a:p>
          <a:p>
            <a:r>
              <a:rPr lang="hu-H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Pozíciók csökkenése: 6 fő</a:t>
            </a:r>
          </a:p>
          <a:p>
            <a:r>
              <a:rPr lang="hu-H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osztályvezető, 5 munkatárs</a:t>
            </a:r>
          </a:p>
          <a:p>
            <a:endParaRPr lang="hu-HU" dirty="0"/>
          </a:p>
        </p:txBody>
      </p:sp>
      <p:sp>
        <p:nvSpPr>
          <p:cNvPr id="6" name="Szövegdoboz 5"/>
          <p:cNvSpPr txBox="1"/>
          <p:nvPr/>
        </p:nvSpPr>
        <p:spPr>
          <a:xfrm>
            <a:off x="5940152" y="5639288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Mindösszesen </a:t>
            </a:r>
            <a:r>
              <a:rPr lang="hu-H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 fő </a:t>
            </a:r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munkaviszonya került megszüntetésre.</a:t>
            </a:r>
          </a:p>
          <a:p>
            <a:endParaRPr lang="hu-HU" dirty="0"/>
          </a:p>
        </p:txBody>
      </p:sp>
      <p:sp>
        <p:nvSpPr>
          <p:cNvPr id="7" name="Téglalap 6"/>
          <p:cNvSpPr/>
          <p:nvPr/>
        </p:nvSpPr>
        <p:spPr>
          <a:xfrm>
            <a:off x="249523" y="764704"/>
            <a:ext cx="864635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3200" b="1" kern="0" dirty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MK műszaki vezérigazgató-helyettesi blokk</a:t>
            </a:r>
          </a:p>
          <a:p>
            <a:r>
              <a:rPr lang="hu-HU" sz="3200" b="1" kern="0" dirty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2014. július 1-től</a:t>
            </a:r>
          </a:p>
        </p:txBody>
      </p:sp>
    </p:spTree>
    <p:extLst>
      <p:ext uri="{BB962C8B-B14F-4D97-AF65-F5344CB8AC3E}">
        <p14:creationId xmlns:p14="http://schemas.microsoft.com/office/powerpoint/2010/main" val="276809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00" y="1033681"/>
            <a:ext cx="8274596" cy="503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zövegdoboz 4"/>
          <p:cNvSpPr txBox="1"/>
          <p:nvPr/>
        </p:nvSpPr>
        <p:spPr>
          <a:xfrm>
            <a:off x="4028606" y="5411450"/>
            <a:ext cx="5115585" cy="1446550"/>
          </a:xfrm>
          <a:prstGeom prst="rect">
            <a:avLst/>
          </a:prstGeom>
          <a:noFill/>
          <a:effectLst>
            <a:glow rad="228600">
              <a:srgbClr val="002060">
                <a:alpha val="40000"/>
              </a:srgbClr>
            </a:glow>
          </a:effectLst>
        </p:spPr>
        <p:txBody>
          <a:bodyPr wrap="square" rtlCol="0">
            <a:spAutoFit/>
          </a:bodyPr>
          <a:lstStyle/>
          <a:p>
            <a:pPr lvl="0"/>
            <a:r>
              <a:rPr lang="hu-H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Borsod-Abaúj-Zemplén</a:t>
            </a:r>
            <a:r>
              <a:rPr lang="hu-H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megyéhez </a:t>
            </a:r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került </a:t>
            </a:r>
            <a:r>
              <a:rPr lang="hu-H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az </a:t>
            </a:r>
            <a:r>
              <a:rPr lang="hu-H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M3, M30, M35, M31, a 354-es főút, a 403-as főút;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hu-H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Győr-Moson-Sopron</a:t>
            </a:r>
            <a:r>
              <a:rPr lang="hu-H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megyéhez </a:t>
            </a:r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került </a:t>
            </a:r>
            <a:r>
              <a:rPr lang="hu-H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az </a:t>
            </a:r>
            <a:r>
              <a:rPr lang="hu-H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M1, M15, M19, M85;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hu-H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Pest </a:t>
            </a:r>
            <a:r>
              <a:rPr lang="hu-H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megyéhez </a:t>
            </a:r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került </a:t>
            </a:r>
            <a:r>
              <a:rPr lang="hu-H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az </a:t>
            </a:r>
            <a:r>
              <a:rPr lang="hu-H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M0, M51, M2, M5, M6, és a 4-es út;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hu-H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Fejér</a:t>
            </a:r>
            <a:r>
              <a:rPr lang="hu-H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megyéhez </a:t>
            </a:r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került </a:t>
            </a:r>
            <a:r>
              <a:rPr lang="hu-H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az</a:t>
            </a:r>
            <a:r>
              <a:rPr lang="hu-H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M7, M70, M8;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hu-HU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Tolna</a:t>
            </a:r>
            <a:r>
              <a:rPr lang="hu-H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megyéhez </a:t>
            </a:r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került </a:t>
            </a:r>
            <a:r>
              <a:rPr lang="hu-H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az </a:t>
            </a:r>
            <a:r>
              <a:rPr lang="hu-H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M9</a:t>
            </a:r>
            <a:r>
              <a:rPr lang="hu-H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/>
            <a:r>
              <a:rPr lang="hu-H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Csongrád </a:t>
            </a:r>
            <a:r>
              <a:rPr lang="hu-H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megyéhez </a:t>
            </a:r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került </a:t>
            </a:r>
            <a:r>
              <a:rPr lang="hu-H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az </a:t>
            </a:r>
            <a:r>
              <a:rPr lang="hu-H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M43</a:t>
            </a:r>
            <a:r>
              <a:rPr lang="hu-H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endParaRPr lang="hu-HU" dirty="0"/>
          </a:p>
        </p:txBody>
      </p:sp>
      <p:sp>
        <p:nvSpPr>
          <p:cNvPr id="6" name="Szövegdoboz 5"/>
          <p:cNvSpPr txBox="1"/>
          <p:nvPr/>
        </p:nvSpPr>
        <p:spPr>
          <a:xfrm rot="21009101">
            <a:off x="1403648" y="2262930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Győr-Moson-Sopron megye</a:t>
            </a:r>
            <a:endParaRPr lang="hu-H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zövegdoboz 8"/>
          <p:cNvSpPr txBox="1"/>
          <p:nvPr/>
        </p:nvSpPr>
        <p:spPr>
          <a:xfrm rot="1880535">
            <a:off x="4290388" y="3163048"/>
            <a:ext cx="1208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Pest</a:t>
            </a:r>
          </a:p>
          <a:p>
            <a:r>
              <a:rPr lang="hu-HU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megye</a:t>
            </a:r>
            <a:endParaRPr lang="hu-HU" b="1" dirty="0">
              <a:solidFill>
                <a:srgbClr val="FF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Szövegdoboz 9"/>
          <p:cNvSpPr txBox="1"/>
          <p:nvPr/>
        </p:nvSpPr>
        <p:spPr>
          <a:xfrm rot="20503331">
            <a:off x="2856145" y="3155211"/>
            <a:ext cx="1379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Fejér </a:t>
            </a:r>
          </a:p>
          <a:p>
            <a:r>
              <a:rPr lang="hu-H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megye</a:t>
            </a:r>
            <a:endParaRPr lang="hu-H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Szövegdoboz 10"/>
          <p:cNvSpPr txBox="1"/>
          <p:nvPr/>
        </p:nvSpPr>
        <p:spPr>
          <a:xfrm rot="20708381">
            <a:off x="2941448" y="4145736"/>
            <a:ext cx="1208776" cy="646331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2060"/>
            </a:outerShdw>
          </a:effectLst>
        </p:spPr>
        <p:txBody>
          <a:bodyPr wrap="square" rtlCol="0">
            <a:spAutoFit/>
          </a:bodyPr>
          <a:lstStyle/>
          <a:p>
            <a:r>
              <a:rPr lang="hu-HU" b="1" dirty="0" smtClean="0">
                <a:solidFill>
                  <a:srgbClr val="FFFF00"/>
                </a:solidFill>
                <a:effectLst>
                  <a:outerShdw blurRad="50800" dist="50800" dir="5400000" algn="ctr" rotWithShape="0">
                    <a:schemeClr val="accent4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Tolna megye</a:t>
            </a:r>
            <a:endParaRPr lang="hu-HU" b="1" dirty="0">
              <a:solidFill>
                <a:srgbClr val="FFFF00"/>
              </a:solidFill>
              <a:effectLst>
                <a:outerShdw blurRad="50800" dist="50800" dir="5400000" algn="ctr" rotWithShape="0">
                  <a:schemeClr val="accent4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Szövegdoboz 11"/>
          <p:cNvSpPr txBox="1"/>
          <p:nvPr/>
        </p:nvSpPr>
        <p:spPr>
          <a:xfrm rot="285023">
            <a:off x="5083947" y="4342038"/>
            <a:ext cx="1208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 smtClean="0">
                <a:solidFill>
                  <a:srgbClr val="9C32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Csongrád</a:t>
            </a:r>
          </a:p>
          <a:p>
            <a:r>
              <a:rPr lang="hu-HU" b="1" dirty="0" smtClean="0">
                <a:solidFill>
                  <a:srgbClr val="9C32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megye</a:t>
            </a:r>
            <a:endParaRPr lang="hu-HU" b="1" dirty="0">
              <a:solidFill>
                <a:srgbClr val="9C32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Szövegdoboz 12"/>
          <p:cNvSpPr txBox="1"/>
          <p:nvPr/>
        </p:nvSpPr>
        <p:spPr>
          <a:xfrm rot="21009101">
            <a:off x="5477045" y="1293584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Borsod-Abaúj-Zemplén megye</a:t>
            </a:r>
            <a:endParaRPr lang="hu-HU" b="1" dirty="0">
              <a:solidFill>
                <a:srgbClr val="FF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Ellipszis 13"/>
          <p:cNvSpPr/>
          <p:nvPr/>
        </p:nvSpPr>
        <p:spPr>
          <a:xfrm>
            <a:off x="3956598" y="5411450"/>
            <a:ext cx="144016" cy="162018"/>
          </a:xfrm>
          <a:prstGeom prst="ellipse">
            <a:avLst/>
          </a:prstGeom>
          <a:solidFill>
            <a:srgbClr val="FF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6" name="Ellipszis 15"/>
          <p:cNvSpPr/>
          <p:nvPr/>
        </p:nvSpPr>
        <p:spPr>
          <a:xfrm>
            <a:off x="3956598" y="5708483"/>
            <a:ext cx="144016" cy="162018"/>
          </a:xfrm>
          <a:prstGeom prst="ellipse">
            <a:avLst/>
          </a:prstGeom>
          <a:solidFill>
            <a:srgbClr val="66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7" name="Ellipszis 16"/>
          <p:cNvSpPr/>
          <p:nvPr/>
        </p:nvSpPr>
        <p:spPr>
          <a:xfrm>
            <a:off x="3956598" y="5897504"/>
            <a:ext cx="144016" cy="162018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8" name="Ellipszis 17"/>
          <p:cNvSpPr/>
          <p:nvPr/>
        </p:nvSpPr>
        <p:spPr>
          <a:xfrm>
            <a:off x="3956598" y="6059522"/>
            <a:ext cx="144016" cy="162018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9" name="Ellipszis 18"/>
          <p:cNvSpPr/>
          <p:nvPr/>
        </p:nvSpPr>
        <p:spPr>
          <a:xfrm>
            <a:off x="3956598" y="6257544"/>
            <a:ext cx="144016" cy="16201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0" name="Ellipszis 19"/>
          <p:cNvSpPr/>
          <p:nvPr/>
        </p:nvSpPr>
        <p:spPr>
          <a:xfrm>
            <a:off x="3956598" y="6424426"/>
            <a:ext cx="144016" cy="162018"/>
          </a:xfrm>
          <a:prstGeom prst="ellipse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0665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683568" y="1052736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200" b="1" kern="0" dirty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Humánpolitikai intézkedések</a:t>
            </a:r>
          </a:p>
        </p:txBody>
      </p:sp>
      <p:sp>
        <p:nvSpPr>
          <p:cNvPr id="3" name="Szövegdoboz 2"/>
          <p:cNvSpPr txBox="1"/>
          <p:nvPr/>
        </p:nvSpPr>
        <p:spPr>
          <a:xfrm>
            <a:off x="683568" y="2060848"/>
            <a:ext cx="799288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dirty="0">
                <a:latin typeface="Times New Roman" pitchFamily="18" charset="0"/>
                <a:cs typeface="Times New Roman" pitchFamily="18" charset="0"/>
              </a:rPr>
              <a:t>Egységes </a:t>
            </a:r>
            <a:r>
              <a:rPr lang="hu-HU" sz="2800" dirty="0" err="1">
                <a:latin typeface="Times New Roman" pitchFamily="18" charset="0"/>
                <a:cs typeface="Times New Roman" pitchFamily="18" charset="0"/>
              </a:rPr>
              <a:t>mérnökségvezetői</a:t>
            </a:r>
            <a:r>
              <a:rPr lang="hu-HU" sz="2800" dirty="0">
                <a:latin typeface="Times New Roman" pitchFamily="18" charset="0"/>
                <a:cs typeface="Times New Roman" pitchFamily="18" charset="0"/>
              </a:rPr>
              <a:t> rendszer kialakítása</a:t>
            </a:r>
          </a:p>
          <a:p>
            <a:r>
              <a:rPr lang="hu-HU" sz="2800" dirty="0">
                <a:latin typeface="Times New Roman" pitchFamily="18" charset="0"/>
                <a:cs typeface="Times New Roman" pitchFamily="18" charset="0"/>
              </a:rPr>
              <a:t>Egységes munkakör és bértáblázat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07466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683568" y="1052736"/>
            <a:ext cx="7992888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IV. ütem</a:t>
            </a:r>
          </a:p>
          <a:p>
            <a:pPr algn="ctr"/>
            <a:r>
              <a:rPr lang="hu-H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 lehetőségek kihasználása)</a:t>
            </a:r>
          </a:p>
          <a:p>
            <a:pPr algn="ctr"/>
            <a:r>
              <a:rPr lang="hu-H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2014. </a:t>
            </a:r>
            <a:r>
              <a:rPr lang="hu-H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hu-H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úlius 1-től középtávon</a:t>
            </a:r>
            <a:endParaRPr lang="hu-H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zövegdoboz 7"/>
          <p:cNvSpPr txBox="1"/>
          <p:nvPr/>
        </p:nvSpPr>
        <p:spPr>
          <a:xfrm>
            <a:off x="1008461" y="3212976"/>
            <a:ext cx="7632848" cy="280076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/>
            <a:r>
              <a:rPr lang="hu-HU" sz="2800" dirty="0">
                <a:latin typeface="Times New Roman" pitchFamily="18" charset="0"/>
                <a:cs typeface="Times New Roman" pitchFamily="18" charset="0"/>
              </a:rPr>
              <a:t>mérnökségek racionalizálása, a </a:t>
            </a:r>
            <a:r>
              <a:rPr lang="hu-HU" sz="2800" dirty="0" err="1">
                <a:latin typeface="Times New Roman" pitchFamily="18" charset="0"/>
                <a:cs typeface="Times New Roman" pitchFamily="18" charset="0"/>
              </a:rPr>
              <a:t>duplikációk</a:t>
            </a:r>
            <a:r>
              <a:rPr lang="hu-HU" sz="2800" dirty="0">
                <a:latin typeface="Times New Roman" pitchFamily="18" charset="0"/>
                <a:cs typeface="Times New Roman" pitchFamily="18" charset="0"/>
              </a:rPr>
              <a:t> megszüntetése (megtakarítás nagyságrendileg 500 millió Ft/év</a:t>
            </a:r>
            <a:r>
              <a:rPr lang="hu-HU" sz="2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endParaRPr lang="hu-HU" sz="2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hu-HU" sz="2800" dirty="0">
                <a:latin typeface="Times New Roman" pitchFamily="18" charset="0"/>
                <a:cs typeface="Times New Roman" pitchFamily="18" charset="0"/>
              </a:rPr>
              <a:t>jövőbeni </a:t>
            </a:r>
            <a:r>
              <a:rPr lang="hu-HU" sz="2800" dirty="0" smtClean="0">
                <a:latin typeface="Times New Roman" pitchFamily="18" charset="0"/>
                <a:cs typeface="Times New Roman" pitchFamily="18" charset="0"/>
              </a:rPr>
              <a:t>szervezetfejlesztések</a:t>
            </a:r>
            <a:endParaRPr lang="hu-HU" sz="2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hu-HU" dirty="0">
              <a:latin typeface="Times New Roman" pitchFamily="18" charset="0"/>
              <a:cs typeface="Times New Roman" pitchFamily="18" charset="0"/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99594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30574"/>
            <a:ext cx="8459688" cy="5441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zövegdoboz 1"/>
          <p:cNvSpPr txBox="1"/>
          <p:nvPr/>
        </p:nvSpPr>
        <p:spPr>
          <a:xfrm>
            <a:off x="25928" y="758314"/>
            <a:ext cx="90105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Mérnökségek </a:t>
            </a:r>
          </a:p>
          <a:p>
            <a:r>
              <a:rPr lang="hu-H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racionalizálása</a:t>
            </a:r>
            <a:endParaRPr lang="hu-H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539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Kép 2" descr="ppt_01_jav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400"/>
            <a:ext cx="9147176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ávnyíl 6"/>
          <p:cNvSpPr/>
          <p:nvPr/>
        </p:nvSpPr>
        <p:spPr>
          <a:xfrm>
            <a:off x="323528" y="1700808"/>
            <a:ext cx="8352928" cy="792088"/>
          </a:xfrm>
          <a:prstGeom prst="chevron">
            <a:avLst/>
          </a:prstGeom>
          <a:solidFill>
            <a:srgbClr val="FF9933"/>
          </a:solidFill>
          <a:ln>
            <a:solidFill>
              <a:srgbClr val="00B0F0"/>
            </a:solidFill>
          </a:ln>
          <a:effectLst>
            <a:outerShdw blurRad="50800" dist="50800" dir="5400000" algn="ctr" rotWithShape="0">
              <a:srgbClr val="00B0F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hu-H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KÖZOP, ROP és más uniós forrású programokban részvétel</a:t>
            </a:r>
            <a:endParaRPr lang="hu-H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ávnyíl 7"/>
          <p:cNvSpPr/>
          <p:nvPr/>
        </p:nvSpPr>
        <p:spPr>
          <a:xfrm>
            <a:off x="323528" y="3645024"/>
            <a:ext cx="8352928" cy="792088"/>
          </a:xfrm>
          <a:prstGeom prst="chevron">
            <a:avLst/>
          </a:prstGeom>
          <a:solidFill>
            <a:srgbClr val="FF9933"/>
          </a:solidFill>
          <a:ln>
            <a:solidFill>
              <a:srgbClr val="00B0F0"/>
            </a:solidFill>
          </a:ln>
          <a:effectLst>
            <a:outerShdw blurRad="50800" dist="50800" dir="5400000" algn="ctr" rotWithShape="0">
              <a:srgbClr val="00B0F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/>
            <a:r>
              <a:rPr lang="hu-H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hu-H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hu-HU" sz="28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Útinform</a:t>
            </a:r>
            <a:r>
              <a:rPr lang="hu-H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szolgáltatások fejlesztése</a:t>
            </a:r>
            <a:endParaRPr lang="hu-H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ávnyíl 8"/>
          <p:cNvSpPr/>
          <p:nvPr/>
        </p:nvSpPr>
        <p:spPr>
          <a:xfrm>
            <a:off x="323528" y="2708920"/>
            <a:ext cx="8352928" cy="792088"/>
          </a:xfrm>
          <a:prstGeom prst="chevron">
            <a:avLst/>
          </a:prstGeom>
          <a:solidFill>
            <a:srgbClr val="FF9933"/>
          </a:solidFill>
          <a:ln>
            <a:solidFill>
              <a:srgbClr val="00B0F0"/>
            </a:solidFill>
          </a:ln>
          <a:effectLst>
            <a:outerShdw blurRad="50800" dist="50800" dir="5400000" algn="ctr" rotWithShape="0">
              <a:srgbClr val="00B0F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/>
            <a:r>
              <a:rPr lang="hu-H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hu-H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Országos közúthálózat működtetése</a:t>
            </a:r>
            <a:endParaRPr lang="hu-H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Sávnyíl 9"/>
          <p:cNvSpPr/>
          <p:nvPr/>
        </p:nvSpPr>
        <p:spPr>
          <a:xfrm>
            <a:off x="323528" y="4581128"/>
            <a:ext cx="8352928" cy="792088"/>
          </a:xfrm>
          <a:prstGeom prst="chevron">
            <a:avLst/>
          </a:prstGeom>
          <a:solidFill>
            <a:srgbClr val="FF9933"/>
          </a:solidFill>
          <a:ln>
            <a:solidFill>
              <a:srgbClr val="00B0F0"/>
            </a:solidFill>
          </a:ln>
          <a:effectLst>
            <a:outerShdw blurRad="50800" dist="50800" dir="5400000" algn="ctr" rotWithShape="0">
              <a:srgbClr val="00B0F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/>
            <a:r>
              <a:rPr lang="hu-H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Forgalom irányítás fejlesztése, irányító központ</a:t>
            </a:r>
            <a:endParaRPr lang="hu-H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Sávnyíl 10"/>
          <p:cNvSpPr/>
          <p:nvPr/>
        </p:nvSpPr>
        <p:spPr>
          <a:xfrm>
            <a:off x="323528" y="5661248"/>
            <a:ext cx="8352928" cy="792088"/>
          </a:xfrm>
          <a:prstGeom prst="chevron">
            <a:avLst/>
          </a:prstGeom>
          <a:solidFill>
            <a:srgbClr val="FF9933"/>
          </a:solidFill>
          <a:ln>
            <a:solidFill>
              <a:srgbClr val="00B0F0"/>
            </a:solidFill>
          </a:ln>
          <a:effectLst>
            <a:outerShdw blurRad="50800" dist="50800" dir="5400000" algn="ctr" rotWithShape="0">
              <a:srgbClr val="00B0F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/>
            <a:r>
              <a:rPr lang="hu-H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Vállalatirányítási reform folytatása, ERP csere</a:t>
            </a:r>
            <a:endParaRPr lang="hu-H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Szövegdoboz 11"/>
          <p:cNvSpPr txBox="1"/>
          <p:nvPr/>
        </p:nvSpPr>
        <p:spPr>
          <a:xfrm>
            <a:off x="323528" y="620688"/>
            <a:ext cx="8424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Az MK jövőbeni szervezetfejlesztési lépései a társaság stratégiai célkitűzéseit támogatják</a:t>
            </a:r>
          </a:p>
        </p:txBody>
      </p:sp>
    </p:spTree>
    <p:extLst>
      <p:ext uri="{BB962C8B-B14F-4D97-AF65-F5344CB8AC3E}">
        <p14:creationId xmlns:p14="http://schemas.microsoft.com/office/powerpoint/2010/main" val="73251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5436096" y="4725144"/>
            <a:ext cx="3169641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hu-HU" altLang="hu-HU" sz="1400" b="1" dirty="0" smtClean="0">
                <a:latin typeface="Times New Roman" pitchFamily="18" charset="0"/>
                <a:cs typeface="Times New Roman" pitchFamily="18" charset="0"/>
              </a:rPr>
              <a:t>Duma Viktor</a:t>
            </a:r>
          </a:p>
          <a:p>
            <a:pPr eaLnBrk="1" hangingPunct="1"/>
            <a:r>
              <a:rPr lang="hu-HU" altLang="hu-HU" sz="1400" b="1" dirty="0">
                <a:latin typeface="Times New Roman" pitchFamily="18" charset="0"/>
                <a:cs typeface="Times New Roman" pitchFamily="18" charset="0"/>
              </a:rPr>
              <a:t>ü</a:t>
            </a:r>
            <a:r>
              <a:rPr lang="hu-HU" altLang="hu-HU" sz="1400" b="1" dirty="0" smtClean="0">
                <a:latin typeface="Times New Roman" pitchFamily="18" charset="0"/>
                <a:cs typeface="Times New Roman" pitchFamily="18" charset="0"/>
              </a:rPr>
              <a:t>zemeltetési igazgató</a:t>
            </a:r>
          </a:p>
          <a:p>
            <a:pPr eaLnBrk="1" hangingPunct="1"/>
            <a:r>
              <a:rPr lang="hu-HU" altLang="hu-HU" sz="1400" b="1" dirty="0" smtClean="0">
                <a:latin typeface="Times New Roman" pitchFamily="18" charset="0"/>
                <a:cs typeface="Times New Roman" pitchFamily="18" charset="0"/>
              </a:rPr>
              <a:t>Magyar </a:t>
            </a:r>
            <a:r>
              <a:rPr lang="hu-HU" altLang="hu-HU" sz="1400" b="1" dirty="0">
                <a:latin typeface="Times New Roman" pitchFamily="18" charset="0"/>
                <a:cs typeface="Times New Roman" pitchFamily="18" charset="0"/>
              </a:rPr>
              <a:t>Közút Nonprofit </a:t>
            </a:r>
            <a:r>
              <a:rPr lang="hu-HU" altLang="hu-HU" sz="1400" b="1" dirty="0" err="1">
                <a:latin typeface="Times New Roman" pitchFamily="18" charset="0"/>
                <a:cs typeface="Times New Roman" pitchFamily="18" charset="0"/>
              </a:rPr>
              <a:t>Zrt</a:t>
            </a:r>
            <a:r>
              <a:rPr lang="hu-HU" altLang="hu-H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/>
            <a:r>
              <a:rPr lang="hu-HU" altLang="hu-HU" sz="1400" b="1" dirty="0">
                <a:latin typeface="Times New Roman" pitchFamily="18" charset="0"/>
                <a:cs typeface="Times New Roman" pitchFamily="18" charset="0"/>
              </a:rPr>
              <a:t>telefon: (1) </a:t>
            </a:r>
            <a:r>
              <a:rPr lang="hu-HU" altLang="hu-HU" sz="1400" b="1" dirty="0" smtClean="0">
                <a:latin typeface="Times New Roman" pitchFamily="18" charset="0"/>
                <a:cs typeface="Times New Roman" pitchFamily="18" charset="0"/>
              </a:rPr>
              <a:t>819-9048</a:t>
            </a:r>
            <a:endParaRPr lang="hu-HU" altLang="hu-HU" sz="14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hu-HU" altLang="hu-HU" sz="1400" b="1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hu-HU" altLang="hu-HU" sz="1400" b="1" dirty="0" err="1" smtClean="0">
                <a:latin typeface="Times New Roman" pitchFamily="18" charset="0"/>
                <a:cs typeface="Times New Roman" pitchFamily="18" charset="0"/>
              </a:rPr>
              <a:t>duma.viktor</a:t>
            </a:r>
            <a:r>
              <a:rPr lang="hu-HU" altLang="hu-HU" sz="1400" b="1" dirty="0" smtClean="0">
                <a:latin typeface="Times New Roman" pitchFamily="18" charset="0"/>
                <a:cs typeface="Times New Roman" pitchFamily="18" charset="0"/>
              </a:rPr>
              <a:t>@</a:t>
            </a:r>
            <a:r>
              <a:rPr lang="hu-HU" altLang="hu-HU" sz="1400" b="1" dirty="0" err="1" smtClean="0">
                <a:latin typeface="Times New Roman" pitchFamily="18" charset="0"/>
                <a:cs typeface="Times New Roman" pitchFamily="18" charset="0"/>
              </a:rPr>
              <a:t>kozut.hu</a:t>
            </a:r>
            <a:endParaRPr lang="hu-HU" altLang="hu-H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7" descr="j034592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6953" y="5655221"/>
            <a:ext cx="341191" cy="250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zövegdoboz 1"/>
          <p:cNvSpPr txBox="1"/>
          <p:nvPr/>
        </p:nvSpPr>
        <p:spPr>
          <a:xfrm>
            <a:off x="0" y="2636912"/>
            <a:ext cx="9071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altLang="hu-H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Köszönöm megtisztelő figyelmüket!</a:t>
            </a:r>
            <a:endParaRPr lang="hu-H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4826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277579" y="1046693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2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Indító határozat</a:t>
            </a:r>
            <a:endParaRPr lang="hu-HU" sz="3200" b="1" dirty="0">
              <a:solidFill>
                <a:schemeClr val="tx2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2" name="Szövegdoboz 1"/>
          <p:cNvSpPr txBox="1"/>
          <p:nvPr/>
        </p:nvSpPr>
        <p:spPr>
          <a:xfrm>
            <a:off x="395536" y="2348880"/>
            <a:ext cx="864096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1600/2013</a:t>
            </a:r>
            <a:r>
              <a:rPr lang="hu-H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(IX. 3.) Korm. </a:t>
            </a:r>
            <a:r>
              <a:rPr lang="hu-H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Határozat</a:t>
            </a:r>
          </a:p>
          <a:p>
            <a:endParaRPr lang="hu-H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az Állami Autópálya Kezelő Zártkörűen működő Részvénytársaság közútkezelői tevékenységének a </a:t>
            </a:r>
            <a:r>
              <a:rPr lang="hu-H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Magyar Közút </a:t>
            </a:r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Nonprofit Zártkörűen Működő Részvénytársaságnak történő </a:t>
            </a:r>
            <a:r>
              <a:rPr lang="hu-H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átadásáról</a:t>
            </a:r>
          </a:p>
          <a:p>
            <a:endParaRPr lang="hu-H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u-HU" dirty="0"/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1094" y="4437112"/>
            <a:ext cx="2234267" cy="2031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39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277579" y="1046693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2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 tevékenység átadás indokai (1)</a:t>
            </a:r>
            <a:endParaRPr lang="hu-HU" sz="3200" b="1" dirty="0">
              <a:solidFill>
                <a:schemeClr val="tx2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3" name="Szövegdoboz 2"/>
          <p:cNvSpPr txBox="1"/>
          <p:nvPr/>
        </p:nvSpPr>
        <p:spPr>
          <a:xfrm>
            <a:off x="323528" y="1779687"/>
            <a:ext cx="849694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Racionalizálni szükséges a teljes úthálózat tekintetében az egységesített üzemeltetői tevékenységet biztosító üzemmérnökségi rendszert annak érdekében, hogy a </a:t>
            </a:r>
            <a:r>
              <a:rPr lang="hu-HU" dirty="0" err="1" smtClean="0">
                <a:latin typeface="Times New Roman" pitchFamily="18" charset="0"/>
                <a:cs typeface="Times New Roman" pitchFamily="18" charset="0"/>
              </a:rPr>
              <a:t>duplikációk</a:t>
            </a:r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 megszüntetésre kerüljenek.</a:t>
            </a:r>
          </a:p>
          <a:p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/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 A közútkezelői feladatok átadása elengedhetetlen ahhoz, hogy a  tevékenységek megfelelően racionalizálásra kerüljenek, és ezzel közép- és hosszútávon jelentős megtakarítás keletkezzen  ágazati szinten. </a:t>
            </a:r>
          </a:p>
          <a:p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/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Az egységes irányítás bevezetésével  a technikai- és élőerők átcsoportosítása különböző havária, katasztrófa helyzetek kezelése egyszerűbbé fog válni a rendelkezésre álló géppark hatékonyabb területi felhasználásának köszönhetően. </a:t>
            </a:r>
          </a:p>
          <a:p>
            <a:pPr lvl="0"/>
            <a:endParaRPr lang="hu-H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Az önkormányzati-, hatósági-, úthasználói kapcsolatok szükségszerű összehangolásával elérhető   egy jelentős fokú racionalizálás a rendszerben  (pl.: a közútkezelők nem irányítják tovább egymáshoz az ügyfeleket).</a:t>
            </a:r>
          </a:p>
          <a:p>
            <a:pPr lvl="0"/>
            <a:endParaRPr lang="hu-HU" dirty="0" smtClean="0"/>
          </a:p>
          <a:p>
            <a:r>
              <a:rPr lang="hu-HU" dirty="0" smtClean="0"/>
              <a:t> 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97131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277579" y="1046693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2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 tevékenység átadás indokai (2)</a:t>
            </a:r>
            <a:endParaRPr lang="hu-HU" sz="3200" b="1" dirty="0">
              <a:solidFill>
                <a:schemeClr val="tx2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3" name="Szövegdoboz 2"/>
          <p:cNvSpPr txBox="1"/>
          <p:nvPr/>
        </p:nvSpPr>
        <p:spPr>
          <a:xfrm>
            <a:off x="251520" y="1700808"/>
            <a:ext cx="864096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A közútkezelői feladatok ellátása az egységes szakmai irányítás és teljesítményszint alapján lesz kialakítható. Az új egységes szintrendszer létrehozása azért is fontos, mivel így további előnyök lesznek realizálhatóak a Közlekedésfejlesztési Koordinációs Központtal megkötésre kerülő, az alaptevékenységek finanszírozását biztosító szerződés(</a:t>
            </a:r>
            <a:r>
              <a:rPr lang="hu-HU" dirty="0" err="1" smtClean="0">
                <a:latin typeface="Times New Roman" pitchFamily="18" charset="0"/>
                <a:cs typeface="Times New Roman" pitchFamily="18" charset="0"/>
              </a:rPr>
              <a:t>ek</a:t>
            </a:r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) tárgykörében és a Nemzeti Infrastruktúra Fejlesztő </a:t>
            </a:r>
            <a:r>
              <a:rPr lang="hu-HU" dirty="0" err="1" smtClean="0">
                <a:latin typeface="Times New Roman" pitchFamily="18" charset="0"/>
                <a:cs typeface="Times New Roman" pitchFamily="18" charset="0"/>
              </a:rPr>
              <a:t>Zrt</a:t>
            </a:r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. által végzett beruházási tevékenység egységesített támogatása terén.</a:t>
            </a:r>
          </a:p>
          <a:p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  </a:t>
            </a:r>
          </a:p>
          <a:p>
            <a:pPr lvl="0"/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A korszerű </a:t>
            </a:r>
            <a:r>
              <a:rPr lang="hu-HU" dirty="0" err="1" smtClean="0">
                <a:latin typeface="Times New Roman" pitchFamily="18" charset="0"/>
                <a:cs typeface="Times New Roman" pitchFamily="18" charset="0"/>
              </a:rPr>
              <a:t>Traffic</a:t>
            </a:r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dirty="0" err="1" smtClean="0">
                <a:latin typeface="Times New Roman" pitchFamily="18" charset="0"/>
                <a:cs typeface="Times New Roman" pitchFamily="18" charset="0"/>
              </a:rPr>
              <a:t>Message</a:t>
            </a:r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dirty="0" err="1" smtClean="0">
                <a:latin typeface="Times New Roman" pitchFamily="18" charset="0"/>
                <a:cs typeface="Times New Roman" pitchFamily="18" charset="0"/>
              </a:rPr>
              <a:t>Channel</a:t>
            </a:r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 (TMC) szolgáltatások bevezetése alapvető igény és a hatékony működés szempontjából nélkülözhetetlen feltétel, mivel így lehetővé válik   a közlekedők megfelelő információval való egycsatornás ellátása. </a:t>
            </a:r>
          </a:p>
          <a:p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/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Ahhoz, hogy az </a:t>
            </a:r>
            <a:r>
              <a:rPr lang="hu-HU" dirty="0" err="1" smtClean="0">
                <a:latin typeface="Times New Roman" pitchFamily="18" charset="0"/>
                <a:cs typeface="Times New Roman" pitchFamily="18" charset="0"/>
              </a:rPr>
              <a:t>útdíjrendszerek</a:t>
            </a:r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 megfelelő minőségben üzemeltethetőek legyenek és az úthasználati díjakból tervezett költségvetési bevételek a költségvetési elvárásoknak megfelelően kerülhessenek beszedésre, szükséges egy önálló, csak ezen feladatra koncentráló társaság, melynek feladatát képezi a különböző díjszedési rendszerek fejlesztése, működtetése, a díjak beszedése és azokkal való elszámolás a költségvetés felé úthálózati hierarchiától függetlenül.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65035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251520" y="620688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2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Közreműködők és végrehajtók</a:t>
            </a:r>
            <a:endParaRPr lang="hu-HU" sz="3200" b="1" dirty="0">
              <a:solidFill>
                <a:schemeClr val="tx2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9" name="Lekerekített téglalap 18"/>
          <p:cNvSpPr/>
          <p:nvPr/>
        </p:nvSpPr>
        <p:spPr>
          <a:xfrm>
            <a:off x="179512" y="1556792"/>
            <a:ext cx="2448272" cy="5112568"/>
          </a:xfrm>
          <a:prstGeom prst="roundRect">
            <a:avLst/>
          </a:prstGeom>
          <a:solidFill>
            <a:srgbClr val="FF2F2F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hu-HU" sz="1000" dirty="0" smtClean="0"/>
          </a:p>
          <a:p>
            <a:endParaRPr lang="hu-HU" sz="1000" dirty="0" smtClean="0">
              <a:solidFill>
                <a:schemeClr val="accent3"/>
              </a:solidFill>
            </a:endParaRPr>
          </a:p>
          <a:p>
            <a:endParaRPr lang="hu-HU" sz="1000" dirty="0" smtClean="0">
              <a:solidFill>
                <a:schemeClr val="accent3"/>
              </a:solidFill>
            </a:endParaRPr>
          </a:p>
          <a:p>
            <a:r>
              <a:rPr lang="hu-HU" sz="11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2013. szeptember 3. napján kiadta a társaságok által előkészített és az NFM által jogszabályi formába öntött az Állami Autópálya Kezelő Zártkörűen működő Részvénytársaság közútkezelői tevékenységének a Magyar Közút Nonprofit Zártkörűen Működő Részvénytársaságnak történő átadásáról szóló </a:t>
            </a:r>
            <a:r>
              <a:rPr lang="hu-HU" sz="1100" b="1" u="sng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1600/2013. (IX. 3.) Korm. határozatot;</a:t>
            </a:r>
            <a:endParaRPr lang="hu-HU" sz="1100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hu-HU" sz="11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hu-HU" sz="11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hu-HU" sz="11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2013. október 21. napján elfogadta a közútkezelői feladatok átadásáról szóló 2013. évi CLXVI. törvényt, ami meghatározta az átadandó tevékenység és az átadásra kerülő vagyon körét;</a:t>
            </a:r>
          </a:p>
          <a:p>
            <a:endParaRPr lang="hu-HU" sz="1100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hu-HU" sz="11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módosította a közúti közlekedésről szóló 1988. évi I. törvényt, hogy megfeleljen a jogutódlásnak.</a:t>
            </a:r>
          </a:p>
          <a:p>
            <a:endParaRPr lang="hu-HU" sz="1000" dirty="0"/>
          </a:p>
        </p:txBody>
      </p:sp>
      <p:sp>
        <p:nvSpPr>
          <p:cNvPr id="20" name="Lekerekített téglalap 19"/>
          <p:cNvSpPr/>
          <p:nvPr/>
        </p:nvSpPr>
        <p:spPr>
          <a:xfrm>
            <a:off x="2699792" y="1556792"/>
            <a:ext cx="2016224" cy="5112568"/>
          </a:xfrm>
          <a:prstGeom prst="roundRect">
            <a:avLst/>
          </a:prstGeom>
          <a:solidFill>
            <a:srgbClr val="5CD65C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hu-HU" sz="1100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hu-HU" sz="11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részt vett a jogszabályalkotás folyamatában;</a:t>
            </a:r>
          </a:p>
          <a:p>
            <a:endParaRPr lang="hu-HU" sz="1100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hu-HU" sz="1100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hu-HU" sz="11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elkészítette az üzletág-átadással kapcsolatban a közlekedési infrastruktúrával összefüggő egyes állami feladatok végrehajtásáról, valamint a feladatok végrehajtásához szükséges források felhasználásának szabályairól szóló 40/2012. (VII. 10.) NFM rendelet módosítását;</a:t>
            </a:r>
          </a:p>
          <a:p>
            <a:endParaRPr lang="hu-HU" sz="1100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hu-HU" sz="1100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hu-HU" sz="11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koordinálta a társaságok együttműködését az üzletág-átadás lebonyolítása kapcsán</a:t>
            </a:r>
          </a:p>
          <a:p>
            <a:pPr algn="ctr"/>
            <a:endParaRPr lang="hu-HU" dirty="0"/>
          </a:p>
        </p:txBody>
      </p:sp>
      <p:sp>
        <p:nvSpPr>
          <p:cNvPr id="21" name="Lekerekített téglalap 20"/>
          <p:cNvSpPr/>
          <p:nvPr/>
        </p:nvSpPr>
        <p:spPr>
          <a:xfrm>
            <a:off x="4788024" y="1772816"/>
            <a:ext cx="2088232" cy="216024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1100" dirty="0" smtClean="0">
                <a:latin typeface="Times New Roman" pitchFamily="18" charset="0"/>
                <a:cs typeface="Times New Roman" pitchFamily="18" charset="0"/>
              </a:rPr>
              <a:t>mint az ÁAK és az MK tulajdonosi jogainak gyakorlója segítette és </a:t>
            </a:r>
          </a:p>
          <a:p>
            <a:endParaRPr lang="hu-HU" sz="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hu-HU" sz="1000" dirty="0" smtClean="0">
                <a:latin typeface="Times New Roman" pitchFamily="18" charset="0"/>
                <a:cs typeface="Times New Roman" pitchFamily="18" charset="0"/>
              </a:rPr>
              <a:t>felügyelte az üzletág-átadás előkészítését;</a:t>
            </a:r>
          </a:p>
          <a:p>
            <a:endParaRPr lang="hu-HU" sz="1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hu-HU" sz="1000" dirty="0" smtClean="0">
                <a:latin typeface="Times New Roman" pitchFamily="18" charset="0"/>
                <a:cs typeface="Times New Roman" pitchFamily="18" charset="0"/>
              </a:rPr>
              <a:t>támogatást nyújtott az átadásra kerülő vagyontömeg meghatározásában;</a:t>
            </a:r>
          </a:p>
          <a:p>
            <a:endParaRPr lang="hu-HU" sz="1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hu-HU" sz="1000" dirty="0" smtClean="0">
                <a:latin typeface="Times New Roman" pitchFamily="18" charset="0"/>
                <a:cs typeface="Times New Roman" pitchFamily="18" charset="0"/>
              </a:rPr>
              <a:t>támogatta az ÁAK tulajdonában álló autópálya-üzemmérnökségek MK tulajdonba való kerülését.</a:t>
            </a:r>
          </a:p>
          <a:p>
            <a:pPr algn="ctr"/>
            <a:endParaRPr lang="hu-HU" dirty="0"/>
          </a:p>
        </p:txBody>
      </p:sp>
      <p:sp>
        <p:nvSpPr>
          <p:cNvPr id="22" name="Lekerekített téglalap 21"/>
          <p:cNvSpPr/>
          <p:nvPr/>
        </p:nvSpPr>
        <p:spPr>
          <a:xfrm>
            <a:off x="107504" y="1340768"/>
            <a:ext cx="1512168" cy="720080"/>
          </a:xfrm>
          <a:prstGeom prst="roundRect">
            <a:avLst/>
          </a:prstGeom>
          <a:solidFill>
            <a:srgbClr val="FF2F2F"/>
          </a:solidFill>
          <a:ln>
            <a:solidFill>
              <a:schemeClr val="accent6"/>
            </a:solidFill>
          </a:ln>
          <a:effectLst>
            <a:outerShdw blurRad="50800" dist="38100" sx="104000" sy="104000" algn="l" rotWithShape="0">
              <a:schemeClr val="accent6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dirty="0" smtClean="0">
                <a:latin typeface="Times New Roman" pitchFamily="18" charset="0"/>
                <a:cs typeface="Times New Roman" pitchFamily="18" charset="0"/>
              </a:rPr>
              <a:t>Kormány</a:t>
            </a:r>
          </a:p>
        </p:txBody>
      </p:sp>
      <p:sp>
        <p:nvSpPr>
          <p:cNvPr id="25" name="Lekerekített téglalap 24"/>
          <p:cNvSpPr/>
          <p:nvPr/>
        </p:nvSpPr>
        <p:spPr>
          <a:xfrm>
            <a:off x="4792053" y="4607348"/>
            <a:ext cx="2088232" cy="1944216"/>
          </a:xfrm>
          <a:prstGeom prst="roundRect">
            <a:avLst/>
          </a:prstGeom>
          <a:solidFill>
            <a:srgbClr val="00D1CC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10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külön munkacsoport keretében gondoskodott arról, hogy a Magyar Állam tulajdonában álló autópálya-üzemmérnökségek 2013. november 1-jét követő használata az MK által megfelelő jogcím alapján történjen; a hasznosítási, haszonkölcsön szerződések előkészítése és véglegesítése során koordinálta az érintett társaságok munkáját</a:t>
            </a:r>
            <a:r>
              <a:rPr lang="hu-HU" sz="11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hu-HU" sz="1100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Lekerekített téglalap 25"/>
          <p:cNvSpPr/>
          <p:nvPr/>
        </p:nvSpPr>
        <p:spPr>
          <a:xfrm>
            <a:off x="2627784" y="1340768"/>
            <a:ext cx="1512168" cy="720080"/>
          </a:xfrm>
          <a:prstGeom prst="roundRect">
            <a:avLst/>
          </a:prstGeom>
          <a:solidFill>
            <a:srgbClr val="5CD65C"/>
          </a:solidFill>
          <a:ln>
            <a:solidFill>
              <a:schemeClr val="accent6"/>
            </a:solidFill>
          </a:ln>
          <a:effectLst>
            <a:outerShdw blurRad="50800" dist="38100" dir="18900000" sx="104000" sy="104000" algn="bl" rotWithShape="0">
              <a:schemeClr val="accent6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NFM</a:t>
            </a:r>
          </a:p>
        </p:txBody>
      </p:sp>
      <p:sp>
        <p:nvSpPr>
          <p:cNvPr id="27" name="Lekerekített téglalap 26"/>
          <p:cNvSpPr/>
          <p:nvPr/>
        </p:nvSpPr>
        <p:spPr>
          <a:xfrm>
            <a:off x="4716016" y="1340768"/>
            <a:ext cx="1512168" cy="72008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  <a:effectLst>
            <a:outerShdw blurRad="50800" dist="38100" dir="18900000" sx="104000" sy="104000" algn="bl" rotWithShape="0">
              <a:schemeClr val="accent6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dirty="0" smtClean="0">
                <a:latin typeface="Times New Roman" pitchFamily="18" charset="0"/>
                <a:cs typeface="Times New Roman" pitchFamily="18" charset="0"/>
              </a:rPr>
              <a:t>MFB</a:t>
            </a:r>
          </a:p>
        </p:txBody>
      </p:sp>
      <p:sp>
        <p:nvSpPr>
          <p:cNvPr id="28" name="Lekerekített téglalap 27"/>
          <p:cNvSpPr/>
          <p:nvPr/>
        </p:nvSpPr>
        <p:spPr>
          <a:xfrm>
            <a:off x="4792782" y="3945972"/>
            <a:ext cx="1512168" cy="720080"/>
          </a:xfrm>
          <a:prstGeom prst="roundRect">
            <a:avLst/>
          </a:prstGeom>
          <a:solidFill>
            <a:srgbClr val="00D1CC"/>
          </a:solidFill>
          <a:ln>
            <a:solidFill>
              <a:schemeClr val="accent6"/>
            </a:solidFill>
          </a:ln>
          <a:effectLst>
            <a:outerShdw blurRad="50800" dist="38100" dir="18900000" sx="104000" sy="104000" algn="bl" rotWithShape="0">
              <a:schemeClr val="accent6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MNV</a:t>
            </a:r>
          </a:p>
        </p:txBody>
      </p:sp>
      <p:sp>
        <p:nvSpPr>
          <p:cNvPr id="11" name="Lekerekített téglalap 10"/>
          <p:cNvSpPr/>
          <p:nvPr/>
        </p:nvSpPr>
        <p:spPr>
          <a:xfrm>
            <a:off x="7018264" y="1783774"/>
            <a:ext cx="2088232" cy="2160240"/>
          </a:xfrm>
          <a:prstGeom prst="roundRect">
            <a:avLst/>
          </a:prstGeom>
          <a:solidFill>
            <a:srgbClr val="FF66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hu-HU" dirty="0"/>
          </a:p>
        </p:txBody>
      </p:sp>
      <p:sp>
        <p:nvSpPr>
          <p:cNvPr id="12" name="Lekerekített téglalap 11"/>
          <p:cNvSpPr/>
          <p:nvPr/>
        </p:nvSpPr>
        <p:spPr>
          <a:xfrm>
            <a:off x="7018264" y="4391324"/>
            <a:ext cx="2088232" cy="2160240"/>
          </a:xfrm>
          <a:prstGeom prst="roundRect">
            <a:avLst/>
          </a:prstGeom>
          <a:solidFill>
            <a:srgbClr val="FFCC6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hu-HU" dirty="0"/>
          </a:p>
        </p:txBody>
      </p:sp>
      <p:sp>
        <p:nvSpPr>
          <p:cNvPr id="13" name="Lekerekített téglalap 12"/>
          <p:cNvSpPr/>
          <p:nvPr/>
        </p:nvSpPr>
        <p:spPr>
          <a:xfrm>
            <a:off x="7020272" y="1340768"/>
            <a:ext cx="1512168" cy="720080"/>
          </a:xfrm>
          <a:prstGeom prst="roundRect">
            <a:avLst/>
          </a:prstGeom>
          <a:solidFill>
            <a:srgbClr val="FF6600"/>
          </a:solidFill>
          <a:ln>
            <a:solidFill>
              <a:schemeClr val="accent6"/>
            </a:solidFill>
          </a:ln>
          <a:effectLst>
            <a:outerShdw blurRad="50800" dist="38100" dir="18900000" sx="104000" sy="104000" algn="bl" rotWithShape="0">
              <a:schemeClr val="accent6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MK</a:t>
            </a:r>
          </a:p>
        </p:txBody>
      </p:sp>
      <p:sp>
        <p:nvSpPr>
          <p:cNvPr id="14" name="Lekerekített téglalap 13"/>
          <p:cNvSpPr/>
          <p:nvPr/>
        </p:nvSpPr>
        <p:spPr>
          <a:xfrm>
            <a:off x="7020272" y="4077072"/>
            <a:ext cx="1512168" cy="720080"/>
          </a:xfrm>
          <a:prstGeom prst="roundRect">
            <a:avLst/>
          </a:prstGeom>
          <a:solidFill>
            <a:srgbClr val="FFCC66"/>
          </a:solidFill>
          <a:ln>
            <a:solidFill>
              <a:schemeClr val="accent6"/>
            </a:solidFill>
          </a:ln>
          <a:effectLst>
            <a:outerShdw blurRad="50800" dist="38100" dir="18900000" sx="104000" sy="104000" algn="bl" rotWithShape="0">
              <a:schemeClr val="accent6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ÁAK</a:t>
            </a:r>
          </a:p>
        </p:txBody>
      </p:sp>
    </p:spTree>
    <p:extLst>
      <p:ext uri="{BB962C8B-B14F-4D97-AF65-F5344CB8AC3E}">
        <p14:creationId xmlns:p14="http://schemas.microsoft.com/office/powerpoint/2010/main" val="426316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1593743" y="1268760"/>
            <a:ext cx="61206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28700" indent="-1028700" algn="ctr">
              <a:buAutoNum type="romanUcPeriod"/>
            </a:pPr>
            <a:r>
              <a:rPr lang="hu-H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ütem</a:t>
            </a:r>
          </a:p>
          <a:p>
            <a:pPr algn="ctr"/>
            <a:r>
              <a:rPr lang="hu-H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(összeolvadás)</a:t>
            </a:r>
            <a:endParaRPr lang="hu-H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076" y="3903215"/>
            <a:ext cx="6718300" cy="157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zövegdoboz 2"/>
          <p:cNvSpPr txBox="1"/>
          <p:nvPr/>
        </p:nvSpPr>
        <p:spPr>
          <a:xfrm>
            <a:off x="1349023" y="3000848"/>
            <a:ext cx="637282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hu-H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2013. szeptember 3-tól október 31-ig</a:t>
            </a:r>
            <a:endParaRPr lang="hu-H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358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zövegdoboz 11"/>
          <p:cNvSpPr txBox="1"/>
          <p:nvPr/>
        </p:nvSpPr>
        <p:spPr>
          <a:xfrm>
            <a:off x="277579" y="678890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200" b="1" dirty="0">
                <a:latin typeface="Times New Roman" pitchFamily="18" charset="0"/>
                <a:cs typeface="Times New Roman" panose="02020603050405020304" pitchFamily="18" charset="0"/>
              </a:rPr>
              <a:t>Érintett szervezeti egységek az ÁAK-nál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1196752"/>
            <a:ext cx="7940339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581128"/>
            <a:ext cx="1416158" cy="77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5589240"/>
            <a:ext cx="1857375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733256"/>
            <a:ext cx="1196440" cy="648072"/>
          </a:xfrm>
          <a:prstGeom prst="rect">
            <a:avLst/>
          </a:prstGeom>
        </p:spPr>
      </p:pic>
      <p:sp>
        <p:nvSpPr>
          <p:cNvPr id="9" name="Lefelé nyíl 8"/>
          <p:cNvSpPr/>
          <p:nvPr/>
        </p:nvSpPr>
        <p:spPr>
          <a:xfrm rot="3389165">
            <a:off x="877235" y="5034674"/>
            <a:ext cx="180455" cy="561500"/>
          </a:xfrm>
          <a:prstGeom prst="downArrow">
            <a:avLst/>
          </a:prstGeom>
          <a:solidFill>
            <a:srgbClr val="FFC000"/>
          </a:solidFill>
          <a:ln>
            <a:solidFill>
              <a:schemeClr val="accent6"/>
            </a:solidFill>
          </a:ln>
          <a:effectLst>
            <a:outerShdw blurRad="50800" dist="50800" dir="5400000" algn="ctr" rotWithShape="0">
              <a:srgbClr val="FF66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" name="Lefelé nyíl 9"/>
          <p:cNvSpPr/>
          <p:nvPr/>
        </p:nvSpPr>
        <p:spPr>
          <a:xfrm rot="19066644">
            <a:off x="3004604" y="5084532"/>
            <a:ext cx="214852" cy="561500"/>
          </a:xfrm>
          <a:prstGeom prst="downArrow">
            <a:avLst/>
          </a:prstGeom>
          <a:solidFill>
            <a:srgbClr val="FFC000"/>
          </a:solidFill>
          <a:ln>
            <a:solidFill>
              <a:schemeClr val="accent6"/>
            </a:solidFill>
          </a:ln>
          <a:effectLst>
            <a:outerShdw blurRad="50800" dist="50800" dir="5400000" algn="ctr" rotWithShape="0">
              <a:srgbClr val="FF66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6316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5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256569" y="678890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200" b="1" dirty="0">
                <a:latin typeface="Times New Roman" pitchFamily="18" charset="0"/>
                <a:cs typeface="Times New Roman" panose="02020603050405020304" pitchFamily="18" charset="0"/>
              </a:rPr>
              <a:t>Befogadó szervezeti egységek az MK-nál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50" y="1249293"/>
            <a:ext cx="8243418" cy="5594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00" y="1249293"/>
            <a:ext cx="19050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zövegdoboz 4"/>
          <p:cNvSpPr txBox="1"/>
          <p:nvPr/>
        </p:nvSpPr>
        <p:spPr>
          <a:xfrm>
            <a:off x="749314" y="1165741"/>
            <a:ext cx="2736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Meglévő szervezeti egység</a:t>
            </a:r>
            <a:endParaRPr lang="hu-HU" sz="1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00" y="1488906"/>
            <a:ext cx="209550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zövegdoboz 5"/>
          <p:cNvSpPr txBox="1"/>
          <p:nvPr/>
        </p:nvSpPr>
        <p:spPr>
          <a:xfrm>
            <a:off x="755576" y="1420743"/>
            <a:ext cx="2664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Új szervezeti egység</a:t>
            </a:r>
            <a:endParaRPr lang="hu-HU" sz="1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659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zövegdoboz 2"/>
          <p:cNvSpPr txBox="1">
            <a:spLocks noChangeArrowheads="1"/>
          </p:cNvSpPr>
          <p:nvPr/>
        </p:nvSpPr>
        <p:spPr bwMode="auto">
          <a:xfrm>
            <a:off x="251520" y="908720"/>
            <a:ext cx="8569325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000066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rgbClr val="000066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rgbClr val="000066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rgbClr val="000066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rgbClr val="000066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66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66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66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66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hu-HU" altLang="hu-HU" sz="2900" b="1" dirty="0">
                <a:solidFill>
                  <a:schemeClr val="tx1"/>
                </a:solidFill>
                <a:cs typeface="Times New Roman" panose="02020603050405020304" pitchFamily="18" charset="0"/>
              </a:rPr>
              <a:t>A közútkezelői feladatok átadásáról szóló 2013. évi CLXVI. törvény figyelembevételével átadásra került  </a:t>
            </a:r>
          </a:p>
        </p:txBody>
      </p:sp>
      <p:sp>
        <p:nvSpPr>
          <p:cNvPr id="2051" name="Szövegdoboz 3"/>
          <p:cNvSpPr txBox="1">
            <a:spLocks noChangeArrowheads="1"/>
          </p:cNvSpPr>
          <p:nvPr/>
        </p:nvSpPr>
        <p:spPr bwMode="auto">
          <a:xfrm>
            <a:off x="539552" y="2060848"/>
            <a:ext cx="8280400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hu-HU" altLang="hu-HU" sz="2400" dirty="0" smtClean="0"/>
              <a:t>582 </a:t>
            </a:r>
            <a:r>
              <a:rPr lang="hu-HU" altLang="hu-HU" sz="2400" dirty="0"/>
              <a:t>db szállítói szerződés</a:t>
            </a:r>
          </a:p>
          <a:p>
            <a:pPr eaLnBrk="1" hangingPunct="1">
              <a:spcBef>
                <a:spcPct val="0"/>
              </a:spcBef>
            </a:pPr>
            <a:r>
              <a:rPr lang="hu-HU" altLang="hu-HU" sz="2400" dirty="0"/>
              <a:t>103 db szerződés, amelyeknél az ÁAK volt a vállalkozó (pl. forgalomterelés, vagy vízhasználati megállapodás, </a:t>
            </a:r>
            <a:r>
              <a:rPr lang="hu-HU" altLang="hu-HU" sz="2400" dirty="0" err="1"/>
              <a:t>MNV-vel</a:t>
            </a:r>
            <a:r>
              <a:rPr lang="hu-HU" altLang="hu-HU" sz="2400" dirty="0"/>
              <a:t> kötött megállapodás és egyéb nem szállítói szerződések</a:t>
            </a:r>
          </a:p>
          <a:p>
            <a:pPr eaLnBrk="1" hangingPunct="1">
              <a:spcBef>
                <a:spcPct val="0"/>
              </a:spcBef>
            </a:pPr>
            <a:r>
              <a:rPr lang="hu-HU" altLang="hu-HU" sz="2400" dirty="0"/>
              <a:t>50 db bérleti szerződés</a:t>
            </a:r>
          </a:p>
        </p:txBody>
      </p:sp>
      <p:sp>
        <p:nvSpPr>
          <p:cNvPr id="2052" name="Szövegdoboz 4"/>
          <p:cNvSpPr txBox="1">
            <a:spLocks noChangeArrowheads="1"/>
          </p:cNvSpPr>
          <p:nvPr/>
        </p:nvSpPr>
        <p:spPr bwMode="auto">
          <a:xfrm>
            <a:off x="539552" y="4221088"/>
            <a:ext cx="56165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hu-HU" altLang="hu-HU" sz="2400" dirty="0"/>
              <a:t>kb. 3000 db gép és jármű</a:t>
            </a:r>
          </a:p>
          <a:p>
            <a:pPr eaLnBrk="1" hangingPunct="1">
              <a:spcBef>
                <a:spcPct val="0"/>
              </a:spcBef>
            </a:pPr>
            <a:r>
              <a:rPr lang="hu-HU" altLang="hu-HU" sz="2400" dirty="0"/>
              <a:t>19 db ingatlan</a:t>
            </a:r>
          </a:p>
        </p:txBody>
      </p:sp>
      <p:sp>
        <p:nvSpPr>
          <p:cNvPr id="2053" name="Szövegdoboz 5"/>
          <p:cNvSpPr txBox="1">
            <a:spLocks noChangeArrowheads="1"/>
          </p:cNvSpPr>
          <p:nvPr/>
        </p:nvSpPr>
        <p:spPr bwMode="auto">
          <a:xfrm>
            <a:off x="539552" y="5301208"/>
            <a:ext cx="799269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hu-HU" altLang="hu-HU" sz="2400" dirty="0"/>
              <a:t>756 fő munkavállaló </a:t>
            </a:r>
            <a:r>
              <a:rPr lang="hu-HU" altLang="hu-HU" sz="2400" dirty="0" smtClean="0"/>
              <a:t>munkáltatói jogutódlással került </a:t>
            </a:r>
            <a:r>
              <a:rPr lang="hu-HU" altLang="hu-HU" sz="2400" dirty="0"/>
              <a:t>át az ÁAK-tól az </a:t>
            </a:r>
            <a:r>
              <a:rPr lang="hu-HU" altLang="hu-HU" sz="2400" dirty="0" err="1"/>
              <a:t>MK-hoz</a:t>
            </a:r>
            <a:endParaRPr lang="hu-HU" altLang="hu-HU" sz="2400" dirty="0"/>
          </a:p>
        </p:txBody>
      </p:sp>
    </p:spTree>
    <p:extLst>
      <p:ext uri="{BB962C8B-B14F-4D97-AF65-F5344CB8AC3E}">
        <p14:creationId xmlns:p14="http://schemas.microsoft.com/office/powerpoint/2010/main" val="22658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Az országos közútkezelő szervezet kialakulása, feladatai&amp;#x0D;&amp;#x0A;&amp;quot;&quot;/&gt;&lt;property id=&quot;20307&quot; value=&quot;256&quot;/&gt;&lt;/object&gt;&lt;object type=&quot;3&quot; unique_id=&quot;10005&quot;&gt;&lt;property id=&quot;20148&quot; value=&quot;5&quot;/&gt;&lt;property id=&quot;20300&quot; value=&quot;Slide 2&quot;/&gt;&lt;property id=&quot;20307&quot; value=&quot;259&quot;/&gt;&lt;/object&gt;&lt;object type=&quot;3&quot; unique_id=&quot;10006&quot;&gt;&lt;property id=&quot;20148&quot; value=&quot;5&quot;/&gt;&lt;property id=&quot;20300&quot; value=&quot;Slide 5&quot;/&gt;&lt;property id=&quot;20307&quot; value=&quot;257&quot;/&gt;&lt;/object&gt;&lt;object type=&quot;3&quot; unique_id=&quot;10007&quot;&gt;&lt;property id=&quot;20148&quot; value=&quot;5&quot;/&gt;&lt;property id=&quot;20300&quot; value=&quot;Slide 6&quot;/&gt;&lt;property id=&quot;20307&quot; value=&quot;260&quot;/&gt;&lt;/object&gt;&lt;object type=&quot;3&quot; unique_id=&quot;10008&quot;&gt;&lt;property id=&quot;20148&quot; value=&quot;5&quot;/&gt;&lt;property id=&quot;20300&quot; value=&quot;Slide 7&quot;/&gt;&lt;property id=&quot;20307&quot; value=&quot;261&quot;/&gt;&lt;/object&gt;&lt;object type=&quot;3&quot; unique_id=&quot;10074&quot;&gt;&lt;property id=&quot;20148&quot; value=&quot;5&quot;/&gt;&lt;property id=&quot;20300&quot; value=&quot;Slide 9&quot;/&gt;&lt;property id=&quot;20307&quot; value=&quot;262&quot;/&gt;&lt;/object&gt;&lt;object type=&quot;3&quot; unique_id=&quot;10075&quot;&gt;&lt;property id=&quot;20148&quot; value=&quot;5&quot;/&gt;&lt;property id=&quot;20300&quot; value=&quot;Slide 3&quot;/&gt;&lt;property id=&quot;20307&quot; value=&quot;268&quot;/&gt;&lt;/object&gt;&lt;object type=&quot;3&quot; unique_id=&quot;10076&quot;&gt;&lt;property id=&quot;20148&quot; value=&quot;5&quot;/&gt;&lt;property id=&quot;20300&quot; value=&quot;Slide 4&quot;/&gt;&lt;property id=&quot;20307&quot; value=&quot;269&quot;/&gt;&lt;/object&gt;&lt;object type=&quot;3&quot; unique_id=&quot;10078&quot;&gt;&lt;property id=&quot;20148&quot; value=&quot;5&quot;/&gt;&lt;property id=&quot;20300&quot; value=&quot;Slide 14&quot;/&gt;&lt;property id=&quot;20307&quot; value=&quot;264&quot;/&gt;&lt;/object&gt;&lt;object type=&quot;3&quot; unique_id=&quot;10079&quot;&gt;&lt;property id=&quot;20148&quot; value=&quot;5&quot;/&gt;&lt;property id=&quot;20300&quot; value=&quot;Slide 16&quot;/&gt;&lt;property id=&quot;20307&quot; value=&quot;266&quot;/&gt;&lt;/object&gt;&lt;object type=&quot;3&quot; unique_id=&quot;10080&quot;&gt;&lt;property id=&quot;20148&quot; value=&quot;5&quot;/&gt;&lt;property id=&quot;20300&quot; value=&quot;Slide 17&quot;/&gt;&lt;property id=&quot;20307&quot; value=&quot;267&quot;/&gt;&lt;/object&gt;&lt;object type=&quot;3&quot; unique_id=&quot;10081&quot;&gt;&lt;property id=&quot;20148&quot; value=&quot;5&quot;/&gt;&lt;property id=&quot;20300&quot; value=&quot;Slide 8&quot;/&gt;&lt;property id=&quot;20307&quot; value=&quot;265&quot;/&gt;&lt;/object&gt;&lt;object type=&quot;3&quot; unique_id=&quot;10097&quot;&gt;&lt;property id=&quot;20148&quot; value=&quot;5&quot;/&gt;&lt;property id=&quot;20300&quot; value=&quot;Slide 10&quot;/&gt;&lt;property id=&quot;20307&quot; value=&quot;273&quot;/&gt;&lt;/object&gt;&lt;object type=&quot;3&quot; unique_id=&quot;10098&quot;&gt;&lt;property id=&quot;20148&quot; value=&quot;5&quot;/&gt;&lt;property id=&quot;20300&quot; value=&quot;Slide 11&quot;/&gt;&lt;property id=&quot;20307&quot; value=&quot;274&quot;/&gt;&lt;/object&gt;&lt;object type=&quot;3&quot; unique_id=&quot;10099&quot;&gt;&lt;property id=&quot;20148&quot; value=&quot;5&quot;/&gt;&lt;property id=&quot;20300&quot; value=&quot;Slide 15&quot;/&gt;&lt;property id=&quot;20307&quot; value=&quot;271&quot;/&gt;&lt;/object&gt;&lt;object type=&quot;3&quot; unique_id=&quot;10100&quot;&gt;&lt;property id=&quot;20148&quot; value=&quot;5&quot;/&gt;&lt;property id=&quot;20300&quot; value=&quot;Slide 18&quot;/&gt;&lt;property id=&quot;20307&quot; value=&quot;270&quot;/&gt;&lt;/object&gt;&lt;object type=&quot;3&quot; unique_id=&quot;10101&quot;&gt;&lt;property id=&quot;20148&quot; value=&quot;5&quot;/&gt;&lt;property id=&quot;20300&quot; value=&quot;Slide 19&quot;/&gt;&lt;property id=&quot;20307&quot; value=&quot;272&quot;/&gt;&lt;/object&gt;&lt;object type=&quot;3&quot; unique_id=&quot;10140&quot;&gt;&lt;property id=&quot;20148&quot; value=&quot;5&quot;/&gt;&lt;property id=&quot;20300&quot; value=&quot;Slide 12&quot;/&gt;&lt;property id=&quot;20307&quot; value=&quot;275&quot;/&gt;&lt;/object&gt;&lt;object type=&quot;3&quot; unique_id=&quot;10141&quot;&gt;&lt;property id=&quot;20148&quot; value=&quot;5&quot;/&gt;&lt;property id=&quot;20300&quot; value=&quot;Slide 13&quot;/&gt;&lt;property id=&quot;20307&quot; value=&quot;276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Alapértelmezett terv">
  <a:themeElements>
    <a:clrScheme name="Alapértelmezett terv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lapértelmezett terv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mailTo xmlns="http://schemas.microsoft.com/sharepoint/v3" xsi:nil="true"/>
    <EmailHeaders xmlns="http://schemas.microsoft.com/sharepoint/v4" xsi:nil="true"/>
    <EmailSender xmlns="http://schemas.microsoft.com/sharepoint/v3" xsi:nil="true"/>
    <EmailFrom xmlns="http://schemas.microsoft.com/sharepoint/v3" xsi:nil="true"/>
    <EmailSubject xmlns="http://schemas.microsoft.com/sharepoint/v3" xsi:nil="true"/>
    <EmailCc xmlns="http://schemas.microsoft.com/sharepoint/v3" xsi:nil="true"/>
    <szabalyzat xmlns="42fc0580-3711-42c5-b6c8-e5d2a376bc19">Arculati dokumentumok</szabalyzat>
    <_dlc_DocId xmlns="93651827-e658-4961-9936-e7eead9f10df">K63EHXWRSNSX-38-357</_dlc_DocId>
    <_dlc_DocIdUrl xmlns="93651827-e658-4961-9936-e7eead9f10df">
      <Url>http://intranet2/_layouts/DocIdRedir.aspx?ID=K63EHXWRSNSX-38-357</Url>
      <Description>K63EHXWRSNSX-38-357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ACBAC12589C06B4DAF7CED6E1179CBF0" ma:contentTypeVersion="7" ma:contentTypeDescription="Új dokumentum létrehozása." ma:contentTypeScope="" ma:versionID="e3fe31920e7bf2889c41ac407883a8db">
  <xsd:schema xmlns:xsd="http://www.w3.org/2001/XMLSchema" xmlns:xs="http://www.w3.org/2001/XMLSchema" xmlns:p="http://schemas.microsoft.com/office/2006/metadata/properties" xmlns:ns1="http://schemas.microsoft.com/sharepoint/v3" xmlns:ns2="93651827-e658-4961-9936-e7eead9f10df" xmlns:ns3="http://schemas.microsoft.com/sharepoint/v4" xmlns:ns4="42fc0580-3711-42c5-b6c8-e5d2a376bc19" targetNamespace="http://schemas.microsoft.com/office/2006/metadata/properties" ma:root="true" ma:fieldsID="1058d6d3b7efc6787af8d68a2a464939" ns1:_="" ns2:_="" ns3:_="" ns4:_="">
    <xsd:import namespace="http://schemas.microsoft.com/sharepoint/v3"/>
    <xsd:import namespace="93651827-e658-4961-9936-e7eead9f10df"/>
    <xsd:import namespace="http://schemas.microsoft.com/sharepoint/v4"/>
    <xsd:import namespace="42fc0580-3711-42c5-b6c8-e5d2a376bc19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EmailSender" minOccurs="0"/>
                <xsd:element ref="ns1:EmailTo" minOccurs="0"/>
                <xsd:element ref="ns1:EmailCc" minOccurs="0"/>
                <xsd:element ref="ns1:EmailFrom" minOccurs="0"/>
                <xsd:element ref="ns1:EmailSubject" minOccurs="0"/>
                <xsd:element ref="ns3:EmailHeaders" minOccurs="0"/>
                <xsd:element ref="ns4:szabalyzat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mailSender" ma:index="11" nillable="true" ma:displayName="Levél feladója" ma:hidden="true" ma:internalName="EmailSender">
      <xsd:simpleType>
        <xsd:restriction base="dms:Note">
          <xsd:maxLength value="255"/>
        </xsd:restriction>
      </xsd:simpleType>
    </xsd:element>
    <xsd:element name="EmailTo" ma:index="12" nillable="true" ma:displayName="Levél Címzett mezője" ma:hidden="true" ma:internalName="EmailTo">
      <xsd:simpleType>
        <xsd:restriction base="dms:Note">
          <xsd:maxLength value="255"/>
        </xsd:restriction>
      </xsd:simpleType>
    </xsd:element>
    <xsd:element name="EmailCc" ma:index="13" nillable="true" ma:displayName="Levél Másolatot kap mezője" ma:hidden="true" ma:internalName="EmailCc">
      <xsd:simpleType>
        <xsd:restriction base="dms:Note">
          <xsd:maxLength value="255"/>
        </xsd:restriction>
      </xsd:simpleType>
    </xsd:element>
    <xsd:element name="EmailFrom" ma:index="14" nillable="true" ma:displayName="Levél Feladó mezője" ma:hidden="true" ma:internalName="EmailFrom">
      <xsd:simpleType>
        <xsd:restriction base="dms:Text"/>
      </xsd:simpleType>
    </xsd:element>
    <xsd:element name="EmailSubject" ma:index="15" nillable="true" ma:displayName="Levél Tárgy mezője" ma:hidden="true" ma:internalName="EmailSubject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651827-e658-4961-9936-e7eead9f10df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kumentumazonosító értéke" ma:description="Az elemhez rendelt dokumentumazonosító értéke." ma:internalName="_dlc_DocId" ma:readOnly="true">
      <xsd:simpleType>
        <xsd:restriction base="dms:Text"/>
      </xsd:simpleType>
    </xsd:element>
    <xsd:element name="_dlc_DocIdUrl" ma:index="9" nillable="true" ma:displayName="Dokumentumazonosító" ma:description="Állandó hivatkozás a dokumentumra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EmailHeaders" ma:index="16" nillable="true" ma:displayName="E-mail fejlécek" ma:hidden="true" ma:internalName="EmailHeaders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fc0580-3711-42c5-b6c8-e5d2a376bc19" elementFormDefault="qualified">
    <xsd:import namespace="http://schemas.microsoft.com/office/2006/documentManagement/types"/>
    <xsd:import namespace="http://schemas.microsoft.com/office/infopath/2007/PartnerControls"/>
    <xsd:element name="szabalyzat" ma:index="17" ma:displayName="Kapcsolódó szabályzat" ma:default="Gépjármű használat" ma:format="Dropdown" ma:indexed="true" ma:internalName="szabalyzat">
      <xsd:simpleType>
        <xsd:restriction base="dms:Choice">
          <xsd:enumeration value="Arculati dokumentumok"/>
          <xsd:enumeration value="Belső ellenörzés működési szabályzata"/>
          <xsd:enumeration value="Eszközmozgatási szabályzat"/>
          <xsd:enumeration value="Felnőttképzési szabályzat mellékletei"/>
          <xsd:enumeration value="Feleslegessé vált társasági és KKK vagyontárgyak kezelésének eljárásrendjének mellékletei"/>
          <xsd:enumeration value="Flottamenedzsment"/>
          <xsd:enumeration value="Garanciakezelési kézikönyv dokumentumai"/>
          <xsd:enumeration value="Gépjármű használat"/>
          <xsd:enumeration value="Hidak műszaki felügyelete"/>
          <xsd:enumeration value="Készletkezelés"/>
          <xsd:enumeration value="Környezetvédelmi szabályzat"/>
          <xsd:enumeration value="Informatikai dokumentumok"/>
          <xsd:enumeration value="Iratkezelés"/>
          <xsd:enumeration value="Járműellenőrzési szabályzat dokumentumai"/>
          <xsd:enumeration value="Kártérítési igény"/>
          <xsd:enumeration value="Kérelmek"/>
          <xsd:enumeration value="Közbeszerzési szabályzat"/>
          <xsd:enumeration value="Közutak igazgatásának kezelői szabályzata"/>
          <xsd:enumeration value="Külföldi kiküldetés"/>
          <xsd:enumeration value="Leltározás dokumentumai"/>
          <xsd:enumeration value="Megfelelőségi szabályzat mellékletek"/>
          <xsd:enumeration value="Mérőeszközökkel kapcsolatos dokumentumok"/>
          <xsd:enumeration value="Minőségirányítás"/>
          <xsd:enumeration value="Mobil kommunikációs eszközök"/>
          <xsd:enumeration value="Munkavédelem"/>
          <xsd:enumeration value="Nyilatkozatok"/>
          <xsd:enumeration value="Országos Közúti Adatbank dokumentumai"/>
          <xsd:enumeration value="Pénzkezelési és utalványozási szabályzat"/>
          <xsd:enumeration value="Projektszabályzat mellékletei"/>
          <xsd:enumeration value="Referenciaigazolás"/>
          <xsd:enumeration value="ROP dokumentumok"/>
          <xsd:enumeration value="Szakmai ellenőrzési terv"/>
          <xsd:enumeration value="Szakmai gyakorlat"/>
          <xsd:enumeration value="Személyes adatok védelme"/>
          <xsd:enumeration value="Tárgyieszköz nyilvántartás"/>
          <xsd:enumeration value="Téli tisztántartási és forgalombiztonsági szabályzat"/>
          <xsd:enumeration value="Tűzvédelem"/>
          <xsd:enumeration value="Útbeutazási szabályzat"/>
          <xsd:enumeration value="Útellenőri és információs szolgálatok szolgálati szabályzata"/>
          <xsd:enumeration value="Útmeteorológiai mérőállomások üzemeltetési szabályzata"/>
          <xsd:enumeration value="Üdüléssel kapcsolatos dokumentumok"/>
          <xsd:enumeration value="Üzemeltetési dokumentumok"/>
          <xsd:enumeration value="Üzem-, és kenőanyag szabályzat"/>
          <xsd:enumeration value="Vagyonnyilatkozati dokumentumok"/>
          <xsd:enumeration value="Vállalkozási dokumentumok"/>
          <xsd:enumeration value="Válságkommunikációs Kézikönyv"/>
          <xsd:enumeration value="Vevőkövetelések kezelése szabályzatának mellékletei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D5CB6DB-3628-43B5-ABE0-B765654D3242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973C2619-518D-42ED-9E48-855B58E0FAF8}">
  <ds:schemaRefs>
    <ds:schemaRef ds:uri="http://purl.org/dc/dcmitype/"/>
    <ds:schemaRef ds:uri="http://schemas.microsoft.com/office/2006/documentManagement/types"/>
    <ds:schemaRef ds:uri="http://schemas.microsoft.com/sharepoint/v3"/>
    <ds:schemaRef ds:uri="93651827-e658-4961-9936-e7eead9f10df"/>
    <ds:schemaRef ds:uri="http://purl.org/dc/elements/1.1/"/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42fc0580-3711-42c5-b6c8-e5d2a376bc19"/>
    <ds:schemaRef ds:uri="http://schemas.microsoft.com/sharepoint/v4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1A2753E-C203-45B4-A062-D5DE1395A43D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C9F62737-1C1F-4EC5-BDE3-37E5B5E5D22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93651827-e658-4961-9936-e7eead9f10df"/>
    <ds:schemaRef ds:uri="http://schemas.microsoft.com/sharepoint/v4"/>
    <ds:schemaRef ds:uri="42fc0580-3711-42c5-b6c8-e5d2a376bc1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1069</TotalTime>
  <Words>734</Words>
  <Application>Microsoft Office PowerPoint</Application>
  <PresentationFormat>Diavetítés a képernyőre (4:3 oldalarány)</PresentationFormat>
  <Paragraphs>136</Paragraphs>
  <Slides>19</Slides>
  <Notes>3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19</vt:i4>
      </vt:variant>
    </vt:vector>
  </HeadingPairs>
  <TitlesOfParts>
    <vt:vector size="20" baseType="lpstr">
      <vt:lpstr>Alapértelmezett terv</vt:lpstr>
      <vt:lpstr>Az országos közútkezelő szervezet kialakulása, feladatai 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</vt:vector>
  </TitlesOfParts>
  <Company>Magyar Közút Nonprofit Zrt.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Belső kapcsolattartáshoz PowerPoint bemutató</dc:title>
  <dc:creator>Velkei Lilla</dc:creator>
  <cp:lastModifiedBy>Varga Éva</cp:lastModifiedBy>
  <cp:revision>88</cp:revision>
  <dcterms:created xsi:type="dcterms:W3CDTF">2012-09-25T09:24:35Z</dcterms:created>
  <dcterms:modified xsi:type="dcterms:W3CDTF">2014-09-19T12:18:34Z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0x010100ACBAC12589C06B4DAF7CED6E1179CBF0</vt:lpwstr>
  </property>
  <property fmtid="{D5CDD505-2E9C-101B-9397-08002B2CF9AE}" pid="3" name="_dlc_DocIdItemGuid">
    <vt:lpwstr>8cffcff8-8d91-46cc-ae60-ad2bd248fefd</vt:lpwstr>
  </property>
</Properties>
</file>