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notesMasterIdLst>
    <p:notesMasterId r:id="rId20"/>
  </p:notesMasterIdLst>
  <p:sldIdLst>
    <p:sldId id="342" r:id="rId2"/>
    <p:sldId id="359" r:id="rId3"/>
    <p:sldId id="346" r:id="rId4"/>
    <p:sldId id="347" r:id="rId5"/>
    <p:sldId id="348" r:id="rId6"/>
    <p:sldId id="360" r:id="rId7"/>
    <p:sldId id="364" r:id="rId8"/>
    <p:sldId id="365" r:id="rId9"/>
    <p:sldId id="363" r:id="rId10"/>
    <p:sldId id="366" r:id="rId11"/>
    <p:sldId id="367" r:id="rId12"/>
    <p:sldId id="368" r:id="rId13"/>
    <p:sldId id="369" r:id="rId14"/>
    <p:sldId id="378" r:id="rId15"/>
    <p:sldId id="375" r:id="rId16"/>
    <p:sldId id="376" r:id="rId17"/>
    <p:sldId id="377" r:id="rId18"/>
    <p:sldId id="358" r:id="rId19"/>
  </p:sldIdLst>
  <p:sldSz cx="9144000" cy="6858000" type="screen4x3"/>
  <p:notesSz cx="6858000" cy="9144000"/>
  <p:custDataLst>
    <p:tags r:id="rId21"/>
  </p:custDataLst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F3E0A"/>
    <a:srgbClr val="3F520E"/>
    <a:srgbClr val="CCFFCC"/>
    <a:srgbClr val="CC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50" d="100"/>
          <a:sy n="50" d="100"/>
        </p:scale>
        <p:origin x="-1206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&#243;th%20Tibor\WINDOWS\Dokumentumok\KTE%20&#233;s%20K&#246;zleked&#233;sbiztons&#225;g\&#218;j%20Microsoft%20Office%20Excel%20munkala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&#243;th%20Tibor\WINDOWS\Dokumentumok\KTE%20&#233;s%20K&#246;zleked&#233;sbiztons&#225;g\&#218;j%20Microsoft%20Office%20Excel%20munkala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&#243;th%20Tibor\WINDOWS\Dokumentumok\KTE%20&#233;s%20K&#246;zleked&#233;sbiztons&#225;g\&#218;j%20Microsoft%20Office%20Excel%20munkala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title>
      <c:tx>
        <c:rich>
          <a:bodyPr/>
          <a:lstStyle/>
          <a:p>
            <a:pPr>
              <a:defRPr/>
            </a:pPr>
            <a:r>
              <a:rPr lang="hu-HU"/>
              <a:t>Elalvásos - Összes </a:t>
            </a:r>
            <a:endParaRPr lang="en-US"/>
          </a:p>
        </c:rich>
      </c:tx>
      <c:layout/>
    </c:title>
    <c:plotArea>
      <c:layout>
        <c:manualLayout>
          <c:layoutTarget val="inner"/>
          <c:xMode val="edge"/>
          <c:yMode val="edge"/>
          <c:x val="0.20690439374836486"/>
          <c:y val="0.14475146375933798"/>
          <c:w val="0.58619121250327233"/>
          <c:h val="0.74626650514839499"/>
        </c:manualLayout>
      </c:layout>
      <c:pieChart>
        <c:varyColors val="1"/>
        <c:ser>
          <c:idx val="0"/>
          <c:order val="0"/>
          <c:explosion val="38"/>
          <c:dPt>
            <c:idx val="0"/>
            <c:spPr>
              <a:solidFill>
                <a:srgbClr val="7030A0"/>
              </a:solidFill>
            </c:spPr>
          </c:dPt>
          <c:dPt>
            <c:idx val="1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b="1"/>
                      <a:t>85%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>
                <c:manualLayout>
                  <c:x val="0.11986678402359829"/>
                  <c:y val="0.17966040783363621"/>
                </c:manualLayout>
              </c:layout>
              <c:tx>
                <c:rich>
                  <a:bodyPr/>
                  <a:lstStyle/>
                  <a:p>
                    <a:pPr>
                      <a:defRPr sz="2000"/>
                    </a:pPr>
                    <a:r>
                      <a:rPr lang="en-US" sz="2000" b="1"/>
                      <a:t>15</a:t>
                    </a:r>
                    <a:r>
                      <a:rPr lang="en-US" sz="2000"/>
                      <a:t>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showVal val="1"/>
            <c:showCatName val="1"/>
            <c:showPercent val="1"/>
            <c:showLeaderLines val="1"/>
          </c:dLbls>
          <c:val>
            <c:numRef>
              <c:f>'Összes - elalvásos'!$A$1:$B$1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  <c:spPr>
        <a:solidFill>
          <a:srgbClr val="92D050"/>
        </a:solidFill>
      </c:spPr>
    </c:plotArea>
    <c:plotVisOnly val="1"/>
    <c:dispBlanksAs val="zero"/>
  </c:chart>
  <c:spPr>
    <a:solidFill>
      <a:srgbClr val="92D050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hart>
    <c:title>
      <c:tx>
        <c:rich>
          <a:bodyPr/>
          <a:lstStyle/>
          <a:p>
            <a:pPr>
              <a:defRPr/>
            </a:pPr>
            <a:r>
              <a:rPr lang="en-US"/>
              <a:t>Elalvásos - Halálos</a:t>
            </a:r>
          </a:p>
        </c:rich>
      </c:tx>
      <c:layout/>
    </c:title>
    <c:plotArea>
      <c:layout/>
      <c:pieChart>
        <c:varyColors val="1"/>
        <c:ser>
          <c:idx val="0"/>
          <c:order val="0"/>
          <c:explosion val="25"/>
          <c:dPt>
            <c:idx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sz="2000" b="1"/>
                      <a:t>80%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 sz="2000" b="1"/>
                    </a:pPr>
                    <a:r>
                      <a:rPr lang="en-US" sz="2000" b="1" dirty="0"/>
                      <a:t>20%</a:t>
                    </a:r>
                  </a:p>
                </c:rich>
              </c:tx>
              <c:spPr/>
              <c:showVal val="1"/>
              <c:showCatName val="1"/>
              <c:showPercent val="1"/>
            </c:dLbl>
            <c:showVal val="1"/>
            <c:showCatName val="1"/>
            <c:showPercent val="1"/>
            <c:showLeaderLines val="1"/>
          </c:dLbls>
          <c:val>
            <c:numRef>
              <c:f>'Halálosból - elalvás'!$A$1:$B$1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solidFill>
      <a:srgbClr val="92D050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chart>
    <c:title>
      <c:tx>
        <c:rich>
          <a:bodyPr/>
          <a:lstStyle/>
          <a:p>
            <a:pPr>
              <a:defRPr/>
            </a:pPr>
            <a:r>
              <a:rPr lang="hu-HU"/>
              <a:t>Haszongépjárművek</a:t>
            </a:r>
            <a:r>
              <a:rPr lang="hu-HU" baseline="0"/>
              <a:t> - Járművek össz.</a:t>
            </a:r>
            <a:endParaRPr lang="hu-HU"/>
          </a:p>
        </c:rich>
      </c:tx>
      <c:layout/>
    </c:title>
    <c:plotArea>
      <c:layout>
        <c:manualLayout>
          <c:layoutTarget val="inner"/>
          <c:xMode val="edge"/>
          <c:yMode val="edge"/>
          <c:x val="0.25464494500679374"/>
          <c:y val="0.25913418317670955"/>
          <c:w val="0.53618782785788555"/>
          <c:h val="0.64044657216358647"/>
        </c:manualLayout>
      </c:layout>
      <c:pieChart>
        <c:varyColors val="1"/>
        <c:ser>
          <c:idx val="0"/>
          <c:order val="0"/>
          <c:explosion val="25"/>
          <c:dPt>
            <c:idx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 b="0" dirty="0"/>
                      <a:t>75%</a:t>
                    </a:r>
                  </a:p>
                </c:rich>
              </c:tx>
              <c:showVal val="1"/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000" b="1" baseline="0" dirty="0">
                        <a:latin typeface="Calibri" pitchFamily="34" charset="0"/>
                      </a:rPr>
                      <a:t>25%</a:t>
                    </a:r>
                  </a:p>
                </c:rich>
              </c:tx>
              <c:showVal val="1"/>
              <c:showCatName val="1"/>
              <c:showPercent val="1"/>
            </c:dLbl>
            <c:txPr>
              <a:bodyPr/>
              <a:lstStyle/>
              <a:p>
                <a:pPr>
                  <a:defRPr sz="2000" b="0" baseline="0">
                    <a:latin typeface="Calibri" pitchFamily="34" charset="0"/>
                  </a:defRPr>
                </a:pPr>
                <a:endParaRPr lang="hu-HU"/>
              </a:p>
            </c:txPr>
            <c:showVal val="1"/>
            <c:showCatName val="1"/>
            <c:showPercent val="1"/>
            <c:showLeaderLines val="1"/>
          </c:dLbls>
          <c:val>
            <c:numRef>
              <c:f>'Haszongépj. - elalvás'!$A$1:$B$1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solidFill>
      <a:srgbClr val="92D050"/>
    </a:solidFill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6E9900C-5C88-41E8-AE4D-BD80BA9B572D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3B6643-D20D-4F94-B139-8B6C4547BD5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151044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erékszögű háromszög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Csoportba foglalás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zabadkézi sokszög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Szabadkézi sokszög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grpSp>
          <p:nvGrpSpPr>
            <p:cNvPr id="8" name="Szabadkézi sokszög 10"/>
            <p:cNvGrpSpPr>
              <a:grpSpLocks/>
            </p:cNvGrpSpPr>
            <p:nvPr/>
          </p:nvGrpSpPr>
          <p:grpSpPr bwMode="auto">
            <a:xfrm>
              <a:off x="-6686" y="4875025"/>
              <a:ext cx="9156783" cy="1996274"/>
              <a:chOff x="-6096" y="4992624"/>
              <a:chExt cx="9156192" cy="1877568"/>
            </a:xfrm>
          </p:grpSpPr>
          <p:pic>
            <p:nvPicPr>
              <p:cNvPr id="11" name="Szabadkézi sokszög 10"/>
              <p:cNvPicPr>
                <a:picLocks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-6096" y="4992624"/>
                <a:ext cx="9156192" cy="18775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0" y="5000625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  <a:latin typeface="Century Gothic" pitchFamily="34" charset="0"/>
                </a:endParaRPr>
              </a:p>
            </p:txBody>
          </p:sp>
        </p:grpSp>
        <p:cxnSp>
          <p:nvCxnSpPr>
            <p:cNvPr id="10" name="Egyenes összekötő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Cím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7" name="Alcím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13" name="Dátum hely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42E2323-B13A-47A8-B17A-D0940E3E0658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14" name="Élőláb hely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5" name="Dia számának hely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3F1C5D5-1473-446B-8442-C50012EB755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7" grpId="0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7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8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DFE348-0B1C-47AD-B183-54EA419B0B28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9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0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A15D3C-D8CB-4BBC-8368-F38FE5F400F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7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8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DE3DAD-2551-42D0-9C2C-A5C4DA453914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9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0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C6BF46-481D-42C8-967C-0CA098DBCEC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Cím és szöveg a tartalom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481138"/>
            <a:ext cx="8229600" cy="2185987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3819525"/>
            <a:ext cx="8229600" cy="2187575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BC72C-2206-428E-A5F3-8359AE6BFBF9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6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2DE89-3A4B-4201-AD0F-F2DA1F988C8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4" name="Dátum hely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FF099-39BE-436A-AD00-6EEE06F20141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5" name="Élőláb hely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8E2D7-94FB-4A28-A64A-1FA28519C6A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Szakaszfejléc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7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ávnyíl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ávnyíl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10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3EB1CC-97A3-4D2C-A9FF-0452FF16BFFD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11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2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FC0F9B-34F5-4AE6-AA91-020E3BD6E61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2 tartalomrész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9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8" name="Cím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0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B91C13-B225-48B6-AC27-4E6B4913A79E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11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2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F3C00A-80E2-494D-87F3-637EDC74C7E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8" grpId="0" autoUpdateAnimBg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Összehasonlítás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artalom helye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220E79-488F-44A7-A496-9DD7D41BDFBD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F5E7AE-AFD2-4694-A85A-8B983B8023D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6" grpId="0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Csak cí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7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8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EA835B-AAA1-415C-9462-F4F560FCD1E4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9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0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59C398-F241-4D46-93D5-09F323449C1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5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0509DC-8B4C-49E0-9888-B4C5FD0D3A6C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7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8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7A9974-99D8-4AC5-B60D-E20DC164928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Tartalomrész képaláírással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C553D5-7E01-45C6-B973-2A8B5123DC54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E2A0A02-665D-41AD-9BC4-73AA104965B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Kép képaláírássa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abadkézi sokszög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zabadkézi sokszög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Derékszögű háromszög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Egyenes összekötő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ávnyíl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ávnyíl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hu-HU" noProof="0" smtClean="0"/>
              <a:t>Kép beszúrásához kattintson az ikonra</a:t>
            </a:r>
            <a:endParaRPr lang="en-US" noProof="0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11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AF37B53-FBA2-4D59-B6A8-168EE2922EAE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12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3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88DAE1F-0709-4A0F-8F02-3C76258303A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3" grpId="0" autoUpdateAnimBg="0"/>
      <p:bldP spid="2" grpId="0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zabadkézi sokszög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Szabadkézi sokszög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erékszögű háromszög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Egyenes összekötő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ím hely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0" name="Szöveg helye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smtClean="0"/>
          </a:p>
        </p:txBody>
      </p:sp>
      <p:sp>
        <p:nvSpPr>
          <p:cNvPr id="10" name="Dátum hely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A5292E-87A0-4921-9E11-E42FD12679A8}" type="datetimeFigureOut">
              <a:rPr lang="hu-HU"/>
              <a:pPr>
                <a:defRPr/>
              </a:pPr>
              <a:t>2014.09.25.</a:t>
            </a:fld>
            <a:endParaRPr lang="hu-HU"/>
          </a:p>
        </p:txBody>
      </p:sp>
      <p:sp>
        <p:nvSpPr>
          <p:cNvPr id="22" name="Élőláb hely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hu-HU"/>
          </a:p>
        </p:txBody>
      </p:sp>
      <p:sp>
        <p:nvSpPr>
          <p:cNvPr id="18" name="Dia számának hely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3871229-A92C-4933-B55B-484C2F7BF02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6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27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Century Gothic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10_K&#237;gy&#243;mozg&#225;s%20-%20Safety_DAS_animation.mp4" TargetMode="External"/><Relationship Id="rId2" Type="http://schemas.openxmlformats.org/officeDocument/2006/relationships/hyperlink" Target="Volvo_R&#225;fut&#225;sos%20_FH%20brake-assist%20test.av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ím 1"/>
          <p:cNvSpPr>
            <a:spLocks noGrp="1"/>
          </p:cNvSpPr>
          <p:nvPr>
            <p:ph type="ctrTitle" idx="4294967295"/>
          </p:nvPr>
        </p:nvSpPr>
        <p:spPr bwMode="auto">
          <a:xfrm>
            <a:off x="539750" y="1773238"/>
            <a:ext cx="7632700" cy="2881312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hu-HU" sz="4600" dirty="0" smtClean="0">
                <a:effectLst/>
              </a:rPr>
              <a:t>PÁLYAELHAGYÁSOS BALESETEK</a:t>
            </a:r>
            <a:r>
              <a:rPr lang="hu-HU" sz="4600" b="0" dirty="0" smtClean="0">
                <a:effectLst/>
              </a:rPr>
              <a:t/>
            </a:r>
            <a:br>
              <a:rPr lang="hu-HU" sz="4600" b="0" dirty="0" smtClean="0">
                <a:effectLst/>
              </a:rPr>
            </a:br>
            <a:r>
              <a:rPr lang="hu-HU" sz="4200" b="0" dirty="0" smtClean="0">
                <a:effectLst/>
              </a:rPr>
              <a:t> </a:t>
            </a:r>
            <a:br>
              <a:rPr lang="hu-HU" sz="4200" b="0" dirty="0" smtClean="0">
                <a:effectLst/>
              </a:rPr>
            </a:br>
            <a:r>
              <a:rPr lang="hu-HU" b="0" dirty="0" smtClean="0">
                <a:effectLst/>
              </a:rPr>
              <a:t> </a:t>
            </a:r>
            <a:r>
              <a:rPr lang="hu-HU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MÓDSZEREK ÉS HATÉKONY ESZKÖZÖK A MEGELŐZÉSRE</a:t>
            </a:r>
          </a:p>
        </p:txBody>
      </p:sp>
      <p:sp>
        <p:nvSpPr>
          <p:cNvPr id="4" name="Szövegdoboz 3"/>
          <p:cNvSpPr txBox="1">
            <a:spLocks noChangeArrowheads="1"/>
          </p:cNvSpPr>
          <p:nvPr/>
        </p:nvSpPr>
        <p:spPr bwMode="auto">
          <a:xfrm>
            <a:off x="5219700" y="5949950"/>
            <a:ext cx="3141663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hu-HU" sz="1600" b="1">
                <a:solidFill>
                  <a:srgbClr val="2F3E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TÓTH TIBOR</a:t>
            </a:r>
          </a:p>
          <a:p>
            <a:pPr>
              <a:defRPr/>
            </a:pPr>
            <a:r>
              <a:rPr lang="hu-HU" sz="1600" b="1">
                <a:solidFill>
                  <a:srgbClr val="2F3E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8" charset="0"/>
              </a:rPr>
              <a:t>SZTRÁDALINE KFT.</a:t>
            </a:r>
          </a:p>
        </p:txBody>
      </p:sp>
      <p:sp>
        <p:nvSpPr>
          <p:cNvPr id="15363" name="Cím 1"/>
          <p:cNvSpPr txBox="1">
            <a:spLocks/>
          </p:cNvSpPr>
          <p:nvPr/>
        </p:nvSpPr>
        <p:spPr bwMode="auto">
          <a:xfrm>
            <a:off x="1785938" y="333375"/>
            <a:ext cx="61722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hu-HU" b="1" dirty="0">
                <a:solidFill>
                  <a:schemeClr val="tx2"/>
                </a:solidFill>
                <a:latin typeface="Century Schoolbook" pitchFamily="18" charset="0"/>
              </a:rPr>
              <a:t>KTE. </a:t>
            </a:r>
            <a:r>
              <a:rPr lang="hu-HU" b="1" dirty="0" smtClean="0">
                <a:solidFill>
                  <a:schemeClr val="tx2"/>
                </a:solidFill>
                <a:latin typeface="Century Schoolbook" pitchFamily="18" charset="0"/>
              </a:rPr>
              <a:t>39. ÚTÜGYI </a:t>
            </a:r>
            <a:r>
              <a:rPr lang="hu-HU" b="1" dirty="0">
                <a:solidFill>
                  <a:schemeClr val="tx2"/>
                </a:solidFill>
                <a:latin typeface="Century Schoolbook" pitchFamily="18" charset="0"/>
              </a:rPr>
              <a:t>NAPOK</a:t>
            </a:r>
          </a:p>
          <a:p>
            <a:r>
              <a:rPr lang="hu-HU" b="1" dirty="0" smtClean="0">
                <a:solidFill>
                  <a:schemeClr val="tx2"/>
                </a:solidFill>
                <a:latin typeface="Century Schoolbook" pitchFamily="18" charset="0"/>
              </a:rPr>
              <a:t>Győr  2014. </a:t>
            </a:r>
            <a:r>
              <a:rPr lang="hu-HU" b="1" dirty="0">
                <a:solidFill>
                  <a:schemeClr val="tx2"/>
                </a:solidFill>
                <a:latin typeface="Century Schoolbook" pitchFamily="18" charset="0"/>
              </a:rPr>
              <a:t>SZEPTEMBER </a:t>
            </a:r>
            <a:r>
              <a:rPr lang="hu-HU" b="1" dirty="0" smtClean="0">
                <a:solidFill>
                  <a:schemeClr val="tx2"/>
                </a:solidFill>
                <a:latin typeface="Century Schoolbook" pitchFamily="18" charset="0"/>
              </a:rPr>
              <a:t>24-25.</a:t>
            </a:r>
            <a:endParaRPr lang="hu-HU" b="1" dirty="0">
              <a:solidFill>
                <a:schemeClr val="tx2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Piktogramok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KRESZ és kiegészítő táblák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Kiadványok, prospektusok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Rádiók, TMC és SMS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Benzinkutak, szolgáltatók – WIFI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Pihenőhelyek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– 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Információs lehetőségek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6" y="4429132"/>
            <a:ext cx="1857388" cy="2055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2714620"/>
            <a:ext cx="279082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571612"/>
            <a:ext cx="1785950" cy="152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 descr="Térfigyelő kamerák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4929198"/>
            <a:ext cx="1966920" cy="130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078298"/>
          </a:xfrm>
        </p:spPr>
        <p:txBody>
          <a:bodyPr/>
          <a:lstStyle/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Erősödő tranzit személyforgalom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A „magyarok sem pihennek”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Uniós turizmus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Kis áruszállítók,  kkv-k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Üzleti  utazások 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– 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Újabb kockázati tényezők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14260" y="3286124"/>
            <a:ext cx="42915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29156"/>
          </a:xfrm>
        </p:spPr>
        <p:txBody>
          <a:bodyPr/>
          <a:lstStyle/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„Okos telefon” fejlesztések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Információs fejlesztések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Útinform, GSM, </a:t>
            </a:r>
            <a:r>
              <a:rPr lang="hu-HU" sz="2800" dirty="0" err="1" smtClean="0">
                <a:solidFill>
                  <a:schemeClr val="tx2"/>
                </a:solidFill>
              </a:rPr>
              <a:t>Google</a:t>
            </a: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Elalvás elleni, éberségi </a:t>
            </a:r>
            <a:r>
              <a:rPr lang="hu-HU" sz="2800" dirty="0" err="1" smtClean="0">
                <a:solidFill>
                  <a:schemeClr val="tx2"/>
                </a:solidFill>
              </a:rPr>
              <a:t>appl</a:t>
            </a:r>
            <a:r>
              <a:rPr lang="hu-HU" sz="2800" dirty="0" smtClean="0">
                <a:solidFill>
                  <a:schemeClr val="tx2"/>
                </a:solidFill>
              </a:rPr>
              <a:t>.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Fáradság érzékelő </a:t>
            </a:r>
            <a:r>
              <a:rPr lang="hu-HU" sz="2800" dirty="0" err="1" smtClean="0">
                <a:solidFill>
                  <a:schemeClr val="tx2"/>
                </a:solidFill>
              </a:rPr>
              <a:t>pr</a:t>
            </a:r>
            <a:r>
              <a:rPr lang="hu-HU" sz="2800" dirty="0" smtClean="0">
                <a:solidFill>
                  <a:schemeClr val="tx2"/>
                </a:solidFill>
              </a:rPr>
              <a:t>.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Alvásminőségi </a:t>
            </a:r>
            <a:r>
              <a:rPr lang="hu-HU" sz="2800" dirty="0" err="1" smtClean="0">
                <a:solidFill>
                  <a:schemeClr val="tx2"/>
                </a:solidFill>
              </a:rPr>
              <a:t>pr</a:t>
            </a:r>
            <a:r>
              <a:rPr lang="hu-HU" sz="2800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– </a:t>
            </a:r>
            <a:br>
              <a:rPr lang="hu-HU" sz="3600" dirty="0" smtClean="0">
                <a:effectLst/>
              </a:rPr>
            </a:br>
            <a:r>
              <a:rPr lang="hu-HU" sz="3200" dirty="0" smtClean="0">
                <a:effectLst/>
              </a:rPr>
              <a:t>Fejlesztések a hatékonyság növelésére</a:t>
            </a:r>
          </a:p>
        </p:txBody>
      </p:sp>
      <p:pic>
        <p:nvPicPr>
          <p:cNvPr id="4" name="Picture 16" descr="Iphone grafik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2285992"/>
            <a:ext cx="2636840" cy="365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050"/>
          </a:xfrm>
        </p:spPr>
        <p:txBody>
          <a:bodyPr/>
          <a:lstStyle/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Kényelmi fejlesztések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Vezetőülések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Fülkeágyak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Járműintelligencia fejlesztések</a:t>
            </a: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</a:t>
            </a:r>
            <a:r>
              <a:rPr lang="hu-HU" sz="2800" dirty="0" smtClean="0">
                <a:solidFill>
                  <a:schemeClr val="tx2"/>
                </a:solidFill>
                <a:hlinkClick r:id="rId2" action="ppaction://hlinkfile"/>
              </a:rPr>
              <a:t>Automatikus fékezőrendszerek</a:t>
            </a: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</a:t>
            </a:r>
            <a:r>
              <a:rPr lang="hu-HU" sz="2800" dirty="0" smtClean="0">
                <a:solidFill>
                  <a:schemeClr val="tx2"/>
                </a:solidFill>
                <a:hlinkClick r:id="rId3" action="ppaction://hlinkfile"/>
              </a:rPr>
              <a:t>Járműmozgás érzékelők</a:t>
            </a:r>
            <a:endParaRPr lang="hu-HU" sz="2800" dirty="0" smtClean="0">
              <a:solidFill>
                <a:schemeClr val="tx2"/>
              </a:solidFill>
            </a:endParaRP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– 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A járműgyártók fejlesztései</a:t>
            </a:r>
            <a:endParaRPr lang="hu-HU" sz="3200" dirty="0" smtClean="0">
              <a:effectLst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857364"/>
            <a:ext cx="3714776" cy="208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Nemzetközi kutatási területek I.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A fehér könyv</a:t>
            </a:r>
            <a:endParaRPr lang="hu-HU" sz="3200" dirty="0" smtClean="0">
              <a:effectLst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384" y="1700213"/>
            <a:ext cx="2892044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1714488"/>
            <a:ext cx="2714644" cy="387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59112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Nemzetközi kutatási területek I. Aluszékonyság a volánnál</a:t>
            </a:r>
            <a:endParaRPr lang="hu-HU" sz="3200" dirty="0" smtClean="0">
              <a:effectLst/>
            </a:endParaRPr>
          </a:p>
        </p:txBody>
      </p:sp>
      <p:sp>
        <p:nvSpPr>
          <p:cNvPr id="8" name="Tartalom helye 2"/>
          <p:cNvSpPr>
            <a:spLocks noGrp="1"/>
          </p:cNvSpPr>
          <p:nvPr>
            <p:ph sz="quarter" idx="4294967295"/>
          </p:nvPr>
        </p:nvSpPr>
        <p:spPr>
          <a:xfrm>
            <a:off x="467544" y="1700808"/>
            <a:ext cx="4040188" cy="3941763"/>
          </a:xfrm>
          <a:prstGeom prst="rect">
            <a:avLst/>
          </a:prstGeom>
        </p:spPr>
        <p:txBody>
          <a:bodyPr/>
          <a:lstStyle/>
          <a:p>
            <a:pPr marL="273050" indent="-273050" algn="just" eaLnBrk="1" hangingPunct="1">
              <a:buSzPct val="150000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1. Elalvás a volánnál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Ébrenlét, álmosság elalvás napi ciklusai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Nappali álmosság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utasként az autóban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„dugóban”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Vezetés közbeni teszt </a:t>
            </a:r>
          </a:p>
        </p:txBody>
      </p:sp>
      <p:sp>
        <p:nvSpPr>
          <p:cNvPr id="9" name="Tartalom helye 5"/>
          <p:cNvSpPr>
            <a:spLocks noGrp="1"/>
          </p:cNvSpPr>
          <p:nvPr>
            <p:ph sz="quarter" idx="4294967295"/>
          </p:nvPr>
        </p:nvSpPr>
        <p:spPr>
          <a:xfrm>
            <a:off x="4644008" y="1772816"/>
            <a:ext cx="4041775" cy="432048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2. Éberség</a:t>
            </a:r>
          </a:p>
          <a:p>
            <a:pPr>
              <a:buNone/>
            </a:pPr>
            <a:r>
              <a:rPr lang="hu-HU" sz="2800" dirty="0">
                <a:solidFill>
                  <a:schemeClr val="tx2"/>
                </a:solidFill>
              </a:rPr>
              <a:t>Alváshiány</a:t>
            </a:r>
          </a:p>
          <a:p>
            <a:pPr>
              <a:buNone/>
            </a:pPr>
            <a:r>
              <a:rPr lang="hu-HU" sz="2800" dirty="0">
                <a:solidFill>
                  <a:schemeClr val="tx2"/>
                </a:solidFill>
              </a:rPr>
              <a:t>Szabálytalan </a:t>
            </a:r>
            <a:r>
              <a:rPr lang="hu-HU" sz="2800" dirty="0" err="1">
                <a:solidFill>
                  <a:schemeClr val="tx2"/>
                </a:solidFill>
              </a:rPr>
              <a:t>munk</a:t>
            </a:r>
            <a:r>
              <a:rPr lang="hu-HU" sz="2800" dirty="0">
                <a:solidFill>
                  <a:schemeClr val="tx2"/>
                </a:solidFill>
              </a:rPr>
              <a:t>.</a:t>
            </a:r>
          </a:p>
          <a:p>
            <a:pPr>
              <a:buNone/>
            </a:pPr>
            <a:r>
              <a:rPr lang="hu-HU" sz="2800" dirty="0">
                <a:solidFill>
                  <a:schemeClr val="tx2"/>
                </a:solidFill>
              </a:rPr>
              <a:t>Stressz, Túlmunka</a:t>
            </a:r>
          </a:p>
          <a:p>
            <a:pPr>
              <a:buNone/>
            </a:pPr>
            <a:r>
              <a:rPr lang="hu-HU" sz="2800" dirty="0">
                <a:solidFill>
                  <a:schemeClr val="tx2"/>
                </a:solidFill>
              </a:rPr>
              <a:t>Kombinált hatások </a:t>
            </a:r>
          </a:p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3. Betegségek</a:t>
            </a:r>
          </a:p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4. Gyógyszerhatások</a:t>
            </a:r>
          </a:p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5. Pszichoaktív anyagok </a:t>
            </a:r>
            <a:r>
              <a:rPr lang="hu-HU" sz="2800" dirty="0">
                <a:solidFill>
                  <a:schemeClr val="tx2"/>
                </a:solidFill>
              </a:rPr>
              <a:t>– </a:t>
            </a:r>
            <a:r>
              <a:rPr lang="hu-HU" sz="2800" dirty="0" err="1">
                <a:solidFill>
                  <a:schemeClr val="tx2"/>
                </a:solidFill>
              </a:rPr>
              <a:t>Alk</a:t>
            </a:r>
            <a:r>
              <a:rPr lang="hu-HU" sz="2800" dirty="0">
                <a:solidFill>
                  <a:schemeClr val="tx2"/>
                </a:solidFill>
              </a:rPr>
              <a:t>. drog</a:t>
            </a:r>
          </a:p>
        </p:txBody>
      </p:sp>
    </p:spTree>
    <p:extLst>
      <p:ext uri="{BB962C8B-B14F-4D97-AF65-F5344CB8AC3E}">
        <p14:creationId xmlns:p14="http://schemas.microsoft.com/office/powerpoint/2010/main" xmlns="" val="3259112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Nemzetközi kutatási területek II. Módszerek az álmosság ellen</a:t>
            </a:r>
            <a:endParaRPr lang="hu-HU" sz="3200" dirty="0" smtClean="0">
              <a:effectLst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4294967295"/>
          </p:nvPr>
        </p:nvSpPr>
        <p:spPr>
          <a:xfrm>
            <a:off x="539552" y="1700808"/>
            <a:ext cx="4040188" cy="4699350"/>
          </a:xfrm>
          <a:prstGeom prst="rect">
            <a:avLst/>
          </a:prstGeom>
        </p:spPr>
        <p:txBody>
          <a:bodyPr/>
          <a:lstStyle/>
          <a:p>
            <a:pPr marL="273050" indent="-273050" algn="just" eaLnBrk="1" hangingPunct="1">
              <a:buSzPct val="150000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1. Járművekbe épített érzékelő és </a:t>
            </a:r>
            <a:r>
              <a:rPr lang="hu-HU" sz="2800" b="1" dirty="0" err="1" smtClean="0">
                <a:solidFill>
                  <a:schemeClr val="tx2"/>
                </a:solidFill>
              </a:rPr>
              <a:t>figyelm</a:t>
            </a:r>
            <a:r>
              <a:rPr lang="hu-HU" sz="2800" b="1" dirty="0" smtClean="0">
                <a:solidFill>
                  <a:schemeClr val="tx2"/>
                </a:solidFill>
              </a:rPr>
              <a:t>. rendszerek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Működést figyelő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ütközés, sávelhagyás,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a jövő autói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Álmosságot érzékelő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kamera alapú, kerék és tapadást figyelő</a:t>
            </a:r>
          </a:p>
        </p:txBody>
      </p:sp>
      <p:sp>
        <p:nvSpPr>
          <p:cNvPr id="4" name="Tartalom helye 5"/>
          <p:cNvSpPr>
            <a:spLocks noGrp="1"/>
          </p:cNvSpPr>
          <p:nvPr>
            <p:ph sz="quarter" idx="4294967295"/>
          </p:nvPr>
        </p:nvSpPr>
        <p:spPr>
          <a:xfrm>
            <a:off x="4716016" y="1700808"/>
            <a:ext cx="4041775" cy="3941763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2. Közúti infrastruktúra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>
                <a:solidFill>
                  <a:schemeClr val="tx2"/>
                </a:solidFill>
              </a:rPr>
              <a:t>„Hangos” eszközök</a:t>
            </a:r>
          </a:p>
          <a:p>
            <a:pPr marL="273050" indent="-273050" algn="just" eaLnBrk="1" hangingPunct="1">
              <a:buSzPct val="150000"/>
              <a:buNone/>
            </a:pPr>
            <a:r>
              <a:rPr lang="hu-HU" sz="2800" dirty="0">
                <a:solidFill>
                  <a:schemeClr val="tx2"/>
                </a:solidFill>
              </a:rPr>
              <a:t>Nyugalmi területek</a:t>
            </a:r>
          </a:p>
          <a:p>
            <a:pPr>
              <a:buNone/>
            </a:pPr>
            <a:endParaRPr lang="hu-HU" sz="2800" dirty="0" smtClean="0"/>
          </a:p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3. Álmosság elleni viselkedés, magatartás</a:t>
            </a:r>
          </a:p>
          <a:p>
            <a:pPr>
              <a:buNone/>
            </a:pPr>
            <a:r>
              <a:rPr lang="hu-HU" sz="2800" b="1" dirty="0">
                <a:solidFill>
                  <a:schemeClr val="tx2"/>
                </a:solidFill>
              </a:rPr>
              <a:t>4. Munkáltatói intézkedések</a:t>
            </a:r>
          </a:p>
        </p:txBody>
      </p:sp>
    </p:spTree>
    <p:extLst>
      <p:ext uri="{BB962C8B-B14F-4D97-AF65-F5344CB8AC3E}">
        <p14:creationId xmlns:p14="http://schemas.microsoft.com/office/powerpoint/2010/main" xmlns="" val="597831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8229600" cy="1143000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Összegzés 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Pályaelhagyásos balesetek</a:t>
            </a:r>
            <a:endParaRPr lang="hu-HU" sz="3200" dirty="0" smtClean="0">
              <a:effectLst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quarter" idx="4294967295"/>
          </p:nvPr>
        </p:nvSpPr>
        <p:spPr>
          <a:xfrm>
            <a:off x="467544" y="1700808"/>
            <a:ext cx="4040188" cy="3842094"/>
          </a:xfrm>
          <a:prstGeom prst="rect">
            <a:avLst/>
          </a:prstGeom>
        </p:spPr>
        <p:txBody>
          <a:bodyPr/>
          <a:lstStyle/>
          <a:p>
            <a:pPr marL="273050" indent="-273050" eaLnBrk="1" hangingPunct="1">
              <a:buSzPct val="150000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Okok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jármű, járművezető 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Megelőzés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Hatóság,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Infrastruktúra, 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Forgalom sajátossága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Munkáltató-, vállaló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Információ</a:t>
            </a:r>
          </a:p>
          <a:p>
            <a:pPr marL="273050" indent="-273050" eaLnBrk="1" hangingPunct="1">
              <a:buSzPct val="150000"/>
              <a:buNone/>
            </a:pPr>
            <a:endParaRPr lang="hu-HU" sz="2800" dirty="0" smtClean="0">
              <a:solidFill>
                <a:schemeClr val="tx2"/>
              </a:solidFill>
            </a:endParaRPr>
          </a:p>
        </p:txBody>
      </p:sp>
      <p:sp>
        <p:nvSpPr>
          <p:cNvPr id="4" name="Tartalom helye 5"/>
          <p:cNvSpPr>
            <a:spLocks noGrp="1"/>
          </p:cNvSpPr>
          <p:nvPr>
            <p:ph sz="quarter" idx="4294967295"/>
          </p:nvPr>
        </p:nvSpPr>
        <p:spPr>
          <a:xfrm>
            <a:off x="4644008" y="1772816"/>
            <a:ext cx="4041775" cy="3984970"/>
          </a:xfrm>
          <a:prstGeom prst="rect">
            <a:avLst/>
          </a:prstGeom>
        </p:spPr>
        <p:txBody>
          <a:bodyPr/>
          <a:lstStyle/>
          <a:p>
            <a:pPr marL="3175" indent="-3175">
              <a:buNone/>
            </a:pPr>
            <a:r>
              <a:rPr lang="hu-HU" sz="2800" dirty="0">
                <a:solidFill>
                  <a:schemeClr val="tx2"/>
                </a:solidFill>
              </a:rPr>
              <a:t>Lehetséges újabb kockázati elemek</a:t>
            </a:r>
          </a:p>
          <a:p>
            <a:pPr marL="3175" indent="-3175">
              <a:buNone/>
            </a:pPr>
            <a:r>
              <a:rPr lang="hu-HU" sz="2800" dirty="0">
                <a:solidFill>
                  <a:schemeClr val="tx2"/>
                </a:solidFill>
              </a:rPr>
              <a:t>Prevenció hatásának fokozása</a:t>
            </a:r>
          </a:p>
          <a:p>
            <a:pPr marL="3175" indent="-3175">
              <a:buNone/>
            </a:pPr>
            <a:r>
              <a:rPr lang="hu-HU" sz="2800" dirty="0">
                <a:solidFill>
                  <a:schemeClr val="tx2"/>
                </a:solidFill>
              </a:rPr>
              <a:t>Járműfejlesztések</a:t>
            </a:r>
          </a:p>
          <a:p>
            <a:pPr marL="3175" indent="-3175">
              <a:buNone/>
            </a:pPr>
            <a:endParaRPr lang="hu-HU" sz="2800" dirty="0" smtClean="0"/>
          </a:p>
          <a:p>
            <a:pPr marL="3175" indent="-3175">
              <a:buNone/>
            </a:pPr>
            <a:r>
              <a:rPr lang="hu-HU" sz="2800" b="1" dirty="0">
                <a:solidFill>
                  <a:schemeClr val="tx2"/>
                </a:solidFill>
              </a:rPr>
              <a:t>Nemzetközi kutatások területei</a:t>
            </a:r>
          </a:p>
        </p:txBody>
      </p:sp>
    </p:spTree>
    <p:extLst>
      <p:ext uri="{BB962C8B-B14F-4D97-AF65-F5344CB8AC3E}">
        <p14:creationId xmlns:p14="http://schemas.microsoft.com/office/powerpoint/2010/main" xmlns="" val="597831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/>
          <p:cNvSpPr>
            <a:spLocks noChangeArrowheads="1"/>
          </p:cNvSpPr>
          <p:nvPr/>
        </p:nvSpPr>
        <p:spPr bwMode="auto">
          <a:xfrm>
            <a:off x="755650" y="1268413"/>
            <a:ext cx="727233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3600" b="1" dirty="0">
                <a:solidFill>
                  <a:srgbClr val="3F520E"/>
                </a:solidFill>
              </a:rPr>
              <a:t>Köszönöm a megtisztelő figyelmüket!</a:t>
            </a:r>
          </a:p>
          <a:p>
            <a:pPr algn="ctr"/>
            <a:endParaRPr lang="hu-HU" sz="2000" b="1" dirty="0">
              <a:solidFill>
                <a:srgbClr val="FFC000"/>
              </a:solidFill>
              <a:latin typeface="Century Schoolbook" pitchFamily="18" charset="0"/>
            </a:endParaRPr>
          </a:p>
          <a:p>
            <a:pPr algn="ctr"/>
            <a:endParaRPr lang="hu-HU" sz="2000" b="1" dirty="0">
              <a:solidFill>
                <a:srgbClr val="FFC000"/>
              </a:solidFill>
              <a:latin typeface="Century Schoolbook" pitchFamily="18" charset="0"/>
            </a:endParaRPr>
          </a:p>
          <a:p>
            <a:pPr algn="ctr"/>
            <a:endParaRPr lang="hu-HU" sz="2000" b="1" dirty="0">
              <a:solidFill>
                <a:srgbClr val="FFC000"/>
              </a:solidFill>
              <a:latin typeface="Century Schoolbook" pitchFamily="18" charset="0"/>
            </a:endParaRPr>
          </a:p>
          <a:p>
            <a:pPr algn="ctr"/>
            <a:r>
              <a:rPr lang="hu-HU" sz="3200" b="1" i="1" dirty="0">
                <a:solidFill>
                  <a:srgbClr val="3F520E"/>
                </a:solidFill>
                <a:latin typeface="Century Schoolbook" pitchFamily="18" charset="0"/>
              </a:rPr>
              <a:t>„Vigyázzanak egymásra, mert estére mindenkit hazavárnak!”</a:t>
            </a: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endParaRPr lang="hu-HU" dirty="0">
              <a:solidFill>
                <a:srgbClr val="91581F"/>
              </a:solidFill>
            </a:endParaRPr>
          </a:p>
          <a:p>
            <a:pPr algn="ctr"/>
            <a:r>
              <a:rPr lang="hu-HU" sz="2000" b="1" dirty="0">
                <a:solidFill>
                  <a:srgbClr val="2F3E0A"/>
                </a:solidFill>
                <a:latin typeface="Century Schoolbook" pitchFamily="18" charset="0"/>
              </a:rPr>
              <a:t>Tóth Tibor Sztrádaline Kft. </a:t>
            </a:r>
            <a:r>
              <a:rPr lang="hu-HU" sz="2000" b="1" dirty="0" err="1">
                <a:solidFill>
                  <a:srgbClr val="2F3E0A"/>
                </a:solidFill>
                <a:latin typeface="Century Schoolbook" pitchFamily="18" charset="0"/>
              </a:rPr>
              <a:t>sztradaline</a:t>
            </a:r>
            <a:r>
              <a:rPr lang="hu-HU" sz="2000" b="1" dirty="0">
                <a:solidFill>
                  <a:srgbClr val="2F3E0A"/>
                </a:solidFill>
                <a:latin typeface="Century Schoolbook" pitchFamily="18" charset="0"/>
              </a:rPr>
              <a:t>@</a:t>
            </a:r>
            <a:r>
              <a:rPr lang="hu-HU" sz="2000" b="1" dirty="0" err="1">
                <a:solidFill>
                  <a:srgbClr val="2F3E0A"/>
                </a:solidFill>
                <a:latin typeface="Century Schoolbook" pitchFamily="18" charset="0"/>
              </a:rPr>
              <a:t>t-onine.hu</a:t>
            </a:r>
            <a:endParaRPr lang="hu-HU" sz="2000" b="1" dirty="0">
              <a:solidFill>
                <a:srgbClr val="2F3E0A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333375"/>
            <a:ext cx="8218487" cy="1008063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Pályaelhagyás 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Megcsúszás vagy kicsúszás?</a:t>
            </a:r>
          </a:p>
        </p:txBody>
      </p:sp>
      <p:sp>
        <p:nvSpPr>
          <p:cNvPr id="19458" name="Tartalom helye 2"/>
          <p:cNvSpPr>
            <a:spLocks noGrp="1"/>
          </p:cNvSpPr>
          <p:nvPr>
            <p:ph type="body" sz="half" idx="4294967295"/>
          </p:nvPr>
        </p:nvSpPr>
        <p:spPr>
          <a:xfrm>
            <a:off x="457200" y="1481138"/>
            <a:ext cx="4257676" cy="4468812"/>
          </a:xfrm>
        </p:spPr>
        <p:txBody>
          <a:bodyPr/>
          <a:lstStyle/>
          <a:p>
            <a:pPr>
              <a:buNone/>
            </a:pPr>
            <a:r>
              <a:rPr lang="hu-HU" sz="2800" b="1" dirty="0" smtClean="0"/>
              <a:t>Megcsúszás</a:t>
            </a:r>
            <a:r>
              <a:rPr lang="hu-HU" sz="2800" dirty="0" smtClean="0"/>
              <a:t> – </a:t>
            </a:r>
          </a:p>
          <a:p>
            <a:pPr>
              <a:buNone/>
            </a:pPr>
            <a:r>
              <a:rPr lang="hu-HU" sz="2800" dirty="0" smtClean="0"/>
              <a:t>Alacsonyabb sebesség</a:t>
            </a:r>
          </a:p>
          <a:p>
            <a:pPr>
              <a:buNone/>
            </a:pPr>
            <a:endParaRPr lang="hu-HU" sz="2800" dirty="0" smtClean="0"/>
          </a:p>
          <a:p>
            <a:pPr>
              <a:buNone/>
            </a:pPr>
            <a:r>
              <a:rPr lang="hu-HU" sz="2800" b="1" dirty="0" smtClean="0"/>
              <a:t>Kicsúszás, sávváltás</a:t>
            </a:r>
            <a:r>
              <a:rPr lang="hu-HU" sz="2800" dirty="0" smtClean="0"/>
              <a:t> –</a:t>
            </a:r>
          </a:p>
          <a:p>
            <a:pPr>
              <a:buNone/>
            </a:pPr>
            <a:r>
              <a:rPr lang="hu-HU" sz="2800" dirty="0" smtClean="0"/>
              <a:t>Nagyobb sebesség</a:t>
            </a:r>
          </a:p>
          <a:p>
            <a:pPr>
              <a:buNone/>
            </a:pPr>
            <a:r>
              <a:rPr lang="hu-HU" sz="2800" dirty="0" smtClean="0"/>
              <a:t>- Frontális ütközés</a:t>
            </a:r>
          </a:p>
          <a:p>
            <a:pPr>
              <a:buNone/>
            </a:pPr>
            <a:r>
              <a:rPr lang="hu-HU" sz="2800" dirty="0" smtClean="0"/>
              <a:t>- Pályaelhagyás</a:t>
            </a:r>
          </a:p>
          <a:p>
            <a:pPr marL="11113" indent="-11113" eaLnBrk="1" hangingPunct="1">
              <a:lnSpc>
                <a:spcPct val="150000"/>
              </a:lnSpc>
              <a:spcBef>
                <a:spcPct val="0"/>
              </a:spcBef>
              <a:buFont typeface="Wingdings 3" pitchFamily="18" charset="2"/>
              <a:buNone/>
            </a:pPr>
            <a:endParaRPr lang="hu-HU" sz="3000" b="1" dirty="0" smtClean="0">
              <a:solidFill>
                <a:schemeClr val="tx2"/>
              </a:solidFill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1428736"/>
            <a:ext cx="3600449" cy="221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Baleseti fénykép 0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643314"/>
            <a:ext cx="3614736" cy="252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333375"/>
            <a:ext cx="8218487" cy="738171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pályaelhagyásos balesetek okai</a:t>
            </a:r>
          </a:p>
        </p:txBody>
      </p:sp>
      <p:sp>
        <p:nvSpPr>
          <p:cNvPr id="19458" name="Tartalom helye 2"/>
          <p:cNvSpPr>
            <a:spLocks noGrp="1"/>
          </p:cNvSpPr>
          <p:nvPr>
            <p:ph type="body" sz="half" idx="4294967295"/>
          </p:nvPr>
        </p:nvSpPr>
        <p:spPr>
          <a:xfrm>
            <a:off x="457200" y="1214422"/>
            <a:ext cx="4686304" cy="5000660"/>
          </a:xfrm>
        </p:spPr>
        <p:txBody>
          <a:bodyPr/>
          <a:lstStyle/>
          <a:p>
            <a:pPr>
              <a:buNone/>
            </a:pPr>
            <a:r>
              <a:rPr lang="hu-HU" sz="2800" b="1" dirty="0" smtClean="0"/>
              <a:t>A jármű műszaki állapota</a:t>
            </a:r>
          </a:p>
          <a:p>
            <a:pPr>
              <a:buNone/>
            </a:pPr>
            <a:r>
              <a:rPr lang="hu-HU" sz="2800" dirty="0" smtClean="0"/>
              <a:t>- Fékek, gumiabroncs</a:t>
            </a:r>
          </a:p>
          <a:p>
            <a:pPr>
              <a:buNone/>
            </a:pPr>
            <a:r>
              <a:rPr lang="hu-HU" sz="2800" b="1" dirty="0" smtClean="0"/>
              <a:t>A pálya állapota</a:t>
            </a:r>
          </a:p>
          <a:p>
            <a:pPr>
              <a:buFontTx/>
              <a:buChar char="-"/>
            </a:pPr>
            <a:r>
              <a:rPr lang="hu-HU" sz="2800" dirty="0" smtClean="0"/>
              <a:t>Közútkezelői felelősség</a:t>
            </a:r>
          </a:p>
          <a:p>
            <a:pPr>
              <a:buFontTx/>
              <a:buChar char="-"/>
            </a:pPr>
            <a:r>
              <a:rPr lang="hu-HU" sz="2800" dirty="0" smtClean="0"/>
              <a:t>Járművezetői döntés</a:t>
            </a:r>
          </a:p>
          <a:p>
            <a:pPr>
              <a:buNone/>
            </a:pPr>
            <a:r>
              <a:rPr lang="hu-HU" sz="2800" b="1" dirty="0" smtClean="0"/>
              <a:t>A járművezető</a:t>
            </a:r>
          </a:p>
          <a:p>
            <a:pPr>
              <a:buFontTx/>
              <a:buChar char="-"/>
            </a:pPr>
            <a:r>
              <a:rPr lang="hu-HU" sz="2800" dirty="0" smtClean="0"/>
              <a:t>Egészség, közérzet</a:t>
            </a:r>
          </a:p>
          <a:p>
            <a:pPr>
              <a:buFontTx/>
              <a:buChar char="-"/>
            </a:pPr>
            <a:r>
              <a:rPr lang="hu-HU" sz="2800" dirty="0" smtClean="0"/>
              <a:t>Leterheltség</a:t>
            </a:r>
          </a:p>
          <a:p>
            <a:pPr>
              <a:buFontTx/>
              <a:buChar char="-"/>
            </a:pPr>
            <a:r>
              <a:rPr lang="hu-HU" sz="2800" dirty="0" smtClean="0"/>
              <a:t>Pihenőidők, pihenés minősége</a:t>
            </a:r>
          </a:p>
          <a:p>
            <a:pPr marL="11113" indent="-11113" eaLnBrk="1" hangingPunct="1">
              <a:lnSpc>
                <a:spcPct val="150000"/>
              </a:lnSpc>
              <a:spcBef>
                <a:spcPct val="0"/>
              </a:spcBef>
              <a:buFont typeface="Wingdings 3" pitchFamily="18" charset="2"/>
              <a:buNone/>
            </a:pPr>
            <a:endParaRPr lang="hu-HU" sz="3000" b="1" dirty="0" smtClean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2500306"/>
            <a:ext cx="34671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4214818"/>
            <a:ext cx="3571900" cy="224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16" y="1285860"/>
            <a:ext cx="1714512" cy="102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50825" y="260350"/>
            <a:ext cx="8497888" cy="1096948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Az alváshiány olyan állapot, mint az ittasság</a:t>
            </a:r>
          </a:p>
        </p:txBody>
      </p:sp>
      <p:sp>
        <p:nvSpPr>
          <p:cNvPr id="20482" name="Tartalom helye 2"/>
          <p:cNvSpPr>
            <a:spLocks noGrp="1"/>
          </p:cNvSpPr>
          <p:nvPr>
            <p:ph type="body" sz="half" idx="4294967295"/>
          </p:nvPr>
        </p:nvSpPr>
        <p:spPr>
          <a:xfrm>
            <a:off x="457200" y="1714488"/>
            <a:ext cx="4030663" cy="4000528"/>
          </a:xfrm>
        </p:spPr>
        <p:txBody>
          <a:bodyPr/>
          <a:lstStyle/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Folyamatos vezetés - 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Alváshiány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hu-HU" sz="1600" dirty="0" smtClean="0">
              <a:solidFill>
                <a:schemeClr val="tx2"/>
              </a:solidFill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u-HU" sz="3600" b="1" dirty="0" smtClean="0">
                <a:solidFill>
                  <a:schemeClr val="tx2"/>
                </a:solidFill>
              </a:rPr>
              <a:t>16 óra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hu-HU" sz="800" b="1" dirty="0" smtClean="0">
              <a:solidFill>
                <a:schemeClr val="tx2"/>
              </a:solidFill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u-HU" sz="3500" b="1" dirty="0" smtClean="0">
                <a:solidFill>
                  <a:schemeClr val="tx2"/>
                </a:solidFill>
              </a:rPr>
              <a:t>20 óra</a:t>
            </a:r>
          </a:p>
          <a:p>
            <a:pPr marL="273050" indent="-273050" algn="ctr" eaLnBrk="1" hangingPunct="1">
              <a:buFont typeface="Wingdings 3" pitchFamily="18" charset="2"/>
              <a:buNone/>
            </a:pPr>
            <a:endParaRPr lang="hu-HU" sz="800" b="1" dirty="0" smtClean="0">
              <a:solidFill>
                <a:schemeClr val="tx2"/>
              </a:solidFill>
            </a:endParaRPr>
          </a:p>
          <a:p>
            <a:pPr marL="273050" indent="-273050" algn="ctr" eaLnBrk="1" hangingPunct="1">
              <a:buFont typeface="Wingdings 3" pitchFamily="18" charset="2"/>
              <a:buNone/>
            </a:pPr>
            <a:r>
              <a:rPr lang="hu-HU" sz="3500" b="1" dirty="0" smtClean="0">
                <a:solidFill>
                  <a:schemeClr val="tx2"/>
                </a:solidFill>
              </a:rPr>
              <a:t>24 óra </a:t>
            </a:r>
          </a:p>
        </p:txBody>
      </p:sp>
      <p:sp>
        <p:nvSpPr>
          <p:cNvPr id="20483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56138" y="1714488"/>
            <a:ext cx="4030662" cy="3857652"/>
          </a:xfrm>
        </p:spPr>
        <p:txBody>
          <a:bodyPr/>
          <a:lstStyle/>
          <a:p>
            <a:pPr marL="273050" indent="-273050" algn="ctr">
              <a:buFont typeface="Wingdings 3" pitchFamily="18" charset="2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Ittasság -</a:t>
            </a:r>
          </a:p>
          <a:p>
            <a:pPr marL="273050" indent="-273050" algn="ctr">
              <a:buFont typeface="Wingdings 3" pitchFamily="18" charset="2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Alkoholszint</a:t>
            </a:r>
            <a:endParaRPr lang="hu-HU" sz="3500" dirty="0" smtClean="0">
              <a:solidFill>
                <a:schemeClr val="tx2"/>
              </a:solidFill>
            </a:endParaRPr>
          </a:p>
          <a:p>
            <a:pPr marL="273050" indent="-273050" algn="ctr"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algn="ctr">
              <a:buFont typeface="Wingdings 3" pitchFamily="18" charset="2"/>
              <a:buNone/>
            </a:pPr>
            <a:endParaRPr lang="hu-HU" sz="3200" dirty="0" smtClean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2786058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2786058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3571876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3571876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6" y="3571876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4429132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4429132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16" y="4429132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00958" y="4429132"/>
            <a:ext cx="714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214291"/>
            <a:ext cx="8229600" cy="1071570"/>
          </a:xfrm>
        </p:spPr>
        <p:txBody>
          <a:bodyPr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algn="ctr">
              <a:defRPr/>
            </a:pPr>
            <a:r>
              <a:rPr lang="hu-HU" sz="3600" dirty="0" smtClean="0">
                <a:effectLst/>
                <a:cs typeface="Arial" charset="0"/>
              </a:rPr>
              <a:t>Baleseti statisztikák</a:t>
            </a:r>
            <a:br>
              <a:rPr lang="hu-HU" sz="3600" dirty="0" smtClean="0">
                <a:effectLst/>
                <a:cs typeface="Arial" charset="0"/>
              </a:rPr>
            </a:br>
            <a:r>
              <a:rPr lang="hu-HU" sz="3100" dirty="0" smtClean="0"/>
              <a:t>Fáradtság, stressz, álmosság, elalvás</a:t>
            </a:r>
            <a:endParaRPr lang="hu-HU" sz="3100" dirty="0" smtClean="0">
              <a:effectLst/>
              <a:cs typeface="Arial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468312" y="1357298"/>
            <a:ext cx="7961339" cy="4929222"/>
          </a:xfrm>
        </p:spPr>
        <p:txBody>
          <a:bodyPr/>
          <a:lstStyle/>
          <a:p>
            <a:pPr marL="11113" indent="-11113"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11113" indent="-11113">
              <a:buFont typeface="Wingdings 3" pitchFamily="18" charset="2"/>
              <a:buNone/>
            </a:pPr>
            <a:endParaRPr lang="hu-HU" sz="2800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571472" y="1571612"/>
          <a:ext cx="314327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3286116" y="2500306"/>
          <a:ext cx="3143272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5715008" y="4071942"/>
          <a:ext cx="3071834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3714776"/>
          </a:xfrm>
        </p:spPr>
        <p:txBody>
          <a:bodyPr/>
          <a:lstStyle/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Ellenőrzések – Rendszeresség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Pihenőidők ellenőrzése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Vezetési képesség ellenőrzése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Helyszíni mozgásteszt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Munkáltatói felelősség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- Hatóság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86446" y="3929066"/>
            <a:ext cx="2786082" cy="184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1910943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000528"/>
          </a:xfrm>
        </p:spPr>
        <p:txBody>
          <a:bodyPr/>
          <a:lstStyle/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b="1" dirty="0" smtClean="0">
                <a:solidFill>
                  <a:schemeClr val="tx2"/>
                </a:solidFill>
              </a:rPr>
              <a:t>A monotónia megszüntetése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Mechanikai elemek 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endParaRPr lang="hu-HU" sz="2800" dirty="0" smtClean="0"/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Burkolati jelek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endParaRPr lang="hu-HU" sz="2800" dirty="0" smtClean="0"/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Külső hangváltások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endParaRPr lang="hu-HU" sz="2800" dirty="0" smtClean="0"/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Pihenőhelyek, szolgáltatások</a:t>
            </a: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- Infrastrukturális lehetőségek</a:t>
            </a:r>
          </a:p>
        </p:txBody>
      </p:sp>
      <p:pic>
        <p:nvPicPr>
          <p:cNvPr id="13314" name="Picture 2" descr="https://encrypted-tbn3.gstatic.com/images?q=tbn:ANd9GcTTmQBIuNWyRl4FEW77O8IGK8O2RfyUyASW_YbtANKzZLKl1pH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7752" y="2214554"/>
            <a:ext cx="3533991" cy="928694"/>
          </a:xfrm>
          <a:prstGeom prst="rect">
            <a:avLst/>
          </a:prstGeom>
          <a:noFill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357562"/>
            <a:ext cx="335758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endParaRPr lang="hu-HU" sz="2800" dirty="0" smtClean="0"/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Fáradt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Nem beszéli a nyelvet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Rossz műszaki állapotú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járművek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/>
              <a:t>Időeltolódás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algn="just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Erős munkavállalói  és</a:t>
            </a:r>
          </a:p>
          <a:p>
            <a:pPr marL="273050" indent="-273050" algn="just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Turistaforgalom</a:t>
            </a:r>
          </a:p>
          <a:p>
            <a:pPr marL="273050" indent="-273050" algn="just" eaLnBrk="1" hangingPunct="1">
              <a:lnSpc>
                <a:spcPct val="90000"/>
              </a:lnSpc>
              <a:buSzPct val="150000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endParaRPr lang="hu-HU" sz="2800" dirty="0" smtClean="0">
              <a:solidFill>
                <a:schemeClr val="tx2"/>
              </a:solidFill>
            </a:endParaRPr>
          </a:p>
          <a:p>
            <a:pPr marL="273050" indent="-273050" eaLnBrk="1" hangingPunct="1">
              <a:lnSpc>
                <a:spcPct val="90000"/>
              </a:lnSpc>
              <a:buSzPct val="150000"/>
              <a:buFont typeface="Wingdings 3" pitchFamily="18" charset="2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– </a:t>
            </a:r>
            <a:br>
              <a:rPr lang="hu-HU" sz="3600" dirty="0" smtClean="0">
                <a:effectLst/>
              </a:rPr>
            </a:br>
            <a:r>
              <a:rPr lang="hu-HU" sz="3600" dirty="0" smtClean="0">
                <a:effectLst/>
              </a:rPr>
              <a:t>A tranzit forgalom sajátosságai</a:t>
            </a: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5" y="1714488"/>
            <a:ext cx="2599598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 descr="https://encrypted-tbn0.gstatic.com/images?q=tbn:ANd9GcSMrvOrDJZfbSnpsCO9CmtgvN0LWNF4rPmOhOVxfUHpG-59tNL-D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429000"/>
            <a:ext cx="1522900" cy="2028813"/>
          </a:xfrm>
          <a:prstGeom prst="rect">
            <a:avLst/>
          </a:prstGeom>
          <a:noFill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3929066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 eaLnBrk="1" hangingPunct="1">
              <a:lnSpc>
                <a:spcPct val="15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Munkabeosztás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Pihenőidők biztosítása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Stresszes körülmények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Megfelelési kényszer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Képességfelmérés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Rendszeres </a:t>
            </a:r>
            <a:r>
              <a:rPr lang="hu-HU" sz="2800" dirty="0" err="1" smtClean="0">
                <a:solidFill>
                  <a:schemeClr val="tx2"/>
                </a:solidFill>
              </a:rPr>
              <a:t>eü</a:t>
            </a:r>
            <a:r>
              <a:rPr lang="hu-HU" sz="2800" dirty="0" smtClean="0">
                <a:solidFill>
                  <a:schemeClr val="tx2"/>
                </a:solidFill>
              </a:rPr>
              <a:t>. szűrés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Kiegészítő </a:t>
            </a:r>
            <a:r>
              <a:rPr lang="hu-HU" sz="2800" dirty="0" err="1" smtClean="0">
                <a:solidFill>
                  <a:schemeClr val="tx2"/>
                </a:solidFill>
              </a:rPr>
              <a:t>eü</a:t>
            </a:r>
            <a:r>
              <a:rPr lang="hu-HU" sz="2800" dirty="0" smtClean="0">
                <a:solidFill>
                  <a:schemeClr val="tx2"/>
                </a:solidFill>
              </a:rPr>
              <a:t>. szűrés</a:t>
            </a:r>
          </a:p>
          <a:p>
            <a:pPr marL="273050" indent="-273050" eaLnBrk="1" hangingPunct="1">
              <a:lnSpc>
                <a:spcPct val="90000"/>
              </a:lnSpc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alváshajlam, alvászavar</a:t>
            </a:r>
          </a:p>
          <a:p>
            <a:pPr marL="273050" indent="-273050" eaLnBrk="1" hangingPunct="1">
              <a:buSzPct val="150000"/>
              <a:buNone/>
            </a:pPr>
            <a:r>
              <a:rPr lang="hu-HU" sz="2800" dirty="0" smtClean="0">
                <a:solidFill>
                  <a:schemeClr val="tx2"/>
                </a:solidFill>
              </a:rPr>
              <a:t>	fáradékonyság</a:t>
            </a:r>
          </a:p>
        </p:txBody>
      </p:sp>
      <p:sp>
        <p:nvSpPr>
          <p:cNvPr id="2560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hu-HU" sz="3600" dirty="0" smtClean="0">
                <a:effectLst/>
              </a:rPr>
              <a:t>A prevenció területei - Munkáltatói és munkavállalói oldal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1714488"/>
            <a:ext cx="2428891" cy="110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3000372"/>
            <a:ext cx="2381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768" y="3714752"/>
            <a:ext cx="13716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20&quot;&gt;&lt;property id=&quot;20148&quot; value=&quot;5&quot;/&gt;&lt;property id=&quot;20300&quot; value=&quot;Slide 1 - &amp;quot;ELALVÁSOS BALESETEK&amp;#x0D;&amp;#x0A; &amp;#x0D;&amp;#x0A; MÓDSZEREK ÉS HATÉKONY ESZKÖZÖK A MEGELŐZÉSRE&amp;quot;&quot;/&gt;&lt;property id=&quot;20307&quot; value=&quot;342&quot;/&gt;&lt;/object&gt;&lt;object type=&quot;3&quot; unique_id=&quot;10021&quot;&gt;&lt;property id=&quot;20148&quot; value=&quot;5&quot;/&gt;&lt;property id=&quot;20300&quot; value=&quot;Slide 2 - &amp;quot;Miért aktuális téma az „elalvásos balesetek”?!&amp;quot;&quot;/&gt;&lt;property id=&quot;20307&quot; value=&quot;343&quot;/&gt;&lt;/object&gt;&lt;object type=&quot;3&quot; unique_id=&quot;10022&quot;&gt;&lt;property id=&quot;20148&quot; value=&quot;5&quot;/&gt;&lt;property id=&quot;20300&quot; value=&quot;Slide 3 - &amp;quot;Az elalvásos balesetek élettani okai&amp;quot;&quot;/&gt;&lt;property id=&quot;20307&quot; value=&quot;344&quot;/&gt;&lt;/object&gt;&lt;object type=&quot;3&quot; unique_id=&quot;10023&quot;&gt;&lt;property id=&quot;20148&quot; value=&quot;5&quot;/&gt;&lt;property id=&quot;20300&quot; value=&quot;Slide 4 - &amp;quot;Mennyi alvásra van szükségünk?&amp;quot;&quot;/&gt;&lt;property id=&quot;20307&quot; value=&quot;345&quot;/&gt;&lt;/object&gt;&lt;object type=&quot;3&quot; unique_id=&quot;10024&quot;&gt;&lt;property id=&quot;20148&quot; value=&quot;5&quot;/&gt;&lt;property id=&quot;20300&quot; value=&quot;Slide 5 - &amp;quot;Mi történik az agyban, mielőtt valaki elbóbiskol a volánnál?&amp;quot;&quot;/&gt;&lt;property id=&quot;20307&quot; value=&quot;346&quot;/&gt;&lt;/object&gt;&lt;object type=&quot;3&quot; unique_id=&quot;10025&quot;&gt;&lt;property id=&quot;20148&quot; value=&quot;5&quot;/&gt;&lt;property id=&quot;20300&quot; value=&quot;Slide 6 - &amp;quot;Az alváshiány olyan, mint az ittas vezetés&amp;quot;&quot;/&gt;&lt;property id=&quot;20307&quot; value=&quot;347&quot;/&gt;&lt;/object&gt;&lt;object type=&quot;3&quot; unique_id=&quot;10026&quot;&gt;&lt;property id=&quot;20148&quot; value=&quot;5&quot;/&gt;&lt;property id=&quot;20300&quot; value=&quot;Slide 7 - &amp;quot;Baleseti statisztikák&amp;quot;&quot;/&gt;&lt;property id=&quot;20307&quot; value=&quot;348&quot;/&gt;&lt;/object&gt;&lt;object type=&quot;3&quot; unique_id=&quot;10027&quot;&gt;&lt;property id=&quot;20148&quot; value=&quot;5&quot;/&gt;&lt;property id=&quot;20300&quot; value=&quot;Slide 8 - &amp;quot;Vezetés közbeni elalvás&amp;quot;&quot;/&gt;&lt;property id=&quot;20307&quot; value=&quot;349&quot;/&gt;&lt;/object&gt;&lt;object type=&quot;3&quot; unique_id=&quot;10028&quot;&gt;&lt;property id=&quot;20148&quot; value=&quot;5&quot;/&gt;&lt;property id=&quot;20300&quot; value=&quot;Slide 9 - &amp;quot;Az elalvásos balesetek és a munkajog &amp;quot;&quot;/&gt;&lt;property id=&quot;20307&quot; value=&quot;350&quot;/&gt;&lt;/object&gt;&lt;object type=&quot;3&quot; unique_id=&quot;10029&quot;&gt;&lt;property id=&quot;20148&quot; value=&quot;5&quot;/&gt;&lt;property id=&quot;20300&quot; value=&quot;Slide 10 - &amp;quot;Az elalvásos balesetek fogalmi, közlekedési okai&amp;quot;&quot;/&gt;&lt;property id=&quot;20307&quot; value=&quot;351&quot;/&gt;&lt;/object&gt;&lt;object type=&quot;3&quot; unique_id=&quot;10030&quot;&gt;&lt;property id=&quot;20148&quot; value=&quot;5&quot;/&gt;&lt;property id=&quot;20300&quot; value=&quot;Slide 11 - &amp;quot;Az elalvásos balesetek infrastrukturális okai&amp;quot;&quot;/&gt;&lt;property id=&quot;20307&quot; value=&quot;352&quot;/&gt;&lt;/object&gt;&lt;object type=&quot;3&quot; unique_id=&quot;10031&quot;&gt;&lt;property id=&quot;20148&quot; value=&quot;5&quot;/&gt;&lt;property id=&quot;20300&quot; value=&quot;Slide 12 - &amp;quot;Tévhitek és egyéni módszerek az elalvásos balesetek  megelőzésére&amp;quot;&quot;/&gt;&lt;property id=&quot;20307&quot; value=&quot;353&quot;/&gt;&lt;/object&gt;&lt;object type=&quot;3&quot; unique_id=&quot;10032&quot;&gt;&lt;property id=&quot;20148&quot; value=&quot;5&quot;/&gt;&lt;property id=&quot;20300&quot; value=&quot;Slide 13 - &amp;quot;A balesetek csökkentésének személyi és társadalmi lehetőségei&amp;quot;&quot;/&gt;&lt;property id=&quot;20307&quot; value=&quot;354&quot;/&gt;&lt;/object&gt;&lt;object type=&quot;3&quot; unique_id=&quot;10033&quot;&gt;&lt;property id=&quot;20148&quot; value=&quot;5&quot;/&gt;&lt;property id=&quot;20300&quot; value=&quot;Slide 14 - &amp;quot;Mennyire okos az „okostelefon”?&amp;quot;&quot;/&gt;&lt;property id=&quot;20307&quot; value=&quot;355&quot;/&gt;&lt;/object&gt;&lt;object type=&quot;3&quot; unique_id=&quot;10034&quot;&gt;&lt;property id=&quot;20148&quot; value=&quot;5&quot;/&gt;&lt;property id=&quot;20300&quot; value=&quot;Slide 15 - &amp;quot;Elalvásos balesetek&amp;quot;&quot;/&gt;&lt;property id=&quot;20307&quot; value=&quot;356&quot;/&gt;&lt;/object&gt;&lt;object type=&quot;3&quot; unique_id=&quot;10035&quot;&gt;&lt;property id=&quot;20148&quot; value=&quot;5&quot;/&gt;&lt;property id=&quot;20300&quot; value=&quot;Slide 16 - &amp;quot;Alvással kapcsolatos honlapok&amp;quot;&quot;/&gt;&lt;property id=&quot;20307&quot; value=&quot;357&quot;/&gt;&lt;/object&gt;&lt;object type=&quot;3&quot; unique_id=&quot;10036&quot;&gt;&lt;property id=&quot;20148&quot; value=&quot;5&quot;/&gt;&lt;property id=&quot;20300&quot; value=&quot;Slide 17&quot;/&gt;&lt;property id=&quot;20307&quot; value=&quot;35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étatér">
  <a:themeElements>
    <a:clrScheme name="Egyéni 1. séma">
      <a:dk1>
        <a:srgbClr val="4C6311"/>
      </a:dk1>
      <a:lt1>
        <a:sysClr val="window" lastClr="FFFFFF"/>
      </a:lt1>
      <a:dk2>
        <a:srgbClr val="72951A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Egyéni 1. séma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Sétaté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gyéni 1. séma">
    <a:dk1>
      <a:srgbClr val="4C6311"/>
    </a:dk1>
    <a:lt1>
      <a:sysClr val="window" lastClr="FFFFFF"/>
    </a:lt1>
    <a:dk2>
      <a:srgbClr val="72951A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ppt/theme/themeOverride2.xml><?xml version="1.0" encoding="utf-8"?>
<a:themeOverride xmlns:a="http://schemas.openxmlformats.org/drawingml/2006/main">
  <a:clrScheme name="Egyéni 1. séma">
    <a:dk1>
      <a:srgbClr val="4C6311"/>
    </a:dk1>
    <a:lt1>
      <a:sysClr val="window" lastClr="FFFFFF"/>
    </a:lt1>
    <a:dk2>
      <a:srgbClr val="72951A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ppt/theme/themeOverride3.xml><?xml version="1.0" encoding="utf-8"?>
<a:themeOverride xmlns:a="http://schemas.openxmlformats.org/drawingml/2006/main">
  <a:clrScheme name="Egyéni 1. séma">
    <a:dk1>
      <a:srgbClr val="4C6311"/>
    </a:dk1>
    <a:lt1>
      <a:sysClr val="window" lastClr="FFFFFF"/>
    </a:lt1>
    <a:dk2>
      <a:srgbClr val="72951A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ppt/theme/themeOverride4.xml><?xml version="1.0" encoding="utf-8"?>
<a:themeOverride xmlns:a="http://schemas.openxmlformats.org/drawingml/2006/main">
  <a:clrScheme name="Egyéni 1. séma">
    <a:dk1>
      <a:srgbClr val="4C6311"/>
    </a:dk1>
    <a:lt1>
      <a:sysClr val="window" lastClr="FFFFFF"/>
    </a:lt1>
    <a:dk2>
      <a:srgbClr val="72951A"/>
    </a:dk2>
    <a:lt2>
      <a:srgbClr val="E7ECED"/>
    </a:lt2>
    <a:accent1>
      <a:srgbClr val="98C723"/>
    </a:accent1>
    <a:accent2>
      <a:srgbClr val="59B0B9"/>
    </a:accent2>
    <a:accent3>
      <a:srgbClr val="DEAE00"/>
    </a:accent3>
    <a:accent4>
      <a:srgbClr val="B77BB4"/>
    </a:accent4>
    <a:accent5>
      <a:srgbClr val="E0773C"/>
    </a:accent5>
    <a:accent6>
      <a:srgbClr val="A98D63"/>
    </a:accent6>
    <a:hlink>
      <a:srgbClr val="26CBEC"/>
    </a:hlink>
    <a:folHlink>
      <a:srgbClr val="59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4726</TotalTime>
  <Words>392</Words>
  <Application>Microsoft Office PowerPoint</Application>
  <PresentationFormat>Diavetítés a képernyőre (4:3 oldalarány)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18</vt:i4>
      </vt:variant>
    </vt:vector>
  </HeadingPairs>
  <TitlesOfParts>
    <vt:vector size="19" baseType="lpstr">
      <vt:lpstr>Sétatér</vt:lpstr>
      <vt:lpstr>PÁLYAELHAGYÁSOS BALESETEK    MÓDSZEREK ÉS HATÉKONY ESZKÖZÖK A MEGELŐZÉSRE</vt:lpstr>
      <vt:lpstr>Pályaelhagyás  Megcsúszás vagy kicsúszás?</vt:lpstr>
      <vt:lpstr>A pályaelhagyásos balesetek okai</vt:lpstr>
      <vt:lpstr>Az alváshiány olyan állapot, mint az ittasság</vt:lpstr>
      <vt:lpstr>Baleseti statisztikák Fáradtság, stressz, álmosság, elalvás</vt:lpstr>
      <vt:lpstr>A prevenció területei - Hatóság </vt:lpstr>
      <vt:lpstr>A prevenció területei - Infrastrukturális lehetőségek</vt:lpstr>
      <vt:lpstr>A prevenció területei –  A tranzit forgalom sajátosságai</vt:lpstr>
      <vt:lpstr>A prevenció területei - Munkáltatói és munkavállalói oldal</vt:lpstr>
      <vt:lpstr>A prevenció területei –  Információs lehetőségek</vt:lpstr>
      <vt:lpstr>A prevenció területei –  Újabb kockázati tényezők</vt:lpstr>
      <vt:lpstr>A prevenció területei –  Fejlesztések a hatékonyság növelésére</vt:lpstr>
      <vt:lpstr>A prevenció területei –  A járműgyártók fejlesztései</vt:lpstr>
      <vt:lpstr>Nemzetközi kutatási területek I. A fehér könyv</vt:lpstr>
      <vt:lpstr>Nemzetközi kutatási területek I. Aluszékonyság a volánnál</vt:lpstr>
      <vt:lpstr>Nemzetközi kutatási területek II. Módszerek az álmosság ellen</vt:lpstr>
      <vt:lpstr>Összegzés  Pályaelhagyásos balesetek</vt:lpstr>
      <vt:lpstr>18. dia</vt:lpstr>
    </vt:vector>
  </TitlesOfParts>
  <Company>MSXP2010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Hidak és hidászok a hazai és a nemzetközi sajtóban</dc:title>
  <dc:creator>Athem</dc:creator>
  <cp:lastModifiedBy>Tóth Tibor</cp:lastModifiedBy>
  <cp:revision>203</cp:revision>
  <dcterms:created xsi:type="dcterms:W3CDTF">2012-09-16T12:45:29Z</dcterms:created>
  <dcterms:modified xsi:type="dcterms:W3CDTF">2014-09-24T22:14:48Z</dcterms:modified>
</cp:coreProperties>
</file>