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305" r:id="rId3"/>
    <p:sldId id="315" r:id="rId4"/>
    <p:sldId id="313" r:id="rId5"/>
    <p:sldId id="314" r:id="rId6"/>
    <p:sldId id="318" r:id="rId7"/>
    <p:sldId id="317" r:id="rId8"/>
    <p:sldId id="320" r:id="rId9"/>
    <p:sldId id="316" r:id="rId10"/>
    <p:sldId id="321" r:id="rId11"/>
    <p:sldId id="269" r:id="rId12"/>
    <p:sldId id="273" r:id="rId13"/>
    <p:sldId id="274" r:id="rId14"/>
    <p:sldId id="322" r:id="rId15"/>
    <p:sldId id="328" r:id="rId16"/>
    <p:sldId id="291" r:id="rId17"/>
    <p:sldId id="326" r:id="rId18"/>
    <p:sldId id="323" r:id="rId19"/>
    <p:sldId id="261" r:id="rId20"/>
    <p:sldId id="309" r:id="rId21"/>
    <p:sldId id="307" r:id="rId22"/>
    <p:sldId id="327" r:id="rId23"/>
    <p:sldId id="310" r:id="rId24"/>
    <p:sldId id="311" r:id="rId25"/>
    <p:sldId id="285" r:id="rId26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1FF9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Srvdc002\d\fileserver\home\tothv\2014\KBAP\T&#225;bl&#225;k_KBAP2014-2016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>
                <a:latin typeface="+mj-lt"/>
              </a:defRPr>
            </a:pPr>
            <a:r>
              <a:rPr lang="en-US" sz="1800" dirty="0" err="1">
                <a:latin typeface="+mj-lt"/>
              </a:rPr>
              <a:t>Kö</a:t>
            </a:r>
            <a:r>
              <a:rPr lang="hu-HU" sz="1800" dirty="0" err="1">
                <a:latin typeface="+mj-lt"/>
              </a:rPr>
              <a:t>zúti</a:t>
            </a:r>
            <a:r>
              <a:rPr lang="hu-HU" sz="1800" baseline="0" dirty="0">
                <a:latin typeface="+mj-lt"/>
              </a:rPr>
              <a:t> közlekedési balesetben meghalt, megsérült személyek száma </a:t>
            </a:r>
            <a:r>
              <a:rPr lang="hu-HU" sz="1800" baseline="0" dirty="0" smtClean="0">
                <a:latin typeface="+mj-lt"/>
              </a:rPr>
              <a:t>2001-2013 </a:t>
            </a:r>
            <a:r>
              <a:rPr lang="hu-HU" sz="1800" baseline="0" dirty="0">
                <a:latin typeface="+mj-lt"/>
              </a:rPr>
              <a:t>között</a:t>
            </a:r>
            <a:endParaRPr lang="en-US" sz="1800" dirty="0">
              <a:latin typeface="+mj-lt"/>
            </a:endParaRPr>
          </a:p>
        </c:rich>
      </c:tx>
      <c:layout>
        <c:manualLayout>
          <c:xMode val="edge"/>
          <c:yMode val="edge"/>
          <c:x val="0.12470813428137616"/>
          <c:y val="1.3227696922564158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Munka3!$G$4</c:f>
              <c:strCache>
                <c:ptCount val="1"/>
                <c:pt idx="0">
                  <c:v>súlyosan</c:v>
                </c:pt>
              </c:strCache>
            </c:strRef>
          </c:tx>
          <c:spPr>
            <a:ln w="31750">
              <a:solidFill>
                <a:srgbClr val="002060"/>
              </a:solidFill>
            </a:ln>
          </c:spPr>
          <c:marker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</c:spPr>
          </c:marker>
          <c:cat>
            <c:numRef>
              <c:f>Munka3!$A$6:$A$18</c:f>
              <c:numCache>
                <c:formatCode>General</c:formatCode>
                <c:ptCount val="13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</c:numCache>
            </c:numRef>
          </c:cat>
          <c:val>
            <c:numRef>
              <c:f>Munka3!$G$6:$G$18</c:f>
              <c:numCache>
                <c:formatCode>#,##0</c:formatCode>
                <c:ptCount val="13"/>
                <c:pt idx="0">
                  <c:v>7920</c:v>
                </c:pt>
                <c:pt idx="1">
                  <c:v>8360</c:v>
                </c:pt>
                <c:pt idx="2">
                  <c:v>8299</c:v>
                </c:pt>
                <c:pt idx="3">
                  <c:v>8523</c:v>
                </c:pt>
                <c:pt idx="4">
                  <c:v>8320</c:v>
                </c:pt>
                <c:pt idx="5">
                  <c:v>8431</c:v>
                </c:pt>
                <c:pt idx="6">
                  <c:v>8155</c:v>
                </c:pt>
                <c:pt idx="7">
                  <c:v>7227</c:v>
                </c:pt>
                <c:pt idx="8">
                  <c:v>6444</c:v>
                </c:pt>
                <c:pt idx="9">
                  <c:v>5671</c:v>
                </c:pt>
                <c:pt idx="10">
                  <c:v>5152</c:v>
                </c:pt>
                <c:pt idx="11">
                  <c:v>4921</c:v>
                </c:pt>
                <c:pt idx="12">
                  <c:v>5369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Munka3!$H$4</c:f>
              <c:strCache>
                <c:ptCount val="1"/>
                <c:pt idx="0">
                  <c:v>könnyen</c:v>
                </c:pt>
              </c:strCache>
            </c:strRef>
          </c:tx>
          <c:spPr>
            <a:ln w="31750">
              <a:solidFill>
                <a:srgbClr val="6666FF"/>
              </a:solidFill>
            </a:ln>
          </c:spPr>
          <c:cat>
            <c:numRef>
              <c:f>Munka3!$A$6:$A$18</c:f>
              <c:numCache>
                <c:formatCode>General</c:formatCode>
                <c:ptCount val="13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</c:numCache>
            </c:numRef>
          </c:cat>
          <c:val>
            <c:numRef>
              <c:f>Munka3!$H$6:$H$18</c:f>
              <c:numCache>
                <c:formatCode>#,##0</c:formatCode>
                <c:ptCount val="13"/>
                <c:pt idx="0">
                  <c:v>16229</c:v>
                </c:pt>
                <c:pt idx="1">
                  <c:v>17618</c:v>
                </c:pt>
                <c:pt idx="2">
                  <c:v>18328</c:v>
                </c:pt>
                <c:pt idx="3">
                  <c:v>19531</c:v>
                </c:pt>
                <c:pt idx="4">
                  <c:v>19185</c:v>
                </c:pt>
                <c:pt idx="5">
                  <c:v>19546</c:v>
                </c:pt>
                <c:pt idx="6">
                  <c:v>19297</c:v>
                </c:pt>
                <c:pt idx="7">
                  <c:v>18142</c:v>
                </c:pt>
                <c:pt idx="8">
                  <c:v>16830</c:v>
                </c:pt>
                <c:pt idx="9">
                  <c:v>15246</c:v>
                </c:pt>
                <c:pt idx="10">
                  <c:v>15020</c:v>
                </c:pt>
                <c:pt idx="11">
                  <c:v>14057</c:v>
                </c:pt>
                <c:pt idx="12">
                  <c:v>14720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Munka3!$I$4</c:f>
              <c:strCache>
                <c:ptCount val="1"/>
                <c:pt idx="0">
                  <c:v>meghalt személyek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>
                <a:solidFill>
                  <a:srgbClr val="99CCFF"/>
                </a:solidFill>
              </a:ln>
            </c:spPr>
          </c:marker>
          <c:cat>
            <c:numRef>
              <c:f>Munka3!$A$6:$A$18</c:f>
              <c:numCache>
                <c:formatCode>General</c:formatCode>
                <c:ptCount val="13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</c:numCache>
            </c:numRef>
          </c:cat>
          <c:val>
            <c:numRef>
              <c:f>Munka3!$I$6:$I$18</c:f>
              <c:numCache>
                <c:formatCode>#,##0</c:formatCode>
                <c:ptCount val="13"/>
                <c:pt idx="0">
                  <c:v>1239</c:v>
                </c:pt>
                <c:pt idx="1">
                  <c:v>1429</c:v>
                </c:pt>
                <c:pt idx="2">
                  <c:v>1326</c:v>
                </c:pt>
                <c:pt idx="3">
                  <c:v>1296</c:v>
                </c:pt>
                <c:pt idx="4">
                  <c:v>1278</c:v>
                </c:pt>
                <c:pt idx="5">
                  <c:v>1303</c:v>
                </c:pt>
                <c:pt idx="6">
                  <c:v>1232</c:v>
                </c:pt>
                <c:pt idx="7" formatCode="General">
                  <c:v>996</c:v>
                </c:pt>
                <c:pt idx="8" formatCode="General">
                  <c:v>822</c:v>
                </c:pt>
                <c:pt idx="9" formatCode="General">
                  <c:v>740</c:v>
                </c:pt>
                <c:pt idx="10" formatCode="General">
                  <c:v>638</c:v>
                </c:pt>
                <c:pt idx="11" formatCode="General">
                  <c:v>605</c:v>
                </c:pt>
                <c:pt idx="12" formatCode="General">
                  <c:v>591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1907072"/>
        <c:axId val="161908992"/>
      </c:lineChart>
      <c:catAx>
        <c:axId val="1619070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61908992"/>
        <c:crosses val="autoZero"/>
        <c:auto val="1"/>
        <c:lblAlgn val="ctr"/>
        <c:lblOffset val="100"/>
        <c:noMultiLvlLbl val="0"/>
      </c:catAx>
      <c:valAx>
        <c:axId val="161908992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hu-HU"/>
          </a:p>
        </c:txPr>
        <c:crossAx val="161907072"/>
        <c:crosses val="autoZero"/>
        <c:crossBetween val="between"/>
        <c:majorUnit val="3000"/>
      </c:valAx>
    </c:plotArea>
    <c:legend>
      <c:legendPos val="b"/>
      <c:layout/>
      <c:overlay val="0"/>
      <c:txPr>
        <a:bodyPr/>
        <a:lstStyle/>
        <a:p>
          <a:pPr>
            <a:defRPr sz="1800">
              <a:latin typeface="+mj-lt"/>
            </a:defRPr>
          </a:pPr>
          <a:endParaRPr lang="hu-HU"/>
        </a:p>
      </c:txPr>
    </c:legend>
    <c:plotVisOnly val="1"/>
    <c:dispBlanksAs val="gap"/>
    <c:showDLblsOverMax val="0"/>
  </c:chart>
  <c:spPr>
    <a:solidFill>
      <a:sysClr val="window" lastClr="FFFFFF"/>
    </a:solidFill>
    <a:effectLst>
      <a:glow rad="190500">
        <a:srgbClr val="006600">
          <a:alpha val="73000"/>
        </a:srgbClr>
      </a:glow>
    </a:effectLst>
  </c:sp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0.59167</cdr:x>
      <cdr:y>0.0875</cdr:y>
    </cdr:from>
    <cdr:to>
      <cdr:x>0.59167</cdr:x>
      <cdr:y>0.95</cdr:y>
    </cdr:to>
    <cdr:cxnSp macro="">
      <cdr:nvCxnSpPr>
        <cdr:cNvPr id="2" name="Egyenes összekötő 1"/>
        <cdr:cNvCxnSpPr/>
      </cdr:nvCxnSpPr>
      <cdr:spPr bwMode="auto">
        <a:xfrm xmlns:a="http://schemas.openxmlformats.org/drawingml/2006/main" flipV="1">
          <a:off x="5112568" y="504056"/>
          <a:ext cx="0" cy="4968552"/>
        </a:xfrm>
        <a:prstGeom xmlns:a="http://schemas.openxmlformats.org/drawingml/2006/main" prst="line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7A1D0-3B18-471A-8B3A-1161EE6F4CEE}" type="datetimeFigureOut">
              <a:rPr lang="hu-HU" smtClean="0"/>
              <a:pPr/>
              <a:t>2014.09.24.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54181-4AA0-4666-8C89-D50A10F8C9B2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630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84C1D5-A3E4-4057-9BA8-CAF44A86A70F}" type="slidenum">
              <a:rPr lang="hu-HU" smtClean="0"/>
              <a:pPr>
                <a:defRPr/>
              </a:pPr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4839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54181-4AA0-4666-8C89-D50A10F8C9B2}" type="slidenum">
              <a:rPr lang="hu-HU" smtClean="0"/>
              <a:pPr/>
              <a:t>20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83614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smtClean="0"/>
          </a:p>
        </p:txBody>
      </p:sp>
      <p:sp>
        <p:nvSpPr>
          <p:cNvPr id="34819" name="Dia számának hely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5BE1CD-4714-4920-B867-E6D203E95597}" type="slidenum">
              <a:rPr lang="hu-H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hu-H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4925" y="6308725"/>
            <a:ext cx="6840538" cy="2889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hu-HU"/>
              <a:t>Nemzeti Közlekedési Napok 2013, Siófok, Hotel Azúr, 2013. november 6.</a:t>
            </a:r>
            <a:endParaRPr lang="hu-HU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027988" y="6245225"/>
            <a:ext cx="9366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628AE-BA9D-4BC9-BFCA-FC5C77FD1AC9}" type="slidenum">
              <a:rPr lang="hu-HU"/>
              <a:pPr>
                <a:defRPr/>
              </a:pPr>
              <a:t>‹#›</a:t>
            </a:fld>
            <a:r>
              <a:rPr lang="hu-HU" dirty="0"/>
              <a:t>/</a:t>
            </a:r>
            <a:r>
              <a:rPr lang="hu-HU" dirty="0" err="1"/>
              <a:t>xx</a:t>
            </a:r>
            <a:endParaRPr lang="hu-H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A9435-59B8-4496-BDE5-4FAE37CD8E1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A3817-042C-4AF9-ABBB-FF1A68FA39A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2A5C2-5A6E-4E28-B964-D1EA2455195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55E35-5C84-4259-989D-B49B826D8A5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6AFAB1-506D-4545-83A5-CA9A4AACB04F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8627CB-8AF7-4037-8F63-A1AEEC9E633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31547-189C-4DC6-893B-6B0723EACEF7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531572-155C-4DF6-9918-CC46A98DF79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BA396-72D0-4607-89F7-474D36BF181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AB6D7-8694-4267-8848-953AC7741F9E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6F9E05A-0311-46E5-BBEC-E4C8999993E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2060848"/>
            <a:ext cx="7772400" cy="1109662"/>
          </a:xfrm>
        </p:spPr>
        <p:txBody>
          <a:bodyPr/>
          <a:lstStyle/>
          <a:p>
            <a:pPr eaLnBrk="1" hangingPunct="1"/>
            <a:r>
              <a:rPr lang="hu-HU" sz="3200" b="1" dirty="0" smtClean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Közúti közlekedésbiztonsági helyzetkép</a:t>
            </a:r>
            <a:endParaRPr lang="hu-HU" sz="3000" b="1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4797152"/>
            <a:ext cx="6840538" cy="1008558"/>
          </a:xfrm>
        </p:spPr>
        <p:txBody>
          <a:bodyPr/>
          <a:lstStyle/>
          <a:p>
            <a:pPr eaLnBrk="1" hangingPunct="1"/>
            <a:r>
              <a:rPr lang="hu-HU" sz="1800" b="1" dirty="0" smtClean="0">
                <a:solidFill>
                  <a:schemeClr val="accent2"/>
                </a:solidFill>
              </a:rPr>
              <a:t>Berta </a:t>
            </a:r>
            <a:r>
              <a:rPr lang="hu-HU" sz="1800" b="1" dirty="0" smtClean="0">
                <a:solidFill>
                  <a:schemeClr val="accent2"/>
                </a:solidFill>
              </a:rPr>
              <a:t>Tamás</a:t>
            </a:r>
          </a:p>
          <a:p>
            <a:pPr eaLnBrk="1" hangingPunct="1"/>
            <a:r>
              <a:rPr lang="hu-HU" sz="1800" dirty="0" smtClean="0">
                <a:solidFill>
                  <a:schemeClr val="accent2"/>
                </a:solidFill>
              </a:rPr>
              <a:t>KTI Közlekedéstudományi Intézet Nonprofit Kft.</a:t>
            </a:r>
          </a:p>
          <a:p>
            <a:pPr eaLnBrk="1" hangingPunct="1"/>
            <a:endParaRPr lang="hu-HU" sz="1800" dirty="0" smtClean="0">
              <a:solidFill>
                <a:schemeClr val="accent2"/>
              </a:solidFill>
            </a:endParaRPr>
          </a:p>
          <a:p>
            <a:pPr eaLnBrk="1" hangingPunct="1"/>
            <a:r>
              <a:rPr lang="hu-HU" sz="1800" dirty="0" smtClean="0">
                <a:solidFill>
                  <a:schemeClr val="accent2"/>
                </a:solidFill>
              </a:rPr>
              <a:t>Útügyi Napok 2014</a:t>
            </a:r>
            <a:endParaRPr lang="hu-HU" sz="1800" dirty="0" smtClean="0">
              <a:solidFill>
                <a:schemeClr val="accent2"/>
              </a:solidFill>
            </a:endParaRPr>
          </a:p>
          <a:p>
            <a:pPr eaLnBrk="1" hangingPunct="1"/>
            <a:endParaRPr lang="hu-HU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8" b="3590"/>
          <a:stretch/>
        </p:blipFill>
        <p:spPr>
          <a:xfrm>
            <a:off x="827584" y="692696"/>
            <a:ext cx="7449207" cy="575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9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L:\Munka\Hollo\2013.10.30 Rosee előadás\PARIS0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341438"/>
            <a:ext cx="725487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1804920" y="5729288"/>
            <a:ext cx="606121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 dirty="0" err="1" smtClean="0">
                <a:latin typeface="Tahoma" pitchFamily="34" charset="0"/>
              </a:rPr>
              <a:t>Személygépkocsi-vezetők</a:t>
            </a:r>
            <a:r>
              <a:rPr lang="en-GB" sz="1600" dirty="0" smtClean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és</a:t>
            </a:r>
            <a:r>
              <a:rPr lang="en-GB" sz="1600" dirty="0">
                <a:latin typeface="Tahoma" pitchFamily="34" charset="0"/>
              </a:rPr>
              <a:t> –</a:t>
            </a:r>
            <a:r>
              <a:rPr lang="en-GB" sz="1600" dirty="0" err="1">
                <a:latin typeface="Tahoma" pitchFamily="34" charset="0"/>
              </a:rPr>
              <a:t>utasok</a:t>
            </a:r>
            <a:r>
              <a:rPr lang="en-GB" sz="1600" dirty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biztonságiöv</a:t>
            </a:r>
            <a:r>
              <a:rPr lang="hu-HU" sz="1600" dirty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viselési</a:t>
            </a:r>
            <a:r>
              <a:rPr lang="en-GB" sz="1600" dirty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aránya</a:t>
            </a:r>
            <a:endParaRPr lang="en-GB" sz="1600" dirty="0">
              <a:latin typeface="Tahoma" pitchFamily="34" charset="0"/>
            </a:endParaRPr>
          </a:p>
          <a:p>
            <a:pPr algn="ctr"/>
            <a:r>
              <a:rPr lang="en-GB" sz="1600" dirty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az</a:t>
            </a:r>
            <a:r>
              <a:rPr lang="en-GB" sz="1600" dirty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első</a:t>
            </a:r>
            <a:r>
              <a:rPr lang="en-GB" sz="1600" dirty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és</a:t>
            </a:r>
            <a:r>
              <a:rPr lang="en-GB" sz="1600" dirty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hátsó</a:t>
            </a:r>
            <a:r>
              <a:rPr lang="en-GB" sz="1600" dirty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üléseken</a:t>
            </a:r>
            <a:r>
              <a:rPr lang="en-GB" sz="1600" dirty="0">
                <a:latin typeface="Tahoma" pitchFamily="34" charset="0"/>
              </a:rPr>
              <a:t> 1992 </a:t>
            </a:r>
            <a:r>
              <a:rPr lang="en-GB" sz="1600" dirty="0" err="1">
                <a:latin typeface="Tahoma" pitchFamily="34" charset="0"/>
              </a:rPr>
              <a:t>és</a:t>
            </a:r>
            <a:r>
              <a:rPr lang="en-GB" sz="1600" dirty="0">
                <a:latin typeface="Tahoma" pitchFamily="34" charset="0"/>
              </a:rPr>
              <a:t> 20</a:t>
            </a:r>
            <a:r>
              <a:rPr lang="hu-HU" sz="1600" dirty="0">
                <a:latin typeface="Tahoma" pitchFamily="34" charset="0"/>
              </a:rPr>
              <a:t>13</a:t>
            </a:r>
            <a:r>
              <a:rPr lang="en-GB" sz="1600" dirty="0">
                <a:latin typeface="Tahoma" pitchFamily="34" charset="0"/>
              </a:rPr>
              <a:t> </a:t>
            </a:r>
            <a:r>
              <a:rPr lang="en-GB" sz="1600" dirty="0" err="1">
                <a:latin typeface="Tahoma" pitchFamily="34" charset="0"/>
              </a:rPr>
              <a:t>között</a:t>
            </a:r>
            <a:endParaRPr lang="en-GB" sz="1600" dirty="0">
              <a:latin typeface="Tahoma" pitchFamily="34" charset="0"/>
            </a:endParaRPr>
          </a:p>
        </p:txBody>
      </p:sp>
      <p:sp>
        <p:nvSpPr>
          <p:cNvPr id="13317" name="Cím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19138"/>
          </a:xfrm>
        </p:spPr>
        <p:txBody>
          <a:bodyPr/>
          <a:lstStyle/>
          <a:p>
            <a:pPr algn="r" eaLnBrk="1" hangingPunct="1"/>
            <a:r>
              <a:rPr lang="hu-HU" sz="2000" dirty="0" smtClean="0">
                <a:solidFill>
                  <a:schemeClr val="accent2"/>
                </a:solidFill>
                <a:latin typeface="Verdana" pitchFamily="34" charset="0"/>
              </a:rPr>
              <a:t>Biztonsági eszközök használata – övviselési arány</a:t>
            </a:r>
          </a:p>
        </p:txBody>
      </p:sp>
      <p:cxnSp>
        <p:nvCxnSpPr>
          <p:cNvPr id="10" name="Egyenes összekötő nyíllal 9"/>
          <p:cNvCxnSpPr/>
          <p:nvPr/>
        </p:nvCxnSpPr>
        <p:spPr>
          <a:xfrm flipV="1">
            <a:off x="6660232" y="2420888"/>
            <a:ext cx="720080" cy="648072"/>
          </a:xfrm>
          <a:prstGeom prst="straightConnector1">
            <a:avLst/>
          </a:prstGeom>
          <a:ln w="444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 descr="L:\Munka\Hollo\Biztöv-néhányország2013_lakot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628775"/>
            <a:ext cx="6499225" cy="412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5"/>
          <p:cNvSpPr txBox="1">
            <a:spLocks noChangeArrowheads="1"/>
          </p:cNvSpPr>
          <p:nvPr/>
        </p:nvSpPr>
        <p:spPr bwMode="auto">
          <a:xfrm>
            <a:off x="1403350" y="5508625"/>
            <a:ext cx="67691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87425" indent="-987425" algn="ctr"/>
            <a:r>
              <a:rPr lang="hu-HU" sz="1600" dirty="0" smtClean="0">
                <a:latin typeface="Tahoma" pitchFamily="34" charset="0"/>
              </a:rPr>
              <a:t>Biztonsági-öv </a:t>
            </a:r>
            <a:r>
              <a:rPr lang="hu-HU" sz="1600" dirty="0">
                <a:latin typeface="Tahoma" pitchFamily="34" charset="0"/>
              </a:rPr>
              <a:t>viselési arányok nemzetközi összehasonlításban (személygépkocsi vezetők</a:t>
            </a:r>
            <a:r>
              <a:rPr lang="hu-HU" sz="1600" b="1" dirty="0">
                <a:latin typeface="Tahoma" pitchFamily="34" charset="0"/>
              </a:rPr>
              <a:t>, lakott területen belül</a:t>
            </a:r>
            <a:r>
              <a:rPr lang="hu-HU" sz="1600" dirty="0">
                <a:latin typeface="Tahoma" pitchFamily="34" charset="0"/>
              </a:rPr>
              <a:t>)</a:t>
            </a:r>
            <a:endParaRPr lang="en-US" sz="1600" dirty="0">
              <a:latin typeface="Tahoma" pitchFamily="34" charset="0"/>
            </a:endParaRPr>
          </a:p>
          <a:p>
            <a:pPr marL="987425" indent="-987425" algn="ctr"/>
            <a:r>
              <a:rPr lang="hu-HU" sz="1600" dirty="0">
                <a:latin typeface="Tahoma" pitchFamily="34" charset="0"/>
              </a:rPr>
              <a:t>	</a:t>
            </a:r>
            <a:r>
              <a:rPr lang="en-US" sz="1200" dirty="0">
                <a:latin typeface="Tahoma" pitchFamily="34" charset="0"/>
              </a:rPr>
              <a:t>(</a:t>
            </a:r>
            <a:r>
              <a:rPr lang="hu-HU" sz="1200" dirty="0">
                <a:latin typeface="Tahoma" pitchFamily="34" charset="0"/>
              </a:rPr>
              <a:t>Forrás</a:t>
            </a:r>
            <a:r>
              <a:rPr lang="en-US" sz="1200" dirty="0">
                <a:latin typeface="Tahoma" pitchFamily="34" charset="0"/>
              </a:rPr>
              <a:t>: IRTAD)</a:t>
            </a:r>
            <a:endParaRPr lang="hu-HU" sz="1200" dirty="0">
              <a:latin typeface="Tahoma" pitchFamily="34" charset="0"/>
            </a:endParaRPr>
          </a:p>
        </p:txBody>
      </p:sp>
      <p:sp>
        <p:nvSpPr>
          <p:cNvPr id="2048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461125"/>
            <a:ext cx="936625" cy="352425"/>
          </a:xfrm>
          <a:noFill/>
        </p:spPr>
        <p:txBody>
          <a:bodyPr/>
          <a:lstStyle/>
          <a:p>
            <a:fld id="{0C2400EF-F9AE-482E-87BC-83310A0DAAA7}" type="slidenum">
              <a:rPr lang="hu-HU" smtClean="0"/>
              <a:pPr/>
              <a:t>12</a:t>
            </a:fld>
            <a:r>
              <a:rPr lang="hu-HU" smtClean="0"/>
              <a:t>/29</a:t>
            </a:r>
          </a:p>
        </p:txBody>
      </p:sp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19138"/>
          </a:xfrm>
        </p:spPr>
        <p:txBody>
          <a:bodyPr/>
          <a:lstStyle/>
          <a:p>
            <a:pPr algn="r" eaLnBrk="1" hangingPunct="1"/>
            <a:r>
              <a:rPr lang="hu-HU" sz="2000" dirty="0" smtClean="0">
                <a:solidFill>
                  <a:schemeClr val="accent2"/>
                </a:solidFill>
                <a:latin typeface="Verdana" pitchFamily="34" charset="0"/>
              </a:rPr>
              <a:t>Biztonsági eszközök használata – övviselési arány</a:t>
            </a:r>
          </a:p>
        </p:txBody>
      </p:sp>
      <p:grpSp>
        <p:nvGrpSpPr>
          <p:cNvPr id="16" name="Csoportba foglalás 15"/>
          <p:cNvGrpSpPr/>
          <p:nvPr/>
        </p:nvGrpSpPr>
        <p:grpSpPr>
          <a:xfrm>
            <a:off x="1691680" y="2204864"/>
            <a:ext cx="6912768" cy="432048"/>
            <a:chOff x="1691680" y="2204864"/>
            <a:chExt cx="6912768" cy="432048"/>
          </a:xfrm>
        </p:grpSpPr>
        <p:cxnSp>
          <p:nvCxnSpPr>
            <p:cNvPr id="10" name="Egyenes összekötő 9"/>
            <p:cNvCxnSpPr/>
            <p:nvPr/>
          </p:nvCxnSpPr>
          <p:spPr>
            <a:xfrm flipH="1">
              <a:off x="1691680" y="2636912"/>
              <a:ext cx="6480720" cy="0"/>
            </a:xfrm>
            <a:prstGeom prst="line">
              <a:avLst/>
            </a:prstGeom>
            <a:ln w="381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églalap 13"/>
            <p:cNvSpPr/>
            <p:nvPr/>
          </p:nvSpPr>
          <p:spPr>
            <a:xfrm>
              <a:off x="7884368" y="2204864"/>
              <a:ext cx="720080" cy="288032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chemeClr val="tx1"/>
                  </a:solidFill>
                </a:rPr>
                <a:t>2011</a:t>
              </a:r>
              <a:endParaRPr lang="hu-HU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Csoportba foglalás 16"/>
          <p:cNvGrpSpPr/>
          <p:nvPr/>
        </p:nvGrpSpPr>
        <p:grpSpPr>
          <a:xfrm>
            <a:off x="1691680" y="2708920"/>
            <a:ext cx="7200800" cy="576064"/>
            <a:chOff x="1691680" y="2708920"/>
            <a:chExt cx="7200800" cy="576064"/>
          </a:xfrm>
        </p:grpSpPr>
        <p:cxnSp>
          <p:nvCxnSpPr>
            <p:cNvPr id="11" name="Egyenes összekötő 10"/>
            <p:cNvCxnSpPr/>
            <p:nvPr/>
          </p:nvCxnSpPr>
          <p:spPr>
            <a:xfrm flipH="1">
              <a:off x="1691680" y="2708920"/>
              <a:ext cx="72008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églalap 14"/>
            <p:cNvSpPr/>
            <p:nvPr/>
          </p:nvSpPr>
          <p:spPr>
            <a:xfrm>
              <a:off x="8244408" y="2924944"/>
              <a:ext cx="648072" cy="36004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chemeClr val="tx1"/>
                  </a:solidFill>
                </a:rPr>
                <a:t>2012</a:t>
              </a:r>
              <a:endParaRPr lang="hu-HU" sz="14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2" descr="L:\Munka\Hollo\Biztöv-néhányország2013_országú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8588" y="1341438"/>
            <a:ext cx="64135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899592" y="5517232"/>
            <a:ext cx="74866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987425" indent="-987425" algn="ctr">
              <a:spcBef>
                <a:spcPct val="50000"/>
              </a:spcBef>
            </a:pPr>
            <a:r>
              <a:rPr lang="en-US" sz="1600" dirty="0" err="1" smtClean="0">
                <a:latin typeface="Tahoma" pitchFamily="34" charset="0"/>
              </a:rPr>
              <a:t>Biztonsági-öv</a:t>
            </a:r>
            <a:r>
              <a:rPr lang="en-US" sz="1600" dirty="0" smtClean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viselési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arányok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nemzetközi</a:t>
            </a:r>
            <a:r>
              <a:rPr lang="en-US" sz="1600" dirty="0">
                <a:latin typeface="Tahoma" pitchFamily="34" charset="0"/>
              </a:rPr>
              <a:t> </a:t>
            </a:r>
            <a:r>
              <a:rPr lang="en-US" sz="1600" dirty="0" err="1">
                <a:latin typeface="Tahoma" pitchFamily="34" charset="0"/>
              </a:rPr>
              <a:t>összehasonlításban</a:t>
            </a:r>
            <a:r>
              <a:rPr lang="en-US" sz="1600" dirty="0">
                <a:latin typeface="Tahoma" pitchFamily="34" charset="0"/>
              </a:rPr>
              <a:t> (</a:t>
            </a:r>
            <a:r>
              <a:rPr lang="en-US" sz="1600" dirty="0" err="1">
                <a:latin typeface="Tahoma" pitchFamily="34" charset="0"/>
              </a:rPr>
              <a:t>személygépkocsi</a:t>
            </a:r>
            <a:r>
              <a:rPr lang="hu-HU" sz="1600" dirty="0">
                <a:latin typeface="Tahoma" pitchFamily="34" charset="0"/>
              </a:rPr>
              <a:t> vezetők</a:t>
            </a:r>
            <a:r>
              <a:rPr lang="en-US" sz="1600" dirty="0">
                <a:latin typeface="Tahoma" pitchFamily="34" charset="0"/>
              </a:rPr>
              <a:t>, </a:t>
            </a:r>
            <a:r>
              <a:rPr lang="en-US" sz="1600" b="1" dirty="0" err="1">
                <a:latin typeface="Tahoma" pitchFamily="34" charset="0"/>
              </a:rPr>
              <a:t>lakott</a:t>
            </a:r>
            <a:r>
              <a:rPr lang="en-US" sz="1600" b="1" dirty="0">
                <a:latin typeface="Tahoma" pitchFamily="34" charset="0"/>
              </a:rPr>
              <a:t> </a:t>
            </a:r>
            <a:r>
              <a:rPr lang="en-US" sz="1600" b="1" dirty="0" err="1">
                <a:latin typeface="Tahoma" pitchFamily="34" charset="0"/>
              </a:rPr>
              <a:t>területen</a:t>
            </a:r>
            <a:r>
              <a:rPr lang="en-US" sz="1600" b="1" dirty="0">
                <a:latin typeface="Tahoma" pitchFamily="34" charset="0"/>
              </a:rPr>
              <a:t> </a:t>
            </a:r>
            <a:r>
              <a:rPr lang="hu-HU" sz="1600" b="1" dirty="0">
                <a:latin typeface="Tahoma" pitchFamily="34" charset="0"/>
              </a:rPr>
              <a:t>kívül</a:t>
            </a:r>
            <a:r>
              <a:rPr lang="hu-HU" sz="1600" dirty="0">
                <a:latin typeface="Tahoma" pitchFamily="34" charset="0"/>
              </a:rPr>
              <a:t>, országutakon</a:t>
            </a:r>
            <a:r>
              <a:rPr lang="en-US" sz="1600" dirty="0" smtClean="0">
                <a:latin typeface="Tahoma" pitchFamily="34" charset="0"/>
              </a:rPr>
              <a:t>)</a:t>
            </a:r>
            <a:r>
              <a:rPr lang="hu-HU" sz="1600" dirty="0">
                <a:latin typeface="Tahoma" pitchFamily="34" charset="0"/>
              </a:rPr>
              <a:t/>
            </a:r>
            <a:br>
              <a:rPr lang="hu-HU" sz="1600" dirty="0">
                <a:latin typeface="Tahoma" pitchFamily="34" charset="0"/>
              </a:rPr>
            </a:br>
            <a:endParaRPr lang="hu-HU" sz="1200" dirty="0">
              <a:latin typeface="Tahoma" pitchFamily="34" charset="0"/>
            </a:endParaRPr>
          </a:p>
        </p:txBody>
      </p:sp>
      <p:sp>
        <p:nvSpPr>
          <p:cNvPr id="8" name="Cím 1"/>
          <p:cNvSpPr txBox="1">
            <a:spLocks/>
          </p:cNvSpPr>
          <p:nvPr/>
        </p:nvSpPr>
        <p:spPr bwMode="auto">
          <a:xfrm>
            <a:off x="457200" y="549275"/>
            <a:ext cx="82296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Biztonsági eszközök használata – övviselési arány</a:t>
            </a:r>
          </a:p>
        </p:txBody>
      </p:sp>
      <p:grpSp>
        <p:nvGrpSpPr>
          <p:cNvPr id="9" name="Csoportba foglalás 8"/>
          <p:cNvGrpSpPr/>
          <p:nvPr/>
        </p:nvGrpSpPr>
        <p:grpSpPr>
          <a:xfrm>
            <a:off x="1331640" y="2204864"/>
            <a:ext cx="7200800" cy="576064"/>
            <a:chOff x="1691680" y="2708920"/>
            <a:chExt cx="7200800" cy="576064"/>
          </a:xfrm>
        </p:grpSpPr>
        <p:cxnSp>
          <p:nvCxnSpPr>
            <p:cNvPr id="10" name="Egyenes összekötő 9"/>
            <p:cNvCxnSpPr/>
            <p:nvPr/>
          </p:nvCxnSpPr>
          <p:spPr>
            <a:xfrm flipH="1">
              <a:off x="1691680" y="2708920"/>
              <a:ext cx="7200800" cy="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églalap 10"/>
            <p:cNvSpPr/>
            <p:nvPr/>
          </p:nvSpPr>
          <p:spPr>
            <a:xfrm>
              <a:off x="8244408" y="2924944"/>
              <a:ext cx="648072" cy="36004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400" dirty="0" smtClean="0">
                  <a:solidFill>
                    <a:schemeClr val="tx1"/>
                  </a:solidFill>
                </a:rPr>
                <a:t>2012</a:t>
              </a:r>
              <a:endParaRPr lang="hu-HU" sz="14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23"/>
          <a:stretch/>
        </p:blipFill>
        <p:spPr>
          <a:xfrm>
            <a:off x="1763688" y="0"/>
            <a:ext cx="5616624" cy="6603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38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7" b="2424"/>
          <a:stretch/>
        </p:blipFill>
        <p:spPr>
          <a:xfrm>
            <a:off x="2051720" y="566"/>
            <a:ext cx="5328592" cy="662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2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0938" y="1196975"/>
            <a:ext cx="6877050" cy="42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6084168" y="1556792"/>
            <a:ext cx="30598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1600" dirty="0" smtClean="0">
                <a:latin typeface="Tahoma" pitchFamily="34" charset="0"/>
              </a:rPr>
              <a:t>A </a:t>
            </a:r>
            <a:r>
              <a:rPr lang="hu-HU" sz="1600" dirty="0">
                <a:latin typeface="Tahoma" pitchFamily="34" charset="0"/>
              </a:rPr>
              <a:t>közúti baleset következtében meghaltak számának</a:t>
            </a:r>
            <a:br>
              <a:rPr lang="hu-HU" sz="1600" dirty="0">
                <a:latin typeface="Tahoma" pitchFamily="34" charset="0"/>
              </a:rPr>
            </a:br>
            <a:r>
              <a:rPr lang="hu-HU" sz="1600" dirty="0">
                <a:latin typeface="Tahoma" pitchFamily="34" charset="0"/>
              </a:rPr>
              <a:t>változása útkezelők </a:t>
            </a:r>
            <a:r>
              <a:rPr lang="hu-HU" sz="1600" dirty="0" smtClean="0">
                <a:latin typeface="Tahoma" pitchFamily="34" charset="0"/>
              </a:rPr>
              <a:t>szerint </a:t>
            </a:r>
            <a:endParaRPr lang="hu-HU" sz="1600" dirty="0">
              <a:latin typeface="Tahoma" pitchFamily="34" charset="0"/>
            </a:endParaRPr>
          </a:p>
        </p:txBody>
      </p:sp>
      <p:sp>
        <p:nvSpPr>
          <p:cNvPr id="8" name="Cím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19138"/>
          </a:xfrm>
        </p:spPr>
        <p:txBody>
          <a:bodyPr/>
          <a:lstStyle/>
          <a:p>
            <a:pPr algn="r" eaLnBrk="1" hangingPunct="1"/>
            <a:r>
              <a:rPr lang="hu-HU" sz="2800" dirty="0" smtClean="0">
                <a:solidFill>
                  <a:schemeClr val="accent2"/>
                </a:solidFill>
                <a:latin typeface="Verdana" pitchFamily="34" charset="0"/>
              </a:rPr>
              <a:t>Milyen helyzetben vagyunk?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847203" y="5805264"/>
            <a:ext cx="760817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hu-HU" sz="1600" b="1" u="sng" dirty="0" smtClean="0">
                <a:solidFill>
                  <a:srgbClr val="0070C0"/>
                </a:solidFill>
                <a:latin typeface="Tahoma" pitchFamily="34" charset="0"/>
              </a:rPr>
              <a:t>Következtetés: </a:t>
            </a:r>
          </a:p>
          <a:p>
            <a:pPr algn="ctr"/>
            <a:r>
              <a:rPr lang="hu-HU" sz="1600" b="1" dirty="0" smtClean="0">
                <a:solidFill>
                  <a:srgbClr val="0070C0"/>
                </a:solidFill>
                <a:latin typeface="Tahoma" pitchFamily="34" charset="0"/>
              </a:rPr>
              <a:t>Fokozni kell a lakott területek biztonságával kapcsolatos tevékenységet.</a:t>
            </a:r>
            <a:endParaRPr lang="hu-HU" sz="1600" b="1" dirty="0">
              <a:solidFill>
                <a:srgbClr val="0070C0"/>
              </a:solidFill>
              <a:latin typeface="Tahoma" pitchFamily="34" charset="0"/>
            </a:endParaRPr>
          </a:p>
        </p:txBody>
      </p:sp>
      <p:grpSp>
        <p:nvGrpSpPr>
          <p:cNvPr id="12" name="Csoportba foglalás 11"/>
          <p:cNvGrpSpPr/>
          <p:nvPr/>
        </p:nvGrpSpPr>
        <p:grpSpPr>
          <a:xfrm>
            <a:off x="971600" y="1484784"/>
            <a:ext cx="7673252" cy="4197266"/>
            <a:chOff x="971600" y="1484784"/>
            <a:chExt cx="7673252" cy="4197266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71600" y="1484784"/>
              <a:ext cx="7673252" cy="41972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églalap 10"/>
            <p:cNvSpPr/>
            <p:nvPr/>
          </p:nvSpPr>
          <p:spPr>
            <a:xfrm>
              <a:off x="1835697" y="1700808"/>
              <a:ext cx="5328592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hu-HU" sz="1400" dirty="0" smtClean="0"/>
                <a:t>Meghaltak száma / 10000 gépkocsi lakott területen belül (IRTAD)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0" b="2311"/>
          <a:stretch/>
        </p:blipFill>
        <p:spPr>
          <a:xfrm>
            <a:off x="1793667" y="0"/>
            <a:ext cx="5616624" cy="660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89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0" b="9392"/>
          <a:stretch/>
        </p:blipFill>
        <p:spPr>
          <a:xfrm>
            <a:off x="1691680" y="0"/>
            <a:ext cx="5782087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13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ím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19138"/>
          </a:xfrm>
        </p:spPr>
        <p:txBody>
          <a:bodyPr/>
          <a:lstStyle/>
          <a:p>
            <a:pPr algn="r" eaLnBrk="1" hangingPunct="1"/>
            <a:r>
              <a:rPr lang="hu-HU" sz="2800" dirty="0" smtClean="0">
                <a:solidFill>
                  <a:schemeClr val="accent2"/>
                </a:solidFill>
                <a:latin typeface="Verdana" pitchFamily="34" charset="0"/>
              </a:rPr>
              <a:t>Kapcsolat az európai programalkotással</a:t>
            </a:r>
          </a:p>
        </p:txBody>
      </p:sp>
      <p:sp>
        <p:nvSpPr>
          <p:cNvPr id="8" name="Téglalap 7"/>
          <p:cNvSpPr/>
          <p:nvPr/>
        </p:nvSpPr>
        <p:spPr>
          <a:xfrm>
            <a:off x="0" y="1196752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b="1" dirty="0" smtClean="0"/>
              <a:t>„Fejlődés egy európai közúti közlekedésbiztonsági térség irányába: a 2011–2020. közötti időszak közúti közlekedésbiztonságára vonatkozó politikai irányvonalak”</a:t>
            </a:r>
            <a:endParaRPr lang="hu-HU" dirty="0" smtClean="0"/>
          </a:p>
          <a:p>
            <a:endParaRPr lang="hu-HU" dirty="0" smtClean="0"/>
          </a:p>
          <a:p>
            <a:r>
              <a:rPr lang="hu-HU" dirty="0" smtClean="0"/>
              <a:t>A Bizottság a javasolt </a:t>
            </a:r>
            <a:r>
              <a:rPr lang="hu-HU" b="1" dirty="0" smtClean="0"/>
              <a:t>intézkedések ké</a:t>
            </a:r>
            <a:r>
              <a:rPr lang="hu-HU" dirty="0" smtClean="0"/>
              <a:t>t legfontosabb </a:t>
            </a:r>
            <a:r>
              <a:rPr lang="hu-HU" b="1" u="sng" dirty="0" smtClean="0"/>
              <a:t>alapelvé</a:t>
            </a:r>
            <a:r>
              <a:rPr lang="hu-HU" dirty="0" smtClean="0"/>
              <a:t>nek a következőket tatja: </a:t>
            </a:r>
          </a:p>
          <a:p>
            <a:endParaRPr lang="hu-HU" dirty="0" smtClean="0"/>
          </a:p>
          <a:p>
            <a:pPr lvl="1">
              <a:buFont typeface="Arial" pitchFamily="34" charset="0"/>
              <a:buChar char="•"/>
            </a:pPr>
            <a:r>
              <a:rPr lang="hu-HU" b="1" dirty="0" smtClean="0"/>
              <a:t>A közúti közlekedésbiztonság integrált megközelítése</a:t>
            </a:r>
          </a:p>
          <a:p>
            <a:pPr lvl="1"/>
            <a:endParaRPr lang="hu-HU" b="1" dirty="0" smtClean="0"/>
          </a:p>
          <a:p>
            <a:pPr lvl="1">
              <a:buFont typeface="Arial" pitchFamily="34" charset="0"/>
              <a:buChar char="•"/>
            </a:pPr>
            <a:r>
              <a:rPr lang="hu-HU" b="1" u="sng" dirty="0" smtClean="0">
                <a:solidFill>
                  <a:srgbClr val="FF0000"/>
                </a:solidFill>
              </a:rPr>
              <a:t>Szubszidiaritás</a:t>
            </a:r>
            <a:r>
              <a:rPr lang="hu-HU" b="1" u="sng" dirty="0" smtClean="0"/>
              <a:t>, arányosság és megosztott felelősség. </a:t>
            </a:r>
          </a:p>
          <a:p>
            <a:r>
              <a:rPr lang="hu-HU" dirty="0" smtClean="0"/>
              <a:t>	</a:t>
            </a:r>
          </a:p>
          <a:p>
            <a:endParaRPr lang="hu-HU" dirty="0" smtClean="0"/>
          </a:p>
          <a:p>
            <a:r>
              <a:rPr lang="hu-HU" b="1" u="sng" dirty="0"/>
              <a:t>Kiemelt céljai</a:t>
            </a:r>
            <a:r>
              <a:rPr lang="hu-HU" b="1" u="sng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hu-HU" dirty="0" smtClean="0"/>
              <a:t>Együttműködés </a:t>
            </a:r>
            <a:r>
              <a:rPr lang="hu-HU" dirty="0"/>
              <a:t>kialakítása az ún. legjobb gyakorlatok közzétételéért </a:t>
            </a:r>
          </a:p>
          <a:p>
            <a:pPr lvl="1">
              <a:buFont typeface="Arial" pitchFamily="34" charset="0"/>
              <a:buChar char="•"/>
            </a:pPr>
            <a:r>
              <a:rPr lang="hu-HU" dirty="0"/>
              <a:t>A közúti közlekedési sérülések számának csökkentése</a:t>
            </a:r>
          </a:p>
          <a:p>
            <a:pPr lvl="1">
              <a:buFont typeface="Arial" pitchFamily="34" charset="0"/>
              <a:buChar char="•"/>
            </a:pPr>
            <a:r>
              <a:rPr lang="hu-HU" dirty="0"/>
              <a:t>Az ún. védtelen közlekedők biztonságának növelése</a:t>
            </a:r>
          </a:p>
          <a:p>
            <a:pPr>
              <a:buFont typeface="Arial" pitchFamily="34" charset="0"/>
              <a:buChar char="•"/>
            </a:pPr>
            <a:endParaRPr lang="hu-HU" dirty="0" smtClean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31362" y="5517232"/>
            <a:ext cx="81307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hu-HU" sz="1600" b="1" u="sng" dirty="0" smtClean="0">
                <a:solidFill>
                  <a:srgbClr val="0070C0"/>
                </a:solidFill>
                <a:latin typeface="Tahoma" pitchFamily="34" charset="0"/>
              </a:rPr>
              <a:t>Következtetés: </a:t>
            </a:r>
          </a:p>
          <a:p>
            <a:pPr algn="ctr"/>
            <a:r>
              <a:rPr lang="hu-HU" sz="1600" b="1" dirty="0" smtClean="0">
                <a:solidFill>
                  <a:srgbClr val="0070C0"/>
                </a:solidFill>
                <a:latin typeface="Tahoma" pitchFamily="34" charset="0"/>
              </a:rPr>
              <a:t>Előtérbe kerül a lakott területek közlekedésbiztonsága, a sérültek számának </a:t>
            </a:r>
          </a:p>
          <a:p>
            <a:pPr algn="ctr"/>
            <a:r>
              <a:rPr lang="hu-HU" sz="1600" b="1" dirty="0" smtClean="0">
                <a:solidFill>
                  <a:srgbClr val="0070C0"/>
                </a:solidFill>
                <a:latin typeface="Tahoma" pitchFamily="34" charset="0"/>
              </a:rPr>
              <a:t>csökkentése is megjelenhet számszerű célkitűzésként, szakmai párbeszéd </a:t>
            </a:r>
          </a:p>
          <a:p>
            <a:pPr algn="ctr"/>
            <a:r>
              <a:rPr lang="hu-HU" sz="1600" b="1" dirty="0" smtClean="0">
                <a:solidFill>
                  <a:srgbClr val="0070C0"/>
                </a:solidFill>
                <a:latin typeface="Tahoma" pitchFamily="34" charset="0"/>
              </a:rPr>
              <a:t>és nemzetközi kapcsolatok ösztönzése. A védtelenek kérdése prioritás.</a:t>
            </a:r>
            <a:endParaRPr lang="hu-HU" sz="1600" b="1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artalom helye 2"/>
          <p:cNvSpPr>
            <a:spLocks noGrp="1"/>
          </p:cNvSpPr>
          <p:nvPr>
            <p:ph idx="1"/>
          </p:nvPr>
        </p:nvSpPr>
        <p:spPr>
          <a:xfrm>
            <a:off x="899592" y="1412776"/>
            <a:ext cx="7345313" cy="38163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hu-HU" sz="2300" i="1" dirty="0" smtClean="0">
                <a:latin typeface="Tahoma" pitchFamily="34" charset="0"/>
                <a:cs typeface="Tahoma" pitchFamily="34" charset="0"/>
              </a:rPr>
              <a:t>Egy sikeres időszak…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hu-HU" sz="2300" i="1" dirty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hu-HU" sz="2300" i="1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hu-HU" sz="2300" i="1" dirty="0">
                <a:latin typeface="Tahoma" pitchFamily="34" charset="0"/>
                <a:cs typeface="Tahoma" pitchFamily="34" charset="0"/>
              </a:rPr>
              <a:t>	</a:t>
            </a:r>
            <a:r>
              <a:rPr lang="hu-HU" sz="2300" i="1" dirty="0" smtClean="0">
                <a:latin typeface="Tahoma" pitchFamily="34" charset="0"/>
                <a:cs typeface="Tahoma" pitchFamily="34" charset="0"/>
              </a:rPr>
              <a:t>					…vége?</a:t>
            </a:r>
            <a:endParaRPr lang="hu-HU" sz="2300" i="1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hu-HU" sz="2000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</a:pPr>
            <a:endParaRPr lang="hu-HU" sz="2000" dirty="0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122" name="Picture 2" descr="http://magyarno.com/wp-content/uploads/eletfa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962400" cy="39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artalom helye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1656184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hu-HU" sz="2000" dirty="0" smtClean="0">
                <a:latin typeface="Tahoma" pitchFamily="34" charset="0"/>
                <a:cs typeface="Tahoma" pitchFamily="34" charset="0"/>
              </a:rPr>
              <a:t>Az EU célja a halálos áldozatok számának csökkentése mellett bevezetni a súlyos sérültek számának csökkentését is, mint számszerű célt. 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hu-HU" sz="2000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hu-HU" sz="2000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hu-HU" sz="2000" dirty="0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027988" y="6461125"/>
            <a:ext cx="936625" cy="352425"/>
          </a:xfrm>
          <a:noFill/>
        </p:spPr>
        <p:txBody>
          <a:bodyPr/>
          <a:lstStyle/>
          <a:p>
            <a:fld id="{57BABC10-C82A-4F7C-A7AA-EE3EFBDB5F39}" type="slidenum">
              <a:rPr lang="hu-HU" smtClean="0"/>
              <a:pPr/>
              <a:t>20</a:t>
            </a:fld>
            <a:r>
              <a:rPr lang="hu-HU" smtClean="0"/>
              <a:t>/29</a:t>
            </a:r>
          </a:p>
        </p:txBody>
      </p:sp>
      <p:sp>
        <p:nvSpPr>
          <p:cNvPr id="5" name="Cím 1"/>
          <p:cNvSpPr txBox="1">
            <a:spLocks/>
          </p:cNvSpPr>
          <p:nvPr/>
        </p:nvSpPr>
        <p:spPr bwMode="auto">
          <a:xfrm>
            <a:off x="457200" y="549275"/>
            <a:ext cx="82296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Verdana" pitchFamily="34" charset="0"/>
                <a:ea typeface="+mj-ea"/>
                <a:cs typeface="+mj-cs"/>
              </a:rPr>
              <a:t>Kapcsolat az európai programalkotással</a:t>
            </a:r>
          </a:p>
        </p:txBody>
      </p:sp>
      <p:sp>
        <p:nvSpPr>
          <p:cNvPr id="7" name="Tartalom helye 2"/>
          <p:cNvSpPr txBox="1">
            <a:spLocks/>
          </p:cNvSpPr>
          <p:nvPr/>
        </p:nvSpPr>
        <p:spPr bwMode="auto">
          <a:xfrm>
            <a:off x="0" y="2276872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A legáltalánosabb súlyos sérülések a fej- és agy-sérülések, ezeket a láb- és gerincsérülések követik. Az ilyen sérülések </a:t>
            </a:r>
            <a:r>
              <a:rPr kumimoji="0" lang="hu-HU" b="1" i="0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főként az ún. védtelen közlekedőket (gyalogosok, kerékpárosok, motorkerékpárosok), illetve a legvédtelenebb korcsoportokat (időseket, </a:t>
            </a:r>
            <a:r>
              <a:rPr kumimoji="0" lang="hu-HU" b="1" i="0" strike="noStrike" kern="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gyermeke-ket</a:t>
            </a:r>
            <a:r>
              <a:rPr kumimoji="0" lang="hu-HU" b="1" i="0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) fenyegetik. 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hu-HU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Ezek a sérülések valamennyi útkategória esetén előfordulhatnak, </a:t>
            </a:r>
            <a:r>
              <a:rPr kumimoji="0" lang="hu-HU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a legtöbb mégis lakott területen, védtelen közlekedők részvételével következik be</a:t>
            </a:r>
            <a:r>
              <a:rPr kumimoji="0" lang="hu-HU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ahoma" pitchFamily="34" charset="0"/>
                <a:ea typeface="+mn-ea"/>
                <a:cs typeface="+mn-cs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hu-HU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 pitchFamily="34" charset="0"/>
              <a:ea typeface="+mn-ea"/>
              <a:cs typeface="+mn-cs"/>
            </a:endParaRPr>
          </a:p>
          <a:p>
            <a:pPr marL="342900" indent="-342900" algn="just" eaLnBrk="0" hangingPunct="0">
              <a:spcBef>
                <a:spcPct val="10000"/>
              </a:spcBef>
              <a:buFontTx/>
              <a:buChar char="•"/>
            </a:pPr>
            <a:r>
              <a:rPr lang="hu-HU" kern="0" dirty="0">
                <a:solidFill>
                  <a:srgbClr val="002060"/>
                </a:solidFill>
                <a:latin typeface="Tahoma" pitchFamily="34" charset="0"/>
              </a:rPr>
              <a:t>Egyre inkább látszik, hogy a közúti balesetek sérültjeinek adatairól csak egy megbízható, szakszerű </a:t>
            </a:r>
            <a:r>
              <a:rPr lang="hu-HU" b="1" kern="0" dirty="0">
                <a:solidFill>
                  <a:srgbClr val="002060"/>
                </a:solidFill>
                <a:latin typeface="Tahoma" pitchFamily="34" charset="0"/>
              </a:rPr>
              <a:t>országos egészségügyi adatbank adhat teljes képet</a:t>
            </a:r>
            <a:r>
              <a:rPr lang="hu-HU" kern="0" dirty="0">
                <a:solidFill>
                  <a:srgbClr val="002060"/>
                </a:solidFill>
                <a:latin typeface="Tahoma" pitchFamily="34" charset="0"/>
              </a:rPr>
              <a:t>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1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hu-HU" sz="20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23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9696" y="5517232"/>
            <a:ext cx="90540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hu-HU" sz="1600" b="1" u="sng" dirty="0" smtClean="0">
                <a:solidFill>
                  <a:srgbClr val="0070C0"/>
                </a:solidFill>
                <a:latin typeface="Tahoma" pitchFamily="34" charset="0"/>
              </a:rPr>
              <a:t>Következtetés: </a:t>
            </a:r>
          </a:p>
          <a:p>
            <a:pPr algn="ctr"/>
            <a:r>
              <a:rPr lang="hu-HU" sz="1600" b="1" dirty="0" smtClean="0">
                <a:solidFill>
                  <a:srgbClr val="0070C0"/>
                </a:solidFill>
                <a:latin typeface="Tahoma" pitchFamily="34" charset="0"/>
              </a:rPr>
              <a:t>Nagyobb hangsúlyt kell helyezni a lakott területek, illetve a védtelenek biztonságára. </a:t>
            </a:r>
          </a:p>
          <a:p>
            <a:pPr algn="ctr"/>
            <a:r>
              <a:rPr lang="hu-HU" sz="1600" b="1" dirty="0" smtClean="0">
                <a:solidFill>
                  <a:srgbClr val="0070C0"/>
                </a:solidFill>
                <a:latin typeface="Tahoma" pitchFamily="34" charset="0"/>
              </a:rPr>
              <a:t>Erősebb kapcsolat kell az egészségüggyel</a:t>
            </a:r>
            <a:endParaRPr lang="hu-HU" sz="1600" b="1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berta\Documents\Előadások\2013 Útügyi Napok\Akcióprogram_áb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620688"/>
            <a:ext cx="5287678" cy="4832695"/>
          </a:xfrm>
          <a:prstGeom prst="rect">
            <a:avLst/>
          </a:prstGeom>
          <a:noFill/>
        </p:spPr>
      </p:pic>
      <p:sp>
        <p:nvSpPr>
          <p:cNvPr id="3" name="Téglalap 2"/>
          <p:cNvSpPr/>
          <p:nvPr/>
        </p:nvSpPr>
        <p:spPr>
          <a:xfrm>
            <a:off x="5868144" y="764704"/>
            <a:ext cx="864097" cy="4657076"/>
          </a:xfrm>
          <a:prstGeom prst="rect">
            <a:avLst/>
          </a:prstGeom>
          <a:solidFill>
            <a:srgbClr val="FF0000">
              <a:alpha val="3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6822" y="5517232"/>
            <a:ext cx="91198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hu-HU" sz="1600" b="1" u="sng" dirty="0" smtClean="0">
                <a:solidFill>
                  <a:srgbClr val="0070C0"/>
                </a:solidFill>
                <a:latin typeface="Tahoma" pitchFamily="34" charset="0"/>
              </a:rPr>
              <a:t>Következtetés: </a:t>
            </a:r>
          </a:p>
          <a:p>
            <a:pPr algn="ctr"/>
            <a:r>
              <a:rPr lang="hu-HU" sz="1600" b="1" dirty="0" smtClean="0">
                <a:solidFill>
                  <a:srgbClr val="0070C0"/>
                </a:solidFill>
                <a:latin typeface="Tahoma" pitchFamily="34" charset="0"/>
              </a:rPr>
              <a:t>Hangsúlyosabb szerepet kell szánni a korszerű technológiák alkalmazásának, erősebb </a:t>
            </a:r>
          </a:p>
          <a:p>
            <a:pPr algn="ctr"/>
            <a:r>
              <a:rPr lang="hu-HU" sz="1600" b="1" dirty="0" smtClean="0">
                <a:solidFill>
                  <a:srgbClr val="0070C0"/>
                </a:solidFill>
                <a:latin typeface="Tahoma" pitchFamily="34" charset="0"/>
              </a:rPr>
              <a:t>kapcsolat kell az egészségüggyel</a:t>
            </a:r>
            <a:endParaRPr lang="hu-HU" sz="1600" b="1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artalom helye 2"/>
          <p:cNvSpPr>
            <a:spLocks noGrp="1"/>
          </p:cNvSpPr>
          <p:nvPr>
            <p:ph idx="1"/>
          </p:nvPr>
        </p:nvSpPr>
        <p:spPr>
          <a:xfrm>
            <a:off x="899592" y="1412776"/>
            <a:ext cx="7345313" cy="38163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hu-HU" sz="2300" i="1" dirty="0" smtClean="0">
                <a:latin typeface="Tahoma" pitchFamily="34" charset="0"/>
                <a:cs typeface="Tahoma" pitchFamily="34" charset="0"/>
              </a:rPr>
              <a:t>Milyen helyzetben is vagyunk?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hu-HU" sz="2000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hu-HU" sz="2000" dirty="0" smtClean="0">
                <a:latin typeface="Tahoma" pitchFamily="34" charset="0"/>
                <a:cs typeface="Tahoma" pitchFamily="34" charset="0"/>
              </a:rPr>
              <a:t>Nagyszerű eredmények, de van amire fel kell figyelni:</a:t>
            </a:r>
          </a:p>
          <a:p>
            <a:pPr eaLnBrk="1" hangingPunct="1">
              <a:lnSpc>
                <a:spcPct val="150000"/>
              </a:lnSpc>
            </a:pPr>
            <a:r>
              <a:rPr lang="hu-HU" sz="2000" dirty="0" smtClean="0">
                <a:latin typeface="Tahoma" pitchFamily="34" charset="0"/>
                <a:cs typeface="Tahoma" pitchFamily="34" charset="0"/>
              </a:rPr>
              <a:t>2008-ban markáns jogszabály változások (meddig tart ki?)</a:t>
            </a:r>
          </a:p>
          <a:p>
            <a:pPr eaLnBrk="1" hangingPunct="1">
              <a:lnSpc>
                <a:spcPct val="150000"/>
              </a:lnSpc>
            </a:pPr>
            <a:r>
              <a:rPr lang="hu-HU" sz="2000" dirty="0" smtClean="0">
                <a:latin typeface="Tahoma" pitchFamily="34" charset="0"/>
                <a:cs typeface="Tahoma" pitchFamily="34" charset="0"/>
              </a:rPr>
              <a:t>A saját korábbi helyzetünkhöz mért javulás </a:t>
            </a:r>
          </a:p>
          <a:p>
            <a:pPr eaLnBrk="1" hangingPunct="1">
              <a:lnSpc>
                <a:spcPct val="150000"/>
              </a:lnSpc>
            </a:pPr>
            <a:r>
              <a:rPr lang="hu-HU" sz="2000" dirty="0" smtClean="0">
                <a:latin typeface="Tahoma" pitchFamily="34" charset="0"/>
                <a:cs typeface="Tahoma" pitchFamily="34" charset="0"/>
              </a:rPr>
              <a:t>Nem minden közlekedési mód esetén egyértelmű a javulás</a:t>
            </a:r>
          </a:p>
          <a:p>
            <a:pPr eaLnBrk="1" hangingPunct="1">
              <a:lnSpc>
                <a:spcPct val="150000"/>
              </a:lnSpc>
            </a:pPr>
            <a:r>
              <a:rPr lang="hu-HU" sz="2000" dirty="0" smtClean="0">
                <a:latin typeface="Tahoma" pitchFamily="34" charset="0"/>
                <a:cs typeface="Tahoma" pitchFamily="34" charset="0"/>
              </a:rPr>
              <a:t>Az egyéni felelősségtudat „hiányosságai” (biztonsági eszközök használata)</a:t>
            </a:r>
          </a:p>
          <a:p>
            <a:pPr eaLnBrk="1" hangingPunct="1">
              <a:lnSpc>
                <a:spcPct val="150000"/>
              </a:lnSpc>
            </a:pPr>
            <a:r>
              <a:rPr lang="hu-HU" sz="2000" dirty="0" smtClean="0">
                <a:latin typeface="Tahoma" pitchFamily="34" charset="0"/>
                <a:cs typeface="Tahoma" pitchFamily="34" charset="0"/>
              </a:rPr>
              <a:t>…</a:t>
            </a:r>
          </a:p>
          <a:p>
            <a:pPr eaLnBrk="1" hangingPunct="1">
              <a:lnSpc>
                <a:spcPct val="150000"/>
              </a:lnSpc>
            </a:pPr>
            <a:endParaRPr lang="hu-HU" sz="2000" dirty="0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45057" name="Picture 1" descr="C:\Users\berta\AppData\Local\Microsoft\Windows\Temporary Internet Files\Content.IE5\4KSPAHNL\MC9003612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908720"/>
            <a:ext cx="2333549" cy="18534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987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artalom helye 2"/>
          <p:cNvSpPr>
            <a:spLocks noGrp="1"/>
          </p:cNvSpPr>
          <p:nvPr>
            <p:ph idx="1"/>
          </p:nvPr>
        </p:nvSpPr>
        <p:spPr>
          <a:xfrm>
            <a:off x="1043608" y="620688"/>
            <a:ext cx="4248472" cy="71965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hu-HU" sz="2300" dirty="0" smtClean="0">
                <a:latin typeface="Tahoma" pitchFamily="34" charset="0"/>
                <a:cs typeface="Tahoma" pitchFamily="34" charset="0"/>
              </a:rPr>
              <a:t>Milyen új kihívások várhatók?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endParaRPr lang="hu-HU" sz="2300" dirty="0" smtClean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8371" name="Picture 3" descr="C:\Users\berta\AppData\Local\Microsoft\Windows\Temporary Internet Files\Content.IE5\16XT76O7\MP9003875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124744"/>
            <a:ext cx="2987824" cy="2131314"/>
          </a:xfrm>
          <a:prstGeom prst="rect">
            <a:avLst/>
          </a:prstGeom>
          <a:noFill/>
        </p:spPr>
      </p:pic>
      <p:pic>
        <p:nvPicPr>
          <p:cNvPr id="58372" name="Picture 4" descr="C:\Users\berta\AppData\Local\Microsoft\Windows\Temporary Internet Files\Content.IE5\P3TSP91R\MP90044845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356992"/>
            <a:ext cx="2987824" cy="2987824"/>
          </a:xfrm>
          <a:prstGeom prst="rect">
            <a:avLst/>
          </a:prstGeom>
          <a:noFill/>
        </p:spPr>
      </p:pic>
      <p:sp>
        <p:nvSpPr>
          <p:cNvPr id="8" name="Tartalom helye 2"/>
          <p:cNvSpPr txBox="1">
            <a:spLocks/>
          </p:cNvSpPr>
          <p:nvPr/>
        </p:nvSpPr>
        <p:spPr bwMode="auto">
          <a:xfrm>
            <a:off x="251520" y="1340768"/>
            <a:ext cx="576064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u-HU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Kerékpározás</a:t>
            </a:r>
            <a:r>
              <a:rPr kumimoji="0" lang="hu-HU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terjedésével a balesetszámuk is emelkedhet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kern="0" noProof="0" dirty="0" smtClean="0">
                <a:latin typeface="Tahoma" pitchFamily="34" charset="0"/>
                <a:cs typeface="Tahoma" pitchFamily="34" charset="0"/>
              </a:rPr>
              <a:t>A korábbi markáns jogszabály változások kedvező hatása idővel csökken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kern="0" noProof="0" dirty="0" smtClean="0">
                <a:latin typeface="Tahoma" pitchFamily="34" charset="0"/>
                <a:cs typeface="Tahoma" pitchFamily="34" charset="0"/>
              </a:rPr>
              <a:t>Gazdasági élénkülés növekvő futásteljesítményt és növekvő balesetszámot okozhat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u-HU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Kisebb</a:t>
            </a:r>
            <a:r>
              <a:rPr kumimoji="0" lang="hu-HU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lehetőség van a passzív biztonsági eszközök használatának növelésében</a:t>
            </a:r>
            <a:r>
              <a:rPr kumimoji="0" lang="hu-HU" sz="1400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 (meghaltak számára nézve)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kern="0" dirty="0" smtClean="0">
                <a:latin typeface="Tahoma" pitchFamily="34" charset="0"/>
                <a:cs typeface="Tahoma" pitchFamily="34" charset="0"/>
              </a:rPr>
              <a:t>Öregedő járműpark</a:t>
            </a:r>
            <a:endParaRPr kumimoji="0" lang="hu-HU" b="0" i="0" u="none" strike="noStrike" kern="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u-HU" kern="0" baseline="0" noProof="0" dirty="0" smtClean="0">
                <a:latin typeface="Tahoma" pitchFamily="34" charset="0"/>
                <a:cs typeface="Tahoma" pitchFamily="34" charset="0"/>
              </a:rPr>
              <a:t>Települések közlekedésbiztonsági kérdései</a:t>
            </a:r>
            <a:r>
              <a:rPr lang="hu-HU" kern="0" noProof="0" dirty="0" smtClean="0">
                <a:latin typeface="Tahoma" pitchFamily="34" charset="0"/>
                <a:cs typeface="Tahoma" pitchFamily="34" charset="0"/>
              </a:rPr>
              <a:t> „felértékelődnek”</a:t>
            </a: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u-HU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…</a:t>
            </a:r>
            <a:endParaRPr kumimoji="0" lang="hu-HU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ím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719138"/>
          </a:xfrm>
        </p:spPr>
        <p:txBody>
          <a:bodyPr/>
          <a:lstStyle/>
          <a:p>
            <a:pPr algn="r" eaLnBrk="1" hangingPunct="1"/>
            <a:r>
              <a:rPr lang="hu-HU" sz="2800" dirty="0" smtClean="0">
                <a:solidFill>
                  <a:schemeClr val="accent2"/>
                </a:solidFill>
                <a:latin typeface="Verdana" pitchFamily="34" charset="0"/>
              </a:rPr>
              <a:t>A következő </a:t>
            </a:r>
            <a:r>
              <a:rPr lang="hu-HU" sz="2800" dirty="0" smtClean="0">
                <a:solidFill>
                  <a:schemeClr val="accent2"/>
                </a:solidFill>
                <a:latin typeface="Verdana" pitchFamily="34" charset="0"/>
              </a:rPr>
              <a:t>évek </a:t>
            </a:r>
            <a:r>
              <a:rPr lang="hu-HU" sz="2800" dirty="0" smtClean="0">
                <a:solidFill>
                  <a:schemeClr val="accent2"/>
                </a:solidFill>
                <a:latin typeface="Verdana" pitchFamily="34" charset="0"/>
              </a:rPr>
              <a:t>hangsúlyos elemei</a:t>
            </a:r>
          </a:p>
        </p:txBody>
      </p:sp>
      <p:sp>
        <p:nvSpPr>
          <p:cNvPr id="6" name="Tartalom helye 2"/>
          <p:cNvSpPr txBox="1">
            <a:spLocks/>
          </p:cNvSpPr>
          <p:nvPr/>
        </p:nvSpPr>
        <p:spPr bwMode="auto">
          <a:xfrm>
            <a:off x="539552" y="1340768"/>
            <a:ext cx="82296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hu-H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Növelni kell a járműbiztonsági és infrastruktúrabiztonsági feladatok súlyát (beleértve az információs rendszert is) – </a:t>
            </a:r>
            <a:r>
              <a:rPr kumimoji="0" lang="hu-HU" sz="1600" b="0" i="1" u="none" strike="noStrike" kern="0" cap="none" spc="0" normalizeH="0" baseline="0" noProof="0" dirty="0" smtClean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Tahoma" pitchFamily="34" charset="0"/>
                <a:ea typeface="+mn-ea"/>
                <a:cs typeface="Tahoma" pitchFamily="34" charset="0"/>
              </a:rPr>
              <a:t>biztonság szemléletű műszaki szabályozás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sp>
        <p:nvSpPr>
          <p:cNvPr id="8" name="Tartalom helye 2"/>
          <p:cNvSpPr txBox="1">
            <a:spLocks/>
          </p:cNvSpPr>
          <p:nvPr/>
        </p:nvSpPr>
        <p:spPr bwMode="auto">
          <a:xfrm>
            <a:off x="611560" y="2132856"/>
            <a:ext cx="82296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 typeface="Arial" pitchFamily="34" charset="0"/>
              <a:buChar char="•"/>
              <a:defRPr/>
            </a:pPr>
            <a:r>
              <a:rPr lang="hu-HU" sz="16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Módot kell találni a települések közlekedésbiztonsági kérdéseinek </a:t>
            </a:r>
            <a:r>
              <a:rPr lang="hu-HU" sz="160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megválaszolására –</a:t>
            </a:r>
            <a:r>
              <a:rPr lang="hu-HU" sz="1600" i="1" kern="0" dirty="0" smtClean="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helyi programok, települési stratégiák</a:t>
            </a:r>
            <a:endParaRPr lang="hu-HU" sz="1600" i="1" kern="0" dirty="0">
              <a:solidFill>
                <a:srgbClr val="FF505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sp>
        <p:nvSpPr>
          <p:cNvPr id="9" name="Tartalom helye 2"/>
          <p:cNvSpPr txBox="1">
            <a:spLocks/>
          </p:cNvSpPr>
          <p:nvPr/>
        </p:nvSpPr>
        <p:spPr bwMode="auto">
          <a:xfrm>
            <a:off x="611560" y="2924944"/>
            <a:ext cx="82296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 typeface="Arial" pitchFamily="34" charset="0"/>
              <a:buChar char="•"/>
              <a:defRPr/>
            </a:pPr>
            <a:r>
              <a:rPr lang="hu-HU" sz="1600" dirty="0">
                <a:latin typeface="Tahoma" pitchFamily="34" charset="0"/>
                <a:cs typeface="Tahoma" pitchFamily="34" charset="0"/>
              </a:rPr>
              <a:t>Fokozni kell a szakmai előkészítő </a:t>
            </a:r>
            <a:r>
              <a:rPr lang="hu-HU" sz="1600" dirty="0" smtClean="0">
                <a:latin typeface="Tahoma" pitchFamily="34" charset="0"/>
                <a:cs typeface="Tahoma" pitchFamily="34" charset="0"/>
              </a:rPr>
              <a:t>munkákat, a szakmai párbeszédet (nemzetközi szinten is –</a:t>
            </a:r>
            <a:r>
              <a:rPr lang="hu-HU" sz="1600" i="1" kern="0" dirty="0" smtClean="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 módszertani kutatások, tevékenységek informatikai támogatása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sp>
        <p:nvSpPr>
          <p:cNvPr id="10" name="Tartalom helye 2"/>
          <p:cNvSpPr txBox="1">
            <a:spLocks/>
          </p:cNvSpPr>
          <p:nvPr/>
        </p:nvSpPr>
        <p:spPr bwMode="auto">
          <a:xfrm>
            <a:off x="683568" y="3573016"/>
            <a:ext cx="82296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 typeface="Arial" pitchFamily="34" charset="0"/>
              <a:buChar char="•"/>
              <a:defRPr/>
            </a:pPr>
            <a:r>
              <a:rPr lang="hu-HU" sz="16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Kiemelten, akár önálló </a:t>
            </a:r>
            <a:r>
              <a:rPr lang="hu-HU" sz="160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feladatkörként </a:t>
            </a:r>
            <a:r>
              <a:rPr lang="hu-HU" sz="1600" dirty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kell kezelni a védtelen közlekedők közlekedésbiztonsági </a:t>
            </a:r>
            <a:r>
              <a:rPr lang="hu-HU" sz="160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kérdéseit – </a:t>
            </a:r>
            <a:r>
              <a:rPr lang="hu-HU" sz="1600" i="1" kern="0" dirty="0" smtClean="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gyermekek, kerékpárosok, motorosok, idősek</a:t>
            </a:r>
            <a:endParaRPr lang="hu-HU" sz="1600" i="1" kern="0" dirty="0">
              <a:solidFill>
                <a:srgbClr val="FF505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sp>
        <p:nvSpPr>
          <p:cNvPr id="11" name="Tartalom helye 2"/>
          <p:cNvSpPr txBox="1">
            <a:spLocks/>
          </p:cNvSpPr>
          <p:nvPr/>
        </p:nvSpPr>
        <p:spPr bwMode="auto">
          <a:xfrm>
            <a:off x="611560" y="4221088"/>
            <a:ext cx="82296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 typeface="Arial" pitchFamily="34" charset="0"/>
              <a:buChar char="•"/>
              <a:defRPr/>
            </a:pPr>
            <a:r>
              <a:rPr lang="hu-HU" sz="1600" dirty="0">
                <a:latin typeface="Tahoma" pitchFamily="34" charset="0"/>
                <a:cs typeface="Tahoma" pitchFamily="34" charset="0"/>
              </a:rPr>
              <a:t>Nagyobb hangsúlyt kell helyezni az infrastruktúra oldali passzív biztonsági rendszerekre</a:t>
            </a:r>
            <a:r>
              <a:rPr lang="hu-HU" sz="1600" dirty="0" smtClean="0">
                <a:latin typeface="Tahoma" pitchFamily="34" charset="0"/>
                <a:cs typeface="Tahoma" pitchFamily="34" charset="0"/>
              </a:rPr>
              <a:t>, de még inkább </a:t>
            </a:r>
            <a:r>
              <a:rPr lang="hu-HU" sz="1600" dirty="0">
                <a:latin typeface="Tahoma" pitchFamily="34" charset="0"/>
                <a:cs typeface="Tahoma" pitchFamily="34" charset="0"/>
              </a:rPr>
              <a:t>az aktív biztonsági eszközök használatára, a korszerű technológiák alkalmazására (megelőzés fokozása</a:t>
            </a:r>
            <a:r>
              <a:rPr lang="hu-HU" sz="1600" dirty="0" smtClean="0">
                <a:latin typeface="Tahoma" pitchFamily="34" charset="0"/>
                <a:cs typeface="Tahoma" pitchFamily="34" charset="0"/>
              </a:rPr>
              <a:t>) – </a:t>
            </a:r>
            <a:r>
              <a:rPr lang="hu-HU" sz="1600" i="1" kern="0" dirty="0" smtClean="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ITS, </a:t>
            </a:r>
            <a:r>
              <a:rPr lang="hu-HU" sz="1600" i="1" kern="0" dirty="0" err="1" smtClean="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e-Call</a:t>
            </a:r>
            <a:endParaRPr lang="hu-HU" sz="1600" i="1" kern="0" dirty="0">
              <a:solidFill>
                <a:srgbClr val="FF505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sp>
        <p:nvSpPr>
          <p:cNvPr id="12" name="Tartalom helye 2"/>
          <p:cNvSpPr txBox="1">
            <a:spLocks/>
          </p:cNvSpPr>
          <p:nvPr/>
        </p:nvSpPr>
        <p:spPr bwMode="auto">
          <a:xfrm>
            <a:off x="539552" y="6021288"/>
            <a:ext cx="82296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 typeface="Arial" pitchFamily="34" charset="0"/>
              <a:buChar char="•"/>
              <a:defRPr/>
            </a:pPr>
            <a:r>
              <a:rPr lang="hu-HU" sz="1600" dirty="0">
                <a:latin typeface="Tahoma" pitchFamily="34" charset="0"/>
                <a:cs typeface="Tahoma" pitchFamily="34" charset="0"/>
              </a:rPr>
              <a:t>Szorosabb kapcsolat kell az </a:t>
            </a:r>
            <a:r>
              <a:rPr lang="hu-HU" sz="1600" dirty="0" smtClean="0">
                <a:latin typeface="Tahoma" pitchFamily="34" charset="0"/>
                <a:cs typeface="Tahoma" pitchFamily="34" charset="0"/>
              </a:rPr>
              <a:t>egészségüggyel –</a:t>
            </a:r>
            <a:r>
              <a:rPr lang="hu-HU" sz="1600" i="1" dirty="0" smtClean="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 korházba jutás, közös adatbázisok</a:t>
            </a:r>
            <a:endParaRPr kumimoji="0" lang="hu-HU" sz="1600" b="0" i="1" u="none" strike="noStrike" kern="0" cap="none" spc="0" normalizeH="0" baseline="0" noProof="0" dirty="0" smtClean="0">
              <a:ln>
                <a:noFill/>
              </a:ln>
              <a:solidFill>
                <a:srgbClr val="FF505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  <p:sp>
        <p:nvSpPr>
          <p:cNvPr id="13" name="Tartalom helye 2"/>
          <p:cNvSpPr txBox="1">
            <a:spLocks/>
          </p:cNvSpPr>
          <p:nvPr/>
        </p:nvSpPr>
        <p:spPr bwMode="auto">
          <a:xfrm>
            <a:off x="539552" y="5157192"/>
            <a:ext cx="815759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buFont typeface="Arial" pitchFamily="34" charset="0"/>
              <a:buChar char="•"/>
              <a:defRPr/>
            </a:pPr>
            <a:r>
              <a:rPr lang="hu-HU" sz="1600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 Szabályismeret és szabálykövetés növelése a szabályozás, az ellenőrzési  rendszer és a felkészítés fejlesztésével – </a:t>
            </a:r>
            <a:r>
              <a:rPr lang="hu-HU" sz="1600" i="1" kern="0" dirty="0" smtClean="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biztonság szemléletű szabályozás és körszerű ellenőrzési gyakorlat, </a:t>
            </a:r>
            <a:r>
              <a:rPr lang="hu-HU" sz="1600" i="1" kern="0" dirty="0" smtClean="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gépjárművezető képzés, Élet </a:t>
            </a:r>
            <a:r>
              <a:rPr lang="hu-HU" sz="1600" i="1" kern="0" dirty="0" smtClean="0">
                <a:solidFill>
                  <a:srgbClr val="FF5050"/>
                </a:solidFill>
                <a:latin typeface="Tahoma" pitchFamily="34" charset="0"/>
                <a:cs typeface="Tahoma" pitchFamily="34" charset="0"/>
              </a:rPr>
              <a:t>Úton program</a:t>
            </a:r>
            <a:endParaRPr lang="hu-HU" sz="1600" i="1" kern="0" dirty="0">
              <a:solidFill>
                <a:srgbClr val="FF505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lang="hu-HU" sz="1600" i="1" kern="0" dirty="0" smtClean="0">
              <a:solidFill>
                <a:srgbClr val="FF5050"/>
              </a:solidFill>
              <a:latin typeface="Tahoma" pitchFamily="34" charset="0"/>
              <a:cs typeface="Tahoma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ahoma" pitchFamily="34" charset="0"/>
              <a:ea typeface="+mn-ea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artalom helye 2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417671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hu-HU" dirty="0" smtClean="0">
                <a:latin typeface="Tahoma" pitchFamily="34" charset="0"/>
                <a:cs typeface="Tahoma" pitchFamily="34" charset="0"/>
              </a:rPr>
              <a:t>Köszönöm megtisztelő figyelmüket!</a:t>
            </a:r>
          </a:p>
          <a:p>
            <a:pPr marL="0" indent="0" algn="ctr" eaLnBrk="1" hangingPunct="1">
              <a:buFontTx/>
              <a:buNone/>
            </a:pPr>
            <a:endParaRPr lang="hu-HU" sz="2300" dirty="0" smtClean="0">
              <a:latin typeface="Tahoma" pitchFamily="34" charset="0"/>
              <a:cs typeface="Tahoma" pitchFamily="34" charset="0"/>
            </a:endParaRPr>
          </a:p>
          <a:p>
            <a:pPr marL="0" indent="0" algn="ctr" eaLnBrk="1" hangingPunct="1">
              <a:buFontTx/>
              <a:buNone/>
            </a:pPr>
            <a:endParaRPr lang="hu-HU" sz="2300" dirty="0" smtClean="0">
              <a:latin typeface="Tahoma" pitchFamily="34" charset="0"/>
              <a:cs typeface="Tahoma" pitchFamily="34" charset="0"/>
            </a:endParaRPr>
          </a:p>
          <a:p>
            <a:pPr marL="0" indent="0" algn="ctr" eaLnBrk="1" hangingPunct="1">
              <a:buFontTx/>
              <a:buNone/>
            </a:pPr>
            <a:endParaRPr lang="hu-HU" sz="2300" dirty="0" smtClean="0">
              <a:latin typeface="Tahoma" pitchFamily="34" charset="0"/>
              <a:cs typeface="Tahoma" pitchFamily="34" charset="0"/>
            </a:endParaRPr>
          </a:p>
          <a:p>
            <a:pPr marL="0" indent="0" algn="ctr" eaLnBrk="1" hangingPunct="1">
              <a:buFontTx/>
              <a:buNone/>
            </a:pPr>
            <a:r>
              <a:rPr lang="hu-HU" sz="2800" u="sng" dirty="0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berta@</a:t>
            </a:r>
            <a:r>
              <a:rPr lang="hu-HU" sz="2800" u="sng" dirty="0" err="1" smtClean="0">
                <a:solidFill>
                  <a:srgbClr val="0070C0"/>
                </a:solidFill>
                <a:latin typeface="Tahoma" pitchFamily="34" charset="0"/>
                <a:cs typeface="Tahoma" pitchFamily="34" charset="0"/>
              </a:rPr>
              <a:t>kti.hu</a:t>
            </a:r>
            <a:endParaRPr lang="hu-HU" sz="2800" u="sng" dirty="0" smtClean="0">
              <a:solidFill>
                <a:srgbClr val="0070C0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7556318"/>
              </p:ext>
            </p:extLst>
          </p:nvPr>
        </p:nvGraphicFramePr>
        <p:xfrm>
          <a:off x="373819" y="640783"/>
          <a:ext cx="8538673" cy="6028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Egyenes összekötő 6"/>
          <p:cNvCxnSpPr/>
          <p:nvPr/>
        </p:nvCxnSpPr>
        <p:spPr bwMode="auto">
          <a:xfrm flipV="1">
            <a:off x="7915581" y="1168284"/>
            <a:ext cx="0" cy="519964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Egyenes összekötő nyíllal 8"/>
          <p:cNvCxnSpPr/>
          <p:nvPr/>
        </p:nvCxnSpPr>
        <p:spPr bwMode="auto">
          <a:xfrm>
            <a:off x="5639334" y="1771142"/>
            <a:ext cx="2134668" cy="8289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Egyenes összekötő nyíllal 10"/>
          <p:cNvCxnSpPr/>
          <p:nvPr/>
        </p:nvCxnSpPr>
        <p:spPr bwMode="auto">
          <a:xfrm>
            <a:off x="5671741" y="4107215"/>
            <a:ext cx="2134668" cy="56845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Egyenes összekötő nyíllal 11"/>
          <p:cNvCxnSpPr/>
          <p:nvPr/>
        </p:nvCxnSpPr>
        <p:spPr bwMode="auto">
          <a:xfrm>
            <a:off x="5497023" y="5496122"/>
            <a:ext cx="2418559" cy="1935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400126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eaLnBrk="1" hangingPunct="1"/>
            <a:r>
              <a:rPr lang="hu-HU" altLang="hu-HU" sz="20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 k</a:t>
            </a:r>
            <a:r>
              <a:rPr lang="hu-HU" altLang="hu-HU" sz="2000" b="1" dirty="0">
                <a:solidFill>
                  <a:schemeClr val="tx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ö</a:t>
            </a:r>
            <a:r>
              <a:rPr lang="hu-HU" altLang="hu-HU" sz="20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lang="hu-HU" altLang="hu-HU" sz="2000" b="1" dirty="0">
                <a:solidFill>
                  <a:schemeClr val="tx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ú</a:t>
            </a:r>
            <a:r>
              <a:rPr lang="hu-HU" altLang="hu-HU" sz="20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ti </a:t>
            </a:r>
            <a:r>
              <a:rPr lang="hu-HU" altLang="hu-HU" sz="2000" b="1" dirty="0">
                <a:solidFill>
                  <a:schemeClr val="tx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lang="hu-HU" altLang="hu-HU" sz="20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 szem</a:t>
            </a:r>
            <a:r>
              <a:rPr lang="hu-HU" altLang="hu-HU" sz="2000" b="1" dirty="0">
                <a:solidFill>
                  <a:schemeClr val="tx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lang="hu-HU" altLang="hu-HU" sz="20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lyi biztons</a:t>
            </a:r>
            <a:r>
              <a:rPr lang="hu-HU" altLang="hu-HU" sz="2000" b="1" dirty="0">
                <a:solidFill>
                  <a:schemeClr val="tx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lang="hu-HU" altLang="hu-HU" sz="20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 k</a:t>
            </a:r>
            <a:r>
              <a:rPr lang="hu-HU" altLang="hu-HU" sz="2000" b="1" dirty="0">
                <a:solidFill>
                  <a:schemeClr val="tx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ö</a:t>
            </a:r>
            <a:r>
              <a:rPr lang="hu-HU" altLang="hu-HU" sz="20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</a:t>
            </a:r>
            <a:r>
              <a:rPr lang="hu-HU" altLang="hu-HU" sz="2000" b="1" dirty="0">
                <a:solidFill>
                  <a:schemeClr val="tx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ö</a:t>
            </a:r>
            <a:r>
              <a:rPr lang="hu-HU" altLang="hu-HU" sz="20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tti kapcsolat (elm</a:t>
            </a:r>
            <a:r>
              <a:rPr lang="hu-HU" altLang="hu-HU" sz="2000" b="1" dirty="0">
                <a:solidFill>
                  <a:schemeClr val="tx1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lang="hu-HU" altLang="hu-HU" sz="20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leti modell)</a:t>
            </a:r>
            <a:r>
              <a:rPr lang="hu-HU" altLang="hu-H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hu-HU" altLang="hu-H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hu-HU" altLang="hu-H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Forrás: </a:t>
            </a:r>
            <a:r>
              <a:rPr lang="hu-HU" altLang="hu-HU" sz="2000" b="1" dirty="0" err="1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Trinca</a:t>
            </a:r>
            <a:r>
              <a:rPr lang="hu-HU" altLang="hu-H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et </a:t>
            </a:r>
            <a:r>
              <a:rPr lang="hu-HU" altLang="hu-HU" sz="2000" b="1" dirty="0" err="1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al</a:t>
            </a:r>
            <a:r>
              <a:rPr lang="hu-HU" altLang="hu-H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., 1988.</a:t>
            </a:r>
            <a:r>
              <a:rPr lang="hu-HU" altLang="hu-HU" sz="20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7" name="Csoportba foglalás 36"/>
          <p:cNvGrpSpPr>
            <a:grpSpLocks/>
          </p:cNvGrpSpPr>
          <p:nvPr/>
        </p:nvGrpSpPr>
        <p:grpSpPr bwMode="auto">
          <a:xfrm>
            <a:off x="417945" y="1766737"/>
            <a:ext cx="8384608" cy="4531430"/>
            <a:chOff x="0" y="0"/>
            <a:chExt cx="51133" cy="32333"/>
          </a:xfrm>
        </p:grpSpPr>
        <p:pic>
          <p:nvPicPr>
            <p:cNvPr id="8" name="Kép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1133" cy="323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9" name="Group 2"/>
            <p:cNvGrpSpPr>
              <a:grpSpLocks/>
            </p:cNvGrpSpPr>
            <p:nvPr/>
          </p:nvGrpSpPr>
          <p:grpSpPr bwMode="auto">
            <a:xfrm>
              <a:off x="3812" y="438"/>
              <a:ext cx="45790" cy="31232"/>
              <a:chOff x="82" y="0"/>
              <a:chExt cx="45789" cy="31232"/>
            </a:xfrm>
          </p:grpSpPr>
          <p:sp>
            <p:nvSpPr>
              <p:cNvPr id="10" name="Szövegdoboz 2"/>
              <p:cNvSpPr txBox="1">
                <a:spLocks noChangeArrowheads="1"/>
              </p:cNvSpPr>
              <p:nvPr/>
            </p:nvSpPr>
            <p:spPr bwMode="auto">
              <a:xfrm>
                <a:off x="82" y="0"/>
                <a:ext cx="23259" cy="24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halálos </a:t>
                </a:r>
                <a:r>
                  <a:rPr kumimoji="0" lang="hu-HU" altLang="hu-H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sérült</a:t>
                </a:r>
                <a:r>
                  <a:rPr kumimoji="0" lang="hu-HU" altLang="hu-HU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/ </a:t>
                </a:r>
                <a:r>
                  <a:rPr kumimoji="0" lang="hu-HU" altLang="hu-H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100.000</a:t>
                </a:r>
                <a:r>
                  <a:rPr kumimoji="0" lang="hu-HU" altLang="hu-HU" sz="1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 </a:t>
                </a:r>
                <a:r>
                  <a:rPr kumimoji="0" lang="hu-HU" altLang="hu-H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lakos</a:t>
                </a:r>
                <a:endParaRPr kumimoji="0" lang="hu-HU" altLang="hu-H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Szövegdoboz 2"/>
              <p:cNvSpPr txBox="1">
                <a:spLocks noChangeArrowheads="1"/>
              </p:cNvSpPr>
              <p:nvPr/>
            </p:nvSpPr>
            <p:spPr bwMode="auto">
              <a:xfrm>
                <a:off x="21139" y="3365"/>
                <a:ext cx="23786" cy="1713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Észak-Európa országai</a:t>
                </a:r>
                <a:endParaRPr kumimoji="0" lang="hu-HU" altLang="hu-H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Közép- és Dél-Európa egy része</a:t>
                </a:r>
                <a:endParaRPr kumimoji="0" lang="hu-HU" altLang="hu-H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Közép-Európa</a:t>
                </a:r>
                <a:endParaRPr kumimoji="0" lang="hu-HU" altLang="hu-H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Közép- és Dél-Európa egy része</a:t>
                </a:r>
                <a:endParaRPr kumimoji="0" lang="hu-HU" altLang="hu-H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Egyes fejlődő országok</a:t>
                </a:r>
                <a:endParaRPr kumimoji="0" lang="hu-HU" altLang="hu-HU" sz="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0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Egyes fejlődő országok</a:t>
                </a:r>
                <a:endParaRPr kumimoji="0" lang="hu-HU" altLang="hu-H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Szövegdoboz 2"/>
              <p:cNvSpPr txBox="1">
                <a:spLocks noChangeArrowheads="1"/>
              </p:cNvSpPr>
              <p:nvPr/>
            </p:nvSpPr>
            <p:spPr bwMode="auto">
              <a:xfrm>
                <a:off x="22605" y="28816"/>
                <a:ext cx="23266" cy="24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hu-HU" altLang="hu-HU" sz="16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ea typeface="Times New Roman" pitchFamily="18" charset="0"/>
                    <a:cs typeface="Times New Roman" pitchFamily="18" charset="0"/>
                  </a:rPr>
                  <a:t>halálos sérült / 10.000 jármű</a:t>
                </a:r>
                <a:endParaRPr kumimoji="0" lang="hu-HU" altLang="hu-HU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482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ím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z="2000" b="1" dirty="0"/>
              <a:t>Az európai országok jelenlegi helyzete a </a:t>
            </a:r>
            <a:r>
              <a:rPr lang="hu-HU" sz="2000" b="1" dirty="0" err="1"/>
              <a:t>Trinca</a:t>
            </a:r>
            <a:r>
              <a:rPr lang="hu-HU" sz="2000" b="1" dirty="0"/>
              <a:t> modell </a:t>
            </a:r>
            <a:r>
              <a:rPr lang="hu-HU" sz="2000" b="1" dirty="0" err="1"/>
              <a:t>alpján</a:t>
            </a:r>
            <a:r>
              <a:rPr lang="hu-HU" sz="2000" b="1" dirty="0"/>
              <a:t> (2010-2011</a:t>
            </a:r>
            <a:r>
              <a:rPr lang="hu-HU" sz="2000" b="1" dirty="0" smtClean="0"/>
              <a:t>). Forrás</a:t>
            </a:r>
            <a:r>
              <a:rPr lang="hu-HU" sz="2000" b="1" dirty="0"/>
              <a:t>: P. Holló, 2013.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alt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Csoportba foglalás 32"/>
          <p:cNvGrpSpPr>
            <a:grpSpLocks/>
          </p:cNvGrpSpPr>
          <p:nvPr/>
        </p:nvGrpSpPr>
        <p:grpSpPr bwMode="auto">
          <a:xfrm>
            <a:off x="1979712" y="1473845"/>
            <a:ext cx="4320496" cy="4659610"/>
            <a:chOff x="0" y="0"/>
            <a:chExt cx="22315" cy="32186"/>
          </a:xfrm>
        </p:grpSpPr>
        <p:pic>
          <p:nvPicPr>
            <p:cNvPr id="33" name="Kép 42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82" b="-166"/>
            <a:stretch>
              <a:fillRect/>
            </a:stretch>
          </p:blipFill>
          <p:spPr bwMode="auto">
            <a:xfrm>
              <a:off x="0" y="0"/>
              <a:ext cx="21140" cy="321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Szövegdoboz 2"/>
            <p:cNvSpPr txBox="1">
              <a:spLocks noChangeArrowheads="1"/>
            </p:cNvSpPr>
            <p:nvPr/>
          </p:nvSpPr>
          <p:spPr bwMode="auto">
            <a:xfrm>
              <a:off x="4242" y="24871"/>
              <a:ext cx="16891" cy="45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altLang="hu-H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X tengely:</a:t>
              </a:r>
              <a:endParaRPr kumimoji="0" lang="hu-HU" altLang="hu-H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altLang="hu-H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halálos sérült / 10.000 jármű</a:t>
              </a:r>
              <a:endParaRPr kumimoji="0" lang="hu-HU" altLang="hu-H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Szövegdoboz 2"/>
            <p:cNvSpPr txBox="1">
              <a:spLocks noChangeArrowheads="1"/>
            </p:cNvSpPr>
            <p:nvPr/>
          </p:nvSpPr>
          <p:spPr bwMode="auto">
            <a:xfrm>
              <a:off x="4169" y="731"/>
              <a:ext cx="18146" cy="387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altLang="hu-H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Y tengely: halálos sérült / 100.000 lakos</a:t>
              </a:r>
              <a:endParaRPr kumimoji="0" lang="hu-HU" altLang="hu-H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0" y="3803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altLang="hu-H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hu-HU" altLang="hu-H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hu-HU" alt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Ellipszis 14"/>
          <p:cNvSpPr/>
          <p:nvPr/>
        </p:nvSpPr>
        <p:spPr>
          <a:xfrm>
            <a:off x="2627784" y="4653136"/>
            <a:ext cx="936104" cy="60506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7" name="Egyenes összekötő nyíllal 16"/>
          <p:cNvCxnSpPr/>
          <p:nvPr/>
        </p:nvCxnSpPr>
        <p:spPr>
          <a:xfrm flipH="1" flipV="1">
            <a:off x="3779912" y="4005065"/>
            <a:ext cx="3312368" cy="1397150"/>
          </a:xfrm>
          <a:prstGeom prst="straightConnector1">
            <a:avLst/>
          </a:prstGeom>
          <a:ln w="222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56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59"/>
          <a:stretch/>
        </p:blipFill>
        <p:spPr>
          <a:xfrm>
            <a:off x="916519" y="764704"/>
            <a:ext cx="7310962" cy="587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01" r="36940" b="7519"/>
          <a:stretch/>
        </p:blipFill>
        <p:spPr>
          <a:xfrm>
            <a:off x="2555776" y="586"/>
            <a:ext cx="3816424" cy="657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98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7" b="6667"/>
          <a:stretch/>
        </p:blipFill>
        <p:spPr>
          <a:xfrm>
            <a:off x="18255" y="620688"/>
            <a:ext cx="9093833" cy="5616624"/>
          </a:xfrm>
          <a:prstGeom prst="rect">
            <a:avLst/>
          </a:prstGeom>
        </p:spPr>
      </p:pic>
      <p:sp>
        <p:nvSpPr>
          <p:cNvPr id="3" name="Lekerekített téglalap 2"/>
          <p:cNvSpPr/>
          <p:nvPr/>
        </p:nvSpPr>
        <p:spPr>
          <a:xfrm>
            <a:off x="6804248" y="3933056"/>
            <a:ext cx="23078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err="1" smtClean="0">
                <a:solidFill>
                  <a:schemeClr val="accent2">
                    <a:lumMod val="50000"/>
                  </a:schemeClr>
                </a:solidFill>
              </a:rPr>
              <a:t>Közlekedésbizton-ság</a:t>
            </a:r>
            <a:r>
              <a:rPr lang="hu-HU" dirty="0" smtClean="0">
                <a:solidFill>
                  <a:schemeClr val="accent2">
                    <a:lumMod val="50000"/>
                  </a:schemeClr>
                </a:solidFill>
              </a:rPr>
              <a:t> javulása</a:t>
            </a:r>
            <a:endParaRPr lang="hu-H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46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2"/>
          <a:stretch/>
        </p:blipFill>
        <p:spPr>
          <a:xfrm>
            <a:off x="683568" y="692696"/>
            <a:ext cx="7838317" cy="5950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7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695</Words>
  <Application>Microsoft Office PowerPoint</Application>
  <PresentationFormat>Diavetítés a képernyőre (4:3 oldalarány)</PresentationFormat>
  <Paragraphs>109</Paragraphs>
  <Slides>25</Slides>
  <Notes>3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26" baseType="lpstr">
      <vt:lpstr>Alapértelmezett terv</vt:lpstr>
      <vt:lpstr>Közúti közlekedésbiztonsági helyzetkép</vt:lpstr>
      <vt:lpstr>PowerPoint bemutató</vt:lpstr>
      <vt:lpstr>PowerPoint bemutató</vt:lpstr>
      <vt:lpstr>A közúti és személyi biztonság közötti kapcsolat (elméleti modell) Forrás: Trinca et al., 1988. </vt:lpstr>
      <vt:lpstr>Az európai országok jelenlegi helyzete a Trinca modell alpján (2010-2011). Forrás: P. Holló, 2013.</vt:lpstr>
      <vt:lpstr>PowerPoint bemutató</vt:lpstr>
      <vt:lpstr>PowerPoint bemutató</vt:lpstr>
      <vt:lpstr>PowerPoint bemutató</vt:lpstr>
      <vt:lpstr>PowerPoint bemutató</vt:lpstr>
      <vt:lpstr>PowerPoint bemutató</vt:lpstr>
      <vt:lpstr>Biztonsági eszközök használata – övviselési arány</vt:lpstr>
      <vt:lpstr>Biztonsági eszközök használata – övviselési arány</vt:lpstr>
      <vt:lpstr>PowerPoint bemutató</vt:lpstr>
      <vt:lpstr>PowerPoint bemutató</vt:lpstr>
      <vt:lpstr>PowerPoint bemutató</vt:lpstr>
      <vt:lpstr>Milyen helyzetben vagyunk?</vt:lpstr>
      <vt:lpstr>PowerPoint bemutató</vt:lpstr>
      <vt:lpstr>PowerPoint bemutató</vt:lpstr>
      <vt:lpstr>Kapcsolat az európai programalkotással</vt:lpstr>
      <vt:lpstr>PowerPoint bemutató</vt:lpstr>
      <vt:lpstr>PowerPoint bemutató</vt:lpstr>
      <vt:lpstr>PowerPoint bemutató</vt:lpstr>
      <vt:lpstr>PowerPoint bemutató</vt:lpstr>
      <vt:lpstr>A következő évek hangsúlyos elemei</vt:lpstr>
      <vt:lpstr>PowerPoint bemutató</vt:lpstr>
    </vt:vector>
  </TitlesOfParts>
  <Company>KTI KHT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kormendy</dc:creator>
  <cp:lastModifiedBy>Berta Tamás</cp:lastModifiedBy>
  <cp:revision>84</cp:revision>
  <dcterms:created xsi:type="dcterms:W3CDTF">2008-08-14T06:51:52Z</dcterms:created>
  <dcterms:modified xsi:type="dcterms:W3CDTF">2014-09-25T05:22:32Z</dcterms:modified>
</cp:coreProperties>
</file>