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45" r:id="rId2"/>
    <p:sldId id="326" r:id="rId3"/>
    <p:sldId id="319" r:id="rId4"/>
    <p:sldId id="318" r:id="rId5"/>
    <p:sldId id="322" r:id="rId6"/>
    <p:sldId id="323" r:id="rId7"/>
    <p:sldId id="324" r:id="rId8"/>
    <p:sldId id="347" r:id="rId9"/>
    <p:sldId id="348" r:id="rId10"/>
    <p:sldId id="349" r:id="rId11"/>
    <p:sldId id="350" r:id="rId12"/>
    <p:sldId id="327" r:id="rId13"/>
    <p:sldId id="328" r:id="rId14"/>
    <p:sldId id="329" r:id="rId15"/>
    <p:sldId id="339" r:id="rId16"/>
    <p:sldId id="330" r:id="rId17"/>
    <p:sldId id="331" r:id="rId18"/>
    <p:sldId id="332" r:id="rId19"/>
    <p:sldId id="334" r:id="rId20"/>
    <p:sldId id="333" r:id="rId21"/>
    <p:sldId id="335" r:id="rId22"/>
    <p:sldId id="336" r:id="rId23"/>
    <p:sldId id="337" r:id="rId24"/>
    <p:sldId id="338" r:id="rId25"/>
    <p:sldId id="340" r:id="rId26"/>
    <p:sldId id="341" r:id="rId27"/>
    <p:sldId id="342" r:id="rId28"/>
    <p:sldId id="351" r:id="rId29"/>
    <p:sldId id="343" r:id="rId30"/>
    <p:sldId id="344" r:id="rId31"/>
    <p:sldId id="346" r:id="rId32"/>
  </p:sldIdLst>
  <p:sldSz cx="9144000" cy="6858000" type="screen4x3"/>
  <p:notesSz cx="6797675" cy="9926638"/>
  <p:defaultTextStyle>
    <a:defPPr>
      <a:defRPr lang="hu-H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0" autoAdjust="0"/>
    <p:restoredTop sz="81919" autoAdjust="0"/>
  </p:normalViewPr>
  <p:slideViewPr>
    <p:cSldViewPr>
      <p:cViewPr varScale="1">
        <p:scale>
          <a:sx n="59" d="100"/>
          <a:sy n="59" d="100"/>
        </p:scale>
        <p:origin x="-16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3599335A-2E64-45EC-A243-882BFBFB8EBF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EC9D94F2-0761-4149-A295-B648390E45A5}" type="slidenum">
              <a:rPr lang="hu-HU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0DAC60F-2FA3-4205-AB43-CB6D805F1739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noProof="0" smtClean="0"/>
              <a:t>Mintaszöveg szerkesztése</a:t>
            </a:r>
          </a:p>
          <a:p>
            <a:pPr lvl="1"/>
            <a:r>
              <a:rPr lang="hu-HU" noProof="0" smtClean="0"/>
              <a:t>Második szint</a:t>
            </a:r>
          </a:p>
          <a:p>
            <a:pPr lvl="2"/>
            <a:r>
              <a:rPr lang="hu-HU" noProof="0" smtClean="0"/>
              <a:t>Harmadik szint</a:t>
            </a:r>
          </a:p>
          <a:p>
            <a:pPr lvl="3"/>
            <a:r>
              <a:rPr lang="hu-HU" noProof="0" smtClean="0"/>
              <a:t>Negyedik szint</a:t>
            </a:r>
          </a:p>
          <a:p>
            <a:pPr lvl="4"/>
            <a:r>
              <a:rPr lang="hu-HU" noProof="0" smtClean="0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D98F86AF-43E4-4091-886C-99D8AD225FFE}" type="slidenum">
              <a:rPr lang="hu-HU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6148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E516345-5BB5-4935-AD79-A28AFC8E803C}" type="slidenum">
              <a:rPr lang="hu-HU" altLang="en-US"/>
              <a:pPr/>
              <a:t>3</a:t>
            </a:fld>
            <a:endParaRPr lang="hu-H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/>
          </a:p>
        </p:txBody>
      </p:sp>
      <p:sp>
        <p:nvSpPr>
          <p:cNvPr id="8196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C1D741-9FE4-44F9-B98F-228A6ADB15F3}" type="slidenum">
              <a:rPr lang="hu-HU" altLang="en-US"/>
              <a:pPr/>
              <a:t>4</a:t>
            </a:fld>
            <a:endParaRPr lang="hu-H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  <p:sp>
        <p:nvSpPr>
          <p:cNvPr id="10244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851942-2C70-4602-8243-745843B2B55B}" type="slidenum">
              <a:rPr lang="hu-HU" altLang="en-US"/>
              <a:pPr/>
              <a:t>5</a:t>
            </a:fld>
            <a:endParaRPr lang="hu-H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u-HU" altLang="hu-HU" smtClean="0"/>
          </a:p>
        </p:txBody>
      </p:sp>
      <p:sp>
        <p:nvSpPr>
          <p:cNvPr id="12292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448C49E-A158-43A4-A475-9818684C7126}" type="slidenum">
              <a:rPr lang="hu-HU" altLang="hu-HU"/>
              <a:pPr/>
              <a:t>6</a:t>
            </a:fld>
            <a:endParaRPr lang="hu-HU" alt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u-HU" altLang="hu-HU" smtClean="0"/>
          </a:p>
        </p:txBody>
      </p:sp>
      <p:sp>
        <p:nvSpPr>
          <p:cNvPr id="14340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C07FB2-0BC7-4712-8AC0-2E5D2CA1CBB8}" type="slidenum">
              <a:rPr lang="hu-HU" altLang="hu-HU"/>
              <a:pPr/>
              <a:t>7</a:t>
            </a:fld>
            <a:endParaRPr lang="hu-HU" alt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u-HU" altLang="hu-HU" smtClean="0"/>
          </a:p>
        </p:txBody>
      </p:sp>
      <p:sp>
        <p:nvSpPr>
          <p:cNvPr id="18436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1B50994-7BD1-4269-AFF3-3640FADCB307}" type="slidenum">
              <a:rPr lang="hu-HU" altLang="hu-HU"/>
              <a:pPr/>
              <a:t>9</a:t>
            </a:fld>
            <a:endParaRPr lang="hu-HU" alt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hu-HU" altLang="hu-HU" smtClean="0"/>
          </a:p>
        </p:txBody>
      </p:sp>
      <p:sp>
        <p:nvSpPr>
          <p:cNvPr id="26628" name="Dia számának hely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E9C07F7-592E-441B-B7AC-259B0E132C32}" type="slidenum">
              <a:rPr lang="hu-HU" altLang="hu-HU"/>
              <a:pPr/>
              <a:t>16</a:t>
            </a:fld>
            <a:endParaRPr lang="hu-HU" alt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E6BB7-42B9-4665-BB6A-9DDA50CFBBDA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083A0-04A9-4A2E-AD71-BAD16874D637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5F4AC-8DD3-4D69-9FB3-FC86299FA1D6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03E1B-1AD0-480A-B176-2FD996142566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D3AD6-969F-4E64-A5F3-74CA4A1F0B97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77744C-3A30-40E0-8352-534BD64FC2B7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4009C-5551-4912-B1E1-BEB2443D5FDC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851BA-F421-4039-B88D-906AF208A602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EFCB1-355F-4D8A-9B3A-A8CBC8817D04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C81421-CEF5-432C-A81E-DB3A8011CC42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80BEA-8F05-403B-866E-07AC6BCC81E7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AEEE5-27EA-40EA-8557-21D231C5FD13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2A292-AB97-4BD0-9211-76876D83BCA4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8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239D01-76FD-4F0F-8918-F76A430F0130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2A6C7-F0A9-4E70-AC5E-CF373501F203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4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E2203-B671-45DE-8C72-0E44DA7E061B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3B41E-E7C5-418A-9DB8-8E2CBCF33A56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3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D8B685-B3FB-463B-A1D0-F33FA7F9A133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73F61-7D44-459E-A421-ABDDE5829C65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CD8F0-2CD9-468B-A695-152ACB90E6B8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u-HU" noProof="0" smtClean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0E64A-109B-40E3-8BE2-BB8A06A902BF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6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44202-C1CF-4A02-8B03-3C3632C186AD}" type="slidenum">
              <a:rPr lang="hu-HU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Cím hely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 smtClean="0"/>
              <a:t>Mintacím szerkesztése</a:t>
            </a:r>
          </a:p>
        </p:txBody>
      </p:sp>
      <p:sp>
        <p:nvSpPr>
          <p:cNvPr id="1027" name="Szöveg hely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en-US" smtClean="0"/>
              <a:t>Mintaszöveg szerkesztése</a:t>
            </a:r>
          </a:p>
          <a:p>
            <a:pPr lvl="1"/>
            <a:r>
              <a:rPr lang="hu-HU" altLang="en-US" smtClean="0"/>
              <a:t>Második szint</a:t>
            </a:r>
          </a:p>
          <a:p>
            <a:pPr lvl="2"/>
            <a:r>
              <a:rPr lang="hu-HU" altLang="en-US" smtClean="0"/>
              <a:t>Harmadik szint</a:t>
            </a:r>
          </a:p>
          <a:p>
            <a:pPr lvl="3"/>
            <a:r>
              <a:rPr lang="hu-HU" altLang="en-US" smtClean="0"/>
              <a:t>Negyedik szint</a:t>
            </a:r>
          </a:p>
          <a:p>
            <a:pPr lvl="4"/>
            <a:r>
              <a:rPr lang="hu-HU" altLang="en-US" smtClean="0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764B3A-9098-42D3-BC82-A448F33A45FA}" type="datetimeFigureOut">
              <a:rPr lang="hu-HU"/>
              <a:pPr>
                <a:defRPr/>
              </a:pPr>
              <a:t>2014.09.11.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204CB8-EA09-4842-9C56-E64CDD4D9D40}" type="slidenum">
              <a:rPr lang="hu-HU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Krist&#243;f%20el&#337;ad&#225;sa\airtraffic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4.jpg@01CFCB66.E6BAD3A0" TargetMode="External"/><Relationship Id="rId5" Type="http://schemas.openxmlformats.org/officeDocument/2006/relationships/image" Target="../media/image28.jpeg"/><Relationship Id="rId4" Type="http://schemas.openxmlformats.org/officeDocument/2006/relationships/image" Target="cid:image001.jpg@01CFCB66.4A9400F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cid:image001.jpg@01CFC8E4.E56C1C40" TargetMode="External"/><Relationship Id="rId5" Type="http://schemas.openxmlformats.org/officeDocument/2006/relationships/image" Target="../media/image35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diagram1.xls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mailto:Sztojanovits.kristof@itthon.hu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Excel_diagram2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Excel_diagram3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diagram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4099" name="Kép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0513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1844675"/>
            <a:ext cx="6400800" cy="88582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hu-HU" sz="4800" dirty="0" smtClean="0"/>
              <a:t>Turizmus és közlekedés</a:t>
            </a:r>
            <a:endParaRPr lang="hu-H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127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Sikerek: új járatok Budapesten/Budapestről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9459" name="Tartalom helye 2"/>
          <p:cNvSpPr>
            <a:spLocks noGrp="1"/>
          </p:cNvSpPr>
          <p:nvPr>
            <p:ph idx="1"/>
          </p:nvPr>
        </p:nvSpPr>
        <p:spPr>
          <a:xfrm>
            <a:off x="488950" y="1450975"/>
            <a:ext cx="4691063" cy="45259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800" dirty="0" err="1" smtClean="0">
                <a:solidFill>
                  <a:srgbClr val="0070C0"/>
                </a:solidFill>
              </a:rPr>
              <a:t>Emirates</a:t>
            </a:r>
            <a:r>
              <a:rPr lang="hu-HU" altLang="hu-HU" sz="2800" dirty="0" smtClean="0">
                <a:solidFill>
                  <a:srgbClr val="0070C0"/>
                </a:solidFill>
              </a:rPr>
              <a:t> dubai járata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800" dirty="0" err="1" smtClean="0">
                <a:solidFill>
                  <a:srgbClr val="0070C0"/>
                </a:solidFill>
              </a:rPr>
              <a:t>Wizzair</a:t>
            </a:r>
            <a:r>
              <a:rPr lang="hu-HU" altLang="hu-HU" sz="2800" dirty="0" smtClean="0">
                <a:solidFill>
                  <a:srgbClr val="0070C0"/>
                </a:solidFill>
              </a:rPr>
              <a:t> bakui, dubai járatai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800" dirty="0" smtClean="0">
                <a:solidFill>
                  <a:srgbClr val="0070C0"/>
                </a:solidFill>
              </a:rPr>
              <a:t>CSA </a:t>
            </a:r>
          </a:p>
        </p:txBody>
      </p:sp>
      <p:pic>
        <p:nvPicPr>
          <p:cNvPr id="19460" name="Kép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1100" y="1335088"/>
            <a:ext cx="2497138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Kép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1100" y="2944813"/>
            <a:ext cx="25812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Kép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786058"/>
            <a:ext cx="1800225" cy="12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Kép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606" y="3582151"/>
            <a:ext cx="34925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Kép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929198"/>
            <a:ext cx="2592387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églalap 8"/>
          <p:cNvSpPr/>
          <p:nvPr/>
        </p:nvSpPr>
        <p:spPr>
          <a:xfrm>
            <a:off x="4846344" y="5278623"/>
            <a:ext cx="3938899" cy="7397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hu-HU" altLang="hu-HU" sz="3200" dirty="0" smtClean="0">
                <a:solidFill>
                  <a:srgbClr val="0070C0"/>
                </a:solidFill>
              </a:rPr>
              <a:t>1+</a:t>
            </a:r>
            <a:r>
              <a:rPr lang="hu-HU" altLang="hu-HU" sz="3200" dirty="0" err="1" smtClean="0">
                <a:solidFill>
                  <a:srgbClr val="0070C0"/>
                </a:solidFill>
              </a:rPr>
              <a:t>1</a:t>
            </a:r>
            <a:r>
              <a:rPr lang="hu-HU" altLang="hu-HU" sz="3200" dirty="0" smtClean="0">
                <a:solidFill>
                  <a:srgbClr val="0070C0"/>
                </a:solidFill>
              </a:rPr>
              <a:t> forintos akciók</a:t>
            </a:r>
            <a:endParaRPr lang="hu-HU" altLang="hu-HU" sz="32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Légi forgalom a világban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airtraffic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7145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84138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Busz és taxi várakozás a budapesti repülőtéren</a:t>
            </a:r>
          </a:p>
        </p:txBody>
      </p:sp>
      <p:pic>
        <p:nvPicPr>
          <p:cNvPr id="21508" name="Picture 2" descr="http://img9.hvg.hu/image.aspx?id=b8e796a6-df3d-4ea7-9f12-ac2fc8a17483&amp;view=7fcefbf8-ac48-4ee6-aef5-32203afa118c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48038" y="981075"/>
            <a:ext cx="2155825" cy="1435100"/>
          </a:xfrm>
          <a:noFill/>
        </p:spPr>
      </p:pic>
      <p:sp>
        <p:nvSpPr>
          <p:cNvPr id="6" name="Téglalap 5"/>
          <p:cNvSpPr/>
          <p:nvPr/>
        </p:nvSpPr>
        <p:spPr>
          <a:xfrm>
            <a:off x="2519363" y="2654300"/>
            <a:ext cx="4105275" cy="100806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dirty="0">
                <a:solidFill>
                  <a:schemeClr val="bg1"/>
                </a:solidFill>
              </a:rPr>
              <a:t>5 perc várakozás mire elég?</a:t>
            </a:r>
          </a:p>
        </p:txBody>
      </p:sp>
      <p:pic>
        <p:nvPicPr>
          <p:cNvPr id="21511" name="Kép 8" descr="C:\Users\mttati08\Desktop\buszra szállá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63" y="1984375"/>
            <a:ext cx="2874962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Kép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7738" y="2122488"/>
            <a:ext cx="265906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Kép 10" descr="http://csubakka.hu/wp-content/uploads/2012/05/5perc.jpg"/>
          <p:cNvPicPr>
            <a:picLocks noChangeAspect="1" noChangeArrowheads="1"/>
          </p:cNvPicPr>
          <p:nvPr/>
        </p:nvPicPr>
        <p:blipFill>
          <a:blip r:embed="rId6" cstate="print"/>
          <a:srcRect l="2100" r="3555" b="25917"/>
          <a:stretch>
            <a:fillRect/>
          </a:stretch>
        </p:blipFill>
        <p:spPr bwMode="auto">
          <a:xfrm>
            <a:off x="2251087" y="4005263"/>
            <a:ext cx="4035425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églalap 3"/>
          <p:cNvSpPr/>
          <p:nvPr/>
        </p:nvSpPr>
        <p:spPr>
          <a:xfrm>
            <a:off x="65088" y="1728788"/>
            <a:ext cx="5472112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500.000 </a:t>
            </a: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folyami hajós vendég</a:t>
            </a: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év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Budapest a </a:t>
            </a: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hu-HU" sz="24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hub</a:t>
            </a: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endParaRPr lang="hu-HU" sz="240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40%-a a tengerentúli vendégeknek 2-3 </a:t>
            </a: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éjszakát </a:t>
            </a: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hosszabbít 5 csillagos </a:t>
            </a: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hotelekben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Nyílik az olló a szolgáltatásokban</a:t>
            </a:r>
            <a:endParaRPr lang="hu-HU" sz="2400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Logisztikai kérdések</a:t>
            </a:r>
          </a:p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Magyar munkavállalók a Dunán</a:t>
            </a:r>
          </a:p>
        </p:txBody>
      </p:sp>
      <p:sp>
        <p:nvSpPr>
          <p:cNvPr id="7" name="Cím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Dunai hajózás</a:t>
            </a:r>
          </a:p>
        </p:txBody>
      </p:sp>
      <p:pic>
        <p:nvPicPr>
          <p:cNvPr id="22533" name="Tartalom helye 12" descr="http://static.origos.hu/s/img/i/1209/20120919-uj-hajozasi-strategia-kulfoldi-turistakat.jpg"/>
          <p:cNvPicPr>
            <a:picLocks noGrp="1"/>
          </p:cNvPicPr>
          <p:nvPr>
            <p:ph idx="1"/>
          </p:nvPr>
        </p:nvPicPr>
        <p:blipFill>
          <a:blip r:embed="rId3" r:link="rId4" cstate="print"/>
          <a:srcRect/>
          <a:stretch>
            <a:fillRect/>
          </a:stretch>
        </p:blipFill>
        <p:spPr>
          <a:xfrm>
            <a:off x="5511800" y="1390650"/>
            <a:ext cx="3190875" cy="2625725"/>
          </a:xfrm>
        </p:spPr>
      </p:pic>
      <p:pic>
        <p:nvPicPr>
          <p:cNvPr id="22534" name="Kép 13" descr="http://cultura.hu/wp-content/uploads/2012/11/duna-alacsony-vizallas-strandolok-e1351947400562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537200" y="4352925"/>
            <a:ext cx="3165475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Kép 4"/>
          <p:cNvPicPr>
            <a:picLocks noChangeAspect="1" noChangeArrowheads="1"/>
          </p:cNvPicPr>
          <p:nvPr/>
        </p:nvPicPr>
        <p:blipFill>
          <a:blip r:embed="rId3" cstate="print"/>
          <a:srcRect l="2380" t="7275" r="3967" b="4767"/>
          <a:stretch>
            <a:fillRect/>
          </a:stretch>
        </p:blipFill>
        <p:spPr bwMode="auto">
          <a:xfrm>
            <a:off x="161925" y="984250"/>
            <a:ext cx="48244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Kép 5"/>
          <p:cNvPicPr>
            <a:picLocks noChangeAspect="1" noChangeArrowheads="1"/>
          </p:cNvPicPr>
          <p:nvPr/>
        </p:nvPicPr>
        <p:blipFill>
          <a:blip r:embed="rId4" cstate="print"/>
          <a:srcRect l="15610" t="8267" r="17197" b="4767"/>
          <a:stretch>
            <a:fillRect/>
          </a:stretch>
        </p:blipFill>
        <p:spPr bwMode="auto">
          <a:xfrm>
            <a:off x="5259388" y="817563"/>
            <a:ext cx="3155950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Kép 6"/>
          <p:cNvPicPr>
            <a:picLocks noChangeAspect="1" noChangeArrowheads="1"/>
          </p:cNvPicPr>
          <p:nvPr/>
        </p:nvPicPr>
        <p:blipFill>
          <a:blip r:embed="rId5" cstate="print"/>
          <a:srcRect l="1057" t="9094" r="2515" b="5263"/>
          <a:stretch>
            <a:fillRect/>
          </a:stretch>
        </p:blipFill>
        <p:spPr bwMode="auto">
          <a:xfrm>
            <a:off x="2020888" y="3535363"/>
            <a:ext cx="3884612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-5715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Közvetett hatás</a:t>
            </a:r>
          </a:p>
        </p:txBody>
      </p:sp>
      <p:pic>
        <p:nvPicPr>
          <p:cNvPr id="23559" name="Kép 7"/>
          <p:cNvPicPr>
            <a:picLocks noChangeAspect="1" noChangeArrowheads="1"/>
          </p:cNvPicPr>
          <p:nvPr/>
        </p:nvPicPr>
        <p:blipFill>
          <a:blip r:embed="rId6" cstate="print"/>
          <a:srcRect l="49736" t="14716" r="7803" b="16837"/>
          <a:stretch>
            <a:fillRect/>
          </a:stretch>
        </p:blipFill>
        <p:spPr bwMode="auto">
          <a:xfrm>
            <a:off x="6111875" y="2557463"/>
            <a:ext cx="26670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24579" name="Kép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églalap 3"/>
          <p:cNvSpPr/>
          <p:nvPr/>
        </p:nvSpPr>
        <p:spPr>
          <a:xfrm>
            <a:off x="2603500" y="692150"/>
            <a:ext cx="3482975" cy="5857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Na ki lesz középen? </a:t>
            </a:r>
          </a:p>
        </p:txBody>
      </p:sp>
      <p:pic>
        <p:nvPicPr>
          <p:cNvPr id="24581" name="Kép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0" y="1836738"/>
            <a:ext cx="60325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Kép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611188" y="212725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Vonaton Magyarországra</a:t>
            </a:r>
          </a:p>
        </p:txBody>
      </p:sp>
      <p:pic>
        <p:nvPicPr>
          <p:cNvPr id="25604" name="Kép 6" descr="http://abloader.sparbote.de/bahnecouponfb-600x259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364163" y="3243263"/>
            <a:ext cx="3662362" cy="142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zövegdoboz 5"/>
          <p:cNvSpPr txBox="1"/>
          <p:nvPr/>
        </p:nvSpPr>
        <p:spPr>
          <a:xfrm>
            <a:off x="601663" y="1209675"/>
            <a:ext cx="3970337" cy="3816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hu-HU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MÁV Start: vonatok járnak 45 európai országból 13 európai országba</a:t>
            </a:r>
          </a:p>
          <a:p>
            <a:pPr>
              <a:defRPr/>
            </a:pPr>
            <a:r>
              <a:rPr lang="hu-HU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Legtöbb járat Közép- Európába megy</a:t>
            </a:r>
          </a:p>
          <a:p>
            <a:pPr>
              <a:defRPr/>
            </a:pPr>
            <a:endParaRPr lang="hu-HU" sz="22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Nyugat- Európából csak átszállással</a:t>
            </a:r>
          </a:p>
          <a:p>
            <a:pPr>
              <a:defRPr/>
            </a:pPr>
            <a:endParaRPr lang="hu-HU" sz="22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hu-HU" sz="22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Példa értékű: ÖBB- München- Bécs- Budapest összeköttetés</a:t>
            </a: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2484438" y="18430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hu-HU" altLang="hu-HU"/>
          </a:p>
        </p:txBody>
      </p:sp>
      <p:graphicFrame>
        <p:nvGraphicFramePr>
          <p:cNvPr id="25607" name="Objektum 15"/>
          <p:cNvGraphicFramePr>
            <a:graphicFrameLocks noChangeAspect="1"/>
          </p:cNvGraphicFramePr>
          <p:nvPr/>
        </p:nvGraphicFramePr>
        <p:xfrm>
          <a:off x="5992813" y="1209675"/>
          <a:ext cx="2568575" cy="1811338"/>
        </p:xfrm>
        <a:graphic>
          <a:graphicData uri="http://schemas.openxmlformats.org/presentationml/2006/ole">
            <p:oleObj spid="_x0000_s25607" name="Acrobat Document" r:id="rId7" imgW="9075380" imgH="6415869" progId="AcroExch.Document.11">
              <p:embed/>
            </p:oleObj>
          </a:graphicData>
        </a:graphic>
      </p:graphicFrame>
      <p:pic>
        <p:nvPicPr>
          <p:cNvPr id="25608" name="Kép 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30925" y="4792663"/>
            <a:ext cx="2555875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ím 6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Élményvonatozás:MÁV Nosztalgia Vasút</a:t>
            </a:r>
          </a:p>
        </p:txBody>
      </p:sp>
      <p:pic>
        <p:nvPicPr>
          <p:cNvPr id="27652" name="Kép 9"/>
          <p:cNvPicPr>
            <a:picLocks noChangeAspect="1" noChangeArrowheads="1"/>
          </p:cNvPicPr>
          <p:nvPr/>
        </p:nvPicPr>
        <p:blipFill>
          <a:blip r:embed="rId3" cstate="print"/>
          <a:srcRect l="3703" t="14220" r="13493" b="19977"/>
          <a:stretch>
            <a:fillRect/>
          </a:stretch>
        </p:blipFill>
        <p:spPr bwMode="auto">
          <a:xfrm>
            <a:off x="-19050" y="1196975"/>
            <a:ext cx="4770438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Kép 11"/>
          <p:cNvPicPr>
            <a:picLocks noChangeAspect="1" noChangeArrowheads="1"/>
          </p:cNvPicPr>
          <p:nvPr/>
        </p:nvPicPr>
        <p:blipFill>
          <a:blip r:embed="rId4" cstate="print"/>
          <a:srcRect l="3307" t="21327" r="11639" b="17003"/>
          <a:stretch>
            <a:fillRect/>
          </a:stretch>
        </p:blipFill>
        <p:spPr bwMode="auto">
          <a:xfrm>
            <a:off x="3563938" y="3141663"/>
            <a:ext cx="5122862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Ellipszis 13"/>
          <p:cNvSpPr/>
          <p:nvPr/>
        </p:nvSpPr>
        <p:spPr>
          <a:xfrm>
            <a:off x="5364163" y="1268413"/>
            <a:ext cx="2160587" cy="1662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dirty="0"/>
              <a:t>Párnás osztályon: 9.990 Ft/fő</a:t>
            </a:r>
          </a:p>
        </p:txBody>
      </p:sp>
      <p:sp>
        <p:nvSpPr>
          <p:cNvPr id="15" name="Ellipszis 14"/>
          <p:cNvSpPr/>
          <p:nvPr/>
        </p:nvSpPr>
        <p:spPr>
          <a:xfrm>
            <a:off x="222250" y="4606925"/>
            <a:ext cx="3095625" cy="14954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hu-HU" dirty="0"/>
              <a:t/>
            </a:r>
            <a:br>
              <a:rPr lang="hu-HU" dirty="0"/>
            </a:br>
            <a:r>
              <a:rPr lang="hu-HU" dirty="0">
                <a:solidFill>
                  <a:schemeClr val="bg1"/>
                </a:solidFill>
              </a:rPr>
              <a:t>Felnőtt: 6.490 Ft/fő</a:t>
            </a:r>
            <a:br>
              <a:rPr lang="hu-HU" dirty="0">
                <a:solidFill>
                  <a:schemeClr val="bg1"/>
                </a:solidFill>
              </a:rPr>
            </a:br>
            <a:r>
              <a:rPr lang="hu-HU" dirty="0">
                <a:solidFill>
                  <a:schemeClr val="bg1"/>
                </a:solidFill>
              </a:rPr>
              <a:t>Családi jegy (2 felnőtt + 2 gyermek): 14.990 Ft/család</a:t>
            </a:r>
          </a:p>
          <a:p>
            <a:pPr>
              <a:defRPr/>
            </a:pPr>
            <a:endParaRPr lang="hu-H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Ellipszis 1"/>
          <p:cNvSpPr/>
          <p:nvPr/>
        </p:nvSpPr>
        <p:spPr>
          <a:xfrm>
            <a:off x="7745413" y="776288"/>
            <a:ext cx="1331912" cy="12969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dirty="0"/>
              <a:t>Fotó szafari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13" y="23813"/>
            <a:ext cx="9144000" cy="685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81013" y="155575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Vízibusz: közlekedés és turizmus találkozása</a:t>
            </a:r>
          </a:p>
        </p:txBody>
      </p:sp>
      <p:pic>
        <p:nvPicPr>
          <p:cNvPr id="28676" name="Kép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738" y="1430338"/>
            <a:ext cx="3240087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Kép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430338"/>
            <a:ext cx="3646487" cy="242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Kép 9" descr="http://m.cdn.blog.hu/va/varosszive/image/turista_river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4076700"/>
            <a:ext cx="34575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National </a:t>
            </a:r>
            <a:r>
              <a:rPr lang="hu-HU" sz="3200" dirty="0" err="1" smtClean="0">
                <a:solidFill>
                  <a:schemeClr val="accent1">
                    <a:lumMod val="75000"/>
                  </a:schemeClr>
                </a:solidFill>
              </a:rPr>
              <a:t>Geographic</a:t>
            </a: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10 legszebb villamos vonala között a budapesti 2-es villamos</a:t>
            </a:r>
          </a:p>
        </p:txBody>
      </p:sp>
      <p:pic>
        <p:nvPicPr>
          <p:cNvPr id="29699" name="Kép 8" descr="C:\Users\mttati08\Desktop\karacsonyivillamos1.jpg"/>
          <p:cNvPicPr>
            <a:picLocks noChangeAspect="1" noChangeArrowheads="1"/>
          </p:cNvPicPr>
          <p:nvPr/>
        </p:nvPicPr>
        <p:blipFill>
          <a:blip r:embed="rId2" cstate="print"/>
          <a:srcRect t="10704" b="22536"/>
          <a:stretch>
            <a:fillRect/>
          </a:stretch>
        </p:blipFill>
        <p:spPr bwMode="auto">
          <a:xfrm>
            <a:off x="153988" y="2060575"/>
            <a:ext cx="4852987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Kép 9" descr="C:\Users\mttati08\Desktop\by_glenn_morl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3675063"/>
            <a:ext cx="4897437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https://encrypted-tbn1.gstatic.com/images?q=tbn:ANd9GcRD6vuR7PRSt5LROtlmYQaDfUZ_0DQ7rUAqm4Wu5ES8hmUcDEUi16smaB-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571612"/>
            <a:ext cx="1714511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ím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graphicFrame>
        <p:nvGraphicFramePr>
          <p:cNvPr id="10" name="Tartalom helye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741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682">
                <a:tc>
                  <a:txBody>
                    <a:bodyPr/>
                    <a:lstStyle/>
                    <a:p>
                      <a:endParaRPr lang="hu-HU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hu-HU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hu-HU" sz="1800"/>
                    </a:p>
                  </a:txBody>
                  <a:tcPr marT="45700" marB="45700"/>
                </a:tc>
              </a:tr>
              <a:tr h="370682">
                <a:tc>
                  <a:txBody>
                    <a:bodyPr/>
                    <a:lstStyle/>
                    <a:p>
                      <a:endParaRPr lang="hu-HU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hu-HU" sz="180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endParaRPr lang="hu-HU" sz="1800"/>
                    </a:p>
                  </a:txBody>
                  <a:tcPr marT="45700" marB="45700"/>
                </a:tc>
              </a:tr>
            </a:tbl>
          </a:graphicData>
        </a:graphic>
      </p:graphicFrame>
      <p:pic>
        <p:nvPicPr>
          <p:cNvPr id="15377" name="Kép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301625" y="274638"/>
            <a:ext cx="85407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Magyar Turizmus </a:t>
            </a:r>
            <a:r>
              <a:rPr lang="hu-HU" sz="32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Zrt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tevékenysége 2013-ban</a:t>
            </a:r>
          </a:p>
        </p:txBody>
      </p:sp>
      <p:graphicFrame>
        <p:nvGraphicFramePr>
          <p:cNvPr id="14" name="Táblázat 13"/>
          <p:cNvGraphicFramePr>
            <a:graphicFrameLocks noGrp="1"/>
          </p:cNvGraphicFramePr>
          <p:nvPr/>
        </p:nvGraphicFramePr>
        <p:xfrm>
          <a:off x="107950" y="849313"/>
          <a:ext cx="8928099" cy="5670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033"/>
                <a:gridCol w="2976033"/>
                <a:gridCol w="2976033"/>
              </a:tblGrid>
              <a:tr h="45731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/>
                        <a:t>Kiállításokon,</a:t>
                      </a:r>
                      <a:r>
                        <a:rPr lang="hu-HU" sz="2400" baseline="0" dirty="0" smtClean="0"/>
                        <a:t> vásárokon vett részt</a:t>
                      </a:r>
                      <a:endParaRPr lang="hu-HU" sz="2400" dirty="0" smtClean="0"/>
                    </a:p>
                  </a:txBody>
                  <a:tcPr marL="91432" marR="91432" marT="45740" marB="4574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</a:tr>
              <a:tr h="1188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193 külföldi</a:t>
                      </a:r>
                      <a:r>
                        <a:rPr lang="hu-HU" sz="240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 vásáron</a:t>
                      </a:r>
                      <a:endParaRPr lang="hu-HU" sz="2400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19 belföldi turisztikai kiállításon </a:t>
                      </a:r>
                    </a:p>
                    <a:p>
                      <a:endParaRPr lang="hu-H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3.629. ezer db </a:t>
                      </a:r>
                      <a:r>
                        <a:rPr lang="hu-H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promóciós kiadványt terjesztett</a:t>
                      </a:r>
                      <a:endParaRPr lang="hu-H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31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>
                          <a:solidFill>
                            <a:schemeClr val="bg1"/>
                          </a:solidFill>
                        </a:rPr>
                        <a:t>Külföldi tanulmányutakon fogadott- </a:t>
                      </a:r>
                      <a:r>
                        <a:rPr lang="hu-HU" sz="2400" u="none" strike="noStrike" kern="1200" baseline="0" dirty="0" smtClean="0">
                          <a:solidFill>
                            <a:schemeClr val="bg1"/>
                          </a:solidFill>
                        </a:rPr>
                        <a:t>hírértéke 828 millió Ft</a:t>
                      </a:r>
                    </a:p>
                  </a:txBody>
                  <a:tcPr marL="91432" marR="91432" marT="45740" marB="4574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</a:tr>
              <a:tr h="19206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Külföldi tanulmányutakon fogadott- </a:t>
                      </a:r>
                      <a:r>
                        <a:rPr lang="hu-HU" sz="2400" u="none" strike="noStrike" kern="120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hírértéke 828 millió Ft</a:t>
                      </a:r>
                    </a:p>
                    <a:p>
                      <a:pPr algn="ctr"/>
                      <a:endParaRPr lang="hu-H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663 főt forgatócsoportban és fotósként</a:t>
                      </a:r>
                      <a:endParaRPr lang="hu-H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2400" kern="120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1492 fő turisztikai szakembert és utazási szakembert </a:t>
                      </a:r>
                      <a:endParaRPr lang="hu-HU" sz="2400" b="0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endParaRPr lang="hu-HU" sz="24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57314">
                <a:tc gridSpan="3">
                  <a:txBody>
                    <a:bodyPr/>
                    <a:lstStyle/>
                    <a:p>
                      <a:pPr algn="ctr"/>
                      <a:r>
                        <a:rPr lang="hu-HU" sz="2400" b="0" i="0" u="none" strike="noStrike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1656 marketingakciót szervezett</a:t>
                      </a:r>
                    </a:p>
                  </a:txBody>
                  <a:tcPr marL="91432" marR="91432" marT="45740" marB="4574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</a:tr>
              <a:tr h="1188981">
                <a:tc>
                  <a:txBody>
                    <a:bodyPr/>
                    <a:lstStyle/>
                    <a:p>
                      <a:pPr algn="ctr"/>
                      <a:r>
                        <a:rPr lang="hu-HU" sz="2400" b="0" i="0" u="none" strike="noStrike" kern="120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7. Budapest Winter </a:t>
                      </a:r>
                      <a:r>
                        <a:rPr lang="hu-HU" sz="2400" b="0" i="0" u="none" strike="noStrike" kern="1200" baseline="0" dirty="0" err="1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Invitation</a:t>
                      </a:r>
                      <a:r>
                        <a:rPr lang="hu-HU" sz="2400" b="0" i="0" u="none" strike="noStrike" kern="120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kampány </a:t>
                      </a:r>
                    </a:p>
                    <a:p>
                      <a:pPr algn="ctr"/>
                      <a:endParaRPr lang="hu-HU" sz="24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hu-HU" sz="2400" b="0" i="0" u="none" strike="noStrike" kern="1200" baseline="0" dirty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hu-HU" sz="2400" b="0" i="0" u="none" strike="noStrike" kern="1200" baseline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Torkos Csütörtök </a:t>
                      </a:r>
                    </a:p>
                    <a:p>
                      <a:pPr algn="ctr"/>
                      <a:endParaRPr lang="hu-HU" sz="24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400" b="0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4-évszakos belföldi kampányok</a:t>
                      </a:r>
                      <a:endParaRPr lang="hu-HU" sz="2400" b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91432" marR="91432" marT="45740" marB="4574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45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47625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Kedvezmények: 65 év felettieknek</a:t>
            </a:r>
          </a:p>
        </p:txBody>
      </p:sp>
      <p:sp>
        <p:nvSpPr>
          <p:cNvPr id="5" name="Tartalom helye 4"/>
          <p:cNvSpPr>
            <a:spLocks noGrp="1"/>
          </p:cNvSpPr>
          <p:nvPr>
            <p:ph idx="1"/>
          </p:nvPr>
        </p:nvSpPr>
        <p:spPr>
          <a:xfrm>
            <a:off x="534988" y="1189038"/>
            <a:ext cx="8074025" cy="4708525"/>
          </a:xfrm>
        </p:spPr>
        <p:txBody>
          <a:bodyPr>
            <a:normAutofit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Ingyenes tömegközlekedés a 65 év feletti magyar és EU, Svájc állampolgárok számára</a:t>
            </a:r>
            <a:endParaRPr lang="hu-H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25" name="Kép 5" descr="C:\Users\mttati08\Desktop\máv kocs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2268538"/>
            <a:ext cx="34194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Kép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4000" y="3600450"/>
            <a:ext cx="16160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Kép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2852738"/>
            <a:ext cx="3465513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Hősök </a:t>
            </a: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tere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1748" name="Kép 7" descr="C:\Users\mttati08\Documents\BKD\prezentációk\20140909_084708.jpg"/>
          <p:cNvPicPr>
            <a:picLocks noChangeAspect="1" noChangeArrowheads="1"/>
          </p:cNvPicPr>
          <p:nvPr/>
        </p:nvPicPr>
        <p:blipFill>
          <a:blip r:embed="rId3" cstate="print"/>
          <a:srcRect b="23470"/>
          <a:stretch>
            <a:fillRect/>
          </a:stretch>
        </p:blipFill>
        <p:spPr bwMode="auto">
          <a:xfrm>
            <a:off x="684213" y="1690688"/>
            <a:ext cx="3959225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Kép 8" descr="C:\Users\mttati08\Documents\BKD\prezentációk\20140909_0848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3141663"/>
            <a:ext cx="4176713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Hó lerakó nyáron </a:t>
            </a:r>
          </a:p>
        </p:txBody>
      </p:sp>
      <p:pic>
        <p:nvPicPr>
          <p:cNvPr id="32772" name="Kép 6" descr="C:\Users\mttati08\AppData\Local\Microsoft\Windows\Temporary Internet Files\Content.Word\20140909_1333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68413"/>
            <a:ext cx="3603625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Kép 7" descr="C:\Users\mttati08\AppData\Local\Microsoft\Windows\Temporary Internet Files\Content.Word\20140909_1332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00" y="2781300"/>
            <a:ext cx="4535488" cy="257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</a:rPr>
              <a:t>Lánchíd pesti hídfő, érkeznek a hajók</a:t>
            </a:r>
          </a:p>
        </p:txBody>
      </p:sp>
      <p:pic>
        <p:nvPicPr>
          <p:cNvPr id="33796" name="Kép 8" descr="C:\Users\mttati08\AppData\Local\Microsoft\Windows\Temporary Internet Files\Content.Word\20140909_133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695450"/>
            <a:ext cx="6189662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34819" name="Kép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églalap 4"/>
          <p:cNvSpPr/>
          <p:nvPr/>
        </p:nvSpPr>
        <p:spPr>
          <a:xfrm>
            <a:off x="2051050" y="333375"/>
            <a:ext cx="4681538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Itt már rend van!</a:t>
            </a:r>
            <a:endParaRPr lang="hu-H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821" name="Kép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9988" y="1633538"/>
            <a:ext cx="6804025" cy="382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35843" name="Kép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églalap 3"/>
          <p:cNvSpPr/>
          <p:nvPr/>
        </p:nvSpPr>
        <p:spPr>
          <a:xfrm>
            <a:off x="3276600" y="473075"/>
            <a:ext cx="20828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Bálna előtt </a:t>
            </a:r>
            <a:endParaRPr lang="hu-HU" sz="3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5" name="Kép 4" descr="C:\Users\mttati08\AppData\Local\Microsoft\Windows\Temporary Internet Files\Content.Word\20140909_1348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3213100"/>
            <a:ext cx="458787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Kép 5" descr="C:\Users\mttati08\AppData\Local\Microsoft\Windows\Temporary Internet Files\Content.Word\20140909_134758.jpg"/>
          <p:cNvPicPr>
            <a:picLocks noChangeAspect="1" noChangeArrowheads="1"/>
          </p:cNvPicPr>
          <p:nvPr/>
        </p:nvPicPr>
        <p:blipFill>
          <a:blip r:embed="rId4" cstate="print"/>
          <a:srcRect t="18353"/>
          <a:stretch>
            <a:fillRect/>
          </a:stretch>
        </p:blipFill>
        <p:spPr bwMode="auto">
          <a:xfrm>
            <a:off x="623888" y="1663700"/>
            <a:ext cx="4235450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 altLang="hu-HU" smtClean="0"/>
          </a:p>
        </p:txBody>
      </p:sp>
      <p:pic>
        <p:nvPicPr>
          <p:cNvPr id="36867" name="Kép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églalap 3"/>
          <p:cNvSpPr/>
          <p:nvPr/>
        </p:nvSpPr>
        <p:spPr>
          <a:xfrm>
            <a:off x="1685925" y="554038"/>
            <a:ext cx="577215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Deák Tér </a:t>
            </a:r>
            <a:r>
              <a:rPr lang="hu-HU" sz="3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Hop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on-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hop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u-HU" sz="3200" dirty="0" err="1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off</a:t>
            </a:r>
            <a:r>
              <a:rPr lang="hu-HU" sz="3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megálló</a:t>
            </a:r>
          </a:p>
        </p:txBody>
      </p:sp>
      <p:pic>
        <p:nvPicPr>
          <p:cNvPr id="36869" name="Kép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917700"/>
            <a:ext cx="6557963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Kép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188" y="1606550"/>
            <a:ext cx="7667625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>
          <a:xfrm>
            <a:off x="457200" y="125413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Bazilika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7892" name="Kép 4" descr="C:\Users\mttati08\Downloads\bazili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68413"/>
            <a:ext cx="440213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Kép 5" descr="C:\Users\mttati08\Downloads\bazilika 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7788" y="1844675"/>
            <a:ext cx="2582862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Kép 6" descr="C:\Users\mttati08\Downloads\bazilika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738" y="3933825"/>
            <a:ext cx="3455987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VÁR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4514" name="Picture 2" descr="C:\Users\Sztojan\AppData\Local\Microsoft\Windows\Temporary Internet Files\Content.Outlook\O7S2PD3J\20140826_120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334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ím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Parlament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8916" name="Picture 2" descr="C:\Users\Sztojan\AppData\Local\Microsoft\Windows Live Mail\WLMDSS.tmp\WLMDFE6.tmp\kossuth_ter_07_0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1365250"/>
            <a:ext cx="6948487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u-HU" altLang="en-US" sz="3200" b="1" smtClean="0">
                <a:solidFill>
                  <a:schemeClr val="accent1"/>
                </a:solidFill>
                <a:latin typeface="Arial" charset="0"/>
              </a:rPr>
              <a:t>Növekvő vendégforgalom</a:t>
            </a:r>
            <a:br>
              <a:rPr lang="hu-HU" altLang="en-US" sz="3200" b="1" smtClean="0">
                <a:solidFill>
                  <a:schemeClr val="accent1"/>
                </a:solidFill>
                <a:latin typeface="Arial" charset="0"/>
              </a:rPr>
            </a:br>
            <a:r>
              <a:rPr lang="hu-HU" altLang="en-US" sz="2800" smtClean="0">
                <a:solidFill>
                  <a:schemeClr val="accent1"/>
                </a:solidFill>
                <a:latin typeface="Arial" charset="0"/>
              </a:rPr>
              <a:t>A kereskedelmi szálláshelyeken 2007-2013 között</a:t>
            </a:r>
          </a:p>
        </p:txBody>
      </p:sp>
      <p:sp>
        <p:nvSpPr>
          <p:cNvPr id="5123" name="Szövegdoboz 8"/>
          <p:cNvSpPr txBox="1">
            <a:spLocks noChangeArrowheads="1"/>
          </p:cNvSpPr>
          <p:nvPr/>
        </p:nvSpPr>
        <p:spPr bwMode="auto">
          <a:xfrm>
            <a:off x="7235825" y="6308725"/>
            <a:ext cx="1169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hu-HU" altLang="en-US" sz="1600">
                <a:latin typeface="Arial Narrow" pitchFamily="34" charset="0"/>
              </a:rPr>
              <a:t>Forrás: KSH</a:t>
            </a:r>
          </a:p>
        </p:txBody>
      </p:sp>
      <p:sp>
        <p:nvSpPr>
          <p:cNvPr id="5124" name="Szövegdoboz 7"/>
          <p:cNvSpPr txBox="1">
            <a:spLocks noChangeArrowheads="1"/>
          </p:cNvSpPr>
          <p:nvPr/>
        </p:nvSpPr>
        <p:spPr bwMode="auto">
          <a:xfrm>
            <a:off x="500063" y="1357313"/>
            <a:ext cx="6462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hu-HU" altLang="en-US"/>
              <a:t>Vendégek száma összesen:</a:t>
            </a:r>
            <a:r>
              <a:rPr lang="hu-HU" altLang="en-US">
                <a:solidFill>
                  <a:srgbClr val="7F7F7F"/>
                </a:solidFill>
              </a:rPr>
              <a:t> </a:t>
            </a:r>
            <a:r>
              <a:rPr lang="hu-HU" altLang="en-US">
                <a:solidFill>
                  <a:schemeClr val="accent1"/>
                </a:solidFill>
              </a:rPr>
              <a:t>+18,9% </a:t>
            </a:r>
            <a:r>
              <a:rPr lang="hu-HU" altLang="en-US"/>
              <a:t>(2013: 8,9 millió)</a:t>
            </a:r>
          </a:p>
          <a:p>
            <a:pPr eaLnBrk="1" hangingPunct="1"/>
            <a:r>
              <a:rPr lang="hu-HU" altLang="en-US"/>
              <a:t>Vendégéjszakák száma összesen:</a:t>
            </a:r>
            <a:r>
              <a:rPr lang="hu-HU" altLang="en-US">
                <a:solidFill>
                  <a:srgbClr val="7F7F7F"/>
                </a:solidFill>
              </a:rPr>
              <a:t> </a:t>
            </a:r>
            <a:r>
              <a:rPr lang="hu-HU" altLang="en-US">
                <a:solidFill>
                  <a:schemeClr val="accent1"/>
                </a:solidFill>
              </a:rPr>
              <a:t>+14,1% </a:t>
            </a:r>
            <a:r>
              <a:rPr lang="hu-HU" altLang="en-US"/>
              <a:t>(2013: 23,0 millió</a:t>
            </a:r>
            <a:r>
              <a:rPr lang="hu-HU" altLang="en-US">
                <a:solidFill>
                  <a:srgbClr val="7F7F7F"/>
                </a:solidFill>
              </a:rPr>
              <a:t>)</a:t>
            </a:r>
          </a:p>
        </p:txBody>
      </p:sp>
      <p:graphicFrame>
        <p:nvGraphicFramePr>
          <p:cNvPr id="5125" name="Tartalom helye 6"/>
          <p:cNvGraphicFramePr>
            <a:graphicFrameLocks noGrp="1"/>
          </p:cNvGraphicFramePr>
          <p:nvPr>
            <p:ph idx="1"/>
          </p:nvPr>
        </p:nvGraphicFramePr>
        <p:xfrm>
          <a:off x="406400" y="2154238"/>
          <a:ext cx="8050213" cy="4022725"/>
        </p:xfrm>
        <a:graphic>
          <a:graphicData uri="http://schemas.openxmlformats.org/presentationml/2006/ole">
            <p:oleObj spid="_x0000_s5125" name="Chart" r:id="rId4" imgW="8059610" imgH="402980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Kép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Kép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33375"/>
            <a:ext cx="795655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4213" y="1268413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hu-HU" dirty="0" smtClean="0">
                <a:solidFill>
                  <a:schemeClr val="accent1">
                    <a:lumMod val="75000"/>
                  </a:schemeClr>
                </a:solidFill>
              </a:rPr>
              <a:t>Köszönöm a figyelmet!</a:t>
            </a:r>
            <a:br>
              <a:rPr lang="hu-H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hu-H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258888" y="2640013"/>
            <a:ext cx="6400800" cy="17526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hu-HU" sz="3600" dirty="0" err="1" smtClean="0">
                <a:solidFill>
                  <a:schemeClr val="accent1">
                    <a:lumMod val="75000"/>
                  </a:schemeClr>
                </a:solidFill>
              </a:rPr>
              <a:t>Sztojanovits</a:t>
            </a:r>
            <a:r>
              <a:rPr lang="hu-HU" sz="3600" dirty="0" smtClean="0">
                <a:solidFill>
                  <a:schemeClr val="accent1">
                    <a:lumMod val="75000"/>
                  </a:schemeClr>
                </a:solidFill>
              </a:rPr>
              <a:t> Kristóf</a:t>
            </a:r>
          </a:p>
          <a:p>
            <a:pPr>
              <a:spcBef>
                <a:spcPts val="0"/>
              </a:spcBef>
              <a:buFont typeface="Arial" panose="020B0604020202020204" pitchFamily="34" charset="0"/>
              <a:buNone/>
              <a:defRPr/>
            </a:pPr>
            <a:endParaRPr lang="hu-HU" sz="12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hu-HU" sz="2400" dirty="0" smtClean="0">
                <a:solidFill>
                  <a:schemeClr val="accent1">
                    <a:lumMod val="75000"/>
                  </a:schemeClr>
                </a:solidFill>
              </a:rPr>
              <a:t>Email: </a:t>
            </a:r>
            <a:r>
              <a:rPr lang="hu-HU" sz="2400" dirty="0" err="1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Sztojanovits.Kristof</a:t>
            </a:r>
            <a:r>
              <a:rPr lang="hu-HU" sz="2400" dirty="0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@</a:t>
            </a:r>
            <a:r>
              <a:rPr lang="hu-HU" sz="2400" dirty="0" err="1" smtClean="0">
                <a:solidFill>
                  <a:schemeClr val="accent1">
                    <a:lumMod val="75000"/>
                  </a:schemeClr>
                </a:solidFill>
                <a:hlinkClick r:id="rId2"/>
              </a:rPr>
              <a:t>itthon.hu</a:t>
            </a:r>
            <a:endParaRPr lang="hu-H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hu-HU" dirty="0"/>
          </a:p>
        </p:txBody>
      </p:sp>
      <p:pic>
        <p:nvPicPr>
          <p:cNvPr id="40964" name="Kép 4" descr="C:\Users\mttati08\Desktop\közlekedés.jpg"/>
          <p:cNvPicPr>
            <a:picLocks noChangeAspect="1" noChangeArrowheads="1"/>
          </p:cNvPicPr>
          <p:nvPr/>
        </p:nvPicPr>
        <p:blipFill>
          <a:blip r:embed="rId3" cstate="print"/>
          <a:srcRect l="6389" t="19168" r="21529" b="30554"/>
          <a:stretch>
            <a:fillRect/>
          </a:stretch>
        </p:blipFill>
        <p:spPr bwMode="auto">
          <a:xfrm>
            <a:off x="2771775" y="4092575"/>
            <a:ext cx="3616325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hu-HU" altLang="en-US" sz="3200" b="1" smtClean="0">
                <a:solidFill>
                  <a:schemeClr val="accent1"/>
                </a:solidFill>
                <a:latin typeface="Arial" charset="0"/>
              </a:rPr>
              <a:t>Növekvő szállásdíjbevétel</a:t>
            </a:r>
            <a:br>
              <a:rPr lang="hu-HU" altLang="en-US" sz="3200" b="1" smtClean="0">
                <a:solidFill>
                  <a:schemeClr val="accent1"/>
                </a:solidFill>
                <a:latin typeface="Arial" charset="0"/>
              </a:rPr>
            </a:br>
            <a:r>
              <a:rPr lang="hu-HU" altLang="en-US" sz="2800" smtClean="0">
                <a:solidFill>
                  <a:schemeClr val="accent1"/>
                </a:solidFill>
                <a:latin typeface="Arial" charset="0"/>
              </a:rPr>
              <a:t>A kereskedelmi szálláshelyeken 2007-2013 között</a:t>
            </a:r>
          </a:p>
        </p:txBody>
      </p:sp>
      <p:sp>
        <p:nvSpPr>
          <p:cNvPr id="7171" name="Szövegdoboz 7"/>
          <p:cNvSpPr txBox="1">
            <a:spLocks noChangeArrowheads="1"/>
          </p:cNvSpPr>
          <p:nvPr/>
        </p:nvSpPr>
        <p:spPr bwMode="auto">
          <a:xfrm>
            <a:off x="500063" y="1357313"/>
            <a:ext cx="84645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hu-HU" altLang="en-US"/>
              <a:t>Összes szállásdíjbevétel:</a:t>
            </a:r>
            <a:r>
              <a:rPr lang="hu-HU" altLang="en-US">
                <a:solidFill>
                  <a:srgbClr val="7F7F7F"/>
                </a:solidFill>
              </a:rPr>
              <a:t> </a:t>
            </a:r>
            <a:r>
              <a:rPr lang="hu-HU" altLang="en-US">
                <a:solidFill>
                  <a:schemeClr val="accent1"/>
                </a:solidFill>
              </a:rPr>
              <a:t>+18,7% </a:t>
            </a:r>
            <a:r>
              <a:rPr lang="hu-HU" altLang="en-US"/>
              <a:t>(2013: 166,6 milliárd Ft)</a:t>
            </a:r>
          </a:p>
          <a:p>
            <a:pPr eaLnBrk="1" hangingPunct="1"/>
            <a:r>
              <a:rPr lang="hu-HU" altLang="en-US"/>
              <a:t>Belföldiektől származó szállásdíjbevétel:</a:t>
            </a:r>
            <a:r>
              <a:rPr lang="hu-HU" altLang="en-US">
                <a:solidFill>
                  <a:srgbClr val="7F7F7F"/>
                </a:solidFill>
              </a:rPr>
              <a:t> </a:t>
            </a:r>
            <a:r>
              <a:rPr lang="hu-HU" altLang="en-US">
                <a:solidFill>
                  <a:schemeClr val="accent1"/>
                </a:solidFill>
              </a:rPr>
              <a:t>+22,5% </a:t>
            </a:r>
            <a:r>
              <a:rPr lang="hu-HU" altLang="en-US"/>
              <a:t>(2013: 61,1 milliárd Ft)</a:t>
            </a:r>
          </a:p>
          <a:p>
            <a:pPr eaLnBrk="1" hangingPunct="1"/>
            <a:r>
              <a:rPr lang="hu-HU" altLang="en-US"/>
              <a:t>Külföldiektől származó szállásdíjbevétel:</a:t>
            </a:r>
            <a:r>
              <a:rPr lang="hu-HU" altLang="en-US">
                <a:solidFill>
                  <a:srgbClr val="7F7F7F"/>
                </a:solidFill>
              </a:rPr>
              <a:t> </a:t>
            </a:r>
            <a:r>
              <a:rPr lang="hu-HU" altLang="en-US">
                <a:solidFill>
                  <a:schemeClr val="accent1"/>
                </a:solidFill>
              </a:rPr>
              <a:t>+16,6% </a:t>
            </a:r>
            <a:r>
              <a:rPr lang="hu-HU" altLang="en-US"/>
              <a:t>(2013: 105,5 milliárd Ft)</a:t>
            </a:r>
          </a:p>
        </p:txBody>
      </p:sp>
      <p:sp>
        <p:nvSpPr>
          <p:cNvPr id="7172" name="Szövegdoboz 8"/>
          <p:cNvSpPr txBox="1">
            <a:spLocks noChangeArrowheads="1"/>
          </p:cNvSpPr>
          <p:nvPr/>
        </p:nvSpPr>
        <p:spPr bwMode="auto">
          <a:xfrm>
            <a:off x="7235825" y="6308725"/>
            <a:ext cx="1169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hu-HU" altLang="en-US" sz="1600">
                <a:latin typeface="Arial Narrow" pitchFamily="34" charset="0"/>
              </a:rPr>
              <a:t>Forrás: KSH</a:t>
            </a:r>
          </a:p>
        </p:txBody>
      </p:sp>
      <p:graphicFrame>
        <p:nvGraphicFramePr>
          <p:cNvPr id="7173" name="Tartalom helye 6"/>
          <p:cNvGraphicFramePr>
            <a:graphicFrameLocks noGrp="1"/>
          </p:cNvGraphicFramePr>
          <p:nvPr>
            <p:ph idx="1"/>
          </p:nvPr>
        </p:nvGraphicFramePr>
        <p:xfrm>
          <a:off x="406400" y="2301875"/>
          <a:ext cx="8050213" cy="4022725"/>
        </p:xfrm>
        <a:graphic>
          <a:graphicData uri="http://schemas.openxmlformats.org/presentationml/2006/ole">
            <p:oleObj spid="_x0000_s7173" name="Chart" r:id="rId4" imgW="8059610" imgH="4029805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hu-HU" alt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Növekvő</a:t>
            </a:r>
            <a:r>
              <a:rPr lang="hu-HU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  <a:t> budapesti vendégforgalom</a:t>
            </a:r>
            <a:br>
              <a:rPr lang="hu-HU" altLang="en-US" sz="2400" b="1" dirty="0" smtClean="0">
                <a:solidFill>
                  <a:schemeClr val="accent1"/>
                </a:solidFill>
                <a:latin typeface="Arial" panose="020B0604020202020204" pitchFamily="34" charset="0"/>
              </a:rPr>
            </a:br>
            <a:r>
              <a:rPr lang="hu-HU" altLang="en-US" sz="240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a </a:t>
            </a:r>
            <a:r>
              <a:rPr lang="hu-HU" altLang="en-US" sz="2400" dirty="0" smtClean="0">
                <a:solidFill>
                  <a:schemeClr val="accent1"/>
                </a:solidFill>
                <a:latin typeface="Arial" panose="020B0604020202020204" pitchFamily="34" charset="0"/>
              </a:rPr>
              <a:t>kereskedelmi szálláshelyeken 2007-2013 között</a:t>
            </a:r>
          </a:p>
        </p:txBody>
      </p:sp>
      <p:sp>
        <p:nvSpPr>
          <p:cNvPr id="9219" name="Szövegdoboz 8"/>
          <p:cNvSpPr txBox="1">
            <a:spLocks noChangeArrowheads="1"/>
          </p:cNvSpPr>
          <p:nvPr/>
        </p:nvSpPr>
        <p:spPr bwMode="auto">
          <a:xfrm>
            <a:off x="7235825" y="6308725"/>
            <a:ext cx="1169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hu-HU" altLang="en-US" sz="1600">
                <a:latin typeface="Arial Narrow" pitchFamily="34" charset="0"/>
              </a:rPr>
              <a:t>Forrás: KSH</a:t>
            </a:r>
          </a:p>
        </p:txBody>
      </p:sp>
      <p:graphicFrame>
        <p:nvGraphicFramePr>
          <p:cNvPr id="9220" name="Tartalom helye 6"/>
          <p:cNvGraphicFramePr>
            <a:graphicFrameLocks noGrp="1"/>
          </p:cNvGraphicFramePr>
          <p:nvPr>
            <p:ph idx="1"/>
          </p:nvPr>
        </p:nvGraphicFramePr>
        <p:xfrm>
          <a:off x="406400" y="2225675"/>
          <a:ext cx="7888288" cy="3951288"/>
        </p:xfrm>
        <a:graphic>
          <a:graphicData uri="http://schemas.openxmlformats.org/presentationml/2006/ole">
            <p:oleObj spid="_x0000_s9220" name="Chart" r:id="rId4" imgW="7895004" imgH="3956647" progId="Excel.Chart.8">
              <p:embed/>
            </p:oleObj>
          </a:graphicData>
        </a:graphic>
      </p:graphicFrame>
      <p:sp>
        <p:nvSpPr>
          <p:cNvPr id="9221" name="Szövegdoboz 7"/>
          <p:cNvSpPr txBox="1">
            <a:spLocks noChangeArrowheads="1"/>
          </p:cNvSpPr>
          <p:nvPr/>
        </p:nvSpPr>
        <p:spPr bwMode="auto">
          <a:xfrm>
            <a:off x="500063" y="1357313"/>
            <a:ext cx="6334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hu-HU" altLang="en-US" dirty="0"/>
              <a:t>Vendégek száma összesen:</a:t>
            </a:r>
            <a:r>
              <a:rPr lang="hu-HU" altLang="en-US" dirty="0">
                <a:solidFill>
                  <a:srgbClr val="7F7F7F"/>
                </a:solidFill>
              </a:rPr>
              <a:t> </a:t>
            </a:r>
            <a:r>
              <a:rPr lang="hu-HU" altLang="en-US" dirty="0">
                <a:solidFill>
                  <a:schemeClr val="accent1"/>
                </a:solidFill>
              </a:rPr>
              <a:t>+29,4% </a:t>
            </a:r>
            <a:r>
              <a:rPr lang="hu-HU" altLang="en-US" dirty="0"/>
              <a:t>(2013: 3,</a:t>
            </a:r>
            <a:r>
              <a:rPr lang="hu-HU" altLang="en-US" dirty="0" err="1"/>
              <a:t>3</a:t>
            </a:r>
            <a:r>
              <a:rPr lang="hu-HU" altLang="en-US" dirty="0"/>
              <a:t> millió)</a:t>
            </a:r>
          </a:p>
          <a:p>
            <a:pPr eaLnBrk="1" hangingPunct="1"/>
            <a:r>
              <a:rPr lang="hu-HU" altLang="en-US" dirty="0"/>
              <a:t>Vendégéjszakák száma összesen:</a:t>
            </a:r>
            <a:r>
              <a:rPr lang="hu-HU" altLang="en-US" dirty="0">
                <a:solidFill>
                  <a:srgbClr val="7F7F7F"/>
                </a:solidFill>
              </a:rPr>
              <a:t> </a:t>
            </a:r>
            <a:r>
              <a:rPr lang="hu-HU" altLang="en-US" dirty="0">
                <a:solidFill>
                  <a:schemeClr val="accent1"/>
                </a:solidFill>
              </a:rPr>
              <a:t>+25,4% </a:t>
            </a:r>
            <a:r>
              <a:rPr lang="hu-HU" altLang="en-US" dirty="0"/>
              <a:t>(2013: 7,8 millió</a:t>
            </a:r>
            <a:r>
              <a:rPr lang="hu-HU" altLang="en-US" dirty="0">
                <a:solidFill>
                  <a:srgbClr val="7F7F7F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8313" y="174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Turizmus számokban 2013-ban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267" name="Tartalom helye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1566863"/>
            <a:ext cx="2784475" cy="2076450"/>
          </a:xfrm>
        </p:spPr>
      </p:pic>
      <p:sp>
        <p:nvSpPr>
          <p:cNvPr id="5" name="Ellipszis 4"/>
          <p:cNvSpPr/>
          <p:nvPr/>
        </p:nvSpPr>
        <p:spPr>
          <a:xfrm>
            <a:off x="4140200" y="1306513"/>
            <a:ext cx="2997200" cy="1357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sz="2400" dirty="0"/>
              <a:t>Összesen 23 millió vendégéjszaka</a:t>
            </a:r>
          </a:p>
        </p:txBody>
      </p:sp>
      <p:sp>
        <p:nvSpPr>
          <p:cNvPr id="6" name="Ellipszis 5"/>
          <p:cNvSpPr/>
          <p:nvPr/>
        </p:nvSpPr>
        <p:spPr>
          <a:xfrm>
            <a:off x="3624263" y="3332163"/>
            <a:ext cx="2663825" cy="15128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sz="2400" dirty="0"/>
              <a:t>Összesen 1236 milliárd Ft költés</a:t>
            </a:r>
          </a:p>
        </p:txBody>
      </p:sp>
      <p:sp>
        <p:nvSpPr>
          <p:cNvPr id="7" name="Ellipszis 6"/>
          <p:cNvSpPr/>
          <p:nvPr/>
        </p:nvSpPr>
        <p:spPr>
          <a:xfrm>
            <a:off x="6084888" y="4508500"/>
            <a:ext cx="2808287" cy="1728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sz="2400" dirty="0"/>
              <a:t>6% növekedés vendégéjszaka számban</a:t>
            </a:r>
          </a:p>
        </p:txBody>
      </p:sp>
      <p:pic>
        <p:nvPicPr>
          <p:cNvPr id="11271" name="Kép 7" descr="C:\Users\mttati08\Desktop\belföldi turizm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3" y="4005263"/>
            <a:ext cx="2724150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Ellipszis 2"/>
          <p:cNvSpPr/>
          <p:nvPr/>
        </p:nvSpPr>
        <p:spPr>
          <a:xfrm>
            <a:off x="6529388" y="2362200"/>
            <a:ext cx="2520950" cy="17700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hu-HU" sz="2400" dirty="0"/>
              <a:t>A magyar gazdasághoz9,9%-al járul hozzá! (GDP)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Turizmus nemzetgazdasági haszna 2013-ban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artalom helye 7"/>
          <p:cNvSpPr>
            <a:spLocks noGrp="1"/>
          </p:cNvSpPr>
          <p:nvPr>
            <p:ph idx="1"/>
          </p:nvPr>
        </p:nvSpPr>
        <p:spPr>
          <a:xfrm>
            <a:off x="457200" y="1125538"/>
            <a:ext cx="5411788" cy="51831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Közel 500.000 embernek ad munkát a </a:t>
            </a: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turizmus</a:t>
            </a:r>
            <a:endParaRPr lang="hu-HU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Alacsonyabb </a:t>
            </a: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végzettségűek is</a:t>
            </a:r>
            <a:endParaRPr lang="hu-HU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Vidéki munkalehetőség teremtés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46.156 egyéni vállalkozás működik ezen a területen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hu-HU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2013-ban 26%-kal több társas vállalkozás, mint 2007-ben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hu-HU" dirty="0"/>
          </a:p>
        </p:txBody>
      </p:sp>
      <p:pic>
        <p:nvPicPr>
          <p:cNvPr id="13316" name="Kép 8" descr="C:\Users\mttati08\Desktop\falusi vendégfogadá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9950" y="5084763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Kép 9" descr="C:\Users\mttati08\Desktop\neckermann_utazasi_iroda_-_home_center2.jpg"/>
          <p:cNvPicPr>
            <a:picLocks noChangeAspect="1" noChangeArrowheads="1"/>
          </p:cNvPicPr>
          <p:nvPr/>
        </p:nvPicPr>
        <p:blipFill>
          <a:blip r:embed="rId4" cstate="print"/>
          <a:srcRect t="34782"/>
          <a:stretch>
            <a:fillRect/>
          </a:stretch>
        </p:blipFill>
        <p:spPr bwMode="auto">
          <a:xfrm>
            <a:off x="6026150" y="1689100"/>
            <a:ext cx="27813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Kép 11" descr="C:\Users\mttati08\Desktop\hotel recepció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26150" y="3284538"/>
            <a:ext cx="2663825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Diagram 16"/>
          <p:cNvGraphicFramePr>
            <a:graphicFrameLocks/>
          </p:cNvGraphicFramePr>
          <p:nvPr/>
        </p:nvGraphicFramePr>
        <p:xfrm>
          <a:off x="7569200" y="4170363"/>
          <a:ext cx="149225" cy="1341437"/>
        </p:xfrm>
        <a:graphic>
          <a:graphicData uri="http://schemas.openxmlformats.org/presentationml/2006/ole">
            <p:oleObj spid="_x0000_s16386" name="Chart" r:id="rId3" imgW="158510" imgH="1347333" progId="Excel.Chart.8">
              <p:embed/>
            </p:oleObj>
          </a:graphicData>
        </a:graphic>
      </p:graphicFrame>
      <p:sp>
        <p:nvSpPr>
          <p:cNvPr id="22" name="Szövegdoboz 21"/>
          <p:cNvSpPr txBox="1"/>
          <p:nvPr/>
        </p:nvSpPr>
        <p:spPr>
          <a:xfrm>
            <a:off x="468313" y="1011238"/>
            <a:ext cx="6119812" cy="447814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Bécs: 18 millió utazó</a:t>
            </a:r>
          </a:p>
          <a:p>
            <a:pPr>
              <a:lnSpc>
                <a:spcPct val="150000"/>
              </a:lnSpc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Prága: 12 millió utazó</a:t>
            </a:r>
          </a:p>
          <a:p>
            <a:pPr>
              <a:lnSpc>
                <a:spcPct val="150000"/>
              </a:lnSpc>
              <a:defRPr/>
            </a:pPr>
            <a:r>
              <a:rPr lang="hu-HU" sz="24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Budapest: 9 millió utazó</a:t>
            </a:r>
          </a:p>
          <a:p>
            <a:pPr>
              <a:lnSpc>
                <a:spcPct val="150000"/>
              </a:lnSpc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Hévíz- Balaton: 30.000 utazó</a:t>
            </a:r>
          </a:p>
          <a:p>
            <a:pPr>
              <a:lnSpc>
                <a:spcPct val="150000"/>
              </a:lnSpc>
              <a:defRPr/>
            </a:pPr>
            <a:r>
              <a:rPr lang="hu-HU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Debrecen: 40.000 utazó</a:t>
            </a:r>
          </a:p>
          <a:p>
            <a:pPr>
              <a:lnSpc>
                <a:spcPct val="150000"/>
              </a:lnSpc>
              <a:defRPr/>
            </a:pPr>
            <a:endParaRPr lang="hu-H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hu-H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 átszálló utas szám 150.000-re csökkent 2014-re a korábbi MALÉV által szállított 1,5 millióhoz </a:t>
            </a:r>
            <a:r>
              <a:rPr lang="hu-H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képest</a:t>
            </a:r>
            <a:endParaRPr lang="hu-HU" sz="20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endParaRPr lang="hu-HU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Cím 22"/>
          <p:cNvSpPr>
            <a:spLocks noGrp="1"/>
          </p:cNvSpPr>
          <p:nvPr>
            <p:ph type="title"/>
          </p:nvPr>
        </p:nvSpPr>
        <p:spPr>
          <a:xfrm>
            <a:off x="539750" y="4048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Utasforgalom budapesti és versenytárs repülőtereken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/>
          </a:p>
        </p:txBody>
      </p:sp>
      <p:pic>
        <p:nvPicPr>
          <p:cNvPr id="16389" name="Kép 2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6850" y="1477963"/>
            <a:ext cx="3616325" cy="237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57150"/>
            <a:ext cx="8229600" cy="763588"/>
          </a:xfrm>
        </p:spPr>
        <p:txBody>
          <a:bodyPr/>
          <a:lstStyle/>
          <a:p>
            <a:pPr>
              <a:defRPr/>
            </a:pPr>
            <a:r>
              <a:rPr lang="hu-HU" sz="3200" dirty="0" smtClean="0">
                <a:solidFill>
                  <a:schemeClr val="accent1">
                    <a:lumMod val="75000"/>
                  </a:schemeClr>
                </a:solidFill>
              </a:rPr>
              <a:t>Budapestre repülő légitársaságok</a:t>
            </a:r>
            <a:endParaRPr lang="hu-H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7411" name="Tartalom helye 2"/>
          <p:cNvSpPr>
            <a:spLocks noGrp="1"/>
          </p:cNvSpPr>
          <p:nvPr>
            <p:ph idx="1"/>
          </p:nvPr>
        </p:nvSpPr>
        <p:spPr>
          <a:xfrm>
            <a:off x="323850" y="760413"/>
            <a:ext cx="5757863" cy="51450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200" dirty="0" smtClean="0">
                <a:solidFill>
                  <a:srgbClr val="0070C0"/>
                </a:solidFill>
              </a:rPr>
              <a:t>Járatok </a:t>
            </a:r>
            <a:r>
              <a:rPr lang="hu-HU" altLang="hu-HU" sz="2200" dirty="0" smtClean="0">
                <a:solidFill>
                  <a:srgbClr val="0070C0"/>
                </a:solidFill>
              </a:rPr>
              <a:t>kapacitáskihasználtsága: 70</a:t>
            </a:r>
            <a:r>
              <a:rPr lang="hu-HU" altLang="hu-HU" sz="2200" dirty="0" smtClean="0">
                <a:solidFill>
                  <a:srgbClr val="0070C0"/>
                </a:solidFill>
              </a:rPr>
              <a:t>%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200" dirty="0" smtClean="0">
                <a:solidFill>
                  <a:srgbClr val="0070C0"/>
                </a:solidFill>
              </a:rPr>
              <a:t>Fapadosok: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1800" dirty="0" smtClean="0">
                <a:solidFill>
                  <a:srgbClr val="0070C0"/>
                </a:solidFill>
              </a:rPr>
              <a:t>a budapesti utasforgalom 53%-át adják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1800" dirty="0" smtClean="0">
                <a:solidFill>
                  <a:srgbClr val="0070C0"/>
                </a:solidFill>
              </a:rPr>
              <a:t>piaci igényekre gyorsan reagálnak, mely veszély és lehetőség is egyben 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200" dirty="0" smtClean="0">
                <a:solidFill>
                  <a:srgbClr val="0070C0"/>
                </a:solidFill>
              </a:rPr>
              <a:t>Legnagyobb budapesti </a:t>
            </a:r>
            <a:r>
              <a:rPr lang="hu-HU" altLang="hu-HU" sz="2200" dirty="0" smtClean="0">
                <a:solidFill>
                  <a:srgbClr val="0070C0"/>
                </a:solidFill>
              </a:rPr>
              <a:t>forgalmat </a:t>
            </a:r>
            <a:r>
              <a:rPr lang="hu-HU" altLang="hu-HU" sz="2200" dirty="0" smtClean="0">
                <a:solidFill>
                  <a:srgbClr val="0070C0"/>
                </a:solidFill>
              </a:rPr>
              <a:t>bonyolítók</a:t>
            </a:r>
            <a:r>
              <a:rPr lang="hu-HU" altLang="hu-HU" sz="2200" dirty="0" smtClean="0">
                <a:solidFill>
                  <a:srgbClr val="0070C0"/>
                </a:solidFill>
              </a:rPr>
              <a:t>: </a:t>
            </a:r>
            <a:r>
              <a:rPr lang="hu-HU" altLang="hu-HU" sz="2200" dirty="0" err="1" smtClean="0">
                <a:solidFill>
                  <a:srgbClr val="0070C0"/>
                </a:solidFill>
              </a:rPr>
              <a:t>Wizzair</a:t>
            </a:r>
            <a:r>
              <a:rPr lang="hu-HU" altLang="hu-HU" sz="2200" dirty="0" smtClean="0">
                <a:solidFill>
                  <a:srgbClr val="0070C0"/>
                </a:solidFill>
              </a:rPr>
              <a:t>, </a:t>
            </a:r>
            <a:r>
              <a:rPr lang="hu-HU" altLang="hu-HU" sz="2200" dirty="0" err="1" smtClean="0">
                <a:solidFill>
                  <a:srgbClr val="0070C0"/>
                </a:solidFill>
              </a:rPr>
              <a:t>Ryanair</a:t>
            </a:r>
            <a:r>
              <a:rPr lang="hu-HU" altLang="hu-HU" sz="2200" dirty="0" smtClean="0">
                <a:solidFill>
                  <a:srgbClr val="0070C0"/>
                </a:solidFill>
              </a:rPr>
              <a:t>, </a:t>
            </a:r>
            <a:r>
              <a:rPr lang="hu-HU" altLang="hu-HU" sz="2200" dirty="0" smtClean="0">
                <a:solidFill>
                  <a:srgbClr val="0070C0"/>
                </a:solidFill>
              </a:rPr>
              <a:t>Lufthansa</a:t>
            </a: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200" dirty="0" smtClean="0">
                <a:solidFill>
                  <a:srgbClr val="0070C0"/>
                </a:solidFill>
              </a:rPr>
              <a:t>Legforgalmasabb desztinációk: London, Párizs, Brüsszel, Frankfurt</a:t>
            </a:r>
            <a:endParaRPr lang="hu-HU" altLang="hu-HU" sz="2200" dirty="0" smtClean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Wingdings" pitchFamily="2" charset="2"/>
              <a:buChar char="Ø"/>
            </a:pPr>
            <a:r>
              <a:rPr lang="hu-HU" altLang="hu-HU" sz="2200" dirty="0" smtClean="0">
                <a:solidFill>
                  <a:srgbClr val="0070C0"/>
                </a:solidFill>
              </a:rPr>
              <a:t>MICE és </a:t>
            </a:r>
            <a:r>
              <a:rPr lang="hu-HU" altLang="hu-HU" sz="2200" dirty="0" err="1" smtClean="0">
                <a:solidFill>
                  <a:srgbClr val="0070C0"/>
                </a:solidFill>
              </a:rPr>
              <a:t>corporate</a:t>
            </a:r>
            <a:r>
              <a:rPr lang="hu-HU" altLang="hu-HU" sz="2200" dirty="0" smtClean="0">
                <a:solidFill>
                  <a:srgbClr val="0070C0"/>
                </a:solidFill>
              </a:rPr>
              <a:t> </a:t>
            </a:r>
            <a:r>
              <a:rPr lang="hu-HU" altLang="hu-HU" sz="2200" dirty="0" smtClean="0">
                <a:solidFill>
                  <a:srgbClr val="0070C0"/>
                </a:solidFill>
              </a:rPr>
              <a:t>piac problémás</a:t>
            </a:r>
            <a:endParaRPr lang="hu-HU" altLang="hu-HU" sz="2200" dirty="0" smtClean="0">
              <a:solidFill>
                <a:srgbClr val="0070C0"/>
              </a:solidFill>
            </a:endParaRPr>
          </a:p>
        </p:txBody>
      </p:sp>
      <p:pic>
        <p:nvPicPr>
          <p:cNvPr id="17412" name="Kép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7125" y="977900"/>
            <a:ext cx="2601913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Kép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3950" y="2863850"/>
            <a:ext cx="2601913" cy="194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Kép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9350" y="4967288"/>
            <a:ext cx="261620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3245</TotalTime>
  <Words>534</Words>
  <Application>Microsoft Office PowerPoint</Application>
  <PresentationFormat>Diavetítés a képernyőre (4:3 oldalarány)</PresentationFormat>
  <Paragraphs>107</Paragraphs>
  <Slides>31</Slides>
  <Notes>7</Notes>
  <HiddenSlides>0</HiddenSlides>
  <MMClips>1</MMClips>
  <ScaleCrop>false</ScaleCrop>
  <HeadingPairs>
    <vt:vector size="8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Beágyazott OLE kiszolgálók</vt:lpstr>
      </vt:variant>
      <vt:variant>
        <vt:i4>2</vt:i4>
      </vt:variant>
      <vt:variant>
        <vt:lpstr>Diacímek</vt:lpstr>
      </vt:variant>
      <vt:variant>
        <vt:i4>31</vt:i4>
      </vt:variant>
    </vt:vector>
  </HeadingPairs>
  <TitlesOfParts>
    <vt:vector size="39" baseType="lpstr">
      <vt:lpstr>Arial</vt:lpstr>
      <vt:lpstr>Calibri</vt:lpstr>
      <vt:lpstr>Arial Narrow</vt:lpstr>
      <vt:lpstr>Wingdings</vt:lpstr>
      <vt:lpstr>Times New Roman</vt:lpstr>
      <vt:lpstr>Office-téma</vt:lpstr>
      <vt:lpstr>Microsoft Excel Chart</vt:lpstr>
      <vt:lpstr>Acrobat Document</vt:lpstr>
      <vt:lpstr>1. dia</vt:lpstr>
      <vt:lpstr>2. dia</vt:lpstr>
      <vt:lpstr>Növekvő vendégforgalom A kereskedelmi szálláshelyeken 2007-2013 között</vt:lpstr>
      <vt:lpstr>Növekvő szállásdíjbevétel A kereskedelmi szálláshelyeken 2007-2013 között</vt:lpstr>
      <vt:lpstr>Növekvő budapesti vendégforgalom a kereskedelmi szálláshelyeken 2007-2013 között</vt:lpstr>
      <vt:lpstr>Turizmus számokban 2013-ban</vt:lpstr>
      <vt:lpstr>Turizmus nemzetgazdasági haszna 2013-ban</vt:lpstr>
      <vt:lpstr>Utasforgalom budapesti és versenytárs repülőtereken </vt:lpstr>
      <vt:lpstr>Budapestre repülő légitársaságok</vt:lpstr>
      <vt:lpstr>Sikerek: új járatok Budapesten/Budapestről</vt:lpstr>
      <vt:lpstr>Légi forgalom a világban</vt:lpstr>
      <vt:lpstr>Busz és taxi várakozás a budapesti repülőtéren</vt:lpstr>
      <vt:lpstr>Dunai hajózás</vt:lpstr>
      <vt:lpstr>Közvetett hatás</vt:lpstr>
      <vt:lpstr>15. dia</vt:lpstr>
      <vt:lpstr>Vonaton Magyarországra</vt:lpstr>
      <vt:lpstr>Élményvonatozás:MÁV Nosztalgia Vasút</vt:lpstr>
      <vt:lpstr>Vízibusz: közlekedés és turizmus találkozása</vt:lpstr>
      <vt:lpstr>National Geographic: 10 legszebb villamos vonala között a budapesti 2-es villamos</vt:lpstr>
      <vt:lpstr>Kedvezmények: 65 év felettieknek</vt:lpstr>
      <vt:lpstr>Hősök tere</vt:lpstr>
      <vt:lpstr>Hó lerakó nyáron </vt:lpstr>
      <vt:lpstr>Lánchíd pesti hídfő, érkeznek a hajók</vt:lpstr>
      <vt:lpstr>24. dia</vt:lpstr>
      <vt:lpstr>25. dia</vt:lpstr>
      <vt:lpstr>26. dia</vt:lpstr>
      <vt:lpstr>Bazilika</vt:lpstr>
      <vt:lpstr>VÁR</vt:lpstr>
      <vt:lpstr>Parlament</vt:lpstr>
      <vt:lpstr>30. dia</vt:lpstr>
      <vt:lpstr>Köszönöm a figyelmet! </vt:lpstr>
    </vt:vector>
  </TitlesOfParts>
  <Company>Magyar Turizmus Zrt.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Statisztika csak budapest csak szálloda</dc:title>
  <dc:creator>Sztojan Kristóf</dc:creator>
  <cp:lastModifiedBy>Sztojan Kristóf</cp:lastModifiedBy>
  <cp:revision>297</cp:revision>
  <cp:lastPrinted>2014-09-10T13:38:30Z</cp:lastPrinted>
  <dcterms:created xsi:type="dcterms:W3CDTF">2013-10-29T07:10:04Z</dcterms:created>
  <dcterms:modified xsi:type="dcterms:W3CDTF">2014-09-11T15:38:50Z</dcterms:modified>
</cp:coreProperties>
</file>