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05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4" r:id="rId20"/>
    <p:sldId id="306" r:id="rId21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0000"/>
    <a:srgbClr val="00CC00"/>
    <a:srgbClr val="777777"/>
    <a:srgbClr val="0065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34" autoAdjust="0"/>
  </p:normalViewPr>
  <p:slideViewPr>
    <p:cSldViewPr>
      <p:cViewPr varScale="1">
        <p:scale>
          <a:sx n="71" d="100"/>
          <a:sy n="71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4A7AC3-E4A1-4CC0-BB58-ED7189C34B0D}" type="datetimeFigureOut">
              <a:rPr lang="hu-HU"/>
              <a:pPr>
                <a:defRPr/>
              </a:pPr>
              <a:t>2014.09.10.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C292E0-2BEC-4551-ABDA-7DF877D5E1C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77716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419678-71CD-4BF9-BD5D-36690FAA350A}" type="datetimeFigureOut">
              <a:rPr lang="hu-HU"/>
              <a:pPr>
                <a:defRPr/>
              </a:pPr>
              <a:t>2014.09.10.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D1AB26-CBE8-4BBF-9046-D50BE09B028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63951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B4EE114-E7B6-4D23-94CC-A22CF7331C5A}" type="slidenum">
              <a:rPr lang="hu-HU" altLang="hu-HU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hu-HU" altLang="hu-H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4D12-9043-4DB1-98A3-5AAD5959B788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D36B0-E370-4C83-BED3-19E483A0C460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8231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6238" y="274638"/>
            <a:ext cx="5770562" cy="7778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4DE24-074A-4844-ACC3-42FBD780E63E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F3365-0703-41F4-90FE-3F6663484B22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56181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155679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5557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639F7-8B67-4275-A3CC-10405C770065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34F7F-68E9-43A7-AAA3-5EB2FDDB870E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0565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1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C67A0-C897-47AE-922A-E7602DB97568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D29D5-0EBF-43C3-A3E6-940B9673F0F1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43027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DDE51-E02B-41C9-B4D4-C79ECCD0459D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33011-8465-4DA8-A661-ABF2017491FA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0588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860A6-431B-416A-A241-980B56D1EAE1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03124-50CA-456A-A86C-D401F9435163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979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28736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F2A5A-F64B-4844-8740-D25FBF0F8F93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BE5D9-41F6-4B49-A0D6-6BE4476DC71E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05875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1357297"/>
            <a:ext cx="5486400" cy="337027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E37A4-E5B3-4FEE-872E-628CD5E5B54E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4F-FC7F-48BE-A71A-AD2E65C7A183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3549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9E02B-3CDB-4D92-8294-92DC75FDADA5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F5552-A0F1-4ADD-8A51-111D1CCD9768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1887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6238" y="274638"/>
            <a:ext cx="5770562" cy="7778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ED31F-237D-495B-83B2-D8E18035E5C5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 dirty="0" smtClean="0"/>
              <a:t>Dr. Horváth Balázs: </a:t>
            </a:r>
            <a:r>
              <a:rPr lang="hu-HU" altLang="hu-HU" dirty="0" err="1" smtClean="0"/>
              <a:t>Smart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transport</a:t>
            </a:r>
            <a:r>
              <a:rPr lang="hu-HU" altLang="hu-HU" dirty="0" smtClean="0"/>
              <a:t>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4E722-C0F6-4F8E-8BB4-E691F5B31948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6018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714375" y="6492875"/>
            <a:ext cx="26336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entury Gothic" pitchFamily="34" charset="0"/>
              </a:defRPr>
            </a:lvl1pPr>
          </a:lstStyle>
          <a:p>
            <a:pPr>
              <a:defRPr/>
            </a:pPr>
            <a:fld id="{FF1843BB-9C96-4C35-9EDD-B3499B16F5DA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5357813" y="6492875"/>
            <a:ext cx="3429000" cy="365125"/>
          </a:xfrm>
          <a:prstGeom prst="rect">
            <a:avLst/>
          </a:prstGeom>
          <a:effectLst>
            <a:glow>
              <a:schemeClr val="accent1"/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hu-HU" altLang="hu-HU" dirty="0" smtClean="0"/>
              <a:t>Dr. Horváth Balázs: </a:t>
            </a:r>
            <a:r>
              <a:rPr lang="hu-HU" altLang="hu-HU" dirty="0" err="1" smtClean="0"/>
              <a:t>Smart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transport</a:t>
            </a:r>
            <a:r>
              <a:rPr lang="hu-HU" altLang="hu-HU" dirty="0" smtClean="0"/>
              <a:t>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0" y="6492875"/>
            <a:ext cx="428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D953C3CE-AEBD-4FEC-B77D-85E131547342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  <p:cxnSp>
        <p:nvCxnSpPr>
          <p:cNvPr id="8" name="Egyenes összekötő 7"/>
          <p:cNvCxnSpPr/>
          <p:nvPr userDrawn="1"/>
        </p:nvCxnSpPr>
        <p:spPr>
          <a:xfrm>
            <a:off x="0" y="1214438"/>
            <a:ext cx="914400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Kép 12" descr="Egyetemi_logo_200811_20090811_1016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5750"/>
            <a:ext cx="22272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916238" y="274638"/>
            <a:ext cx="577056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hu/url?sa=i&amp;rct=j&amp;q=&amp;esrc=s&amp;source=images&amp;cd=&amp;cad=rja&amp;uact=8&amp;docid=VtGSPw2OhxJPcM&amp;tbnid=AKMt8GjdbPsodM:&amp;ved=0CAUQjRw&amp;url=http://hetfogaspanzio.hu/hirek/otp-szep-kartya-elfogadohely-lett-a-fogadonk&amp;ei=jhp9U6SUJubT7AaHp4GwBQ&amp;psig=AFQjCNF9V6LXeBQPf4Ae5m5jnG6n8IEgDg&amp;ust=1400794101372347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12" Type="http://schemas.openxmlformats.org/officeDocument/2006/relationships/image" Target="../media/image14.jpeg"/><Relationship Id="rId2" Type="http://schemas.openxmlformats.org/officeDocument/2006/relationships/hyperlink" Target="http://www.google.hu/url?sa=i&amp;rct=j&amp;q=&amp;esrc=s&amp;source=images&amp;cd=&amp;cad=rja&amp;uact=8&amp;docid=e1P9CqOAkgS23M&amp;tbnid=7a9vwwtxhkcOWM:&amp;ved=0CAUQjRw&amp;url=http://colnect.com/hu/bank_cards/bank_card/1293-OTP_Bank_Visa_Electron-OTP_Bank-Ukrajna&amp;ei=aRt9U__uG7PG7Aa2_YHQDw&amp;psig=AFQjCNHi2ESd4kGtwBTxqYP59Zhl8zZNLw&amp;ust=1400794337585391" TargetMode="Externa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jpeg"/><Relationship Id="rId11" Type="http://schemas.openxmlformats.org/officeDocument/2006/relationships/hyperlink" Target="https://www.google.hu/url?sa=i&amp;rct=j&amp;q=&amp;esrc=s&amp;source=images&amp;cd=&amp;cad=rja&amp;uact=8&amp;docid=N03_pPj9uVOIRM&amp;tbnid=D0I-QhWkhv2jWM:&amp;ved=0CAUQjRw&amp;url=https://www.unionbiztosito.hu/supershop&amp;ei=Zxl9U_LXFIHm7Aac5oGICw&amp;psig=AFQjCNH8Tc4hUYy5JJrpjQEFOycGmtmSaQ&amp;ust=1400793718274189" TargetMode="External"/><Relationship Id="rId5" Type="http://schemas.openxmlformats.org/officeDocument/2006/relationships/hyperlink" Target="http://www.google.hu/url?sa=i&amp;rct=j&amp;q=&amp;esrc=s&amp;source=images&amp;cd=&amp;cad=rja&amp;uact=8&amp;docid=-qrDTTnW-2f6VM&amp;tbnid=IaEXH58Y4XVJ0M:&amp;ved=0CAUQjRw&amp;url=http://noiportal.hu/main/npnews-16970.html&amp;ei=rRl9U7PkEMeV7Ab_zIC4Ag&amp;psig=AFQjCNH8Tc4hUYy5JJrpjQEFOycGmtmSaQ&amp;ust=1400793718274189" TargetMode="External"/><Relationship Id="rId15" Type="http://schemas.openxmlformats.org/officeDocument/2006/relationships/hyperlink" Target="http://www.wikitech.hu/uploads/2012/10/netlock-kartya-SzIE.jpg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9.jpeg"/><Relationship Id="rId9" Type="http://schemas.openxmlformats.org/officeDocument/2006/relationships/image" Target="../media/image12.jpeg"/><Relationship Id="rId1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hu/url?sa=i&amp;rct=j&amp;q=&amp;esrc=s&amp;source=images&amp;cd=&amp;cad=rja&amp;uact=8&amp;docid=VtGSPw2OhxJPcM&amp;tbnid=AKMt8GjdbPsodM:&amp;ved=0CAUQjRw&amp;url=http://hetfogaspanzio.hu/hirek/otp-szep-kartya-elfogadohely-lett-a-fogadonk&amp;ei=jhp9U6SUJubT7AaHp4GwBQ&amp;psig=AFQjCNF9V6LXeBQPf4Ae5m5jnG6n8IEgDg&amp;ust=1400794101372347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18.jpeg"/><Relationship Id="rId7" Type="http://schemas.openxmlformats.org/officeDocument/2006/relationships/image" Target="../media/image11.jpeg"/><Relationship Id="rId12" Type="http://schemas.openxmlformats.org/officeDocument/2006/relationships/image" Target="../media/image21.jpeg"/><Relationship Id="rId17" Type="http://schemas.openxmlformats.org/officeDocument/2006/relationships/image" Target="../media/image23.jpg"/><Relationship Id="rId2" Type="http://schemas.openxmlformats.org/officeDocument/2006/relationships/hyperlink" Target="http://www.google.hu/url?sa=i&amp;rct=j&amp;q=&amp;esrc=s&amp;source=images&amp;cd=&amp;cad=rja&amp;uact=8&amp;docid=e1P9CqOAkgS23M&amp;tbnid=7a9vwwtxhkcOWM:&amp;ved=0CAUQjRw&amp;url=http://colnect.com/hu/bank_cards/bank_card/1293-OTP_Bank_Visa_Electron-OTP_Bank-Ukrajna&amp;ei=aRt9U__uG7PG7Aa2_YHQDw&amp;psig=AFQjCNHi2ESd4kGtwBTxqYP59Zhl8zZNLw&amp;ust=1400794337585391" TargetMode="Externa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11" Type="http://schemas.openxmlformats.org/officeDocument/2006/relationships/hyperlink" Target="https://www.google.hu/url?sa=i&amp;rct=j&amp;q=&amp;esrc=s&amp;source=images&amp;cd=&amp;cad=rja&amp;uact=8&amp;docid=N03_pPj9uVOIRM&amp;tbnid=D0I-QhWkhv2jWM:&amp;ved=0CAUQjRw&amp;url=https://www.unionbiztosito.hu/supershop&amp;ei=Zxl9U_LXFIHm7Aac5oGICw&amp;psig=AFQjCNH8Tc4hUYy5JJrpjQEFOycGmtmSaQ&amp;ust=1400793718274189" TargetMode="External"/><Relationship Id="rId5" Type="http://schemas.openxmlformats.org/officeDocument/2006/relationships/hyperlink" Target="http://www.google.hu/url?sa=i&amp;rct=j&amp;q=&amp;esrc=s&amp;source=images&amp;cd=&amp;cad=rja&amp;uact=8&amp;docid=-qrDTTnW-2f6VM&amp;tbnid=IaEXH58Y4XVJ0M:&amp;ved=0CAUQjRw&amp;url=http://noiportal.hu/main/npnews-16970.html&amp;ei=rRl9U7PkEMeV7Ab_zIC4Ag&amp;psig=AFQjCNH8Tc4hUYy5JJrpjQEFOycGmtmSaQ&amp;ust=1400793718274189" TargetMode="External"/><Relationship Id="rId15" Type="http://schemas.openxmlformats.org/officeDocument/2006/relationships/hyperlink" Target="http://www.wikitech.hu/uploads/2012/10/netlock-kartya-SzIE.jpg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9.jpeg"/><Relationship Id="rId9" Type="http://schemas.openxmlformats.org/officeDocument/2006/relationships/image" Target="../media/image20.jpeg"/><Relationship Id="rId1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hyperlink" Target="http://www.google.hu/url?sa=i&amp;rct=j&amp;q=&amp;esrc=s&amp;source=images&amp;cd=&amp;cad=rja&amp;uact=8&amp;docid=GGAtl662hCYeZM&amp;tbnid=Wh90GM20Ef7zTM:&amp;ved=0CAUQjRw&amp;url=http://www.mpoweruk.com/electricity_demand.htm&amp;ei=rx99U9XVG43dygO0g4AQ&amp;bvm=bv.67229260,d.bGQ&amp;psig=AFQjCNG4rUEEO_jKcs64s4JabOHEMtJTTg&amp;ust=1400795391322802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hyperlink" Target="http://www.google.hu/url?sa=i&amp;rct=j&amp;q=&amp;esrc=s&amp;source=images&amp;cd=&amp;cad=rja&amp;uact=8&amp;docid=qRts9v64NDIOZM&amp;tbnid=5MK-SlrNubq4_M:&amp;ved=0CAUQjRw&amp;url=http://brendonenergy.org/projects/wivey-childrens-centre/performance/&amp;ei=wyB9U6OoBYrOygO06IC4Bg&amp;bvm=bv.67229260,d.bGQ&amp;psig=AFQjCNFWsXDblNzDCQYFqwhog780GvYDig&amp;ust=140079568921447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u/url?sa=i&amp;rct=j&amp;q=&amp;esrc=s&amp;source=images&amp;cd=&amp;cad=rja&amp;uact=8&amp;docid=9rmXWjalKGl-LM&amp;tbnid=zmx6OVvStkpYzM:&amp;ved=0CAUQjRw&amp;url=http://cracking-the-code.blogspot.com/2012/10/eastern-european-champions-4-vs-of-big.html&amp;ei=_CZ9U778HpCOyQO0h4DYCw&amp;psig=AFQjCNFJ1KO0_v9TBbWAi3vaFhiY2KQaQg&amp;ust=1400796853764017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hyperlink" Target="http://www.google.hu/url?sa=i&amp;rct=j&amp;q=&amp;esrc=s&amp;source=images&amp;cd=&amp;cad=rja&amp;uact=8&amp;docid=Pq2UnPH7Gg1AxM&amp;tbnid=U9-GZOoVX1Nh_M:&amp;ved=0CAUQjRw&amp;url=http://www.forbes.com/sites/davefeinleib/2012/10/15/how-forresters-former-cmo-is-using-big-data-to-build-next-generation-crm/&amp;ei=FSd9U9CLDearyAPL7YHYDA&amp;psig=AFQjCNFJ1KO0_v9TBbWAi3vaFhiY2KQaQg&amp;ust=1400796853764017" TargetMode="Externa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7EA1134-4F03-4659-A8CB-BF0DA991DC7C}" type="datetime4">
              <a:rPr lang="hu-HU" altLang="hu-HU">
                <a:latin typeface="Century Gothic" pitchFamily="34" charset="0"/>
              </a:rPr>
              <a:pPr eaLnBrk="1" hangingPunct="1"/>
              <a:t>2014. szeptember 10.</a:t>
            </a:fld>
            <a:endParaRPr lang="hu-HU" altLang="hu-HU">
              <a:latin typeface="Century Gothic" pitchFamily="34" charset="0"/>
            </a:endParaRPr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B2017C-1040-4CCC-9C77-A5EB6633BB53}" type="slidenum">
              <a:rPr lang="hu-HU"/>
              <a:pPr>
                <a:defRPr/>
              </a:pPr>
              <a:t>1</a:t>
            </a:fld>
            <a:endParaRPr lang="hu-HU" dirty="0"/>
          </a:p>
        </p:txBody>
      </p:sp>
      <p:pic>
        <p:nvPicPr>
          <p:cNvPr id="2055" name="Tartalom hely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4900"/>
            <a:ext cx="9144000" cy="576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Egyenes összekötő 4"/>
          <p:cNvCxnSpPr/>
          <p:nvPr/>
        </p:nvCxnSpPr>
        <p:spPr>
          <a:xfrm>
            <a:off x="395288" y="3284538"/>
            <a:ext cx="5176837" cy="15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églalap 5"/>
          <p:cNvSpPr/>
          <p:nvPr/>
        </p:nvSpPr>
        <p:spPr>
          <a:xfrm>
            <a:off x="684213" y="3262313"/>
            <a:ext cx="2016125" cy="46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  <p:sp>
        <p:nvSpPr>
          <p:cNvPr id="2058" name="Alcím 2"/>
          <p:cNvSpPr txBox="1">
            <a:spLocks/>
          </p:cNvSpPr>
          <p:nvPr/>
        </p:nvSpPr>
        <p:spPr bwMode="auto">
          <a:xfrm>
            <a:off x="395288" y="3573463"/>
            <a:ext cx="540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hu-HU" altLang="hu-HU" sz="1400" b="1" dirty="0" smtClean="0">
                <a:solidFill>
                  <a:schemeClr val="bg1"/>
                </a:solidFill>
              </a:rPr>
              <a:t>dr. Horváth Balázs</a:t>
            </a:r>
          </a:p>
          <a:p>
            <a:pPr eaLnBrk="1" hangingPunct="1">
              <a:buFont typeface="Arial" charset="0"/>
              <a:buNone/>
            </a:pPr>
            <a:r>
              <a:rPr lang="hu-HU" altLang="hu-HU" sz="1400" dirty="0" smtClean="0">
                <a:solidFill>
                  <a:schemeClr val="bg1"/>
                </a:solidFill>
              </a:rPr>
              <a:t>tanszékvezető, egyetemi docens</a:t>
            </a:r>
          </a:p>
          <a:p>
            <a:pPr eaLnBrk="1" hangingPunct="1">
              <a:buFont typeface="Arial" charset="0"/>
              <a:buNone/>
            </a:pPr>
            <a:r>
              <a:rPr lang="hu-HU" altLang="hu-HU" sz="1400" dirty="0" smtClean="0">
                <a:solidFill>
                  <a:schemeClr val="bg1"/>
                </a:solidFill>
              </a:rPr>
              <a:t>Széchenyi István Egyetem – Közlekedési Tanszék</a:t>
            </a:r>
            <a:endParaRPr lang="hu-HU" altLang="hu-HU" sz="1400" dirty="0">
              <a:solidFill>
                <a:schemeClr val="bg1"/>
              </a:solidFill>
            </a:endParaRPr>
          </a:p>
        </p:txBody>
      </p:sp>
      <p:sp>
        <p:nvSpPr>
          <p:cNvPr id="2059" name="Cím 1"/>
          <p:cNvSpPr txBox="1">
            <a:spLocks/>
          </p:cNvSpPr>
          <p:nvPr/>
        </p:nvSpPr>
        <p:spPr bwMode="auto">
          <a:xfrm>
            <a:off x="428624" y="1628775"/>
            <a:ext cx="637562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b="1" dirty="0" err="1" smtClean="0">
                <a:solidFill>
                  <a:schemeClr val="bg1"/>
                </a:solidFill>
              </a:rPr>
              <a:t>Smart</a:t>
            </a:r>
            <a:r>
              <a:rPr lang="hu-HU" altLang="hu-HU" b="1" dirty="0" smtClean="0">
                <a:solidFill>
                  <a:schemeClr val="bg1"/>
                </a:solidFill>
              </a:rPr>
              <a:t> </a:t>
            </a:r>
            <a:r>
              <a:rPr lang="hu-HU" altLang="hu-HU" b="1" dirty="0" err="1" smtClean="0">
                <a:solidFill>
                  <a:schemeClr val="bg1"/>
                </a:solidFill>
              </a:rPr>
              <a:t>transport</a:t>
            </a:r>
            <a:r>
              <a:rPr lang="hu-HU" altLang="hu-HU" b="1" dirty="0" smtClean="0">
                <a:solidFill>
                  <a:schemeClr val="bg1"/>
                </a:solidFill>
              </a:rPr>
              <a:t> – </a:t>
            </a:r>
            <a:r>
              <a:rPr lang="hu-HU" altLang="hu-HU" b="1" dirty="0" err="1" smtClean="0">
                <a:solidFill>
                  <a:schemeClr val="bg1"/>
                </a:solidFill>
              </a:rPr>
              <a:t>smart</a:t>
            </a:r>
            <a:r>
              <a:rPr lang="hu-HU" altLang="hu-HU" b="1" dirty="0" smtClean="0">
                <a:solidFill>
                  <a:schemeClr val="bg1"/>
                </a:solidFill>
              </a:rPr>
              <a:t> city</a:t>
            </a:r>
            <a:endParaRPr lang="hu-HU" altLang="hu-HU" b="1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auto">
          <a:xfrm>
            <a:off x="5940151" y="5768224"/>
            <a:ext cx="2886389" cy="852717"/>
            <a:chOff x="1202" y="1888"/>
            <a:chExt cx="2070" cy="611"/>
          </a:xfrm>
        </p:grpSpPr>
        <p:pic>
          <p:nvPicPr>
            <p:cNvPr id="16" name="Picture 12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1888"/>
              <a:ext cx="2070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3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2296"/>
              <a:ext cx="2041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0350"/>
            <a:ext cx="2122488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Remélt állapot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10</a:t>
            </a:fld>
            <a:endParaRPr lang="hu-H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16" b="89571" l="647" r="99871">
                        <a14:foregroundMark x1="2975" y1="69939" x2="2975" y2="69939"/>
                        <a14:foregroundMark x1="41397" y1="46626" x2="41397" y2="46626"/>
                        <a14:foregroundMark x1="67917" y1="46012" x2="67917" y2="46012"/>
                        <a14:foregroundMark x1="92109" y1="38037" x2="92109" y2="38037"/>
                        <a14:foregroundMark x1="81113" y1="85276" x2="81113" y2="85276"/>
                        <a14:foregroundMark x1="74127" y1="75460" x2="74127" y2="75460"/>
                        <a14:foregroundMark x1="95084" y1="72393" x2="8668" y2="67485"/>
                        <a14:foregroundMark x1="647" y1="72393" x2="99871" y2="748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5" y="4089400"/>
            <a:ext cx="736123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Ív 7"/>
          <p:cNvSpPr/>
          <p:nvPr/>
        </p:nvSpPr>
        <p:spPr>
          <a:xfrm>
            <a:off x="1689100" y="3390900"/>
            <a:ext cx="2197100" cy="189230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Ív 8"/>
          <p:cNvSpPr/>
          <p:nvPr/>
        </p:nvSpPr>
        <p:spPr>
          <a:xfrm>
            <a:off x="4102100" y="3390900"/>
            <a:ext cx="1739900" cy="189230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Ív 9"/>
          <p:cNvSpPr/>
          <p:nvPr/>
        </p:nvSpPr>
        <p:spPr>
          <a:xfrm>
            <a:off x="6070600" y="3390900"/>
            <a:ext cx="1574800" cy="189230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Ív 10"/>
          <p:cNvSpPr/>
          <p:nvPr/>
        </p:nvSpPr>
        <p:spPr>
          <a:xfrm>
            <a:off x="1689100" y="2006600"/>
            <a:ext cx="4267200" cy="444500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Ív 11"/>
          <p:cNvSpPr/>
          <p:nvPr/>
        </p:nvSpPr>
        <p:spPr>
          <a:xfrm>
            <a:off x="1689100" y="1727199"/>
            <a:ext cx="5956300" cy="4876801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Ív 12"/>
          <p:cNvSpPr/>
          <p:nvPr/>
        </p:nvSpPr>
        <p:spPr>
          <a:xfrm>
            <a:off x="3943350" y="2114550"/>
            <a:ext cx="3702050" cy="433705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58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Kártyák, </a:t>
            </a:r>
            <a:r>
              <a:rPr lang="hu-HU" dirty="0" err="1" smtClean="0"/>
              <a:t>kártyák</a:t>
            </a:r>
            <a:r>
              <a:rPr lang="hu-HU" dirty="0" smtClean="0"/>
              <a:t> mindenütt…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11</a:t>
            </a:fld>
            <a:endParaRPr lang="hu-HU" dirty="0"/>
          </a:p>
        </p:txBody>
      </p:sp>
      <p:pic>
        <p:nvPicPr>
          <p:cNvPr id="7" name="Picture 38" descr="http://i.colnect.net/images/f/782/673/OTP-Bank-Visa-Electr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55" y="4722218"/>
            <a:ext cx="2337246" cy="147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6" descr="https://encrypted-tbn0.gstatic.com/images?q=tbn:ANd9GcT6KqCQ0Fnk6wAP3NP6J2tpDd3IzBXxOn1dYCj00MXmt3whLnu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3716">
            <a:off x="1876903" y="1863113"/>
            <a:ext cx="2695575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4" descr="http://www.noiportal.hu/images/cikkek/30007_ok_supershop_kartya_osszes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268" y="1040424"/>
            <a:ext cx="2772710" cy="203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ncrypted-tbn2.gstatic.com/images?q=tbn:ANd9GcRw_kR4xON_ou7ma1QzhOa6sV1MsHvTlQk5g4Iu4veQ4K6ZQf1QgA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2234">
            <a:off x="5765800" y="2197100"/>
            <a:ext cx="26193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http://hetfogaspanzio.hu/images/news/1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1152">
            <a:off x="738852" y="1889309"/>
            <a:ext cx="2800350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encrypted-tbn0.gstatic.com/images?q=tbn:ANd9GcR0YDo2Qmu-1JHlg3A5mpriHQ6Is8V5zmSQKN5obuG63-C5mObY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9331">
            <a:off x="3122826" y="325814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2" descr="https://www.unionbiztosito.hu/Upload/kartya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4976">
            <a:off x="313765" y="3329794"/>
            <a:ext cx="2818164" cy="219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s://encrypted-tbn0.gstatic.com/images?q=tbn:ANd9GcQ-YukSxWQ9gmaAXniHhlMZJKIsnBa6BdOuKFSpbDGDa-IFdsMu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8762">
            <a:off x="2675896" y="4518496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s://www.supershop.hu/media/images/shared/ssh_cards_180x115_shadowed/ssh-spar-kartya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3383">
            <a:off x="6325973" y="3713715"/>
            <a:ext cx="2496164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6" descr="http://www.wikitech.hu/uploads/2012/10/netlock-kartya-SzIE-600x768.jpg">
            <a:hlinkClick r:id="rId15"/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21380657">
            <a:off x="5260033" y="5147708"/>
            <a:ext cx="2296606" cy="146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31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Egy megoldást minden gondra!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12</a:t>
            </a:fld>
            <a:endParaRPr lang="hu-HU" dirty="0"/>
          </a:p>
        </p:txBody>
      </p:sp>
      <p:grpSp>
        <p:nvGrpSpPr>
          <p:cNvPr id="7" name="Csoportba foglalás 6"/>
          <p:cNvGrpSpPr>
            <a:grpSpLocks noChangeAspect="1"/>
          </p:cNvGrpSpPr>
          <p:nvPr/>
        </p:nvGrpSpPr>
        <p:grpSpPr>
          <a:xfrm>
            <a:off x="805220" y="2824260"/>
            <a:ext cx="2967524" cy="1945168"/>
            <a:chOff x="313765" y="1040424"/>
            <a:chExt cx="8508372" cy="5577112"/>
          </a:xfrm>
        </p:grpSpPr>
        <p:pic>
          <p:nvPicPr>
            <p:cNvPr id="8" name="Picture 38" descr="http://i.colnect.net/images/f/782/673/OTP-Bank-Visa-Electron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255" y="4722218"/>
              <a:ext cx="2337246" cy="1472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6" descr="https://encrypted-tbn0.gstatic.com/images?q=tbn:ANd9GcT6KqCQ0Fnk6wAP3NP6J2tpDd3IzBXxOn1dYCj00MXmt3whLnux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33716">
              <a:off x="1876903" y="1863113"/>
              <a:ext cx="2695575" cy="1695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4" descr="http://www.noiportal.hu/images/cikkek/30007_ok_supershop_kartya_osszes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DDDDDD"/>
                </a:clrFrom>
                <a:clrTo>
                  <a:srgbClr val="DDDDD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1268" y="1040424"/>
              <a:ext cx="2772710" cy="2032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s://encrypted-tbn2.gstatic.com/images?q=tbn:ANd9GcRw_kR4xON_ou7ma1QzhOa6sV1MsHvTlQk5g4Iu4veQ4K6ZQf1QgA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32234">
              <a:off x="5765800" y="2197100"/>
              <a:ext cx="2619375" cy="175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0" descr="http://hetfogaspanzio.hu/images/news/11.jpg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51152">
              <a:off x="738852" y="1889309"/>
              <a:ext cx="2800350" cy="1871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https://encrypted-tbn0.gstatic.com/images?q=tbn:ANd9GcR0YDo2Qmu-1JHlg3A5mpriHQ6Is8V5zmSQKN5obuG63-C5mObY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49331">
              <a:off x="3122826" y="3258145"/>
              <a:ext cx="2857500" cy="16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2" descr="https://www.unionbiztosito.hu/Upload/kartya.jpg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84976">
              <a:off x="313765" y="3329794"/>
              <a:ext cx="2818164" cy="21931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2" descr="https://encrypted-tbn0.gstatic.com/images?q=tbn:ANd9GcQ-YukSxWQ9gmaAXniHhlMZJKIsnBa6BdOuKFSpbDGDa-IFdsMu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28762">
              <a:off x="2675896" y="4518496"/>
              <a:ext cx="2628900" cy="1743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8" descr="https://www.supershop.hu/media/images/shared/ssh_cards_180x115_shadowed/ssh-spar-kartya.jpg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EFEFEF"/>
                </a:clrFrom>
                <a:clrTo>
                  <a:srgbClr val="EFEFE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43383">
              <a:off x="6325973" y="3713715"/>
              <a:ext cx="2496164" cy="1619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6" descr="http://www.wikitech.hu/uploads/2012/10/netlock-kartya-SzIE-600x768.jpg">
              <a:hlinkClick r:id="rId15"/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 rot="21380657">
              <a:off x="5260033" y="5147708"/>
              <a:ext cx="2296606" cy="1469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Jobbra nyíl 17"/>
          <p:cNvSpPr/>
          <p:nvPr/>
        </p:nvSpPr>
        <p:spPr>
          <a:xfrm>
            <a:off x="4076700" y="3332720"/>
            <a:ext cx="1828800" cy="7451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Lekerekített téglalap 18"/>
          <p:cNvSpPr/>
          <p:nvPr/>
        </p:nvSpPr>
        <p:spPr>
          <a:xfrm rot="468004">
            <a:off x="6184899" y="3005347"/>
            <a:ext cx="2654300" cy="1443160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u="sng" dirty="0" smtClean="0">
                <a:solidFill>
                  <a:schemeClr val="bg2">
                    <a:lumMod val="10000"/>
                  </a:schemeClr>
                </a:solidFill>
              </a:rPr>
              <a:t>Többcélú kártya</a:t>
            </a:r>
          </a:p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</a:rPr>
              <a:t>Vásárlás, személyi ig., kedvezmények, könyvtár…</a:t>
            </a:r>
            <a:endParaRPr lang="hu-H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9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Egy másik irány - energia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13</a:t>
            </a:fld>
            <a:endParaRPr lang="hu-HU" dirty="0"/>
          </a:p>
        </p:txBody>
      </p:sp>
      <p:pic>
        <p:nvPicPr>
          <p:cNvPr id="7" name="Picture 2" descr="http://www.mpoweruk.com/images/elec_load_demand.gif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7040" b="4051"/>
          <a:stretch/>
        </p:blipFill>
        <p:spPr bwMode="auto">
          <a:xfrm>
            <a:off x="482600" y="1473201"/>
            <a:ext cx="3429000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brendonenergy.files.wordpress.com/2014/01/output-23-july-2012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9" t="9848"/>
          <a:stretch/>
        </p:blipFill>
        <p:spPr bwMode="auto">
          <a:xfrm>
            <a:off x="5219700" y="1516062"/>
            <a:ext cx="3644900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76738"/>
            <a:ext cx="3530600" cy="201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67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jövő?!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14</a:t>
            </a:fld>
            <a:endParaRPr lang="hu-H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519239"/>
            <a:ext cx="4714177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3208690"/>
            <a:ext cx="5248816" cy="298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Egyenes összekötő 8"/>
          <p:cNvCxnSpPr/>
          <p:nvPr/>
        </p:nvCxnSpPr>
        <p:spPr>
          <a:xfrm flipH="1">
            <a:off x="5588000" y="3822700"/>
            <a:ext cx="76200" cy="27940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9"/>
          <p:cNvCxnSpPr/>
          <p:nvPr/>
        </p:nvCxnSpPr>
        <p:spPr>
          <a:xfrm flipH="1">
            <a:off x="5437982" y="3962400"/>
            <a:ext cx="76200" cy="27940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10"/>
          <p:cNvCxnSpPr/>
          <p:nvPr/>
        </p:nvCxnSpPr>
        <p:spPr>
          <a:xfrm flipH="1">
            <a:off x="5733257" y="3657600"/>
            <a:ext cx="93662" cy="33893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/>
        </p:nvCxnSpPr>
        <p:spPr>
          <a:xfrm flipH="1">
            <a:off x="5876132" y="3586162"/>
            <a:ext cx="93662" cy="33893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/>
        </p:nvCxnSpPr>
        <p:spPr>
          <a:xfrm flipH="1">
            <a:off x="6009482" y="3533775"/>
            <a:ext cx="93662" cy="33893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13"/>
          <p:cNvCxnSpPr/>
          <p:nvPr/>
        </p:nvCxnSpPr>
        <p:spPr>
          <a:xfrm flipH="1">
            <a:off x="6152357" y="3488134"/>
            <a:ext cx="93662" cy="33893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14"/>
          <p:cNvCxnSpPr/>
          <p:nvPr/>
        </p:nvCxnSpPr>
        <p:spPr>
          <a:xfrm flipH="1">
            <a:off x="6293644" y="3533774"/>
            <a:ext cx="66675" cy="252414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15"/>
          <p:cNvCxnSpPr/>
          <p:nvPr/>
        </p:nvCxnSpPr>
        <p:spPr>
          <a:xfrm flipH="1">
            <a:off x="6417469" y="3563141"/>
            <a:ext cx="66676" cy="223047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16"/>
          <p:cNvCxnSpPr/>
          <p:nvPr/>
        </p:nvCxnSpPr>
        <p:spPr>
          <a:xfrm flipH="1">
            <a:off x="6550820" y="3604018"/>
            <a:ext cx="33338" cy="15160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zis 17"/>
          <p:cNvSpPr/>
          <p:nvPr/>
        </p:nvSpPr>
        <p:spPr>
          <a:xfrm rot="20322222">
            <a:off x="4924869" y="3356151"/>
            <a:ext cx="2169223" cy="1033110"/>
          </a:xfrm>
          <a:prstGeom prst="ellipse">
            <a:avLst/>
          </a:prstGeom>
          <a:noFill/>
          <a:ln w="38100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042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Egy újabb irány - </a:t>
            </a:r>
            <a:r>
              <a:rPr lang="hu-HU" dirty="0" err="1" smtClean="0"/>
              <a:t>bigdata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15</a:t>
            </a:fld>
            <a:endParaRPr lang="hu-H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1"/>
          <a:stretch/>
        </p:blipFill>
        <p:spPr bwMode="auto">
          <a:xfrm>
            <a:off x="3837245" y="1575896"/>
            <a:ext cx="4447917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3.bp.blogspot.com/-0szVmX96gkg/UIjFxxH5oPI/AAAAAAAAAVE/lS9MLOzR-6w/s1600/Big+Data+Growth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1575896"/>
            <a:ext cx="1482725" cy="13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blogs-images.forbes.com/davefeinleib/files/2012/10/Worldwide-Data-Growth.017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3009900"/>
            <a:ext cx="17907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zövegdoboz 9"/>
          <p:cNvSpPr txBox="1"/>
          <p:nvPr/>
        </p:nvSpPr>
        <p:spPr>
          <a:xfrm>
            <a:off x="419100" y="4762500"/>
            <a:ext cx="19431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 err="1" smtClean="0">
                <a:solidFill>
                  <a:schemeClr val="accent6">
                    <a:lumMod val="50000"/>
                  </a:schemeClr>
                </a:solidFill>
              </a:rPr>
              <a:t>Bigdata</a:t>
            </a:r>
            <a:endParaRPr lang="hu-H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3035300" y="5335437"/>
            <a:ext cx="23876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solidFill>
                  <a:schemeClr val="accent6">
                    <a:lumMod val="50000"/>
                  </a:schemeClr>
                </a:solidFill>
              </a:rPr>
              <a:t>Adatbányászat</a:t>
            </a:r>
            <a:endParaRPr lang="hu-H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5867401" y="4813012"/>
            <a:ext cx="29464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solidFill>
                  <a:schemeClr val="accent6">
                    <a:lumMod val="50000"/>
                  </a:schemeClr>
                </a:solidFill>
              </a:rPr>
              <a:t>Utazási igények</a:t>
            </a:r>
            <a:endParaRPr lang="hu-H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5867401" y="5639375"/>
            <a:ext cx="29464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solidFill>
                  <a:schemeClr val="accent6">
                    <a:lumMod val="50000"/>
                  </a:schemeClr>
                </a:solidFill>
              </a:rPr>
              <a:t>Utazási szokások</a:t>
            </a:r>
            <a:endParaRPr lang="hu-H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Jobbra nyíl 13"/>
          <p:cNvSpPr/>
          <p:nvPr/>
        </p:nvSpPr>
        <p:spPr>
          <a:xfrm rot="658740">
            <a:off x="2122428" y="5337568"/>
            <a:ext cx="789333" cy="468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Jobbra nyíl 14"/>
          <p:cNvSpPr/>
          <p:nvPr/>
        </p:nvSpPr>
        <p:spPr>
          <a:xfrm rot="658740">
            <a:off x="5443271" y="5802873"/>
            <a:ext cx="428670" cy="409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Jobbra nyíl 15"/>
          <p:cNvSpPr/>
          <p:nvPr/>
        </p:nvSpPr>
        <p:spPr>
          <a:xfrm rot="20798968">
            <a:off x="5403673" y="4888593"/>
            <a:ext cx="428670" cy="409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77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6238" y="274638"/>
            <a:ext cx="6120258" cy="777875"/>
          </a:xfrm>
        </p:spPr>
        <p:txBody>
          <a:bodyPr lIns="72000" rIns="0"/>
          <a:lstStyle/>
          <a:p>
            <a:r>
              <a:rPr lang="hu-HU" dirty="0" smtClean="0"/>
              <a:t>És még egy irány – jobb közforgalmú közlekedést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 smtClean="0"/>
              <a:t>Hatások</a:t>
            </a:r>
            <a:endParaRPr lang="en-US" dirty="0"/>
          </a:p>
          <a:p>
            <a:pPr lvl="1"/>
            <a:r>
              <a:rPr lang="hu-HU" dirty="0" smtClean="0"/>
              <a:t>Változó </a:t>
            </a:r>
            <a:r>
              <a:rPr lang="hu-HU" dirty="0" err="1" smtClean="0"/>
              <a:t>modal-split</a:t>
            </a:r>
            <a:endParaRPr lang="en-US" dirty="0"/>
          </a:p>
          <a:p>
            <a:pPr lvl="2"/>
            <a:r>
              <a:rPr lang="hu-HU" dirty="0" smtClean="0"/>
              <a:t>Kevesebb gépjármű forgalom</a:t>
            </a:r>
            <a:endParaRPr lang="en-US" dirty="0"/>
          </a:p>
          <a:p>
            <a:pPr lvl="3"/>
            <a:r>
              <a:rPr lang="hu-HU" dirty="0" smtClean="0"/>
              <a:t>Kevesebb baleset</a:t>
            </a:r>
            <a:endParaRPr lang="en-US" dirty="0"/>
          </a:p>
          <a:p>
            <a:pPr lvl="3"/>
            <a:r>
              <a:rPr lang="hu-HU" dirty="0" smtClean="0"/>
              <a:t>Kevesebb szennyezés</a:t>
            </a:r>
            <a:endParaRPr lang="en-US" dirty="0"/>
          </a:p>
          <a:p>
            <a:pPr lvl="3"/>
            <a:r>
              <a:rPr lang="hu-HU" dirty="0" smtClean="0"/>
              <a:t>Alacsonyabb helyigény</a:t>
            </a:r>
            <a:endParaRPr lang="en-US" dirty="0"/>
          </a:p>
          <a:p>
            <a:pPr lvl="1"/>
            <a:r>
              <a:rPr lang="hu-HU" dirty="0" smtClean="0"/>
              <a:t>Jobb területi fedettség (mobilitási lehetőség)</a:t>
            </a:r>
          </a:p>
          <a:p>
            <a:pPr lvl="2"/>
            <a:r>
              <a:rPr lang="hu-HU" dirty="0" smtClean="0"/>
              <a:t>Betegek részére</a:t>
            </a:r>
            <a:endParaRPr lang="en-US" dirty="0"/>
          </a:p>
          <a:p>
            <a:pPr lvl="2"/>
            <a:r>
              <a:rPr lang="hu-HU" dirty="0" smtClean="0"/>
              <a:t>Időseknek</a:t>
            </a:r>
            <a:endParaRPr lang="en-US" dirty="0"/>
          </a:p>
          <a:p>
            <a:endParaRPr lang="hu-HU" dirty="0" smtClean="0"/>
          </a:p>
          <a:p>
            <a:r>
              <a:rPr lang="hu-HU" dirty="0" smtClean="0"/>
              <a:t>Hogyan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hu-HU" dirty="0" smtClean="0"/>
              <a:t>Tervezés – igény alapú tervezés</a:t>
            </a:r>
          </a:p>
          <a:p>
            <a:pPr lvl="1"/>
            <a:r>
              <a:rPr lang="hu-HU" dirty="0" smtClean="0"/>
              <a:t>Üzemeltetés – pro-aktív irányítás és üzemeltetés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2439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elemei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59"/>
          </a:xfrm>
        </p:spPr>
        <p:txBody>
          <a:bodyPr>
            <a:normAutofit fontScale="92500" lnSpcReduction="20000"/>
          </a:bodyPr>
          <a:lstStyle/>
          <a:p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Autóforgalom</a:t>
            </a:r>
          </a:p>
          <a:p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Közforgalmú közlekedés (és utasai)</a:t>
            </a:r>
          </a:p>
          <a:p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Kerékpáros, gyalogos…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17</a:t>
            </a:fld>
            <a:endParaRPr lang="hu-HU" dirty="0"/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467544" y="3212976"/>
            <a:ext cx="822960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dirty="0" smtClean="0"/>
              <a:t>Legyen egyensúly közöttük (áru- és személyszállítás területén egyaránt), hogy elérhető legyen:</a:t>
            </a:r>
          </a:p>
          <a:p>
            <a:pPr lvl="1"/>
            <a:r>
              <a:rPr lang="hu-HU" dirty="0" smtClean="0"/>
              <a:t>környezetbarát,</a:t>
            </a:r>
          </a:p>
          <a:p>
            <a:pPr lvl="1"/>
            <a:r>
              <a:rPr lang="hu-HU" dirty="0"/>
              <a:t>b</a:t>
            </a:r>
            <a:r>
              <a:rPr lang="hu-HU" dirty="0" smtClean="0"/>
              <a:t>iztonságos (köz-, közlekedés-),</a:t>
            </a:r>
          </a:p>
          <a:p>
            <a:pPr lvl="1"/>
            <a:r>
              <a:rPr lang="hu-HU" dirty="0"/>
              <a:t>f</a:t>
            </a:r>
            <a:r>
              <a:rPr lang="hu-HU" dirty="0" smtClean="0"/>
              <a:t>enntartható</a:t>
            </a:r>
          </a:p>
          <a:p>
            <a:pPr marL="457200" lvl="1" indent="0">
              <a:buNone/>
            </a:pPr>
            <a:endParaRPr lang="hu-HU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 algn="ctr">
              <a:buNone/>
            </a:pPr>
            <a:r>
              <a:rPr lang="hu-HU" sz="4600" b="1" dirty="0" smtClean="0">
                <a:solidFill>
                  <a:srgbClr val="C00000"/>
                </a:solidFill>
              </a:rPr>
              <a:t>Mobilitás</a:t>
            </a:r>
          </a:p>
          <a:p>
            <a:pPr lvl="1"/>
            <a:endParaRPr lang="hu-HU" dirty="0" smtClean="0"/>
          </a:p>
          <a:p>
            <a:pPr lvl="1"/>
            <a:r>
              <a:rPr lang="hu-HU" dirty="0" smtClean="0"/>
              <a:t>mindenkinek (beleértve a gyerekeket, az aktív lakosságot, az időseket, a korlátozott közlekedési képességűeket…)</a:t>
            </a:r>
          </a:p>
        </p:txBody>
      </p:sp>
    </p:spTree>
    <p:extLst>
      <p:ext uri="{BB962C8B-B14F-4D97-AF65-F5344CB8AC3E}">
        <p14:creationId xmlns:p14="http://schemas.microsoft.com/office/powerpoint/2010/main" val="389508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közlekedés, mint rendszer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18</a:t>
            </a:fld>
            <a:endParaRPr lang="hu-HU" dirty="0"/>
          </a:p>
        </p:txBody>
      </p:sp>
      <p:grpSp>
        <p:nvGrpSpPr>
          <p:cNvPr id="9" name="Group 104"/>
          <p:cNvGrpSpPr>
            <a:grpSpLocks noChangeAspect="1"/>
          </p:cNvGrpSpPr>
          <p:nvPr/>
        </p:nvGrpSpPr>
        <p:grpSpPr bwMode="auto">
          <a:xfrm>
            <a:off x="613848" y="1635558"/>
            <a:ext cx="7812611" cy="4451733"/>
            <a:chOff x="2198" y="9563"/>
            <a:chExt cx="10341" cy="5112"/>
          </a:xfrm>
        </p:grpSpPr>
        <p:sp>
          <p:nvSpPr>
            <p:cNvPr id="10" name="Text Box 105"/>
            <p:cNvSpPr txBox="1">
              <a:spLocks noChangeArrowheads="1"/>
            </p:cNvSpPr>
            <p:nvPr/>
          </p:nvSpPr>
          <p:spPr bwMode="auto">
            <a:xfrm>
              <a:off x="9547" y="9743"/>
              <a:ext cx="2632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0" tIns="0" rIns="0" bIns="0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err="1" smtClean="0">
                  <a:solidFill>
                    <a:srgbClr val="000000"/>
                  </a:solidFill>
                </a:rPr>
                <a:t>Közl</a:t>
              </a:r>
              <a:r>
                <a:rPr lang="hu-HU" altLang="hu-HU" dirty="0" smtClean="0">
                  <a:solidFill>
                    <a:srgbClr val="000000"/>
                  </a:solidFill>
                </a:rPr>
                <a:t>. szolgáltatás</a:t>
              </a:r>
              <a:endParaRPr lang="hu-HU" altLang="hu-HU" dirty="0"/>
            </a:p>
          </p:txBody>
        </p:sp>
        <p:sp>
          <p:nvSpPr>
            <p:cNvPr id="11" name="Text Box 106"/>
            <p:cNvSpPr txBox="1">
              <a:spLocks noChangeArrowheads="1"/>
            </p:cNvSpPr>
            <p:nvPr/>
          </p:nvSpPr>
          <p:spPr bwMode="auto">
            <a:xfrm>
              <a:off x="2198" y="12283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Költség</a:t>
              </a:r>
              <a:endParaRPr lang="hu-HU" altLang="hu-HU" dirty="0"/>
            </a:p>
          </p:txBody>
        </p:sp>
        <p:sp>
          <p:nvSpPr>
            <p:cNvPr id="12" name="Text Box 107"/>
            <p:cNvSpPr txBox="1">
              <a:spLocks noChangeArrowheads="1"/>
            </p:cNvSpPr>
            <p:nvPr/>
          </p:nvSpPr>
          <p:spPr bwMode="auto">
            <a:xfrm>
              <a:off x="9365" y="13009"/>
              <a:ext cx="2086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Többlet/hiány</a:t>
              </a:r>
              <a:endParaRPr lang="hu-HU" altLang="hu-HU" dirty="0"/>
            </a:p>
          </p:txBody>
        </p:sp>
        <p:sp>
          <p:nvSpPr>
            <p:cNvPr id="13" name="Text Box 108"/>
            <p:cNvSpPr txBox="1">
              <a:spLocks noChangeArrowheads="1"/>
            </p:cNvSpPr>
            <p:nvPr/>
          </p:nvSpPr>
          <p:spPr bwMode="auto">
            <a:xfrm>
              <a:off x="4102" y="13827"/>
              <a:ext cx="3631" cy="48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b="1" dirty="0" smtClean="0">
                  <a:solidFill>
                    <a:srgbClr val="000000"/>
                  </a:solidFill>
                </a:rPr>
                <a:t>Közlekedési közkiadás</a:t>
              </a:r>
              <a:endParaRPr lang="hu-HU" altLang="hu-HU" dirty="0"/>
            </a:p>
          </p:txBody>
        </p:sp>
        <p:sp>
          <p:nvSpPr>
            <p:cNvPr id="14" name="Text Box 109"/>
            <p:cNvSpPr txBox="1">
              <a:spLocks noChangeArrowheads="1"/>
            </p:cNvSpPr>
            <p:nvPr/>
          </p:nvSpPr>
          <p:spPr bwMode="auto">
            <a:xfrm>
              <a:off x="8277" y="12283"/>
              <a:ext cx="2088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Bevételek</a:t>
              </a:r>
              <a:endParaRPr lang="hu-HU" altLang="hu-HU" dirty="0"/>
            </a:p>
          </p:txBody>
        </p:sp>
        <p:cxnSp>
          <p:nvCxnSpPr>
            <p:cNvPr id="15" name="AutoShape 110"/>
            <p:cNvCxnSpPr>
              <a:cxnSpLocks noChangeShapeType="1"/>
              <a:stCxn id="10" idx="1"/>
              <a:endCxn id="16" idx="3"/>
            </p:cNvCxnSpPr>
            <p:nvPr/>
          </p:nvCxnSpPr>
          <p:spPr bwMode="auto">
            <a:xfrm rot="10800000">
              <a:off x="8384" y="9979"/>
              <a:ext cx="1163" cy="1"/>
            </a:xfrm>
            <a:prstGeom prst="bentConnector3">
              <a:avLst>
                <a:gd name="adj1" fmla="val 5068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 Box 111"/>
            <p:cNvSpPr txBox="1">
              <a:spLocks noChangeArrowheads="1"/>
            </p:cNvSpPr>
            <p:nvPr/>
          </p:nvSpPr>
          <p:spPr bwMode="auto">
            <a:xfrm>
              <a:off x="6280" y="9563"/>
              <a:ext cx="2087" cy="83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b="1" dirty="0" smtClean="0">
                  <a:solidFill>
                    <a:srgbClr val="000000"/>
                  </a:solidFill>
                </a:rPr>
                <a:t>Utazási igények</a:t>
              </a:r>
              <a:endParaRPr lang="hu-HU" altLang="hu-HU" dirty="0"/>
            </a:p>
          </p:txBody>
        </p:sp>
        <p:sp>
          <p:nvSpPr>
            <p:cNvPr id="17" name="Text Box 112"/>
            <p:cNvSpPr txBox="1">
              <a:spLocks noChangeArrowheads="1"/>
            </p:cNvSpPr>
            <p:nvPr/>
          </p:nvSpPr>
          <p:spPr bwMode="auto">
            <a:xfrm>
              <a:off x="2560" y="9743"/>
              <a:ext cx="2632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12600" tIns="0" rIns="12600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Infrastruktúra</a:t>
              </a:r>
              <a:endParaRPr lang="hu-HU" altLang="hu-HU" dirty="0"/>
            </a:p>
          </p:txBody>
        </p:sp>
        <p:cxnSp>
          <p:nvCxnSpPr>
            <p:cNvPr id="18" name="AutoShape 113"/>
            <p:cNvCxnSpPr>
              <a:cxnSpLocks noChangeShapeType="1"/>
              <a:stCxn id="17" idx="3"/>
              <a:endCxn id="16" idx="1"/>
            </p:cNvCxnSpPr>
            <p:nvPr/>
          </p:nvCxnSpPr>
          <p:spPr bwMode="auto">
            <a:xfrm flipV="1">
              <a:off x="5192" y="9979"/>
              <a:ext cx="1071" cy="1"/>
            </a:xfrm>
            <a:prstGeom prst="bentConnector3">
              <a:avLst>
                <a:gd name="adj1" fmla="val 5080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Text Box 114"/>
            <p:cNvSpPr txBox="1">
              <a:spLocks noChangeArrowheads="1"/>
            </p:cNvSpPr>
            <p:nvPr/>
          </p:nvSpPr>
          <p:spPr bwMode="auto">
            <a:xfrm>
              <a:off x="8277" y="11013"/>
              <a:ext cx="2086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0" tIns="0" rIns="0" bIns="0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err="1" smtClean="0">
                  <a:solidFill>
                    <a:srgbClr val="000000"/>
                  </a:solidFill>
                </a:rPr>
                <a:t>Utasszám</a:t>
              </a:r>
              <a:endParaRPr lang="hu-HU" altLang="hu-HU" dirty="0"/>
            </a:p>
          </p:txBody>
        </p:sp>
        <p:sp>
          <p:nvSpPr>
            <p:cNvPr id="20" name="Text Box 115"/>
            <p:cNvSpPr txBox="1">
              <a:spLocks noChangeArrowheads="1"/>
            </p:cNvSpPr>
            <p:nvPr/>
          </p:nvSpPr>
          <p:spPr bwMode="auto">
            <a:xfrm>
              <a:off x="4374" y="11013"/>
              <a:ext cx="2086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err="1" smtClean="0">
                  <a:solidFill>
                    <a:srgbClr val="000000"/>
                  </a:solidFill>
                </a:rPr>
                <a:t>Gk</a:t>
              </a:r>
              <a:r>
                <a:rPr lang="hu-HU" altLang="hu-HU" dirty="0" smtClean="0">
                  <a:solidFill>
                    <a:srgbClr val="000000"/>
                  </a:solidFill>
                </a:rPr>
                <a:t>. forgalom</a:t>
              </a:r>
              <a:endParaRPr lang="hu-HU" altLang="hu-HU" dirty="0"/>
            </a:p>
          </p:txBody>
        </p:sp>
        <p:sp>
          <p:nvSpPr>
            <p:cNvPr id="21" name="Text Box 116"/>
            <p:cNvSpPr txBox="1">
              <a:spLocks noChangeArrowheads="1"/>
            </p:cNvSpPr>
            <p:nvPr/>
          </p:nvSpPr>
          <p:spPr bwMode="auto">
            <a:xfrm>
              <a:off x="9547" y="10379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Tarifák</a:t>
              </a:r>
              <a:endParaRPr lang="hu-HU" altLang="hu-HU" dirty="0"/>
            </a:p>
          </p:txBody>
        </p:sp>
        <p:sp>
          <p:nvSpPr>
            <p:cNvPr id="22" name="Text Box 117"/>
            <p:cNvSpPr txBox="1">
              <a:spLocks noChangeArrowheads="1"/>
            </p:cNvSpPr>
            <p:nvPr/>
          </p:nvSpPr>
          <p:spPr bwMode="auto">
            <a:xfrm>
              <a:off x="10635" y="11013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0" tIns="0" rIns="0" bIns="0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Teljesítmény</a:t>
              </a:r>
              <a:endParaRPr lang="hu-HU" altLang="hu-HU" dirty="0"/>
            </a:p>
          </p:txBody>
        </p:sp>
        <p:sp>
          <p:nvSpPr>
            <p:cNvPr id="23" name="Text Box 118"/>
            <p:cNvSpPr txBox="1">
              <a:spLocks noChangeArrowheads="1"/>
            </p:cNvSpPr>
            <p:nvPr/>
          </p:nvSpPr>
          <p:spPr bwMode="auto">
            <a:xfrm>
              <a:off x="10635" y="12283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Költségek</a:t>
              </a:r>
              <a:endParaRPr lang="hu-HU" altLang="hu-HU" dirty="0"/>
            </a:p>
          </p:txBody>
        </p:sp>
        <p:sp>
          <p:nvSpPr>
            <p:cNvPr id="24" name="Text Box 119"/>
            <p:cNvSpPr txBox="1">
              <a:spLocks noChangeArrowheads="1"/>
            </p:cNvSpPr>
            <p:nvPr/>
          </p:nvSpPr>
          <p:spPr bwMode="auto">
            <a:xfrm>
              <a:off x="2198" y="11013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Fenntartás</a:t>
              </a:r>
              <a:endParaRPr lang="hu-HU" altLang="hu-HU" dirty="0"/>
            </a:p>
          </p:txBody>
        </p:sp>
        <p:cxnSp>
          <p:nvCxnSpPr>
            <p:cNvPr id="25" name="AutoShape 120"/>
            <p:cNvCxnSpPr>
              <a:cxnSpLocks noChangeShapeType="1"/>
              <a:stCxn id="11" idx="2"/>
              <a:endCxn id="27" idx="0"/>
            </p:cNvCxnSpPr>
            <p:nvPr/>
          </p:nvCxnSpPr>
          <p:spPr bwMode="auto">
            <a:xfrm rot="16200000" flipH="1">
              <a:off x="3614" y="12293"/>
              <a:ext cx="252" cy="1180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121"/>
            <p:cNvSpPr txBox="1">
              <a:spLocks noChangeArrowheads="1"/>
            </p:cNvSpPr>
            <p:nvPr/>
          </p:nvSpPr>
          <p:spPr bwMode="auto">
            <a:xfrm>
              <a:off x="4374" y="12283"/>
              <a:ext cx="2088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Bevétel</a:t>
              </a:r>
              <a:endParaRPr lang="hu-HU" altLang="hu-HU" dirty="0"/>
            </a:p>
          </p:txBody>
        </p:sp>
        <p:sp>
          <p:nvSpPr>
            <p:cNvPr id="27" name="Text Box 122"/>
            <p:cNvSpPr txBox="1">
              <a:spLocks noChangeArrowheads="1"/>
            </p:cNvSpPr>
            <p:nvPr/>
          </p:nvSpPr>
          <p:spPr bwMode="auto">
            <a:xfrm>
              <a:off x="3286" y="13009"/>
              <a:ext cx="2086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Többlet/hiány</a:t>
              </a:r>
              <a:endParaRPr lang="hu-HU" altLang="hu-HU" dirty="0"/>
            </a:p>
          </p:txBody>
        </p:sp>
        <p:cxnSp>
          <p:nvCxnSpPr>
            <p:cNvPr id="28" name="AutoShape 123"/>
            <p:cNvCxnSpPr>
              <a:cxnSpLocks noChangeShapeType="1"/>
              <a:stCxn id="21" idx="1"/>
              <a:endCxn id="16" idx="3"/>
            </p:cNvCxnSpPr>
            <p:nvPr/>
          </p:nvCxnSpPr>
          <p:spPr bwMode="auto">
            <a:xfrm rot="10800000">
              <a:off x="8384" y="9979"/>
              <a:ext cx="1163" cy="637"/>
            </a:xfrm>
            <a:prstGeom prst="bentConnector3">
              <a:avLst>
                <a:gd name="adj1" fmla="val 5068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124"/>
            <p:cNvCxnSpPr>
              <a:cxnSpLocks noChangeShapeType="1"/>
              <a:stCxn id="21" idx="2"/>
              <a:endCxn id="14" idx="3"/>
            </p:cNvCxnSpPr>
            <p:nvPr/>
          </p:nvCxnSpPr>
          <p:spPr bwMode="auto">
            <a:xfrm rot="5400000">
              <a:off x="9599" y="11619"/>
              <a:ext cx="1668" cy="135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125"/>
            <p:cNvCxnSpPr>
              <a:cxnSpLocks noChangeShapeType="1"/>
              <a:stCxn id="10" idx="3"/>
              <a:endCxn id="22" idx="0"/>
            </p:cNvCxnSpPr>
            <p:nvPr/>
          </p:nvCxnSpPr>
          <p:spPr bwMode="auto">
            <a:xfrm flipH="1">
              <a:off x="11587" y="9980"/>
              <a:ext cx="592" cy="1033"/>
            </a:xfrm>
            <a:prstGeom prst="bentConnector4">
              <a:avLst>
                <a:gd name="adj1" fmla="val -69366"/>
                <a:gd name="adj2" fmla="val 6147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AutoShape 126"/>
            <p:cNvCxnSpPr>
              <a:cxnSpLocks noChangeShapeType="1"/>
              <a:stCxn id="22" idx="2"/>
              <a:endCxn id="23" idx="0"/>
            </p:cNvCxnSpPr>
            <p:nvPr/>
          </p:nvCxnSpPr>
          <p:spPr bwMode="auto">
            <a:xfrm rot="5400000">
              <a:off x="11189" y="11885"/>
              <a:ext cx="7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AutoShape 127"/>
            <p:cNvCxnSpPr>
              <a:cxnSpLocks noChangeShapeType="1"/>
              <a:stCxn id="16" idx="2"/>
              <a:endCxn id="19" idx="1"/>
            </p:cNvCxnSpPr>
            <p:nvPr/>
          </p:nvCxnSpPr>
          <p:spPr bwMode="auto">
            <a:xfrm rot="16200000" flipH="1">
              <a:off x="7382" y="10354"/>
              <a:ext cx="838" cy="95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AutoShape 128"/>
            <p:cNvCxnSpPr>
              <a:cxnSpLocks noChangeShapeType="1"/>
              <a:stCxn id="19" idx="2"/>
              <a:endCxn id="14" idx="0"/>
            </p:cNvCxnSpPr>
            <p:nvPr/>
          </p:nvCxnSpPr>
          <p:spPr bwMode="auto">
            <a:xfrm rot="16200000" flipH="1">
              <a:off x="8923" y="11884"/>
              <a:ext cx="796" cy="1"/>
            </a:xfrm>
            <a:prstGeom prst="bentConnector3">
              <a:avLst>
                <a:gd name="adj1" fmla="val 4993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129"/>
            <p:cNvCxnSpPr>
              <a:cxnSpLocks noChangeShapeType="1"/>
              <a:stCxn id="14" idx="2"/>
              <a:endCxn id="12" idx="0"/>
            </p:cNvCxnSpPr>
            <p:nvPr/>
          </p:nvCxnSpPr>
          <p:spPr bwMode="auto">
            <a:xfrm rot="16200000" flipH="1">
              <a:off x="9739" y="12340"/>
              <a:ext cx="251" cy="1087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AutoShape 130"/>
            <p:cNvCxnSpPr>
              <a:cxnSpLocks noChangeShapeType="1"/>
              <a:stCxn id="23" idx="2"/>
              <a:endCxn id="12" idx="0"/>
            </p:cNvCxnSpPr>
            <p:nvPr/>
          </p:nvCxnSpPr>
          <p:spPr bwMode="auto">
            <a:xfrm rot="5400000">
              <a:off x="10872" y="12294"/>
              <a:ext cx="251" cy="1179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131"/>
            <p:cNvCxnSpPr>
              <a:cxnSpLocks noChangeShapeType="1"/>
              <a:stCxn id="17" idx="1"/>
              <a:endCxn id="24" idx="0"/>
            </p:cNvCxnSpPr>
            <p:nvPr/>
          </p:nvCxnSpPr>
          <p:spPr bwMode="auto">
            <a:xfrm rot="10800000" flipH="1" flipV="1">
              <a:off x="2560" y="9980"/>
              <a:ext cx="590" cy="1033"/>
            </a:xfrm>
            <a:prstGeom prst="bentConnector4">
              <a:avLst>
                <a:gd name="adj1" fmla="val -69634"/>
                <a:gd name="adj2" fmla="val 6147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132"/>
            <p:cNvCxnSpPr>
              <a:cxnSpLocks noChangeShapeType="1"/>
              <a:stCxn id="20" idx="0"/>
              <a:endCxn id="16" idx="1"/>
            </p:cNvCxnSpPr>
            <p:nvPr/>
          </p:nvCxnSpPr>
          <p:spPr bwMode="auto">
            <a:xfrm rot="16200000">
              <a:off x="5323" y="10073"/>
              <a:ext cx="1034" cy="846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AutoShape 133"/>
            <p:cNvCxnSpPr>
              <a:cxnSpLocks noChangeShapeType="1"/>
              <a:stCxn id="16" idx="2"/>
              <a:endCxn id="20" idx="3"/>
            </p:cNvCxnSpPr>
            <p:nvPr/>
          </p:nvCxnSpPr>
          <p:spPr bwMode="auto">
            <a:xfrm rot="5400000">
              <a:off x="6473" y="10399"/>
              <a:ext cx="838" cy="864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AutoShape 134"/>
            <p:cNvCxnSpPr>
              <a:cxnSpLocks noChangeShapeType="1"/>
              <a:stCxn id="20" idx="2"/>
              <a:endCxn id="26" idx="0"/>
            </p:cNvCxnSpPr>
            <p:nvPr/>
          </p:nvCxnSpPr>
          <p:spPr bwMode="auto">
            <a:xfrm rot="16200000" flipH="1">
              <a:off x="5020" y="11884"/>
              <a:ext cx="796" cy="1"/>
            </a:xfrm>
            <a:prstGeom prst="bentConnector3">
              <a:avLst>
                <a:gd name="adj1" fmla="val 4993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AutoShape 135"/>
            <p:cNvCxnSpPr>
              <a:cxnSpLocks noChangeShapeType="1"/>
              <a:stCxn id="26" idx="2"/>
              <a:endCxn id="27" idx="0"/>
            </p:cNvCxnSpPr>
            <p:nvPr/>
          </p:nvCxnSpPr>
          <p:spPr bwMode="auto">
            <a:xfrm rot="5400000">
              <a:off x="4748" y="12339"/>
              <a:ext cx="252" cy="1088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136"/>
            <p:cNvCxnSpPr>
              <a:cxnSpLocks noChangeShapeType="1"/>
              <a:stCxn id="24" idx="2"/>
              <a:endCxn id="11" idx="0"/>
            </p:cNvCxnSpPr>
            <p:nvPr/>
          </p:nvCxnSpPr>
          <p:spPr bwMode="auto">
            <a:xfrm rot="5400000">
              <a:off x="2752" y="11885"/>
              <a:ext cx="7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AutoShape 137"/>
            <p:cNvCxnSpPr>
              <a:cxnSpLocks noChangeShapeType="1"/>
              <a:stCxn id="27" idx="2"/>
              <a:endCxn id="13" idx="0"/>
            </p:cNvCxnSpPr>
            <p:nvPr/>
          </p:nvCxnSpPr>
          <p:spPr bwMode="auto">
            <a:xfrm rot="16200000" flipH="1">
              <a:off x="4960" y="12853"/>
              <a:ext cx="327" cy="1587"/>
            </a:xfrm>
            <a:prstGeom prst="bentConnector3">
              <a:avLst>
                <a:gd name="adj1" fmla="val 5261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138"/>
            <p:cNvCxnSpPr>
              <a:cxnSpLocks noChangeShapeType="1"/>
              <a:stCxn id="12" idx="2"/>
              <a:endCxn id="13" idx="0"/>
            </p:cNvCxnSpPr>
            <p:nvPr/>
          </p:nvCxnSpPr>
          <p:spPr bwMode="auto">
            <a:xfrm rot="5400000">
              <a:off x="7999" y="11400"/>
              <a:ext cx="328" cy="4491"/>
            </a:xfrm>
            <a:prstGeom prst="bentConnector3">
              <a:avLst>
                <a:gd name="adj1" fmla="val 5261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" name="Text Box 139"/>
            <p:cNvSpPr txBox="1">
              <a:spLocks noChangeArrowheads="1"/>
            </p:cNvSpPr>
            <p:nvPr/>
          </p:nvSpPr>
          <p:spPr bwMode="auto">
            <a:xfrm rot="16200000">
              <a:off x="6603" y="11688"/>
              <a:ext cx="1452" cy="829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0" tIns="0" rIns="0" bIns="0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err="1" smtClean="0">
                  <a:solidFill>
                    <a:srgbClr val="000000"/>
                  </a:solidFill>
                </a:rPr>
                <a:t>Externális</a:t>
              </a:r>
              <a:r>
                <a:rPr lang="hu-HU" altLang="hu-HU" dirty="0" smtClean="0">
                  <a:solidFill>
                    <a:srgbClr val="000000"/>
                  </a:solidFill>
                </a:rPr>
                <a:t> költségek</a:t>
              </a:r>
              <a:endParaRPr lang="hu-HU" altLang="hu-HU" dirty="0"/>
            </a:p>
          </p:txBody>
        </p:sp>
        <p:cxnSp>
          <p:nvCxnSpPr>
            <p:cNvPr id="45" name="AutoShape 140"/>
            <p:cNvCxnSpPr>
              <a:cxnSpLocks noChangeShapeType="1"/>
              <a:stCxn id="20" idx="1"/>
              <a:endCxn id="24" idx="3"/>
            </p:cNvCxnSpPr>
            <p:nvPr/>
          </p:nvCxnSpPr>
          <p:spPr bwMode="auto">
            <a:xfrm rot="10800000">
              <a:off x="4101" y="11250"/>
              <a:ext cx="27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Text Box 141"/>
            <p:cNvSpPr txBox="1">
              <a:spLocks noChangeArrowheads="1"/>
            </p:cNvSpPr>
            <p:nvPr/>
          </p:nvSpPr>
          <p:spPr bwMode="auto">
            <a:xfrm>
              <a:off x="3286" y="10379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Díjak</a:t>
              </a:r>
              <a:endParaRPr lang="hu-HU" altLang="hu-HU" dirty="0"/>
            </a:p>
          </p:txBody>
        </p:sp>
        <p:cxnSp>
          <p:nvCxnSpPr>
            <p:cNvPr id="47" name="AutoShape 142"/>
            <p:cNvCxnSpPr>
              <a:cxnSpLocks noChangeShapeType="1"/>
              <a:stCxn id="46" idx="3"/>
              <a:endCxn id="16" idx="1"/>
            </p:cNvCxnSpPr>
            <p:nvPr/>
          </p:nvCxnSpPr>
          <p:spPr bwMode="auto">
            <a:xfrm flipV="1">
              <a:off x="5190" y="9979"/>
              <a:ext cx="1073" cy="637"/>
            </a:xfrm>
            <a:prstGeom prst="bentConnector3">
              <a:avLst>
                <a:gd name="adj1" fmla="val 5079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143"/>
            <p:cNvCxnSpPr>
              <a:cxnSpLocks noChangeShapeType="1"/>
              <a:stCxn id="46" idx="2"/>
              <a:endCxn id="26" idx="1"/>
            </p:cNvCxnSpPr>
            <p:nvPr/>
          </p:nvCxnSpPr>
          <p:spPr bwMode="auto">
            <a:xfrm rot="16200000" flipH="1">
              <a:off x="3472" y="11619"/>
              <a:ext cx="1668" cy="136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Text Box 144"/>
            <p:cNvSpPr txBox="1">
              <a:spLocks noChangeArrowheads="1"/>
            </p:cNvSpPr>
            <p:nvPr/>
          </p:nvSpPr>
          <p:spPr bwMode="auto">
            <a:xfrm>
              <a:off x="8277" y="14189"/>
              <a:ext cx="3630" cy="48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b="1" dirty="0" smtClean="0">
                  <a:solidFill>
                    <a:srgbClr val="000000"/>
                  </a:solidFill>
                </a:rPr>
                <a:t>Társadalmi ráfordítás</a:t>
              </a:r>
              <a:endParaRPr lang="hu-HU" altLang="hu-HU" dirty="0"/>
            </a:p>
          </p:txBody>
        </p:sp>
        <p:cxnSp>
          <p:nvCxnSpPr>
            <p:cNvPr id="50" name="AutoShape 145"/>
            <p:cNvCxnSpPr>
              <a:cxnSpLocks noChangeShapeType="1"/>
              <a:stCxn id="44" idx="1"/>
              <a:endCxn id="49" idx="0"/>
            </p:cNvCxnSpPr>
            <p:nvPr/>
          </p:nvCxnSpPr>
          <p:spPr bwMode="auto">
            <a:xfrm rot="16200000" flipH="1">
              <a:off x="8046" y="12126"/>
              <a:ext cx="1329" cy="2764"/>
            </a:xfrm>
            <a:prstGeom prst="bentConnector3">
              <a:avLst>
                <a:gd name="adj1" fmla="val 500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AutoShape 146"/>
            <p:cNvCxnSpPr>
              <a:cxnSpLocks noChangeShapeType="1"/>
              <a:stCxn id="13" idx="2"/>
              <a:endCxn id="49" idx="1"/>
            </p:cNvCxnSpPr>
            <p:nvPr/>
          </p:nvCxnSpPr>
          <p:spPr bwMode="auto">
            <a:xfrm rot="16200000" flipH="1">
              <a:off x="7038" y="13209"/>
              <a:ext cx="102" cy="234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AutoShape 147"/>
            <p:cNvCxnSpPr>
              <a:cxnSpLocks noChangeShapeType="1"/>
              <a:stCxn id="20" idx="2"/>
              <a:endCxn id="44" idx="0"/>
            </p:cNvCxnSpPr>
            <p:nvPr/>
          </p:nvCxnSpPr>
          <p:spPr bwMode="auto">
            <a:xfrm rot="16200000" flipH="1">
              <a:off x="5851" y="11053"/>
              <a:ext cx="616" cy="148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AutoShape 148"/>
            <p:cNvCxnSpPr>
              <a:cxnSpLocks noChangeShapeType="1"/>
              <a:stCxn id="22" idx="2"/>
              <a:endCxn id="44" idx="2"/>
            </p:cNvCxnSpPr>
            <p:nvPr/>
          </p:nvCxnSpPr>
          <p:spPr bwMode="auto">
            <a:xfrm rot="5400000">
              <a:off x="9364" y="9880"/>
              <a:ext cx="616" cy="3830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3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fokozatai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19</a:t>
            </a:fld>
            <a:endParaRPr lang="hu-HU" dirty="0"/>
          </a:p>
        </p:txBody>
      </p:sp>
      <p:grpSp>
        <p:nvGrpSpPr>
          <p:cNvPr id="7" name="Csoportba foglalás 6"/>
          <p:cNvGrpSpPr/>
          <p:nvPr/>
        </p:nvGrpSpPr>
        <p:grpSpPr>
          <a:xfrm>
            <a:off x="457200" y="2438400"/>
            <a:ext cx="7975600" cy="3162300"/>
            <a:chOff x="457200" y="1943101"/>
            <a:chExt cx="4762500" cy="3809999"/>
          </a:xfrm>
        </p:grpSpPr>
        <p:cxnSp>
          <p:nvCxnSpPr>
            <p:cNvPr id="8" name="Egyenes összekötő 7"/>
            <p:cNvCxnSpPr/>
            <p:nvPr/>
          </p:nvCxnSpPr>
          <p:spPr>
            <a:xfrm flipV="1">
              <a:off x="1409700" y="480060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Egyenes összekötő 8"/>
            <p:cNvCxnSpPr/>
            <p:nvPr/>
          </p:nvCxnSpPr>
          <p:spPr>
            <a:xfrm rot="16200000" flipV="1">
              <a:off x="1885950" y="432435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gyenes összekötő 9"/>
            <p:cNvCxnSpPr/>
            <p:nvPr/>
          </p:nvCxnSpPr>
          <p:spPr>
            <a:xfrm flipV="1">
              <a:off x="2362200" y="384810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gyenes összekötő 10"/>
            <p:cNvCxnSpPr/>
            <p:nvPr/>
          </p:nvCxnSpPr>
          <p:spPr>
            <a:xfrm rot="16200000" flipV="1">
              <a:off x="2838450" y="337185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gyenes összekötő 11"/>
            <p:cNvCxnSpPr/>
            <p:nvPr/>
          </p:nvCxnSpPr>
          <p:spPr>
            <a:xfrm flipV="1">
              <a:off x="3314700" y="2895601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gyenes összekötő 12"/>
            <p:cNvCxnSpPr/>
            <p:nvPr/>
          </p:nvCxnSpPr>
          <p:spPr>
            <a:xfrm rot="16200000" flipV="1">
              <a:off x="3790950" y="2419351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gyenes összekötő 13"/>
            <p:cNvCxnSpPr/>
            <p:nvPr/>
          </p:nvCxnSpPr>
          <p:spPr>
            <a:xfrm flipV="1">
              <a:off x="4267200" y="1943101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gyenes összekötő 14"/>
            <p:cNvCxnSpPr/>
            <p:nvPr/>
          </p:nvCxnSpPr>
          <p:spPr>
            <a:xfrm rot="16200000" flipV="1">
              <a:off x="4743450" y="1466851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gyenes összekötő 15"/>
            <p:cNvCxnSpPr/>
            <p:nvPr/>
          </p:nvCxnSpPr>
          <p:spPr>
            <a:xfrm rot="16200000" flipV="1">
              <a:off x="933450" y="527685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zövegdoboz 16"/>
          <p:cNvSpPr txBox="1"/>
          <p:nvPr/>
        </p:nvSpPr>
        <p:spPr>
          <a:xfrm>
            <a:off x="1835696" y="4220687"/>
            <a:ext cx="211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chemeClr val="bg2">
                    <a:lumMod val="25000"/>
                  </a:schemeClr>
                </a:solidFill>
              </a:rPr>
              <a:t>Jó megoldások</a:t>
            </a:r>
            <a:endParaRPr lang="hu-H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2195736" y="3430112"/>
            <a:ext cx="3040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chemeClr val="bg2">
                    <a:lumMod val="25000"/>
                  </a:schemeClr>
                </a:solidFill>
              </a:rPr>
              <a:t>Jó megoldások csoportjai</a:t>
            </a:r>
            <a:endParaRPr lang="hu-H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4860032" y="2649021"/>
            <a:ext cx="2121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 smtClean="0">
                <a:solidFill>
                  <a:schemeClr val="bg2">
                    <a:lumMod val="25000"/>
                  </a:schemeClr>
                </a:solidFill>
              </a:rPr>
              <a:t>Smart</a:t>
            </a:r>
            <a:r>
              <a:rPr lang="hu-H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hu-HU" b="1" dirty="0" err="1" smtClean="0">
                <a:solidFill>
                  <a:schemeClr val="bg2">
                    <a:lumMod val="25000"/>
                  </a:schemeClr>
                </a:solidFill>
              </a:rPr>
              <a:t>transport</a:t>
            </a:r>
            <a:endParaRPr lang="hu-H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7039610" y="1848962"/>
            <a:ext cx="165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 smtClean="0">
                <a:solidFill>
                  <a:schemeClr val="bg2">
                    <a:lumMod val="25000"/>
                  </a:schemeClr>
                </a:solidFill>
              </a:rPr>
              <a:t>Smart</a:t>
            </a:r>
            <a:r>
              <a:rPr lang="hu-HU" b="1" dirty="0" smtClean="0">
                <a:solidFill>
                  <a:schemeClr val="bg2">
                    <a:lumMod val="25000"/>
                  </a:schemeClr>
                </a:solidFill>
              </a:rPr>
              <a:t> city</a:t>
            </a:r>
            <a:endParaRPr lang="hu-H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Jobbra nyíl 20"/>
          <p:cNvSpPr/>
          <p:nvPr/>
        </p:nvSpPr>
        <p:spPr>
          <a:xfrm rot="20025801">
            <a:off x="3111500" y="4133924"/>
            <a:ext cx="5257800" cy="904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858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a kutatásban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i="1" dirty="0" smtClean="0"/>
              <a:t>„</a:t>
            </a:r>
            <a:r>
              <a:rPr lang="hu-HU" i="1" dirty="0" err="1"/>
              <a:t>Smarter</a:t>
            </a:r>
            <a:r>
              <a:rPr lang="hu-HU" i="1" dirty="0"/>
              <a:t> </a:t>
            </a:r>
            <a:r>
              <a:rPr lang="hu-HU" i="1" dirty="0" err="1"/>
              <a:t>Transport</a:t>
            </a:r>
            <a:r>
              <a:rPr lang="hu-HU" i="1" dirty="0"/>
              <a:t>” </a:t>
            </a:r>
            <a:r>
              <a:rPr lang="hu-HU" dirty="0"/>
              <a:t>– Kooperációs közlekedési rendszerek infokommunikációs támogatása</a:t>
            </a:r>
          </a:p>
          <a:p>
            <a:pPr lvl="1"/>
            <a:r>
              <a:rPr lang="hu-HU" dirty="0"/>
              <a:t>TAMOP-4.2.2.C-11/1/KONV-2012-0012</a:t>
            </a:r>
          </a:p>
          <a:p>
            <a:endParaRPr lang="hu-HU" dirty="0" smtClean="0"/>
          </a:p>
          <a:p>
            <a:r>
              <a:rPr lang="hu-HU" dirty="0"/>
              <a:t>Széchenyi István Egyetem</a:t>
            </a:r>
          </a:p>
          <a:p>
            <a:r>
              <a:rPr lang="hu-HU" dirty="0"/>
              <a:t>Kecskeméti Főiskola</a:t>
            </a:r>
          </a:p>
          <a:p>
            <a:r>
              <a:rPr lang="hu-HU" dirty="0"/>
              <a:t>Óbudai Egyetem Alba </a:t>
            </a:r>
            <a:r>
              <a:rPr lang="hu-HU" dirty="0" err="1"/>
              <a:t>Regia</a:t>
            </a:r>
            <a:r>
              <a:rPr lang="hu-HU" dirty="0"/>
              <a:t> Egyetemi Központ</a:t>
            </a:r>
          </a:p>
          <a:p>
            <a:r>
              <a:rPr lang="hu-HU" dirty="0" err="1"/>
              <a:t>Universitas-Győr</a:t>
            </a:r>
            <a:r>
              <a:rPr lang="hu-HU" dirty="0"/>
              <a:t> Nonprofit Kft</a:t>
            </a:r>
          </a:p>
          <a:p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dirty="0" smtClean="0"/>
              <a:t>Dr. Horváth Balázs: </a:t>
            </a:r>
            <a:r>
              <a:rPr lang="hu-HU" altLang="hu-HU" dirty="0" err="1" smtClean="0"/>
              <a:t>Smart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transport</a:t>
            </a:r>
            <a:r>
              <a:rPr lang="hu-HU" altLang="hu-HU" dirty="0" smtClean="0"/>
              <a:t>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7515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20</a:t>
            </a:fld>
            <a:endParaRPr lang="hu-HU" dirty="0"/>
          </a:p>
        </p:txBody>
      </p:sp>
      <p:sp>
        <p:nvSpPr>
          <p:cNvPr id="7" name="Dátum helye 3"/>
          <p:cNvSpPr txBox="1">
            <a:spLocks/>
          </p:cNvSpPr>
          <p:nvPr/>
        </p:nvSpPr>
        <p:spPr bwMode="auto">
          <a:xfrm>
            <a:off x="714375" y="6492875"/>
            <a:ext cx="263366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1D320CB5-3110-4E4A-9879-6F9FF48CA906}" type="datetime4">
              <a:rPr lang="hu-HU" altLang="hu-HU" smtClean="0">
                <a:latin typeface="Century Gothic" pitchFamily="34" charset="0"/>
              </a:rPr>
              <a:pPr/>
              <a:t>2014. szeptember 10.</a:t>
            </a:fld>
            <a:endParaRPr lang="hu-HU" altLang="hu-HU" dirty="0">
              <a:latin typeface="Century Gothic" pitchFamily="34" charset="0"/>
            </a:endParaRPr>
          </a:p>
        </p:txBody>
      </p:sp>
      <p:sp>
        <p:nvSpPr>
          <p:cNvPr id="9" name="Dia számának helye 5"/>
          <p:cNvSpPr txBox="1">
            <a:spLocks/>
          </p:cNvSpPr>
          <p:nvPr/>
        </p:nvSpPr>
        <p:spPr bwMode="auto">
          <a:xfrm>
            <a:off x="0" y="6492875"/>
            <a:ext cx="428625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DF4D3EF-F1E2-4727-8B22-DCC4599E78A3}" type="slidenum">
              <a:rPr lang="hu-HU" altLang="hu-HU" smtClean="0">
                <a:solidFill>
                  <a:schemeClr val="bg1"/>
                </a:solidFill>
                <a:latin typeface="Century Gothic" pitchFamily="34" charset="0"/>
              </a:rPr>
              <a:pPr/>
              <a:t>20</a:t>
            </a:fld>
            <a:endParaRPr lang="hu-HU" altLang="hu-HU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8" y="285750"/>
            <a:ext cx="22018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églalap 11"/>
          <p:cNvSpPr/>
          <p:nvPr/>
        </p:nvSpPr>
        <p:spPr>
          <a:xfrm>
            <a:off x="1717675" y="3429000"/>
            <a:ext cx="570865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0065A4"/>
                </a:solidFill>
                <a:latin typeface="Century Gothic" pitchFamily="34" charset="0"/>
                <a:cs typeface="+mn-cs"/>
              </a:rPr>
              <a:t>TÁMOP-4.2.2.C-11/1/KONV-2012-0012</a:t>
            </a:r>
          </a:p>
        </p:txBody>
      </p:sp>
      <p:grpSp>
        <p:nvGrpSpPr>
          <p:cNvPr id="12" name="Csoportba foglalás 12"/>
          <p:cNvGrpSpPr>
            <a:grpSpLocks/>
          </p:cNvGrpSpPr>
          <p:nvPr/>
        </p:nvGrpSpPr>
        <p:grpSpPr bwMode="auto">
          <a:xfrm>
            <a:off x="612775" y="4219575"/>
            <a:ext cx="7918450" cy="2017713"/>
            <a:chOff x="864048" y="4045731"/>
            <a:chExt cx="7920000" cy="2018231"/>
          </a:xfrm>
        </p:grpSpPr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048" y="4947318"/>
              <a:ext cx="7920000" cy="1116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086566"/>
              <a:ext cx="3780000" cy="74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Szövegdoboz 15"/>
            <p:cNvSpPr txBox="1"/>
            <p:nvPr/>
          </p:nvSpPr>
          <p:spPr>
            <a:xfrm>
              <a:off x="864048" y="4045731"/>
              <a:ext cx="3059712" cy="8304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1600" dirty="0">
                  <a:latin typeface="+mn-lt"/>
                  <a:cs typeface="+mn-cs"/>
                </a:rPr>
                <a:t>Nemzeti Fejlesztési Ügynökség</a:t>
              </a: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1600" dirty="0" err="1">
                  <a:latin typeface="+mn-lt"/>
                  <a:cs typeface="+mn-cs"/>
                </a:rPr>
                <a:t>www.ujszechenyiterv.gov.hu</a:t>
              </a:r>
              <a:endParaRPr lang="hu-HU" sz="1600" dirty="0">
                <a:latin typeface="+mn-lt"/>
                <a:cs typeface="+mn-cs"/>
              </a:endParaRP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1600" dirty="0">
                  <a:latin typeface="+mn-lt"/>
                  <a:cs typeface="+mn-cs"/>
                </a:rPr>
                <a:t>06 40 638 </a:t>
              </a:r>
              <a:r>
                <a:rPr lang="hu-HU" sz="1600" dirty="0" err="1">
                  <a:latin typeface="+mn-lt"/>
                  <a:cs typeface="+mn-cs"/>
                </a:rPr>
                <a:t>638</a:t>
              </a:r>
              <a:endParaRPr lang="hu-HU" sz="1600" dirty="0">
                <a:latin typeface="+mn-lt"/>
                <a:cs typeface="+mn-cs"/>
              </a:endParaRPr>
            </a:p>
          </p:txBody>
        </p:sp>
        <p:cxnSp>
          <p:nvCxnSpPr>
            <p:cNvPr id="16" name="Egyenes összekötő 16"/>
            <p:cNvCxnSpPr/>
            <p:nvPr/>
          </p:nvCxnSpPr>
          <p:spPr>
            <a:xfrm>
              <a:off x="4463615" y="4066374"/>
              <a:ext cx="0" cy="789190"/>
            </a:xfrm>
            <a:prstGeom prst="line">
              <a:avLst/>
            </a:prstGeom>
            <a:ln w="22225">
              <a:solidFill>
                <a:srgbClr val="7AB5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églalap 1"/>
          <p:cNvSpPr>
            <a:spLocks noChangeArrowheads="1"/>
          </p:cNvSpPr>
          <p:nvPr/>
        </p:nvSpPr>
        <p:spPr bwMode="auto">
          <a:xfrm>
            <a:off x="636588" y="1557338"/>
            <a:ext cx="792003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 sz="3200" b="1">
                <a:solidFill>
                  <a:srgbClr val="004C99"/>
                </a:solidFill>
                <a:latin typeface="Century Gothic" pitchFamily="34" charset="0"/>
              </a:rPr>
              <a:t>„Smarter Transport”</a:t>
            </a:r>
            <a:br>
              <a:rPr lang="hu-HU" altLang="hu-HU" sz="3200" b="1">
                <a:solidFill>
                  <a:srgbClr val="004C99"/>
                </a:solidFill>
                <a:latin typeface="Century Gothic" pitchFamily="34" charset="0"/>
              </a:rPr>
            </a:br>
            <a:r>
              <a:rPr lang="hu-HU" altLang="hu-HU" sz="3200">
                <a:solidFill>
                  <a:srgbClr val="004C99"/>
                </a:solidFill>
                <a:latin typeface="Century Gothic" pitchFamily="34" charset="0"/>
              </a:rPr>
              <a:t>Kooperatív közlekedési rendszerek infokommunikációs támogatása</a:t>
            </a:r>
          </a:p>
        </p:txBody>
      </p:sp>
    </p:spTree>
    <p:extLst>
      <p:ext uri="{BB962C8B-B14F-4D97-AF65-F5344CB8AC3E}">
        <p14:creationId xmlns:p14="http://schemas.microsoft.com/office/powerpoint/2010/main" val="311197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kutatási projekt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Koncepcionális kutatások</a:t>
            </a:r>
            <a:r>
              <a:rPr lang="hu-HU" sz="1600" dirty="0"/>
              <a:t>. A közlekedés rendszerelméleti szempontú megközelítése, hatásmechanizmusok feltárása, igények és megoldási lehetőségek elemzése, különös tekintettel az IKT penetrációjára.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Közlekedési alapfolyamatok modellezése</a:t>
            </a:r>
            <a:r>
              <a:rPr lang="hu-HU" sz="1600" dirty="0"/>
              <a:t>. Makro- és </a:t>
            </a:r>
            <a:r>
              <a:rPr lang="hu-HU" sz="1600" dirty="0" err="1"/>
              <a:t>mikroszintű</a:t>
            </a:r>
            <a:r>
              <a:rPr lang="hu-HU" sz="1600" dirty="0"/>
              <a:t> megközelítés, valós közlekedési folyamatok számítógépes szimulációja, irányítása, optimalizálása.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Adatfeldolgozás</a:t>
            </a:r>
            <a:r>
              <a:rPr lang="hu-HU" sz="1600" dirty="0"/>
              <a:t>. Rögzített illetve mobil adatgyűjtő eszközökből származó nagyméretű adattárházak kezelése, irányítási célú modellek identifikációja.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Irányítás</a:t>
            </a:r>
            <a:r>
              <a:rPr lang="hu-HU" sz="1600" dirty="0"/>
              <a:t>. Centralizált és elosztott irányítási mechanizmusok kutatása, az infokommunikációs eszközök által nyújtott technológiai lehetőségekre alapozva.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Beavatkozó rendszerek</a:t>
            </a:r>
            <a:r>
              <a:rPr lang="hu-HU" sz="1600" dirty="0"/>
              <a:t>. Az infrastruktúrával és egymással kommunikációra képes járművekben alkalmazható vezetést és fenntarthatóságot támogató megoldások kutatása.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Kommunikációs felhő</a:t>
            </a:r>
            <a:r>
              <a:rPr lang="hu-HU" sz="1600" dirty="0"/>
              <a:t>. Intelligens járművek és </a:t>
            </a:r>
            <a:r>
              <a:rPr lang="hu-HU" sz="1600" dirty="0" err="1"/>
              <a:t>sokrésztvevős</a:t>
            </a:r>
            <a:r>
              <a:rPr lang="hu-HU" sz="1600" dirty="0"/>
              <a:t>, decentralizált közlekedési hálózatok kommunikációs módszereinek vizsgálata, különös tekintettel a biztonságkritikus alkalmazásokra.</a:t>
            </a:r>
          </a:p>
          <a:p>
            <a:pPr marL="514350" indent="-514350">
              <a:buFont typeface="+mj-lt"/>
              <a:buAutoNum type="arabicPeriod"/>
            </a:pPr>
            <a:endParaRPr lang="hu-HU" sz="16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dirty="0" smtClean="0"/>
              <a:t>Dr. Horváth Balázs: </a:t>
            </a:r>
            <a:r>
              <a:rPr lang="hu-HU" altLang="hu-HU" dirty="0" err="1" smtClean="0"/>
              <a:t>Smart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transport</a:t>
            </a:r>
            <a:r>
              <a:rPr lang="hu-HU" altLang="hu-HU" dirty="0" smtClean="0"/>
              <a:t>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2992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kutatási projekt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4</a:t>
            </a:fld>
            <a:endParaRPr lang="hu-H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4213" y="1664493"/>
            <a:ext cx="7848600" cy="4032250"/>
          </a:xfrm>
          <a:prstGeom prst="roundRect">
            <a:avLst>
              <a:gd name="adj" fmla="val 19449"/>
            </a:avLst>
          </a:prstGeom>
          <a:solidFill>
            <a:schemeClr val="accent1">
              <a:alpha val="7843"/>
            </a:schemeClr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tIns="1080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b="1"/>
              <a:t>Koncepcionális kutatások</a:t>
            </a: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2916238" y="3393281"/>
            <a:ext cx="3168650" cy="1081087"/>
          </a:xfrm>
          <a:prstGeom prst="cloudCallout">
            <a:avLst>
              <a:gd name="adj1" fmla="val -18389"/>
              <a:gd name="adj2" fmla="val 34583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 b="1"/>
              <a:t>Kommunikációs felhő</a:t>
            </a: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 rot="20955884">
            <a:off x="1187451" y="2456656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Közlekedési alapfolyamatok modellezése</a:t>
            </a:r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 rot="492018">
            <a:off x="5292726" y="2385218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Adatfeldolgozás</a:t>
            </a: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 rot="20821855">
            <a:off x="5437188" y="4328318"/>
            <a:ext cx="266541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Irányítás</a:t>
            </a: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 rot="492018">
            <a:off x="1260476" y="4401343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Beavatkozó rendszerek</a:t>
            </a: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3708401" y="2240756"/>
            <a:ext cx="1657350" cy="1079500"/>
          </a:xfrm>
          <a:custGeom>
            <a:avLst/>
            <a:gdLst>
              <a:gd name="T0" fmla="*/ 745654 w 21600"/>
              <a:gd name="T1" fmla="*/ 2699 h 21600"/>
              <a:gd name="T2" fmla="*/ 233564 w 21600"/>
              <a:gd name="T3" fmla="*/ 236490 h 21600"/>
              <a:gd name="T4" fmla="*/ 760309 w 21600"/>
              <a:gd name="T5" fmla="*/ 97505 h 21600"/>
              <a:gd name="T6" fmla="*/ 1500899 w 21600"/>
              <a:gd name="T7" fmla="*/ 26438 h 21600"/>
              <a:gd name="T8" fmla="*/ 1532281 w 21600"/>
              <a:gd name="T9" fmla="*/ 283819 h 21600"/>
              <a:gd name="T10" fmla="*/ 1137050 w 21600"/>
              <a:gd name="T11" fmla="*/ 30425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flipH="1" flipV="1">
            <a:off x="3924301" y="4185443"/>
            <a:ext cx="1657350" cy="1079500"/>
          </a:xfrm>
          <a:custGeom>
            <a:avLst/>
            <a:gdLst>
              <a:gd name="T0" fmla="*/ 745654 w 21600"/>
              <a:gd name="T1" fmla="*/ 2699 h 21600"/>
              <a:gd name="T2" fmla="*/ 233564 w 21600"/>
              <a:gd name="T3" fmla="*/ 236490 h 21600"/>
              <a:gd name="T4" fmla="*/ 760309 w 21600"/>
              <a:gd name="T5" fmla="*/ 97505 h 21600"/>
              <a:gd name="T6" fmla="*/ 1500899 w 21600"/>
              <a:gd name="T7" fmla="*/ 26438 h 21600"/>
              <a:gd name="T8" fmla="*/ 1532281 w 21600"/>
              <a:gd name="T9" fmla="*/ 283819 h 21600"/>
              <a:gd name="T10" fmla="*/ 1137050 w 21600"/>
              <a:gd name="T11" fmla="*/ 30425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rot="16200000" flipH="1" flipV="1">
            <a:off x="6985001" y="3356768"/>
            <a:ext cx="1223962" cy="719138"/>
          </a:xfrm>
          <a:custGeom>
            <a:avLst/>
            <a:gdLst>
              <a:gd name="T0" fmla="*/ 550670 w 21600"/>
              <a:gd name="T1" fmla="*/ 1798 h 21600"/>
              <a:gd name="T2" fmla="*/ 172488 w 21600"/>
              <a:gd name="T3" fmla="*/ 157544 h 21600"/>
              <a:gd name="T4" fmla="*/ 561493 w 21600"/>
              <a:gd name="T5" fmla="*/ 64955 h 21600"/>
              <a:gd name="T6" fmla="*/ 1108422 w 21600"/>
              <a:gd name="T7" fmla="*/ 17612 h 21600"/>
              <a:gd name="T8" fmla="*/ 1131598 w 21600"/>
              <a:gd name="T9" fmla="*/ 189073 h 21600"/>
              <a:gd name="T10" fmla="*/ 839717 w 21600"/>
              <a:gd name="T11" fmla="*/ 20269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 rot="16200000">
            <a:off x="792164" y="3572668"/>
            <a:ext cx="1223962" cy="719137"/>
          </a:xfrm>
          <a:custGeom>
            <a:avLst/>
            <a:gdLst>
              <a:gd name="T0" fmla="*/ 550670 w 21600"/>
              <a:gd name="T1" fmla="*/ 1798 h 21600"/>
              <a:gd name="T2" fmla="*/ 172488 w 21600"/>
              <a:gd name="T3" fmla="*/ 157544 h 21600"/>
              <a:gd name="T4" fmla="*/ 561493 w 21600"/>
              <a:gd name="T5" fmla="*/ 64955 h 21600"/>
              <a:gd name="T6" fmla="*/ 1108422 w 21600"/>
              <a:gd name="T7" fmla="*/ 17612 h 21600"/>
              <a:gd name="T8" fmla="*/ 1131598 w 21600"/>
              <a:gd name="T9" fmla="*/ 189073 h 21600"/>
              <a:gd name="T10" fmla="*/ 839717 w 21600"/>
              <a:gd name="T11" fmla="*/ 20269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0919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Fogalmak, definíciók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Mi az, hogy „</a:t>
            </a:r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”?</a:t>
            </a:r>
          </a:p>
          <a:p>
            <a:r>
              <a:rPr lang="hu-HU" dirty="0" smtClean="0"/>
              <a:t>Mitől lesz egy közlekedési rendszer „</a:t>
            </a:r>
            <a:r>
              <a:rPr lang="hu-HU" dirty="0" err="1" smtClean="0"/>
              <a:t>smart</a:t>
            </a:r>
            <a:r>
              <a:rPr lang="hu-HU" dirty="0" smtClean="0"/>
              <a:t>”?</a:t>
            </a:r>
          </a:p>
          <a:p>
            <a:r>
              <a:rPr lang="hu-HU" dirty="0" smtClean="0"/>
              <a:t>Mit jelent az, hogy „</a:t>
            </a:r>
            <a:r>
              <a:rPr lang="hu-HU" dirty="0" err="1" smtClean="0"/>
              <a:t>smart</a:t>
            </a:r>
            <a:r>
              <a:rPr lang="hu-HU" dirty="0" smtClean="0"/>
              <a:t>”?</a:t>
            </a:r>
          </a:p>
          <a:p>
            <a:endParaRPr lang="hu-HU" dirty="0" smtClean="0"/>
          </a:p>
          <a:p>
            <a:r>
              <a:rPr lang="hu-HU" dirty="0" smtClean="0"/>
              <a:t>Lehetséges megoldások:</a:t>
            </a:r>
          </a:p>
          <a:p>
            <a:pPr lvl="1"/>
            <a:r>
              <a:rPr lang="hu-HU" dirty="0" smtClean="0"/>
              <a:t>Városi közlekedési rendszer egységes infokommunikációs támogatással</a:t>
            </a:r>
          </a:p>
          <a:p>
            <a:pPr lvl="1"/>
            <a:r>
              <a:rPr lang="hu-HU" dirty="0" smtClean="0"/>
              <a:t>Kommunikációs alrendszerek hálózata</a:t>
            </a:r>
          </a:p>
          <a:p>
            <a:pPr lvl="1"/>
            <a:r>
              <a:rPr lang="hu-HU" dirty="0" smtClean="0"/>
              <a:t>Intelligens megoldások csoportja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8611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mi értelmezésünk szerint…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…</a:t>
            </a:r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:</a:t>
            </a:r>
          </a:p>
          <a:p>
            <a:r>
              <a:rPr lang="hu-HU" dirty="0" smtClean="0"/>
              <a:t>Városi közlekedési rendszer egységes infokommunikációs támogatással</a:t>
            </a:r>
          </a:p>
          <a:p>
            <a:pPr lvl="1"/>
            <a:r>
              <a:rPr lang="hu-HU" dirty="0" smtClean="0"/>
              <a:t>Pálya (infrastruktúra)</a:t>
            </a:r>
          </a:p>
          <a:p>
            <a:pPr lvl="1"/>
            <a:r>
              <a:rPr lang="hu-HU" dirty="0" smtClean="0"/>
              <a:t>Jármű (és/vagy felhasználó?)</a:t>
            </a:r>
          </a:p>
          <a:p>
            <a:pPr lvl="1"/>
            <a:r>
              <a:rPr lang="hu-HU" dirty="0" smtClean="0"/>
              <a:t>Irányítás</a:t>
            </a:r>
          </a:p>
          <a:p>
            <a:pPr lvl="1"/>
            <a:endParaRPr lang="hu-HU" dirty="0" smtClean="0"/>
          </a:p>
          <a:p>
            <a:r>
              <a:rPr lang="hu-HU" dirty="0" smtClean="0"/>
              <a:t>vagy talán még több is…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5010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részei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7</a:t>
            </a:fld>
            <a:endParaRPr lang="hu-H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4213" y="1664493"/>
            <a:ext cx="7848600" cy="4032250"/>
          </a:xfrm>
          <a:prstGeom prst="roundRect">
            <a:avLst>
              <a:gd name="adj" fmla="val 19449"/>
            </a:avLst>
          </a:prstGeom>
          <a:solidFill>
            <a:schemeClr val="accent1">
              <a:alpha val="7843"/>
            </a:schemeClr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tIns="1080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b="1"/>
              <a:t>Koncepcionális kutatások</a:t>
            </a: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2916238" y="3393281"/>
            <a:ext cx="3168650" cy="1081087"/>
          </a:xfrm>
          <a:prstGeom prst="cloudCallout">
            <a:avLst>
              <a:gd name="adj1" fmla="val -18389"/>
              <a:gd name="adj2" fmla="val 34583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 b="1"/>
              <a:t>Kommunikációs felhő</a:t>
            </a: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 rot="20955884">
            <a:off x="1187451" y="2456656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Közlekedési alapfolyamatok modellezése</a:t>
            </a:r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 rot="492018">
            <a:off x="5292726" y="2385218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Adatfeldolgozás</a:t>
            </a: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 rot="20821855">
            <a:off x="5437188" y="4328318"/>
            <a:ext cx="266541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Irányítás</a:t>
            </a: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 rot="492018">
            <a:off x="1260476" y="4401343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Beavatkozó rendszerek</a:t>
            </a: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3708401" y="2240756"/>
            <a:ext cx="1657350" cy="1079500"/>
          </a:xfrm>
          <a:custGeom>
            <a:avLst/>
            <a:gdLst>
              <a:gd name="T0" fmla="*/ 745654 w 21600"/>
              <a:gd name="T1" fmla="*/ 2699 h 21600"/>
              <a:gd name="T2" fmla="*/ 233564 w 21600"/>
              <a:gd name="T3" fmla="*/ 236490 h 21600"/>
              <a:gd name="T4" fmla="*/ 760309 w 21600"/>
              <a:gd name="T5" fmla="*/ 97505 h 21600"/>
              <a:gd name="T6" fmla="*/ 1500899 w 21600"/>
              <a:gd name="T7" fmla="*/ 26438 h 21600"/>
              <a:gd name="T8" fmla="*/ 1532281 w 21600"/>
              <a:gd name="T9" fmla="*/ 283819 h 21600"/>
              <a:gd name="T10" fmla="*/ 1137050 w 21600"/>
              <a:gd name="T11" fmla="*/ 30425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flipH="1" flipV="1">
            <a:off x="3924301" y="4185443"/>
            <a:ext cx="1657350" cy="1079500"/>
          </a:xfrm>
          <a:custGeom>
            <a:avLst/>
            <a:gdLst>
              <a:gd name="T0" fmla="*/ 745654 w 21600"/>
              <a:gd name="T1" fmla="*/ 2699 h 21600"/>
              <a:gd name="T2" fmla="*/ 233564 w 21600"/>
              <a:gd name="T3" fmla="*/ 236490 h 21600"/>
              <a:gd name="T4" fmla="*/ 760309 w 21600"/>
              <a:gd name="T5" fmla="*/ 97505 h 21600"/>
              <a:gd name="T6" fmla="*/ 1500899 w 21600"/>
              <a:gd name="T7" fmla="*/ 26438 h 21600"/>
              <a:gd name="T8" fmla="*/ 1532281 w 21600"/>
              <a:gd name="T9" fmla="*/ 283819 h 21600"/>
              <a:gd name="T10" fmla="*/ 1137050 w 21600"/>
              <a:gd name="T11" fmla="*/ 30425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rot="16200000" flipH="1" flipV="1">
            <a:off x="6985001" y="3356768"/>
            <a:ext cx="1223962" cy="719138"/>
          </a:xfrm>
          <a:custGeom>
            <a:avLst/>
            <a:gdLst>
              <a:gd name="T0" fmla="*/ 550670 w 21600"/>
              <a:gd name="T1" fmla="*/ 1798 h 21600"/>
              <a:gd name="T2" fmla="*/ 172488 w 21600"/>
              <a:gd name="T3" fmla="*/ 157544 h 21600"/>
              <a:gd name="T4" fmla="*/ 561493 w 21600"/>
              <a:gd name="T5" fmla="*/ 64955 h 21600"/>
              <a:gd name="T6" fmla="*/ 1108422 w 21600"/>
              <a:gd name="T7" fmla="*/ 17612 h 21600"/>
              <a:gd name="T8" fmla="*/ 1131598 w 21600"/>
              <a:gd name="T9" fmla="*/ 189073 h 21600"/>
              <a:gd name="T10" fmla="*/ 839717 w 21600"/>
              <a:gd name="T11" fmla="*/ 20269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 rot="16200000">
            <a:off x="792164" y="3572668"/>
            <a:ext cx="1223962" cy="719137"/>
          </a:xfrm>
          <a:custGeom>
            <a:avLst/>
            <a:gdLst>
              <a:gd name="T0" fmla="*/ 550670 w 21600"/>
              <a:gd name="T1" fmla="*/ 1798 h 21600"/>
              <a:gd name="T2" fmla="*/ 172488 w 21600"/>
              <a:gd name="T3" fmla="*/ 157544 h 21600"/>
              <a:gd name="T4" fmla="*/ 561493 w 21600"/>
              <a:gd name="T5" fmla="*/ 64955 h 21600"/>
              <a:gd name="T6" fmla="*/ 1108422 w 21600"/>
              <a:gd name="T7" fmla="*/ 17612 h 21600"/>
              <a:gd name="T8" fmla="*/ 1131598 w 21600"/>
              <a:gd name="T9" fmla="*/ 189073 h 21600"/>
              <a:gd name="T10" fmla="*/ 839717 w 21600"/>
              <a:gd name="T11" fmla="*/ 20269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79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Megoldási lehetőségek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 smtClean="0"/>
              <a:t>Elektronikus jegyrendszer</a:t>
            </a:r>
          </a:p>
          <a:p>
            <a:r>
              <a:rPr lang="hu-HU" dirty="0" smtClean="0"/>
              <a:t>Valósidejű </a:t>
            </a:r>
            <a:r>
              <a:rPr lang="hu-HU" dirty="0" err="1" smtClean="0"/>
              <a:t>utastájékoztatás</a:t>
            </a:r>
            <a:endParaRPr lang="hu-HU" dirty="0" smtClean="0"/>
          </a:p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card</a:t>
            </a:r>
            <a:r>
              <a:rPr lang="hu-HU" dirty="0" smtClean="0"/>
              <a:t> alkalmazások (pl.: fizetés)</a:t>
            </a:r>
          </a:p>
          <a:p>
            <a:r>
              <a:rPr lang="hu-HU" dirty="0" smtClean="0"/>
              <a:t>Mobil applikációk</a:t>
            </a:r>
          </a:p>
          <a:p>
            <a:r>
              <a:rPr lang="hu-HU" dirty="0" smtClean="0"/>
              <a:t>Jármű (rendszám) felismerés</a:t>
            </a:r>
          </a:p>
          <a:p>
            <a:r>
              <a:rPr lang="hu-HU" dirty="0" smtClean="0"/>
              <a:t>Esemény (baleset) felismerés</a:t>
            </a:r>
          </a:p>
          <a:p>
            <a:r>
              <a:rPr lang="hu-HU" dirty="0" smtClean="0"/>
              <a:t>Útvonalajánlás</a:t>
            </a:r>
          </a:p>
          <a:p>
            <a:r>
              <a:rPr lang="hu-HU" dirty="0" smtClean="0"/>
              <a:t>Jelzőlámpás irányítás</a:t>
            </a:r>
          </a:p>
          <a:p>
            <a:r>
              <a:rPr lang="hu-HU" dirty="0" smtClean="0"/>
              <a:t>Integrált forgalomirányítás</a:t>
            </a:r>
          </a:p>
          <a:p>
            <a:r>
              <a:rPr lang="hu-HU" dirty="0" smtClean="0"/>
              <a:t>…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8</a:t>
            </a:fld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 rot="20948052">
            <a:off x="5931435" y="324906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b="1" dirty="0" smtClean="0">
                <a:solidFill>
                  <a:schemeClr val="accent3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 a cél?</a:t>
            </a:r>
            <a:endParaRPr lang="hu-HU" sz="3600" b="1" dirty="0">
              <a:solidFill>
                <a:schemeClr val="accent3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 rot="379705">
            <a:off x="5371975" y="4188371"/>
            <a:ext cx="3528040" cy="1938992"/>
          </a:xfrm>
          <a:prstGeom prst="rect">
            <a:avLst/>
          </a:prstGeom>
          <a:noFill/>
        </p:spPr>
        <p:txBody>
          <a:bodyPr wrap="square" lIns="72000" r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Szennyezés (levegő, zaj…)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Pénzügyi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Életminőség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Közbiztonság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Közlekedésbiztonság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  <a:endParaRPr lang="hu-HU" sz="2000" dirty="0">
              <a:solidFill>
                <a:schemeClr val="accent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25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Jelenlegi helyzet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9</a:t>
            </a:fld>
            <a:endParaRPr lang="hu-H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16" b="89571" l="647" r="99871">
                        <a14:foregroundMark x1="2975" y1="69939" x2="2975" y2="69939"/>
                        <a14:foregroundMark x1="41397" y1="46626" x2="41397" y2="46626"/>
                        <a14:foregroundMark x1="67917" y1="46012" x2="67917" y2="46012"/>
                        <a14:foregroundMark x1="92109" y1="38037" x2="92109" y2="38037"/>
                        <a14:foregroundMark x1="81113" y1="85276" x2="81113" y2="85276"/>
                        <a14:foregroundMark x1="74127" y1="75460" x2="74127" y2="75460"/>
                        <a14:foregroundMark x1="95084" y1="72393" x2="8668" y2="67485"/>
                        <a14:foregroundMark x1="647" y1="72393" x2="99871" y2="748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5" y="4089400"/>
            <a:ext cx="736123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215900" y="33655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</a:rPr>
              <a:t>Smart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</a:rPr>
              <a:t> rendszer 1</a:t>
            </a:r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2298700" y="24638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</a:rPr>
              <a:t>Smart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</a:rPr>
              <a:t> rendszer 2</a:t>
            </a:r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4432300" y="3177232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</a:rPr>
              <a:t>Smart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</a:rPr>
              <a:t> rendszer 3</a:t>
            </a:r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235700" y="2008832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</a:rPr>
              <a:t>Smart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</a:rPr>
              <a:t> rendszer 4</a:t>
            </a:r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Lefelé nyíl 11"/>
          <p:cNvSpPr/>
          <p:nvPr/>
        </p:nvSpPr>
        <p:spPr>
          <a:xfrm>
            <a:off x="1460500" y="3827165"/>
            <a:ext cx="381000" cy="554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Lefelé nyíl 12"/>
          <p:cNvSpPr/>
          <p:nvPr/>
        </p:nvSpPr>
        <p:spPr>
          <a:xfrm>
            <a:off x="3733800" y="2955329"/>
            <a:ext cx="381000" cy="1426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Lefelé nyíl 13"/>
          <p:cNvSpPr/>
          <p:nvPr/>
        </p:nvSpPr>
        <p:spPr>
          <a:xfrm>
            <a:off x="5753100" y="3660179"/>
            <a:ext cx="381000" cy="721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Lefelé nyíl 14"/>
          <p:cNvSpPr/>
          <p:nvPr/>
        </p:nvSpPr>
        <p:spPr>
          <a:xfrm>
            <a:off x="7594600" y="2570211"/>
            <a:ext cx="381000" cy="18112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510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Főcí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Főcím</Template>
  <TotalTime>2014</TotalTime>
  <Words>726</Words>
  <Application>Microsoft Office PowerPoint</Application>
  <PresentationFormat>Diavetítés a képernyőre (4:3 oldalarány)</PresentationFormat>
  <Paragraphs>203</Paragraphs>
  <Slides>20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1" baseType="lpstr">
      <vt:lpstr>Főcím</vt:lpstr>
      <vt:lpstr>PowerPoint bemutató</vt:lpstr>
      <vt:lpstr>Smart transport a kutatásban</vt:lpstr>
      <vt:lpstr>Smart transport kutatási projekt</vt:lpstr>
      <vt:lpstr>Smart transport kutatási projekt</vt:lpstr>
      <vt:lpstr>Fogalmak, definíciók</vt:lpstr>
      <vt:lpstr>A mi értelmezésünk szerint…</vt:lpstr>
      <vt:lpstr>Smart transport részei</vt:lpstr>
      <vt:lpstr>Megoldási lehetőségek</vt:lpstr>
      <vt:lpstr>Jelenlegi helyzet</vt:lpstr>
      <vt:lpstr>Remélt állapot</vt:lpstr>
      <vt:lpstr>Kártyák, kártyák mindenütt…</vt:lpstr>
      <vt:lpstr>Egy megoldást minden gondra!</vt:lpstr>
      <vt:lpstr>Egy másik irány - energia</vt:lpstr>
      <vt:lpstr>A jövő?!</vt:lpstr>
      <vt:lpstr>Egy újabb irány - bigdata</vt:lpstr>
      <vt:lpstr>És még egy irány – jobb közforgalmú közlekedést</vt:lpstr>
      <vt:lpstr>Smart transport elemei</vt:lpstr>
      <vt:lpstr>A közlekedés, mint rendszer</vt:lpstr>
      <vt:lpstr>Smart transport fokozatai</vt:lpstr>
      <vt:lpstr>PowerPoint bemutató</vt:lpstr>
    </vt:vector>
  </TitlesOfParts>
  <Company>Széchenyi István Egyetem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Főcím</dc:title>
  <dc:creator>Közlekedési Tanszék</dc:creator>
  <cp:lastModifiedBy>Horváth Balázs</cp:lastModifiedBy>
  <cp:revision>159</cp:revision>
  <dcterms:created xsi:type="dcterms:W3CDTF">2012-03-05T15:57:55Z</dcterms:created>
  <dcterms:modified xsi:type="dcterms:W3CDTF">2014-09-10T07:20:21Z</dcterms:modified>
</cp:coreProperties>
</file>