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6" r:id="rId2"/>
    <p:sldId id="284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1" r:id="rId17"/>
    <p:sldId id="272" r:id="rId18"/>
    <p:sldId id="281" r:id="rId19"/>
    <p:sldId id="274" r:id="rId20"/>
    <p:sldId id="275" r:id="rId21"/>
    <p:sldId id="277" r:id="rId22"/>
    <p:sldId id="278" r:id="rId23"/>
    <p:sldId id="279" r:id="rId24"/>
    <p:sldId id="280" r:id="rId25"/>
    <p:sldId id="282" r:id="rId26"/>
    <p:sldId id="276" r:id="rId27"/>
    <p:sldId id="283" r:id="rId28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62" autoAdjust="0"/>
    <p:restoredTop sz="76761" autoAdjust="0"/>
  </p:normalViewPr>
  <p:slideViewPr>
    <p:cSldViewPr>
      <p:cViewPr varScale="1">
        <p:scale>
          <a:sx n="52" d="100"/>
          <a:sy n="52" d="100"/>
        </p:scale>
        <p:origin x="-17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23287B-1265-4F4E-8D28-D77CDC31E8DB}" type="datetimeFigureOut">
              <a:rPr lang="hu-HU" smtClean="0"/>
              <a:pPr/>
              <a:t>2014.09.11.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6832C5-79ED-4212-9250-1CE3A0F6ECFF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baseline="0" dirty="0" smtClean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832C5-79ED-4212-9250-1CE3A0F6ECFF}" type="slidenum">
              <a:rPr lang="hu-HU" smtClean="0"/>
              <a:pPr/>
              <a:t>1</a:t>
            </a:fld>
            <a:endParaRPr lang="hu-H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832C5-79ED-4212-9250-1CE3A0F6ECFF}" type="slidenum">
              <a:rPr lang="hu-HU" smtClean="0"/>
              <a:pPr/>
              <a:t>10</a:t>
            </a:fld>
            <a:endParaRPr lang="hu-H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832C5-79ED-4212-9250-1CE3A0F6ECFF}" type="slidenum">
              <a:rPr lang="hu-HU" smtClean="0"/>
              <a:pPr/>
              <a:t>11</a:t>
            </a:fld>
            <a:endParaRPr lang="hu-H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832C5-79ED-4212-9250-1CE3A0F6ECFF}" type="slidenum">
              <a:rPr lang="hu-HU" smtClean="0"/>
              <a:pPr/>
              <a:t>12</a:t>
            </a:fld>
            <a:endParaRPr lang="hu-H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None/>
            </a:pPr>
            <a:endParaRPr lang="hu-HU" baseline="0" dirty="0" smtClean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832C5-79ED-4212-9250-1CE3A0F6ECFF}" type="slidenum">
              <a:rPr lang="hu-HU" smtClean="0"/>
              <a:pPr/>
              <a:t>13</a:t>
            </a:fld>
            <a:endParaRPr lang="hu-H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832C5-79ED-4212-9250-1CE3A0F6ECFF}" type="slidenum">
              <a:rPr lang="hu-HU" smtClean="0"/>
              <a:pPr/>
              <a:t>14</a:t>
            </a:fld>
            <a:endParaRPr lang="hu-H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832C5-79ED-4212-9250-1CE3A0F6ECFF}" type="slidenum">
              <a:rPr lang="hu-HU" smtClean="0"/>
              <a:pPr/>
              <a:t>15</a:t>
            </a:fld>
            <a:endParaRPr lang="hu-H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832C5-79ED-4212-9250-1CE3A0F6ECFF}" type="slidenum">
              <a:rPr lang="hu-HU" smtClean="0"/>
              <a:pPr/>
              <a:t>16</a:t>
            </a:fld>
            <a:endParaRPr lang="hu-H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832C5-79ED-4212-9250-1CE3A0F6ECFF}" type="slidenum">
              <a:rPr lang="hu-HU" smtClean="0"/>
              <a:pPr/>
              <a:t>17</a:t>
            </a:fld>
            <a:endParaRPr lang="hu-H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832C5-79ED-4212-9250-1CE3A0F6ECFF}" type="slidenum">
              <a:rPr lang="hu-HU" smtClean="0"/>
              <a:pPr/>
              <a:t>18</a:t>
            </a:fld>
            <a:endParaRPr lang="hu-H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832C5-79ED-4212-9250-1CE3A0F6ECFF}" type="slidenum">
              <a:rPr lang="hu-HU" smtClean="0"/>
              <a:pPr/>
              <a:t>19</a:t>
            </a:fld>
            <a:endParaRPr lang="hu-H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832C5-79ED-4212-9250-1CE3A0F6ECFF}" type="slidenum">
              <a:rPr lang="hu-HU" smtClean="0"/>
              <a:pPr/>
              <a:t>2</a:t>
            </a:fld>
            <a:endParaRPr lang="hu-H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832C5-79ED-4212-9250-1CE3A0F6ECFF}" type="slidenum">
              <a:rPr lang="hu-HU" smtClean="0"/>
              <a:pPr/>
              <a:t>20</a:t>
            </a:fld>
            <a:endParaRPr lang="hu-H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hu-HU" dirty="0" smtClean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832C5-79ED-4212-9250-1CE3A0F6ECFF}" type="slidenum">
              <a:rPr lang="hu-HU" smtClean="0"/>
              <a:pPr/>
              <a:t>21</a:t>
            </a:fld>
            <a:endParaRPr lang="hu-H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832C5-79ED-4212-9250-1CE3A0F6ECFF}" type="slidenum">
              <a:rPr lang="hu-HU" smtClean="0"/>
              <a:pPr/>
              <a:t>22</a:t>
            </a:fld>
            <a:endParaRPr lang="hu-H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baseline="0" dirty="0" smtClean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832C5-79ED-4212-9250-1CE3A0F6ECFF}" type="slidenum">
              <a:rPr lang="hu-HU" smtClean="0"/>
              <a:pPr/>
              <a:t>23</a:t>
            </a:fld>
            <a:endParaRPr lang="hu-H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832C5-79ED-4212-9250-1CE3A0F6ECFF}" type="slidenum">
              <a:rPr lang="hu-HU" smtClean="0"/>
              <a:pPr/>
              <a:t>24</a:t>
            </a:fld>
            <a:endParaRPr lang="hu-H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hu-HU" dirty="0" smtClean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832C5-79ED-4212-9250-1CE3A0F6ECFF}" type="slidenum">
              <a:rPr lang="hu-HU" smtClean="0"/>
              <a:pPr/>
              <a:t>25</a:t>
            </a:fld>
            <a:endParaRPr lang="hu-H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None/>
            </a:pPr>
            <a:endParaRPr lang="hu-HU" baseline="0" dirty="0" smtClean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832C5-79ED-4212-9250-1CE3A0F6ECFF}" type="slidenum">
              <a:rPr lang="hu-HU" smtClean="0"/>
              <a:pPr/>
              <a:t>26</a:t>
            </a:fld>
            <a:endParaRPr lang="hu-H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endParaRPr lang="hu-HU" dirty="0" smtClean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832C5-79ED-4212-9250-1CE3A0F6ECFF}" type="slidenum">
              <a:rPr lang="hu-HU" smtClean="0"/>
              <a:pPr/>
              <a:t>27</a:t>
            </a:fld>
            <a:endParaRPr lang="hu-H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b="1" baseline="0" dirty="0" smtClean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832C5-79ED-4212-9250-1CE3A0F6ECFF}" type="slidenum">
              <a:rPr lang="hu-HU" smtClean="0"/>
              <a:pPr/>
              <a:t>3</a:t>
            </a:fld>
            <a:endParaRPr lang="hu-H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832C5-79ED-4212-9250-1CE3A0F6ECFF}" type="slidenum">
              <a:rPr lang="hu-HU" smtClean="0"/>
              <a:pPr/>
              <a:t>4</a:t>
            </a:fld>
            <a:endParaRPr lang="hu-H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832C5-79ED-4212-9250-1CE3A0F6ECFF}" type="slidenum">
              <a:rPr lang="hu-HU" smtClean="0"/>
              <a:pPr/>
              <a:t>5</a:t>
            </a:fld>
            <a:endParaRPr lang="hu-H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u="sng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832C5-79ED-4212-9250-1CE3A0F6ECFF}" type="slidenum">
              <a:rPr lang="hu-HU" smtClean="0"/>
              <a:pPr/>
              <a:t>6</a:t>
            </a:fld>
            <a:endParaRPr lang="hu-H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832C5-79ED-4212-9250-1CE3A0F6ECFF}" type="slidenum">
              <a:rPr lang="hu-HU" smtClean="0"/>
              <a:pPr/>
              <a:t>7</a:t>
            </a:fld>
            <a:endParaRPr lang="hu-H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832C5-79ED-4212-9250-1CE3A0F6ECFF}" type="slidenum">
              <a:rPr lang="hu-HU" smtClean="0"/>
              <a:pPr/>
              <a:t>8</a:t>
            </a:fld>
            <a:endParaRPr lang="hu-H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hu-HU" dirty="0" smtClean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832C5-79ED-4212-9250-1CE3A0F6ECFF}" type="slidenum">
              <a:rPr lang="hu-HU" smtClean="0"/>
              <a:pPr/>
              <a:t>9</a:t>
            </a:fld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ím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9" name="Alcím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hu-HU" smtClean="0"/>
              <a:t>Alcím mintájának szerkesztése</a:t>
            </a:r>
            <a:endParaRPr kumimoji="0" lang="en-US"/>
          </a:p>
        </p:txBody>
      </p:sp>
      <p:sp>
        <p:nvSpPr>
          <p:cNvPr id="28" name="Dátum helye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8DA23BD-FBE9-4FE4-905B-86CA6B819E87}" type="datetimeFigureOut">
              <a:rPr lang="hu-HU" smtClean="0"/>
              <a:pPr/>
              <a:t>2014.09.11.</a:t>
            </a:fld>
            <a:endParaRPr lang="hu-HU"/>
          </a:p>
        </p:txBody>
      </p:sp>
      <p:sp>
        <p:nvSpPr>
          <p:cNvPr id="17" name="Élőláb helye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hu-HU"/>
          </a:p>
        </p:txBody>
      </p:sp>
      <p:sp>
        <p:nvSpPr>
          <p:cNvPr id="10" name="Téglalap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églalap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Téglalap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Téglalap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gyenes összekötő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Egyenes összekötő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Egyenes összekötő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Egyenes összekötő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Egyenes összekötő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Egyenes összekötő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Téglalap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zis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zis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lipszis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lipszis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lipszis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Dia számának hely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D922789-019A-44A2-BAC2-271BFFE290AF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A23BD-FBE9-4FE4-905B-86CA6B819E87}" type="datetimeFigureOut">
              <a:rPr lang="hu-HU" smtClean="0"/>
              <a:pPr/>
              <a:t>2014.09.11.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22789-019A-44A2-BAC2-271BFFE290AF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A23BD-FBE9-4FE4-905B-86CA6B819E87}" type="datetimeFigureOut">
              <a:rPr lang="hu-HU" smtClean="0"/>
              <a:pPr/>
              <a:t>2014.09.11.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22789-019A-44A2-BAC2-271BFFE290AF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8" name="Tartalom helye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8DA23BD-FBE9-4FE4-905B-86CA6B819E87}" type="datetimeFigureOut">
              <a:rPr lang="hu-HU" smtClean="0"/>
              <a:pPr/>
              <a:t>2014.09.11.</a:t>
            </a:fld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D922789-019A-44A2-BAC2-271BFFE290AF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10" name="Élőláb helye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8DA23BD-FBE9-4FE4-905B-86CA6B819E87}" type="datetimeFigureOut">
              <a:rPr lang="hu-HU" smtClean="0"/>
              <a:pPr/>
              <a:t>2014.09.11.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hu-HU"/>
          </a:p>
        </p:txBody>
      </p:sp>
      <p:sp>
        <p:nvSpPr>
          <p:cNvPr id="9" name="Téglalap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Téglalap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Téglalap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églalap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gyenes összekötő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gyenes összekötő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Egyenes összekötő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Egyenes összekötő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Egyenes összekötő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Téglalap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lipszis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lipszis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zis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lipszis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zis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gyenes összekötő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D922789-019A-44A2-BAC2-271BFFE290AF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A23BD-FBE9-4FE4-905B-86CA6B819E87}" type="datetimeFigureOut">
              <a:rPr lang="hu-HU" smtClean="0"/>
              <a:pPr/>
              <a:t>2014.09.11.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22789-019A-44A2-BAC2-271BFFE290AF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9" name="Tartalom helye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11" name="Tartalom helye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A23BD-FBE9-4FE4-905B-86CA6B819E87}" type="datetimeFigureOut">
              <a:rPr lang="hu-HU" smtClean="0"/>
              <a:pPr/>
              <a:t>2014.09.11.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22789-019A-44A2-BAC2-271BFFE290AF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11" name="Tartalom helye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13" name="Tartalom helye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12" name="Szöveg helye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14" name="Szöveg helye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6" name="Dátum helye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8DA23BD-FBE9-4FE4-905B-86CA6B819E87}" type="datetimeFigureOut">
              <a:rPr lang="hu-HU" smtClean="0"/>
              <a:pPr/>
              <a:t>2014.09.11.</a:t>
            </a:fld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D922789-019A-44A2-BAC2-271BFFE290AF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A23BD-FBE9-4FE4-905B-86CA6B819E87}" type="datetimeFigureOut">
              <a:rPr lang="hu-HU" smtClean="0"/>
              <a:pPr/>
              <a:t>2014.09.11.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22789-019A-44A2-BAC2-271BFFE290AF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gyenes összekötő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8" name="Egyenes összekötő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Egyenes összekötő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Egyenes összekötő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églalap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gyenes összekötő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lipszis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Tartalom helye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21" name="Dátum helye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8DA23BD-FBE9-4FE4-905B-86CA6B819E87}" type="datetimeFigureOut">
              <a:rPr lang="hu-HU" smtClean="0"/>
              <a:pPr/>
              <a:t>2014.09.11.</a:t>
            </a:fld>
            <a:endParaRPr lang="hu-HU"/>
          </a:p>
        </p:txBody>
      </p:sp>
      <p:sp>
        <p:nvSpPr>
          <p:cNvPr id="22" name="Dia számának helye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D922789-019A-44A2-BAC2-271BFFE290AF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23" name="Élőláb helye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hu-H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gyenes összekötő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lipszis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hu-HU" smtClean="0"/>
              <a:t>Kép beszúrásához kattintson az ikonra</a:t>
            </a:r>
            <a:endParaRPr kumimoji="0" lang="en-US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10" name="Egyenes összekötő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Téglalap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gyenes összekötő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Egyenes összekötő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Egyenes összekötő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átum helye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8DA23BD-FBE9-4FE4-905B-86CA6B819E87}" type="datetimeFigureOut">
              <a:rPr lang="hu-HU" smtClean="0"/>
              <a:pPr/>
              <a:t>2014.09.11.</a:t>
            </a:fld>
            <a:endParaRPr lang="hu-HU"/>
          </a:p>
        </p:txBody>
      </p:sp>
      <p:sp>
        <p:nvSpPr>
          <p:cNvPr id="18" name="Dia számának hely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D922789-019A-44A2-BAC2-271BFFE290AF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21" name="Élőláb helye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gyenes összekötő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Cím hely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13" name="Szöveg hely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hu-HU" smtClean="0"/>
              <a:t>Mintaszöveg szerkesztése</a:t>
            </a:r>
          </a:p>
          <a:p>
            <a:pPr lvl="1" eaLnBrk="1" latinLnBrk="0" hangingPunct="1"/>
            <a:r>
              <a:rPr kumimoji="0" lang="hu-HU" smtClean="0"/>
              <a:t>Második szint</a:t>
            </a:r>
          </a:p>
          <a:p>
            <a:pPr lvl="2" eaLnBrk="1" latinLnBrk="0" hangingPunct="1"/>
            <a:r>
              <a:rPr kumimoji="0" lang="hu-HU" smtClean="0"/>
              <a:t>Harmadik szint</a:t>
            </a:r>
          </a:p>
          <a:p>
            <a:pPr lvl="3" eaLnBrk="1" latinLnBrk="0" hangingPunct="1"/>
            <a:r>
              <a:rPr kumimoji="0" lang="hu-HU" smtClean="0"/>
              <a:t>Negyedik szint</a:t>
            </a:r>
          </a:p>
          <a:p>
            <a:pPr lvl="4" eaLnBrk="1" latinLnBrk="0" hangingPunct="1"/>
            <a:r>
              <a:rPr kumimoji="0" lang="hu-HU" smtClean="0"/>
              <a:t>Ötödik szint</a:t>
            </a:r>
            <a:endParaRPr kumimoji="0" lang="en-US"/>
          </a:p>
        </p:txBody>
      </p:sp>
      <p:sp>
        <p:nvSpPr>
          <p:cNvPr id="14" name="Dátum helye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8DA23BD-FBE9-4FE4-905B-86CA6B819E87}" type="datetimeFigureOut">
              <a:rPr lang="hu-HU" smtClean="0"/>
              <a:pPr/>
              <a:t>2014.09.11.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hu-HU"/>
          </a:p>
        </p:txBody>
      </p:sp>
      <p:sp>
        <p:nvSpPr>
          <p:cNvPr id="7" name="Egyenes összekötő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Egyenes összekötő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Téglalap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gyenes összekötő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lipszis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Dia számának helye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D922789-019A-44A2-BAC2-271BFFE290AF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2195736" y="1772816"/>
            <a:ext cx="6172200" cy="1894362"/>
          </a:xfrm>
        </p:spPr>
        <p:txBody>
          <a:bodyPr>
            <a:noAutofit/>
          </a:bodyPr>
          <a:lstStyle/>
          <a:p>
            <a:pPr algn="ctr"/>
            <a:r>
              <a:rPr lang="hu-HU" sz="3200" dirty="0" smtClean="0"/>
              <a:t>a gps technológia alkalmazási lehetőségei a közlekedési szokások </a:t>
            </a:r>
            <a:br>
              <a:rPr lang="hu-HU" sz="3200" dirty="0" smtClean="0"/>
            </a:br>
            <a:r>
              <a:rPr lang="hu-HU" sz="3200" dirty="0" smtClean="0"/>
              <a:t>feltérképezésében</a:t>
            </a:r>
            <a:endParaRPr lang="hu-HU" sz="3200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2052290" y="4966642"/>
            <a:ext cx="6172200" cy="1371600"/>
          </a:xfrm>
        </p:spPr>
        <p:txBody>
          <a:bodyPr/>
          <a:lstStyle/>
          <a:p>
            <a:pPr algn="ctr"/>
            <a:r>
              <a:rPr lang="hu-HU" dirty="0" smtClean="0"/>
              <a:t>Somi Gergely</a:t>
            </a:r>
          </a:p>
          <a:p>
            <a:pPr algn="ctr"/>
            <a:r>
              <a:rPr lang="hu-HU" dirty="0" smtClean="0"/>
              <a:t>2014.09.12.</a:t>
            </a:r>
            <a:endParaRPr lang="hu-HU" dirty="0"/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76672"/>
            <a:ext cx="1081989" cy="9807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3144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gps tracker</a:t>
            </a:r>
            <a:endParaRPr lang="hu-HU" dirty="0"/>
          </a:p>
        </p:txBody>
      </p:sp>
      <p:pic>
        <p:nvPicPr>
          <p:cNvPr id="4" name="Kép 3" descr="Create_logo_nagy_atlatszo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116632"/>
            <a:ext cx="2465832" cy="813816"/>
          </a:xfrm>
          <a:prstGeom prst="rect">
            <a:avLst/>
          </a:prstGeom>
        </p:spPr>
      </p:pic>
      <p:pic>
        <p:nvPicPr>
          <p:cNvPr id="10" name="Picture 2" descr="C:\Users\Create Value\AppData\Local\Microsoft\Windows\Temporary Internet Files\Content.IE5\IRRAC1QX\MC900433826[1]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39552" y="2636912"/>
            <a:ext cx="1944216" cy="1944216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1" name="Tartalom helye 6" descr="Android_robot.svg.png"/>
          <p:cNvPicPr>
            <a:picLocks noGrp="1" noChangeAspect="1"/>
          </p:cNvPicPr>
          <p:nvPr>
            <p:ph idx="1"/>
          </p:nvPr>
        </p:nvPicPr>
        <p:blipFill>
          <a:blip r:embed="rId5" cstate="print"/>
          <a:stretch>
            <a:fillRect/>
          </a:stretch>
        </p:blipFill>
        <p:spPr>
          <a:xfrm>
            <a:off x="1146614" y="3140969"/>
            <a:ext cx="514068" cy="599410"/>
          </a:xfrm>
        </p:spPr>
      </p:pic>
      <p:sp>
        <p:nvSpPr>
          <p:cNvPr id="12" name="Szövegdoboz 11"/>
          <p:cNvSpPr txBox="1"/>
          <p:nvPr/>
        </p:nvSpPr>
        <p:spPr>
          <a:xfrm>
            <a:off x="666573" y="4653136"/>
            <a:ext cx="15279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b="1" dirty="0" smtClean="0"/>
              <a:t>Android </a:t>
            </a:r>
          </a:p>
          <a:p>
            <a:pPr algn="ctr"/>
            <a:r>
              <a:rPr lang="hu-HU" b="1" dirty="0" smtClean="0"/>
              <a:t>alkalmazás</a:t>
            </a:r>
            <a:endParaRPr lang="hu-HU" b="1" dirty="0"/>
          </a:p>
        </p:txBody>
      </p:sp>
      <p:sp>
        <p:nvSpPr>
          <p:cNvPr id="13" name="Téglalap 12"/>
          <p:cNvSpPr/>
          <p:nvPr/>
        </p:nvSpPr>
        <p:spPr>
          <a:xfrm>
            <a:off x="659818" y="1628800"/>
            <a:ext cx="1475656" cy="4824536"/>
          </a:xfrm>
          <a:prstGeom prst="rect">
            <a:avLst/>
          </a:prstGeom>
          <a:noFill/>
          <a:ln>
            <a:solidFill>
              <a:srgbClr val="4C0E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4" name="Folyamatábra: Feldolgozás 13"/>
          <p:cNvSpPr/>
          <p:nvPr/>
        </p:nvSpPr>
        <p:spPr>
          <a:xfrm>
            <a:off x="659818" y="1628800"/>
            <a:ext cx="1475656" cy="360040"/>
          </a:xfrm>
          <a:prstGeom prst="flowChartProcess">
            <a:avLst/>
          </a:prstGeom>
          <a:solidFill>
            <a:srgbClr val="4C0E5F"/>
          </a:solidFill>
          <a:ln>
            <a:solidFill>
              <a:srgbClr val="4C0E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Felhasználó</a:t>
            </a:r>
            <a:endParaRPr lang="hu-HU" dirty="0"/>
          </a:p>
        </p:txBody>
      </p:sp>
      <p:pic>
        <p:nvPicPr>
          <p:cNvPr id="15" name="Kép 14" descr="database-postgres.png"/>
          <p:cNvPicPr>
            <a:picLocks noChangeAspect="1"/>
          </p:cNvPicPr>
          <p:nvPr/>
        </p:nvPicPr>
        <p:blipFill>
          <a:blip r:embed="rId6" cstate="print"/>
          <a:srcRect l="11539" r="11538"/>
          <a:stretch>
            <a:fillRect/>
          </a:stretch>
        </p:blipFill>
        <p:spPr>
          <a:xfrm>
            <a:off x="3084542" y="2060848"/>
            <a:ext cx="1004182" cy="1305436"/>
          </a:xfrm>
          <a:prstGeom prst="rect">
            <a:avLst/>
          </a:prstGeom>
        </p:spPr>
      </p:pic>
      <p:pic>
        <p:nvPicPr>
          <p:cNvPr id="16" name="Kép 15" descr="profi-weboldal-keszites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000" t="2500" r="17500" b="3750"/>
          <a:stretch>
            <a:fillRect/>
          </a:stretch>
        </p:blipFill>
        <p:spPr>
          <a:xfrm>
            <a:off x="2852752" y="4581128"/>
            <a:ext cx="1449452" cy="1449452"/>
          </a:xfrm>
          <a:prstGeom prst="rect">
            <a:avLst/>
          </a:prstGeom>
        </p:spPr>
      </p:pic>
      <p:sp>
        <p:nvSpPr>
          <p:cNvPr id="17" name="Balra nyíl 16"/>
          <p:cNvSpPr/>
          <p:nvPr/>
        </p:nvSpPr>
        <p:spPr>
          <a:xfrm rot="10800000">
            <a:off x="2178775" y="2944821"/>
            <a:ext cx="649267" cy="196147"/>
          </a:xfrm>
          <a:prstGeom prst="leftArrow">
            <a:avLst/>
          </a:prstGeom>
          <a:solidFill>
            <a:srgbClr val="4C0E5F"/>
          </a:solidFill>
          <a:ln>
            <a:solidFill>
              <a:srgbClr val="4C0E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8" name="Szövegdoboz 17"/>
          <p:cNvSpPr txBox="1"/>
          <p:nvPr/>
        </p:nvSpPr>
        <p:spPr>
          <a:xfrm>
            <a:off x="2110084" y="2562434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 smtClean="0"/>
              <a:t>adat</a:t>
            </a:r>
            <a:endParaRPr lang="hu-HU" b="1" dirty="0"/>
          </a:p>
        </p:txBody>
      </p:sp>
      <p:sp>
        <p:nvSpPr>
          <p:cNvPr id="19" name="Szövegdoboz 18"/>
          <p:cNvSpPr txBox="1"/>
          <p:nvPr/>
        </p:nvSpPr>
        <p:spPr>
          <a:xfrm>
            <a:off x="3626952" y="4139788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 smtClean="0"/>
              <a:t>adat</a:t>
            </a:r>
            <a:endParaRPr lang="hu-HU" b="1" dirty="0"/>
          </a:p>
        </p:txBody>
      </p:sp>
      <p:sp>
        <p:nvSpPr>
          <p:cNvPr id="20" name="Balra-jobbra nyíl 19"/>
          <p:cNvSpPr/>
          <p:nvPr/>
        </p:nvSpPr>
        <p:spPr>
          <a:xfrm rot="16200000">
            <a:off x="3275857" y="4221089"/>
            <a:ext cx="648072" cy="216022"/>
          </a:xfrm>
          <a:prstGeom prst="leftRightArrow">
            <a:avLst/>
          </a:prstGeom>
          <a:solidFill>
            <a:srgbClr val="4C0E5F"/>
          </a:solidFill>
          <a:ln>
            <a:solidFill>
              <a:srgbClr val="4C0E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" name="Szövegdoboz 20"/>
          <p:cNvSpPr txBox="1"/>
          <p:nvPr/>
        </p:nvSpPr>
        <p:spPr>
          <a:xfrm>
            <a:off x="2825520" y="3356993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 smtClean="0"/>
              <a:t>PostgreSql </a:t>
            </a:r>
          </a:p>
          <a:p>
            <a:pPr algn="ctr"/>
            <a:r>
              <a:rPr lang="hu-HU" b="1" dirty="0" smtClean="0"/>
              <a:t>adatbázis</a:t>
            </a:r>
            <a:endParaRPr lang="hu-HU" b="1" dirty="0"/>
          </a:p>
        </p:txBody>
      </p:sp>
      <p:sp>
        <p:nvSpPr>
          <p:cNvPr id="22" name="Szövegdoboz 21"/>
          <p:cNvSpPr txBox="1"/>
          <p:nvPr/>
        </p:nvSpPr>
        <p:spPr>
          <a:xfrm>
            <a:off x="3131840" y="5821030"/>
            <a:ext cx="9605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 smtClean="0"/>
              <a:t>Webes</a:t>
            </a:r>
          </a:p>
          <a:p>
            <a:r>
              <a:rPr lang="hu-HU" b="1" dirty="0" smtClean="0"/>
              <a:t>felület</a:t>
            </a:r>
            <a:endParaRPr lang="hu-HU" b="1" dirty="0"/>
          </a:p>
        </p:txBody>
      </p:sp>
      <p:pic>
        <p:nvPicPr>
          <p:cNvPr id="25" name="Kép 24" descr="access-icon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216108" y="4221368"/>
            <a:ext cx="859160" cy="859160"/>
          </a:xfrm>
          <a:prstGeom prst="rect">
            <a:avLst/>
          </a:prstGeom>
        </p:spPr>
      </p:pic>
      <p:pic>
        <p:nvPicPr>
          <p:cNvPr id="26" name="Kép 25" descr="CSV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326345" y="5722014"/>
            <a:ext cx="609843" cy="609843"/>
          </a:xfrm>
          <a:prstGeom prst="rect">
            <a:avLst/>
          </a:prstGeom>
        </p:spPr>
      </p:pic>
      <p:pic>
        <p:nvPicPr>
          <p:cNvPr id="27" name="Kép 26" descr="excel_logo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936188" y="4941448"/>
            <a:ext cx="720080" cy="720080"/>
          </a:xfrm>
          <a:prstGeom prst="rect">
            <a:avLst/>
          </a:prstGeom>
        </p:spPr>
      </p:pic>
      <p:sp>
        <p:nvSpPr>
          <p:cNvPr id="29" name="Szövegdoboz 28"/>
          <p:cNvSpPr txBox="1"/>
          <p:nvPr/>
        </p:nvSpPr>
        <p:spPr>
          <a:xfrm>
            <a:off x="4252436" y="4653136"/>
            <a:ext cx="971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 smtClean="0"/>
              <a:t>export</a:t>
            </a:r>
            <a:endParaRPr lang="hu-HU" b="1" dirty="0"/>
          </a:p>
        </p:txBody>
      </p:sp>
      <p:sp>
        <p:nvSpPr>
          <p:cNvPr id="30" name="Téglalap 29"/>
          <p:cNvSpPr/>
          <p:nvPr/>
        </p:nvSpPr>
        <p:spPr>
          <a:xfrm>
            <a:off x="5254337" y="3933336"/>
            <a:ext cx="1476000" cy="2520000"/>
          </a:xfrm>
          <a:prstGeom prst="rect">
            <a:avLst/>
          </a:prstGeom>
          <a:noFill/>
          <a:ln>
            <a:solidFill>
              <a:srgbClr val="4C0E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4" name="Téglalap 33"/>
          <p:cNvSpPr/>
          <p:nvPr/>
        </p:nvSpPr>
        <p:spPr>
          <a:xfrm>
            <a:off x="2843808" y="1628800"/>
            <a:ext cx="1475656" cy="4824536"/>
          </a:xfrm>
          <a:prstGeom prst="rect">
            <a:avLst/>
          </a:prstGeom>
          <a:noFill/>
          <a:ln>
            <a:solidFill>
              <a:srgbClr val="4C0E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5" name="Folyamatábra: Feldolgozás 34"/>
          <p:cNvSpPr/>
          <p:nvPr/>
        </p:nvSpPr>
        <p:spPr>
          <a:xfrm>
            <a:off x="2843808" y="1628800"/>
            <a:ext cx="1475656" cy="360040"/>
          </a:xfrm>
          <a:prstGeom prst="flowChartProcess">
            <a:avLst/>
          </a:prstGeom>
          <a:solidFill>
            <a:srgbClr val="4C0E5F"/>
          </a:solidFill>
          <a:ln>
            <a:solidFill>
              <a:srgbClr val="4C0E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Szerver</a:t>
            </a:r>
            <a:endParaRPr lang="hu-HU" dirty="0"/>
          </a:p>
        </p:txBody>
      </p:sp>
      <p:sp>
        <p:nvSpPr>
          <p:cNvPr id="36" name="Balra nyíl 35"/>
          <p:cNvSpPr/>
          <p:nvPr/>
        </p:nvSpPr>
        <p:spPr>
          <a:xfrm rot="10800000">
            <a:off x="4364919" y="5094127"/>
            <a:ext cx="855152" cy="196147"/>
          </a:xfrm>
          <a:prstGeom prst="leftArrow">
            <a:avLst/>
          </a:prstGeom>
          <a:solidFill>
            <a:srgbClr val="4C0E5F"/>
          </a:solidFill>
          <a:ln>
            <a:solidFill>
              <a:srgbClr val="4C0E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7" name="Folyamatábra: Feldolgozás 36"/>
          <p:cNvSpPr/>
          <p:nvPr/>
        </p:nvSpPr>
        <p:spPr>
          <a:xfrm>
            <a:off x="5256584" y="3933336"/>
            <a:ext cx="1475656" cy="360040"/>
          </a:xfrm>
          <a:prstGeom prst="flowChartProcess">
            <a:avLst/>
          </a:prstGeom>
          <a:solidFill>
            <a:srgbClr val="4C0E5F"/>
          </a:solidFill>
          <a:ln>
            <a:solidFill>
              <a:srgbClr val="4C0E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Export</a:t>
            </a:r>
            <a:endParaRPr lang="hu-HU" dirty="0"/>
          </a:p>
        </p:txBody>
      </p:sp>
      <p:pic>
        <p:nvPicPr>
          <p:cNvPr id="38" name="Kép 37" descr="GUID-658147AE-D9F5-408D-B4E8-DD58161D4D31-web.pn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01024" y="1662454"/>
            <a:ext cx="2880320" cy="2000534"/>
          </a:xfrm>
          <a:prstGeom prst="rect">
            <a:avLst/>
          </a:prstGeom>
        </p:spPr>
      </p:pic>
      <p:sp>
        <p:nvSpPr>
          <p:cNvPr id="40" name="Téglalap 39"/>
          <p:cNvSpPr/>
          <p:nvPr/>
        </p:nvSpPr>
        <p:spPr>
          <a:xfrm>
            <a:off x="5229016" y="1302414"/>
            <a:ext cx="3024336" cy="2376264"/>
          </a:xfrm>
          <a:prstGeom prst="rect">
            <a:avLst/>
          </a:prstGeom>
          <a:noFill/>
          <a:ln>
            <a:solidFill>
              <a:srgbClr val="4C0E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1" name="Folyamatábra: Feldolgozás 40"/>
          <p:cNvSpPr/>
          <p:nvPr/>
        </p:nvSpPr>
        <p:spPr>
          <a:xfrm>
            <a:off x="5229016" y="1230406"/>
            <a:ext cx="3024336" cy="360040"/>
          </a:xfrm>
          <a:prstGeom prst="flowChartProcess">
            <a:avLst/>
          </a:prstGeom>
          <a:solidFill>
            <a:srgbClr val="4C0E5F"/>
          </a:solidFill>
          <a:ln>
            <a:solidFill>
              <a:srgbClr val="4C0E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Feldolgozás</a:t>
            </a:r>
            <a:endParaRPr lang="hu-HU" dirty="0"/>
          </a:p>
        </p:txBody>
      </p:sp>
      <p:sp>
        <p:nvSpPr>
          <p:cNvPr id="42" name="Kanyar felfelé 41"/>
          <p:cNvSpPr/>
          <p:nvPr/>
        </p:nvSpPr>
        <p:spPr>
          <a:xfrm>
            <a:off x="6804248" y="3789040"/>
            <a:ext cx="576064" cy="1440160"/>
          </a:xfrm>
          <a:prstGeom prst="bentUpArrow">
            <a:avLst>
              <a:gd name="adj1" fmla="val 19895"/>
              <a:gd name="adj2" fmla="val 25000"/>
              <a:gd name="adj3" fmla="val 25000"/>
            </a:avLst>
          </a:prstGeom>
          <a:solidFill>
            <a:srgbClr val="4C0E5F"/>
          </a:solidFill>
          <a:ln>
            <a:solidFill>
              <a:srgbClr val="4C0E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="" xmlns:p14="http://schemas.microsoft.com/office/powerpoint/2010/main" val="33239939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gps tracker</a:t>
            </a:r>
            <a:endParaRPr lang="hu-HU" dirty="0"/>
          </a:p>
        </p:txBody>
      </p:sp>
      <p:pic>
        <p:nvPicPr>
          <p:cNvPr id="4" name="Kép 3" descr="Create_logo_nagy_atlatszo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116632"/>
            <a:ext cx="2465832" cy="813816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7" y="1577414"/>
            <a:ext cx="3060000" cy="5099999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3429000"/>
            <a:ext cx="3060000" cy="253087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32040" y="1340768"/>
            <a:ext cx="3060000" cy="51000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3239939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gps tracker</a:t>
            </a:r>
            <a:endParaRPr lang="hu-HU" dirty="0"/>
          </a:p>
        </p:txBody>
      </p:sp>
      <p:pic>
        <p:nvPicPr>
          <p:cNvPr id="4" name="Kép 3" descr="Create_logo_nagy_atlatszo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116632"/>
            <a:ext cx="2465832" cy="813816"/>
          </a:xfrm>
          <a:prstGeom prst="rect">
            <a:avLst/>
          </a:prstGeom>
        </p:spPr>
      </p:pic>
      <p:pic>
        <p:nvPicPr>
          <p:cNvPr id="5" name="Kép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Kép 6" descr="Create_logo_nagy_atlatszo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116632"/>
            <a:ext cx="2465832" cy="8138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239939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gps tracker adatfeldolgozás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71500" indent="-571500">
              <a:lnSpc>
                <a:spcPct val="150000"/>
              </a:lnSpc>
              <a:spcAft>
                <a:spcPts val="1800"/>
              </a:spcAft>
              <a:buSzPct val="100000"/>
              <a:buFont typeface="+mj-lt"/>
              <a:buAutoNum type="arabicPeriod"/>
            </a:pPr>
            <a:r>
              <a:rPr lang="hu-HU" sz="2800" dirty="0" smtClean="0"/>
              <a:t>A felvett koordináták sűrűségvizsgálata</a:t>
            </a:r>
          </a:p>
        </p:txBody>
      </p:sp>
      <p:pic>
        <p:nvPicPr>
          <p:cNvPr id="4" name="Kép 3" descr="Create_logo_nagy_atlatszo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116632"/>
            <a:ext cx="2465832" cy="8138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239939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gps tracker</a:t>
            </a:r>
            <a:endParaRPr lang="hu-HU" dirty="0"/>
          </a:p>
        </p:txBody>
      </p:sp>
      <p:pic>
        <p:nvPicPr>
          <p:cNvPr id="4" name="Kép 3" descr="Create_logo_nagy_atlatszo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116632"/>
            <a:ext cx="2465832" cy="813816"/>
          </a:xfrm>
          <a:prstGeom prst="rect">
            <a:avLst/>
          </a:prstGeom>
        </p:spPr>
      </p:pic>
      <p:pic>
        <p:nvPicPr>
          <p:cNvPr id="7" name="Kép 6" descr="Create_logo_nagy_atlatszo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116632"/>
            <a:ext cx="2465832" cy="813816"/>
          </a:xfrm>
          <a:prstGeom prst="rect">
            <a:avLst/>
          </a:prstGeom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Kép 7" descr="Create_logo_nagy_atlatszo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116632"/>
            <a:ext cx="2465832" cy="8138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239939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gps tracker adatfeldolgozás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71500" indent="-571500">
              <a:lnSpc>
                <a:spcPct val="150000"/>
              </a:lnSpc>
              <a:spcAft>
                <a:spcPts val="1800"/>
              </a:spcAft>
              <a:buSzPct val="100000"/>
              <a:buFont typeface="+mj-lt"/>
              <a:buAutoNum type="arabicPeriod"/>
            </a:pPr>
            <a:r>
              <a:rPr lang="hu-HU" sz="2800" dirty="0" smtClean="0"/>
              <a:t>A felvett koordináták sűrűségvizsgálata</a:t>
            </a:r>
          </a:p>
          <a:p>
            <a:pPr marL="571500" indent="-571500">
              <a:lnSpc>
                <a:spcPct val="150000"/>
              </a:lnSpc>
              <a:spcAft>
                <a:spcPts val="1800"/>
              </a:spcAft>
              <a:buSzPct val="100000"/>
              <a:buFont typeface="+mj-lt"/>
              <a:buAutoNum type="arabicPeriod"/>
            </a:pPr>
            <a:r>
              <a:rPr lang="hu-HU" sz="2800" dirty="0" smtClean="0"/>
              <a:t>A várakozás kezdetén és végén rögzített pontok meghatározása</a:t>
            </a:r>
          </a:p>
        </p:txBody>
      </p:sp>
      <p:pic>
        <p:nvPicPr>
          <p:cNvPr id="4" name="Kép 3" descr="Create_logo_nagy_atlatszo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116632"/>
            <a:ext cx="2465832" cy="8138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239939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Create_logo_nagy_atlatszo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116632"/>
            <a:ext cx="2465832" cy="813816"/>
          </a:xfrm>
          <a:prstGeom prst="rect">
            <a:avLst/>
          </a:prstGeom>
        </p:spPr>
      </p:pic>
      <p:pic>
        <p:nvPicPr>
          <p:cNvPr id="7" name="Kép 6" descr="Create_logo_nagy_atlatszo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116632"/>
            <a:ext cx="2465832" cy="813816"/>
          </a:xfrm>
          <a:prstGeom prst="rect">
            <a:avLst/>
          </a:prstGeom>
        </p:spPr>
      </p:pic>
      <p:pic>
        <p:nvPicPr>
          <p:cNvPr id="8" name="Kép 7" descr="Create_logo_nagy_atlatszo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116632"/>
            <a:ext cx="2465832" cy="813816"/>
          </a:xfrm>
          <a:prstGeom prst="rect">
            <a:avLst/>
          </a:prstGeom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6350" y="-635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3239939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Create_logo_nagy_atlatszo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116632"/>
            <a:ext cx="2465832" cy="813816"/>
          </a:xfrm>
          <a:prstGeom prst="rect">
            <a:avLst/>
          </a:prstGeom>
        </p:spPr>
      </p:pic>
      <p:pic>
        <p:nvPicPr>
          <p:cNvPr id="7" name="Kép 6" descr="Create_logo_nagy_atlatszo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116632"/>
            <a:ext cx="2465832" cy="813816"/>
          </a:xfrm>
          <a:prstGeom prst="rect">
            <a:avLst/>
          </a:prstGeom>
        </p:spPr>
      </p:pic>
      <p:pic>
        <p:nvPicPr>
          <p:cNvPr id="8" name="Kép 7" descr="Create_logo_nagy_atlatszo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116632"/>
            <a:ext cx="2465832" cy="813816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6350" y="-635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3239939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Create_logo_nagy_atlatszo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116632"/>
            <a:ext cx="2465832" cy="813816"/>
          </a:xfrm>
          <a:prstGeom prst="rect">
            <a:avLst/>
          </a:prstGeom>
        </p:spPr>
      </p:pic>
      <p:pic>
        <p:nvPicPr>
          <p:cNvPr id="7" name="Kép 6" descr="Create_logo_nagy_atlatszo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116632"/>
            <a:ext cx="2465832" cy="813816"/>
          </a:xfrm>
          <a:prstGeom prst="rect">
            <a:avLst/>
          </a:prstGeom>
        </p:spPr>
      </p:pic>
      <p:pic>
        <p:nvPicPr>
          <p:cNvPr id="8" name="Kép 7" descr="Create_logo_nagy_atlatszo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116632"/>
            <a:ext cx="2465832" cy="813816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6350" y="-635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Ellipszis 8"/>
          <p:cNvSpPr/>
          <p:nvPr/>
        </p:nvSpPr>
        <p:spPr>
          <a:xfrm>
            <a:off x="1187624" y="548680"/>
            <a:ext cx="1800200" cy="43204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" name="Ellipszis 9"/>
          <p:cNvSpPr/>
          <p:nvPr/>
        </p:nvSpPr>
        <p:spPr>
          <a:xfrm>
            <a:off x="2915816" y="4077072"/>
            <a:ext cx="1296144" cy="28803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Ellipszis 10"/>
          <p:cNvSpPr/>
          <p:nvPr/>
        </p:nvSpPr>
        <p:spPr>
          <a:xfrm>
            <a:off x="6156176" y="4581128"/>
            <a:ext cx="1008112" cy="28803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="" xmlns:p14="http://schemas.microsoft.com/office/powerpoint/2010/main" val="33239939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gps tracker adatfeldolgozás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71500" indent="-571500">
              <a:lnSpc>
                <a:spcPct val="150000"/>
              </a:lnSpc>
              <a:spcAft>
                <a:spcPts val="1800"/>
              </a:spcAft>
              <a:buSzPct val="100000"/>
              <a:buFont typeface="+mj-lt"/>
              <a:buAutoNum type="arabicPeriod"/>
            </a:pPr>
            <a:r>
              <a:rPr lang="hu-HU" sz="2800" dirty="0" smtClean="0"/>
              <a:t>A felvett koordináták sűrűségvizsgálata</a:t>
            </a:r>
          </a:p>
          <a:p>
            <a:pPr marL="571500" indent="-571500">
              <a:lnSpc>
                <a:spcPct val="150000"/>
              </a:lnSpc>
              <a:spcAft>
                <a:spcPts val="1800"/>
              </a:spcAft>
              <a:buSzPct val="100000"/>
              <a:buFont typeface="+mj-lt"/>
              <a:buAutoNum type="arabicPeriod"/>
            </a:pPr>
            <a:r>
              <a:rPr lang="hu-HU" sz="2800" dirty="0" smtClean="0"/>
              <a:t>A várakozás kezdetén és végén rögzített pontok meghatározása</a:t>
            </a:r>
          </a:p>
          <a:p>
            <a:pPr marL="571500" indent="-571500">
              <a:lnSpc>
                <a:spcPct val="150000"/>
              </a:lnSpc>
              <a:spcAft>
                <a:spcPts val="1800"/>
              </a:spcAft>
              <a:buSzPct val="100000"/>
              <a:buFont typeface="+mj-lt"/>
              <a:buAutoNum type="arabicPeriod"/>
            </a:pPr>
            <a:r>
              <a:rPr lang="hu-HU" sz="2800" dirty="0" smtClean="0"/>
              <a:t>A várakozás közben rögzített pontok alapján a keresett helyszín meghatározása</a:t>
            </a:r>
          </a:p>
          <a:p>
            <a:pPr marL="571500" indent="-571500">
              <a:lnSpc>
                <a:spcPct val="150000"/>
              </a:lnSpc>
              <a:spcAft>
                <a:spcPts val="1800"/>
              </a:spcAft>
              <a:buSzPct val="100000"/>
              <a:buFont typeface="+mj-lt"/>
              <a:buAutoNum type="arabicPeriod"/>
            </a:pPr>
            <a:endParaRPr lang="hu-HU" sz="2800" dirty="0" smtClean="0"/>
          </a:p>
        </p:txBody>
      </p:sp>
      <p:pic>
        <p:nvPicPr>
          <p:cNvPr id="4" name="Kép 3" descr="Create_logo_nagy_atlatszo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116632"/>
            <a:ext cx="2465832" cy="8138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239939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Az előadás tartalma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>
          <a:xfrm>
            <a:off x="457200" y="2348880"/>
            <a:ext cx="7467600" cy="412507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Aft>
                <a:spcPts val="1800"/>
              </a:spcAft>
            </a:pPr>
            <a:r>
              <a:rPr lang="hu-HU" sz="2800" dirty="0" smtClean="0"/>
              <a:t>Create Value Kft. bemutatása</a:t>
            </a:r>
          </a:p>
          <a:p>
            <a:pPr>
              <a:lnSpc>
                <a:spcPct val="150000"/>
              </a:lnSpc>
              <a:spcAft>
                <a:spcPts val="1800"/>
              </a:spcAft>
            </a:pPr>
            <a:r>
              <a:rPr lang="hu-HU" sz="2800" dirty="0" smtClean="0"/>
              <a:t>Jelenlegi adatfelvételi módszerek a közlekedésfejlesztés terén</a:t>
            </a:r>
          </a:p>
          <a:p>
            <a:pPr>
              <a:lnSpc>
                <a:spcPct val="150000"/>
              </a:lnSpc>
              <a:spcAft>
                <a:spcPts val="1800"/>
              </a:spcAft>
            </a:pPr>
            <a:r>
              <a:rPr lang="hu-HU" sz="2800" dirty="0" smtClean="0"/>
              <a:t>Innovatív elképzeléseink</a:t>
            </a:r>
          </a:p>
          <a:p>
            <a:pPr>
              <a:lnSpc>
                <a:spcPct val="150000"/>
              </a:lnSpc>
            </a:pPr>
            <a:endParaRPr lang="hu-HU" sz="2800" i="1" dirty="0" smtClean="0"/>
          </a:p>
        </p:txBody>
      </p:sp>
      <p:pic>
        <p:nvPicPr>
          <p:cNvPr id="4" name="Kép 3" descr="Create_logo_nagy_atlatszo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116632"/>
            <a:ext cx="2465832" cy="8138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239939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 gps tracker</a:t>
            </a:r>
            <a:br>
              <a:rPr lang="hu-HU" dirty="0" smtClean="0"/>
            </a:br>
            <a:r>
              <a:rPr lang="hu-HU" dirty="0" smtClean="0"/>
              <a:t>felhasználási </a:t>
            </a:r>
            <a:r>
              <a:rPr lang="hu-HU" dirty="0" smtClean="0"/>
              <a:t>lehetőségei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spcAft>
                <a:spcPts val="1800"/>
              </a:spcAft>
            </a:pPr>
            <a:r>
              <a:rPr lang="hu-HU" sz="2800" dirty="0" smtClean="0"/>
              <a:t>Forgalmi adatok kalibrálása</a:t>
            </a:r>
          </a:p>
          <a:p>
            <a:pPr>
              <a:lnSpc>
                <a:spcPct val="150000"/>
              </a:lnSpc>
              <a:spcAft>
                <a:spcPts val="1800"/>
              </a:spcAft>
            </a:pPr>
            <a:r>
              <a:rPr lang="hu-HU" sz="2800" dirty="0" smtClean="0"/>
              <a:t>Közlekedési módválasztással szembeni preferenciák vizsgálata</a:t>
            </a:r>
          </a:p>
          <a:p>
            <a:pPr>
              <a:lnSpc>
                <a:spcPct val="150000"/>
              </a:lnSpc>
              <a:spcAft>
                <a:spcPts val="1800"/>
              </a:spcAft>
            </a:pPr>
            <a:r>
              <a:rPr lang="hu-HU" sz="2800" dirty="0" smtClean="0"/>
              <a:t>Rugalmasabb közlekedési rendszerek</a:t>
            </a:r>
          </a:p>
          <a:p>
            <a:pPr>
              <a:lnSpc>
                <a:spcPct val="150000"/>
              </a:lnSpc>
              <a:spcAft>
                <a:spcPts val="1800"/>
              </a:spcAft>
            </a:pPr>
            <a:r>
              <a:rPr lang="hu-HU" sz="2800" dirty="0" smtClean="0"/>
              <a:t>ITS, valósidejű </a:t>
            </a:r>
            <a:r>
              <a:rPr lang="hu-HU" sz="2800" dirty="0" err="1" smtClean="0"/>
              <a:t>utastájékoztatás</a:t>
            </a:r>
            <a:endParaRPr lang="hu-HU" sz="2800" dirty="0" smtClean="0"/>
          </a:p>
        </p:txBody>
      </p:sp>
      <p:pic>
        <p:nvPicPr>
          <p:cNvPr id="4" name="Kép 3" descr="Create_logo_nagy_atlatszo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116632"/>
            <a:ext cx="2465832" cy="8138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239939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4"/>
          <p:cNvSpPr>
            <a:spLocks noGrp="1"/>
          </p:cNvSpPr>
          <p:nvPr>
            <p:ph type="title"/>
          </p:nvPr>
        </p:nvSpPr>
        <p:spPr>
          <a:xfrm>
            <a:off x="457200" y="1988840"/>
            <a:ext cx="8003232" cy="1143000"/>
          </a:xfrm>
        </p:spPr>
        <p:txBody>
          <a:bodyPr/>
          <a:lstStyle/>
          <a:p>
            <a:pPr algn="ctr"/>
            <a:r>
              <a:rPr lang="hu-HU" sz="3200" b="1" dirty="0" err="1" smtClean="0"/>
              <a:t>Floating</a:t>
            </a:r>
            <a:r>
              <a:rPr lang="hu-HU" sz="3200" b="1" dirty="0" smtClean="0"/>
              <a:t> </a:t>
            </a:r>
            <a:r>
              <a:rPr lang="hu-HU" sz="3200" b="1" dirty="0" err="1" smtClean="0"/>
              <a:t>Car</a:t>
            </a:r>
            <a:r>
              <a:rPr lang="hu-HU" sz="3200" b="1" dirty="0" smtClean="0"/>
              <a:t> Data (FCD)</a:t>
            </a:r>
          </a:p>
        </p:txBody>
      </p:sp>
      <p:sp>
        <p:nvSpPr>
          <p:cNvPr id="6" name="Cím 4"/>
          <p:cNvSpPr txBox="1">
            <a:spLocks/>
          </p:cNvSpPr>
          <p:nvPr/>
        </p:nvSpPr>
        <p:spPr>
          <a:xfrm>
            <a:off x="467544" y="4005064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3000" b="0" i="0" u="none" strike="noStrike" kern="1200" cap="small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Cím 4"/>
          <p:cNvSpPr txBox="1">
            <a:spLocks/>
          </p:cNvSpPr>
          <p:nvPr/>
        </p:nvSpPr>
        <p:spPr>
          <a:xfrm>
            <a:off x="467544" y="3212976"/>
            <a:ext cx="8003232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algn="ctr">
              <a:spcBef>
                <a:spcPct val="0"/>
              </a:spcBef>
            </a:pPr>
            <a:r>
              <a:rPr lang="hu-HU" sz="2800" i="1" dirty="0" smtClean="0">
                <a:solidFill>
                  <a:schemeClr val="tx2"/>
                </a:solidFill>
              </a:rPr>
              <a:t>„Innovatív megoldások keresése”</a:t>
            </a:r>
          </a:p>
        </p:txBody>
      </p:sp>
      <p:pic>
        <p:nvPicPr>
          <p:cNvPr id="9" name="Kép 8" descr="Create_logo_nagy_atlatszo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116632"/>
            <a:ext cx="2465832" cy="8138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239939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fcd</a:t>
            </a:r>
            <a:r>
              <a:rPr lang="hu-HU" dirty="0" smtClean="0"/>
              <a:t> jellemzői</a:t>
            </a:r>
            <a:endParaRPr lang="hu-HU" dirty="0"/>
          </a:p>
        </p:txBody>
      </p:sp>
      <p:pic>
        <p:nvPicPr>
          <p:cNvPr id="4" name="Kép 3" descr="Create_logo_nagy_atlatszo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116632"/>
            <a:ext cx="2465832" cy="813816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5" y="1637706"/>
            <a:ext cx="8640960" cy="5220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3239939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fcd</a:t>
            </a:r>
            <a:r>
              <a:rPr lang="hu-HU" dirty="0" smtClean="0"/>
              <a:t> jellemzői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u-HU" sz="2800" dirty="0" smtClean="0"/>
              <a:t>Folyamatos adatgyűjtés a forgalomban résztvevő járművekről</a:t>
            </a:r>
          </a:p>
          <a:p>
            <a:r>
              <a:rPr lang="hu-HU" sz="2800" dirty="0" smtClean="0"/>
              <a:t>Az OBU számunkra hasznos adatközlése leáll a gyújtás megszűnésével</a:t>
            </a:r>
          </a:p>
          <a:p>
            <a:r>
              <a:rPr lang="hu-HU" sz="2800" dirty="0" smtClean="0"/>
              <a:t>Nagy pontosságú helymeghatározás</a:t>
            </a:r>
          </a:p>
          <a:p>
            <a:r>
              <a:rPr lang="hu-HU" sz="2800" dirty="0" smtClean="0"/>
              <a:t>Helymeghatározási hibák előfordulhatnak, ami a GPS technológia sajátossága</a:t>
            </a:r>
            <a:br>
              <a:rPr lang="hu-HU" sz="2800" dirty="0" smtClean="0"/>
            </a:br>
            <a:r>
              <a:rPr lang="hu-HU" sz="2800" dirty="0" smtClean="0"/>
              <a:t>(pl. leárnyékoltság)</a:t>
            </a:r>
            <a:endParaRPr lang="hu-HU" sz="2800" dirty="0"/>
          </a:p>
        </p:txBody>
      </p:sp>
      <p:pic>
        <p:nvPicPr>
          <p:cNvPr id="4" name="Kép 3" descr="Create_logo_nagy_atlatszo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116632"/>
            <a:ext cx="2465832" cy="8138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239939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Create_logo_nagy_atlatszo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116632"/>
            <a:ext cx="2465832" cy="81381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412776"/>
            <a:ext cx="8280920" cy="541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hu-HU" dirty="0" err="1" smtClean="0"/>
              <a:t>fcd</a:t>
            </a:r>
            <a:r>
              <a:rPr lang="hu-HU" dirty="0" smtClean="0"/>
              <a:t> jellemzői</a:t>
            </a:r>
            <a:endParaRPr lang="hu-HU" dirty="0"/>
          </a:p>
        </p:txBody>
      </p:sp>
    </p:spTree>
    <p:extLst>
      <p:ext uri="{BB962C8B-B14F-4D97-AF65-F5344CB8AC3E}">
        <p14:creationId xmlns="" xmlns:p14="http://schemas.microsoft.com/office/powerpoint/2010/main" val="33239939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4"/>
          <p:cNvSpPr>
            <a:spLocks noGrp="1"/>
          </p:cNvSpPr>
          <p:nvPr>
            <p:ph type="title"/>
          </p:nvPr>
        </p:nvSpPr>
        <p:spPr>
          <a:xfrm>
            <a:off x="457200" y="1988840"/>
            <a:ext cx="8003232" cy="1143000"/>
          </a:xfrm>
        </p:spPr>
        <p:txBody>
          <a:bodyPr/>
          <a:lstStyle/>
          <a:p>
            <a:pPr algn="ctr"/>
            <a:r>
              <a:rPr lang="hu-HU" sz="3200" b="1" dirty="0" smtClean="0"/>
              <a:t>A gps technológia</a:t>
            </a:r>
            <a:br>
              <a:rPr lang="hu-HU" sz="3200" b="1" dirty="0" smtClean="0"/>
            </a:br>
            <a:r>
              <a:rPr lang="hu-HU" sz="3200" b="1" dirty="0" smtClean="0"/>
              <a:t>alkalmazásának előnyei</a:t>
            </a:r>
          </a:p>
        </p:txBody>
      </p:sp>
      <p:sp>
        <p:nvSpPr>
          <p:cNvPr id="6" name="Cím 4"/>
          <p:cNvSpPr txBox="1">
            <a:spLocks/>
          </p:cNvSpPr>
          <p:nvPr/>
        </p:nvSpPr>
        <p:spPr>
          <a:xfrm>
            <a:off x="467544" y="4005064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3000" b="0" i="0" u="none" strike="noStrike" kern="1200" cap="small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Cím 4"/>
          <p:cNvSpPr txBox="1">
            <a:spLocks/>
          </p:cNvSpPr>
          <p:nvPr/>
        </p:nvSpPr>
        <p:spPr>
          <a:xfrm>
            <a:off x="467544" y="3212976"/>
            <a:ext cx="8003232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algn="ctr">
              <a:spcBef>
                <a:spcPct val="0"/>
              </a:spcBef>
            </a:pPr>
            <a:r>
              <a:rPr lang="hu-HU" sz="2800" i="1" dirty="0" smtClean="0">
                <a:solidFill>
                  <a:schemeClr val="tx2"/>
                </a:solidFill>
              </a:rPr>
              <a:t>„Innovatív megoldások keresése”</a:t>
            </a:r>
          </a:p>
        </p:txBody>
      </p:sp>
      <p:pic>
        <p:nvPicPr>
          <p:cNvPr id="9" name="Kép 8" descr="Create_logo_nagy_atlatszo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116632"/>
            <a:ext cx="2465832" cy="8138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239939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 gps technológia</a:t>
            </a:r>
            <a:br>
              <a:rPr lang="hu-HU" dirty="0" smtClean="0"/>
            </a:br>
            <a:r>
              <a:rPr lang="hu-HU" dirty="0" smtClean="0"/>
              <a:t>alkalmazásának előnyei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71500" indent="-571500">
              <a:lnSpc>
                <a:spcPct val="150000"/>
              </a:lnSpc>
              <a:spcAft>
                <a:spcPts val="1800"/>
              </a:spcAft>
              <a:buSzPct val="100000"/>
              <a:buFont typeface="+mj-lt"/>
              <a:buAutoNum type="arabicPeriod"/>
            </a:pPr>
            <a:r>
              <a:rPr lang="hu-HU" sz="2800" dirty="0" smtClean="0"/>
              <a:t>A felvételt a közlekedésben résztvevő</a:t>
            </a:r>
            <a:br>
              <a:rPr lang="hu-HU" sz="2800" dirty="0" smtClean="0"/>
            </a:br>
            <a:r>
              <a:rPr lang="hu-HU" sz="2800" dirty="0" smtClean="0"/>
              <a:t>készíti </a:t>
            </a:r>
            <a:r>
              <a:rPr lang="hu-HU" sz="2800" dirty="0" smtClean="0"/>
              <a:t>el saját eszközével</a:t>
            </a:r>
            <a:endParaRPr lang="hu-HU" sz="2800" dirty="0" smtClean="0"/>
          </a:p>
          <a:p>
            <a:pPr marL="571500" indent="-571500">
              <a:lnSpc>
                <a:spcPct val="150000"/>
              </a:lnSpc>
              <a:spcAft>
                <a:spcPts val="1800"/>
              </a:spcAft>
              <a:buSzPct val="100000"/>
              <a:buFont typeface="+mj-lt"/>
              <a:buAutoNum type="arabicPeriod"/>
            </a:pPr>
            <a:r>
              <a:rPr lang="hu-HU" sz="2800" dirty="0" smtClean="0"/>
              <a:t>Automatizált adatfelvétel és feldolgozás</a:t>
            </a:r>
          </a:p>
          <a:p>
            <a:pPr marL="571500" indent="-571500">
              <a:lnSpc>
                <a:spcPct val="150000"/>
              </a:lnSpc>
              <a:spcAft>
                <a:spcPts val="1800"/>
              </a:spcAft>
              <a:buSzPct val="100000"/>
              <a:buFont typeface="+mj-lt"/>
              <a:buAutoNum type="arabicPeriod"/>
            </a:pPr>
            <a:r>
              <a:rPr lang="hu-HU" sz="2800" dirty="0" smtClean="0"/>
              <a:t>Az emberi mulasztásból származó hibalehetőségek csökkenése</a:t>
            </a:r>
          </a:p>
          <a:p>
            <a:pPr marL="571500" indent="-571500">
              <a:lnSpc>
                <a:spcPct val="150000"/>
              </a:lnSpc>
              <a:spcAft>
                <a:spcPts val="1800"/>
              </a:spcAft>
              <a:buSzPct val="100000"/>
              <a:buFont typeface="+mj-lt"/>
              <a:buAutoNum type="arabicPeriod"/>
            </a:pPr>
            <a:r>
              <a:rPr lang="hu-HU" sz="2800" dirty="0" smtClean="0"/>
              <a:t>Tényadatok felhasználása</a:t>
            </a:r>
          </a:p>
        </p:txBody>
      </p:sp>
      <p:pic>
        <p:nvPicPr>
          <p:cNvPr id="4" name="Kép 3" descr="Create_logo_nagy_atlatszo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116632"/>
            <a:ext cx="2465832" cy="8138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239939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4"/>
          <p:cNvSpPr>
            <a:spLocks noGrp="1"/>
          </p:cNvSpPr>
          <p:nvPr>
            <p:ph type="title"/>
          </p:nvPr>
        </p:nvSpPr>
        <p:spPr>
          <a:xfrm>
            <a:off x="457200" y="1988840"/>
            <a:ext cx="8003232" cy="1143000"/>
          </a:xfrm>
        </p:spPr>
        <p:txBody>
          <a:bodyPr/>
          <a:lstStyle/>
          <a:p>
            <a:pPr algn="ctr"/>
            <a:r>
              <a:rPr lang="hu-HU" sz="3200" b="1" dirty="0" smtClean="0"/>
              <a:t>Köszönöm megtisztelő figyelmüket!</a:t>
            </a:r>
          </a:p>
        </p:txBody>
      </p:sp>
      <p:sp>
        <p:nvSpPr>
          <p:cNvPr id="6" name="Cím 4"/>
          <p:cNvSpPr txBox="1">
            <a:spLocks/>
          </p:cNvSpPr>
          <p:nvPr/>
        </p:nvSpPr>
        <p:spPr>
          <a:xfrm>
            <a:off x="467544" y="4005064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3000" b="0" i="0" u="none" strike="noStrike" kern="1200" cap="small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Cím 4"/>
          <p:cNvSpPr txBox="1">
            <a:spLocks/>
          </p:cNvSpPr>
          <p:nvPr/>
        </p:nvSpPr>
        <p:spPr>
          <a:xfrm>
            <a:off x="467544" y="3212976"/>
            <a:ext cx="8003232" cy="2592288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algn="ctr">
              <a:spcBef>
                <a:spcPct val="0"/>
              </a:spcBef>
            </a:pPr>
            <a:r>
              <a:rPr lang="hu-HU" sz="2800" b="1" dirty="0" smtClean="0"/>
              <a:t>Somi Gergely</a:t>
            </a:r>
          </a:p>
          <a:p>
            <a:pPr algn="ctr">
              <a:spcBef>
                <a:spcPct val="0"/>
              </a:spcBef>
            </a:pPr>
            <a:endParaRPr lang="hu-HU" sz="2800" b="1" dirty="0" smtClean="0"/>
          </a:p>
          <a:p>
            <a:pPr algn="ctr">
              <a:spcBef>
                <a:spcPct val="0"/>
              </a:spcBef>
            </a:pPr>
            <a:r>
              <a:rPr lang="hu-HU" sz="2400" dirty="0" err="1" smtClean="0"/>
              <a:t>somi.gergely</a:t>
            </a:r>
            <a:r>
              <a:rPr lang="hu-HU" sz="2400" dirty="0" smtClean="0"/>
              <a:t>@</a:t>
            </a:r>
            <a:r>
              <a:rPr lang="hu-HU" sz="2400" dirty="0" err="1" smtClean="0"/>
              <a:t>createvalue.hu</a:t>
            </a:r>
            <a:endParaRPr lang="hu-HU" sz="2400" dirty="0" smtClean="0"/>
          </a:p>
          <a:p>
            <a:pPr algn="ctr">
              <a:spcBef>
                <a:spcPct val="0"/>
              </a:spcBef>
            </a:pPr>
            <a:endParaRPr lang="hu-HU" sz="2800" b="1" dirty="0" smtClean="0"/>
          </a:p>
        </p:txBody>
      </p:sp>
      <p:pic>
        <p:nvPicPr>
          <p:cNvPr id="9" name="Kép 8" descr="Create_logo_nagy_atlatszo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116632"/>
            <a:ext cx="2465832" cy="8138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239939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Cégünk tevékenységi köre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hu-HU" sz="2800" dirty="0" smtClean="0"/>
              <a:t>Közlekedési adatfelvételek készítése</a:t>
            </a:r>
          </a:p>
          <a:p>
            <a:pPr lvl="1">
              <a:lnSpc>
                <a:spcPct val="150000"/>
              </a:lnSpc>
            </a:pPr>
            <a:r>
              <a:rPr lang="hu-HU" sz="2400" dirty="0" smtClean="0"/>
              <a:t>Közúti és utasforgalmi számlálások</a:t>
            </a:r>
          </a:p>
          <a:p>
            <a:pPr lvl="1">
              <a:lnSpc>
                <a:spcPct val="150000"/>
              </a:lnSpc>
            </a:pPr>
            <a:r>
              <a:rPr lang="hu-HU" sz="2400" dirty="0" smtClean="0"/>
              <a:t>Parkolás felvételek (statikus és dinamikus)</a:t>
            </a:r>
          </a:p>
          <a:p>
            <a:pPr lvl="1">
              <a:lnSpc>
                <a:spcPct val="150000"/>
              </a:lnSpc>
            </a:pPr>
            <a:r>
              <a:rPr lang="hu-HU" sz="2400" dirty="0" smtClean="0"/>
              <a:t>Célforgalmi számlálások</a:t>
            </a:r>
          </a:p>
          <a:p>
            <a:pPr lvl="1">
              <a:lnSpc>
                <a:spcPct val="150000"/>
              </a:lnSpc>
            </a:pPr>
            <a:r>
              <a:rPr lang="hu-HU" sz="2400" dirty="0" smtClean="0"/>
              <a:t>Kikérdezéses adatfelvételek, fókuszcsoportos vizsgálatok</a:t>
            </a:r>
          </a:p>
          <a:p>
            <a:pPr lvl="1">
              <a:lnSpc>
                <a:spcPct val="150000"/>
              </a:lnSpc>
            </a:pPr>
            <a:r>
              <a:rPr lang="hu-HU" sz="2400" dirty="0" smtClean="0"/>
              <a:t>Háztartásfelvételek, közlekedési szokásjellemzők rögzítése</a:t>
            </a:r>
          </a:p>
        </p:txBody>
      </p:sp>
      <p:pic>
        <p:nvPicPr>
          <p:cNvPr id="5" name="Kép 4" descr="Create_logo_nagy_atlatszo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116632"/>
            <a:ext cx="2465832" cy="8138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23993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Cégünk tevékenységi köre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hu-HU" sz="2800" dirty="0" smtClean="0"/>
              <a:t>Forgalmi modellezési feladatok</a:t>
            </a:r>
          </a:p>
          <a:p>
            <a:pPr>
              <a:lnSpc>
                <a:spcPct val="150000"/>
              </a:lnSpc>
            </a:pPr>
            <a:r>
              <a:rPr lang="hu-HU" sz="2800" dirty="0" smtClean="0"/>
              <a:t>Közlekedési hálózatok tervezése</a:t>
            </a:r>
          </a:p>
          <a:p>
            <a:pPr>
              <a:lnSpc>
                <a:spcPct val="150000"/>
              </a:lnSpc>
            </a:pPr>
            <a:r>
              <a:rPr lang="hu-HU" sz="2800" dirty="0" smtClean="0"/>
              <a:t>Stratégiai tervezések</a:t>
            </a:r>
          </a:p>
          <a:p>
            <a:pPr>
              <a:lnSpc>
                <a:spcPct val="150000"/>
              </a:lnSpc>
            </a:pPr>
            <a:r>
              <a:rPr lang="hu-HU" sz="2800" dirty="0" smtClean="0"/>
              <a:t>Megvalósíthatósági tanulmányok</a:t>
            </a:r>
          </a:p>
          <a:p>
            <a:pPr>
              <a:lnSpc>
                <a:spcPct val="150000"/>
              </a:lnSpc>
            </a:pPr>
            <a:r>
              <a:rPr lang="hu-HU" sz="2800" dirty="0" smtClean="0"/>
              <a:t>ITS tervezése</a:t>
            </a:r>
          </a:p>
          <a:p>
            <a:pPr>
              <a:lnSpc>
                <a:spcPct val="150000"/>
              </a:lnSpc>
            </a:pPr>
            <a:r>
              <a:rPr lang="hu-HU" sz="2800" i="1" dirty="0" smtClean="0"/>
              <a:t>Innovatív megoldások keresése</a:t>
            </a:r>
          </a:p>
        </p:txBody>
      </p:sp>
      <p:pic>
        <p:nvPicPr>
          <p:cNvPr id="4" name="Kép 3" descr="Create_logo_nagy_atlatszo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116632"/>
            <a:ext cx="2465832" cy="8138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23993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4"/>
          <p:cNvSpPr>
            <a:spLocks noGrp="1"/>
          </p:cNvSpPr>
          <p:nvPr>
            <p:ph type="title"/>
          </p:nvPr>
        </p:nvSpPr>
        <p:spPr>
          <a:xfrm>
            <a:off x="457200" y="1988840"/>
            <a:ext cx="8003232" cy="1143000"/>
          </a:xfrm>
        </p:spPr>
        <p:txBody>
          <a:bodyPr/>
          <a:lstStyle/>
          <a:p>
            <a:pPr algn="ctr"/>
            <a:r>
              <a:rPr lang="hu-HU" sz="3200" b="1" dirty="0" smtClean="0"/>
              <a:t>Közlekedési</a:t>
            </a:r>
            <a:r>
              <a:rPr lang="hu-HU" dirty="0" smtClean="0"/>
              <a:t> </a:t>
            </a:r>
            <a:r>
              <a:rPr lang="hu-HU" sz="3200" b="1" dirty="0" smtClean="0"/>
              <a:t>adatfelvételek</a:t>
            </a:r>
          </a:p>
        </p:txBody>
      </p:sp>
      <p:sp>
        <p:nvSpPr>
          <p:cNvPr id="6" name="Cím 4"/>
          <p:cNvSpPr txBox="1">
            <a:spLocks/>
          </p:cNvSpPr>
          <p:nvPr/>
        </p:nvSpPr>
        <p:spPr>
          <a:xfrm>
            <a:off x="467544" y="4005064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3000" b="0" i="0" u="none" strike="noStrike" kern="1200" cap="small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Cím 4"/>
          <p:cNvSpPr txBox="1">
            <a:spLocks/>
          </p:cNvSpPr>
          <p:nvPr/>
        </p:nvSpPr>
        <p:spPr>
          <a:xfrm>
            <a:off x="467544" y="3212976"/>
            <a:ext cx="8003232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algn="ctr">
              <a:spcBef>
                <a:spcPct val="0"/>
              </a:spcBef>
            </a:pPr>
            <a:r>
              <a:rPr lang="hu-HU" sz="2800" i="1" dirty="0" smtClean="0">
                <a:solidFill>
                  <a:schemeClr val="tx2"/>
                </a:solidFill>
              </a:rPr>
              <a:t>„Innovatív megoldások keresése”</a:t>
            </a:r>
          </a:p>
        </p:txBody>
      </p:sp>
      <p:pic>
        <p:nvPicPr>
          <p:cNvPr id="9" name="Kép 8" descr="Create_logo_nagy_atlatszo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116632"/>
            <a:ext cx="2465832" cy="8138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239939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Jelenlegi módszerek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hu-HU" sz="2800" dirty="0" smtClean="0"/>
              <a:t>Többnyire papíralapú számlálások</a:t>
            </a:r>
          </a:p>
          <a:p>
            <a:pPr>
              <a:lnSpc>
                <a:spcPct val="150000"/>
              </a:lnSpc>
            </a:pPr>
            <a:r>
              <a:rPr lang="hu-HU" sz="2800" dirty="0" smtClean="0"/>
              <a:t>Jelentős humán erőforrást igénylő adatfelvételek</a:t>
            </a:r>
          </a:p>
          <a:p>
            <a:pPr>
              <a:lnSpc>
                <a:spcPct val="150000"/>
              </a:lnSpc>
            </a:pPr>
            <a:r>
              <a:rPr lang="hu-HU" sz="2800" dirty="0" smtClean="0"/>
              <a:t>Jelentős anyagi ráfordítást igénylő adatfelvételek</a:t>
            </a:r>
          </a:p>
          <a:p>
            <a:pPr>
              <a:lnSpc>
                <a:spcPct val="150000"/>
              </a:lnSpc>
            </a:pPr>
            <a:r>
              <a:rPr lang="hu-HU" sz="2800" dirty="0" smtClean="0"/>
              <a:t>Egyéb tényezőkre zavarérzékenység</a:t>
            </a:r>
            <a:br>
              <a:rPr lang="hu-HU" sz="2800" dirty="0" smtClean="0"/>
            </a:br>
            <a:r>
              <a:rPr lang="hu-HU" sz="2800" dirty="0" smtClean="0"/>
              <a:t>(időjárás; </a:t>
            </a:r>
            <a:r>
              <a:rPr lang="hu-HU" sz="2800" dirty="0" smtClean="0"/>
              <a:t>részvételi hajlandóság; </a:t>
            </a:r>
            <a:r>
              <a:rPr lang="hu-HU" sz="2800" dirty="0" smtClean="0"/>
              <a:t>stb.)</a:t>
            </a:r>
          </a:p>
        </p:txBody>
      </p:sp>
      <p:pic>
        <p:nvPicPr>
          <p:cNvPr id="4" name="Kép 3" descr="Create_logo_nagy_atlatszo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116632"/>
            <a:ext cx="2465832" cy="8138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239939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Jelenlegi módszerek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buNone/>
            </a:pPr>
            <a:endParaRPr lang="hu-HU" sz="2800" dirty="0" smtClean="0"/>
          </a:p>
          <a:p>
            <a:pPr marL="0" indent="0" algn="ctr">
              <a:lnSpc>
                <a:spcPct val="150000"/>
              </a:lnSpc>
              <a:buNone/>
            </a:pPr>
            <a:r>
              <a:rPr lang="hu-HU" sz="2800" dirty="0" smtClean="0"/>
              <a:t>A modellezés során kapott eredmények ideális esetben is legfeljebb a bemeneti adatok pontosságával egyeznek meg.</a:t>
            </a:r>
          </a:p>
          <a:p>
            <a:pPr marL="0" indent="0" algn="ctr">
              <a:lnSpc>
                <a:spcPct val="150000"/>
              </a:lnSpc>
              <a:buNone/>
            </a:pPr>
            <a:endParaRPr lang="hu-HU" sz="2800" dirty="0" smtClean="0"/>
          </a:p>
        </p:txBody>
      </p:sp>
      <p:pic>
        <p:nvPicPr>
          <p:cNvPr id="4" name="Kép 3" descr="Create_logo_nagy_atlatszo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116632"/>
            <a:ext cx="2465832" cy="8138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239939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Innováció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hu-HU" sz="2800" dirty="0" smtClean="0"/>
              <a:t>Adatfelvételek pontosságának növelése</a:t>
            </a:r>
          </a:p>
          <a:p>
            <a:pPr>
              <a:lnSpc>
                <a:spcPct val="150000"/>
              </a:lnSpc>
            </a:pPr>
            <a:r>
              <a:rPr lang="hu-HU" sz="2800" dirty="0" smtClean="0"/>
              <a:t>Adatfelvételek időigényének csökkentése</a:t>
            </a:r>
          </a:p>
          <a:p>
            <a:pPr>
              <a:lnSpc>
                <a:spcPct val="150000"/>
              </a:lnSpc>
            </a:pPr>
            <a:r>
              <a:rPr lang="hu-HU" sz="2800" dirty="0" smtClean="0"/>
              <a:t>Adatfelvételi időtartam növelése</a:t>
            </a:r>
          </a:p>
          <a:p>
            <a:pPr>
              <a:lnSpc>
                <a:spcPct val="150000"/>
              </a:lnSpc>
            </a:pPr>
            <a:r>
              <a:rPr lang="hu-HU" sz="2800" dirty="0" smtClean="0"/>
              <a:t>Adatgyűjtés erőforrás igényének csökkentése</a:t>
            </a:r>
          </a:p>
          <a:p>
            <a:pPr>
              <a:lnSpc>
                <a:spcPct val="150000"/>
              </a:lnSpc>
            </a:pPr>
            <a:r>
              <a:rPr lang="hu-HU" sz="2800" dirty="0" smtClean="0"/>
              <a:t>Adatfeldolgozás sebességének növelése</a:t>
            </a:r>
          </a:p>
          <a:p>
            <a:pPr>
              <a:lnSpc>
                <a:spcPct val="150000"/>
              </a:lnSpc>
            </a:pPr>
            <a:r>
              <a:rPr lang="hu-HU" sz="2800" dirty="0" smtClean="0"/>
              <a:t>Adatfeldolgozás költségének csökkentése</a:t>
            </a:r>
            <a:endParaRPr lang="hu-HU" sz="2800" i="1" dirty="0" smtClean="0"/>
          </a:p>
        </p:txBody>
      </p:sp>
      <p:pic>
        <p:nvPicPr>
          <p:cNvPr id="4" name="Kép 3" descr="Create_logo_nagy_atlatszo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116632"/>
            <a:ext cx="2465832" cy="8138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239939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4"/>
          <p:cNvSpPr>
            <a:spLocks noGrp="1"/>
          </p:cNvSpPr>
          <p:nvPr>
            <p:ph type="title"/>
          </p:nvPr>
        </p:nvSpPr>
        <p:spPr>
          <a:xfrm>
            <a:off x="457200" y="1988840"/>
            <a:ext cx="8003232" cy="1143000"/>
          </a:xfrm>
        </p:spPr>
        <p:txBody>
          <a:bodyPr/>
          <a:lstStyle/>
          <a:p>
            <a:pPr algn="ctr"/>
            <a:r>
              <a:rPr lang="hu-HU" sz="3200" b="1" dirty="0" smtClean="0"/>
              <a:t>gps tracker applikáció</a:t>
            </a:r>
          </a:p>
        </p:txBody>
      </p:sp>
      <p:sp>
        <p:nvSpPr>
          <p:cNvPr id="6" name="Cím 4"/>
          <p:cNvSpPr txBox="1">
            <a:spLocks/>
          </p:cNvSpPr>
          <p:nvPr/>
        </p:nvSpPr>
        <p:spPr>
          <a:xfrm>
            <a:off x="467544" y="4005064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3000" b="0" i="0" u="none" strike="noStrike" kern="1200" cap="small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Cím 4"/>
          <p:cNvSpPr txBox="1">
            <a:spLocks/>
          </p:cNvSpPr>
          <p:nvPr/>
        </p:nvSpPr>
        <p:spPr>
          <a:xfrm>
            <a:off x="467544" y="3212976"/>
            <a:ext cx="8003232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algn="ctr">
              <a:spcBef>
                <a:spcPct val="0"/>
              </a:spcBef>
            </a:pPr>
            <a:r>
              <a:rPr lang="hu-HU" sz="2800" i="1" dirty="0" smtClean="0">
                <a:solidFill>
                  <a:schemeClr val="tx2"/>
                </a:solidFill>
              </a:rPr>
              <a:t>„Innovatív megoldások keresése”</a:t>
            </a:r>
          </a:p>
        </p:txBody>
      </p:sp>
      <p:pic>
        <p:nvPicPr>
          <p:cNvPr id="9" name="Kép 8" descr="Create_logo_nagy_atlatszo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116632"/>
            <a:ext cx="2465832" cy="8138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239939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oggia">
  <a:themeElements>
    <a:clrScheme name="CreateValue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77005C"/>
      </a:accent2>
      <a:accent3>
        <a:srgbClr val="AD669D"/>
      </a:accent3>
      <a:accent4>
        <a:srgbClr val="AFACB3"/>
      </a:accent4>
      <a:accent5>
        <a:srgbClr val="C9A4E4"/>
      </a:accent5>
      <a:accent6>
        <a:srgbClr val="B2E389"/>
      </a:accent6>
      <a:hlink>
        <a:srgbClr val="00ADDC"/>
      </a:hlink>
      <a:folHlink>
        <a:srgbClr val="5F7791"/>
      </a:folHlink>
    </a:clrScheme>
    <a:fontScheme name="Loggia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Loggia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443</TotalTime>
  <Words>326</Words>
  <Application>Microsoft Office PowerPoint</Application>
  <PresentationFormat>Diavetítés a képernyőre (4:3 oldalarány)</PresentationFormat>
  <Paragraphs>118</Paragraphs>
  <Slides>27</Slides>
  <Notes>27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27</vt:i4>
      </vt:variant>
    </vt:vector>
  </HeadingPairs>
  <TitlesOfParts>
    <vt:vector size="28" baseType="lpstr">
      <vt:lpstr>Loggia</vt:lpstr>
      <vt:lpstr>a gps technológia alkalmazási lehetőségei a közlekedési szokások  feltérképezésében</vt:lpstr>
      <vt:lpstr>Az előadás tartalma</vt:lpstr>
      <vt:lpstr>Cégünk tevékenységi köre</vt:lpstr>
      <vt:lpstr>Cégünk tevékenységi köre</vt:lpstr>
      <vt:lpstr>Közlekedési adatfelvételek</vt:lpstr>
      <vt:lpstr>Jelenlegi módszerek</vt:lpstr>
      <vt:lpstr>Jelenlegi módszerek</vt:lpstr>
      <vt:lpstr>Innováció</vt:lpstr>
      <vt:lpstr>gps tracker applikáció</vt:lpstr>
      <vt:lpstr>gps tracker</vt:lpstr>
      <vt:lpstr>gps tracker</vt:lpstr>
      <vt:lpstr>gps tracker</vt:lpstr>
      <vt:lpstr>gps tracker adatfeldolgozás</vt:lpstr>
      <vt:lpstr>gps tracker</vt:lpstr>
      <vt:lpstr>gps tracker adatfeldolgozás</vt:lpstr>
      <vt:lpstr>16. dia</vt:lpstr>
      <vt:lpstr>17. dia</vt:lpstr>
      <vt:lpstr>18. dia</vt:lpstr>
      <vt:lpstr>gps tracker adatfeldolgozás</vt:lpstr>
      <vt:lpstr>A gps tracker felhasználási lehetőségei</vt:lpstr>
      <vt:lpstr>Floating Car Data (FCD)</vt:lpstr>
      <vt:lpstr>fcd jellemzői</vt:lpstr>
      <vt:lpstr>fcd jellemzői</vt:lpstr>
      <vt:lpstr>fcd jellemzői</vt:lpstr>
      <vt:lpstr>A gps technológia alkalmazásának előnyei</vt:lpstr>
      <vt:lpstr>A gps technológia alkalmazásának előnyei</vt:lpstr>
      <vt:lpstr>Köszönöm megtisztelő figyelmüket!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„Budapest citylogisztikai célkitűzéseinek egységes koncepciója”</dc:title>
  <dc:creator>Create Value</dc:creator>
  <cp:lastModifiedBy>Somi Gergely</cp:lastModifiedBy>
  <cp:revision>72</cp:revision>
  <dcterms:created xsi:type="dcterms:W3CDTF">2014-07-29T05:51:25Z</dcterms:created>
  <dcterms:modified xsi:type="dcterms:W3CDTF">2014-09-11T18:29:37Z</dcterms:modified>
</cp:coreProperties>
</file>