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88" r:id="rId2"/>
    <p:sldId id="390" r:id="rId3"/>
    <p:sldId id="392" r:id="rId4"/>
    <p:sldId id="391" r:id="rId5"/>
    <p:sldId id="393" r:id="rId6"/>
    <p:sldId id="402" r:id="rId7"/>
    <p:sldId id="398" r:id="rId8"/>
    <p:sldId id="396" r:id="rId9"/>
    <p:sldId id="397" r:id="rId10"/>
    <p:sldId id="394" r:id="rId11"/>
    <p:sldId id="400" r:id="rId12"/>
    <p:sldId id="401" r:id="rId13"/>
    <p:sldId id="399" r:id="rId14"/>
    <p:sldId id="389" r:id="rId15"/>
  </p:sldIdLst>
  <p:sldSz cx="9144000" cy="6858000" type="screen4x3"/>
  <p:notesSz cx="6808788" cy="983297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éma alapján készült stílus 1 – 5. jelölőszín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54" autoAdjust="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2"/>
          <c:order val="2"/>
          <c:tx>
            <c:strRef>
              <c:f>'Értékesítési arány'!$D$1</c:f>
              <c:strCache>
                <c:ptCount val="1"/>
                <c:pt idx="0">
                  <c:v>Összesen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3589743589743593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5993738223210206E-3"/>
                  <c:y val="-0.2821270887596851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8.461538461538470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5632894758578403E-17"/>
                  <c:y val="-0.1457637224694739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5632894758578403E-17"/>
                  <c:y val="-6.6666666666666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-0.1376255277872873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-6.66666666666667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"/>
                  <c:y val="-0.1231327741640991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-6.6666666666666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7.1265789517156782E-17"/>
                  <c:y val="-0.113768115942029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"/>
                  <c:y val="-7.1794871794871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-0.1308250599109893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-5.897435897435893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0"/>
                  <c:y val="-0.1201226748830310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-1.4253157903431349E-16"/>
                  <c:y val="-5.38461538461538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0"/>
                  <c:y val="-0.1160535775419377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0"/>
                  <c:y val="-3.846153846153855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'Értékesítési arány'!$A$2:$A$18</c:f>
              <c:strCache>
                <c:ptCount val="17"/>
                <c:pt idx="0">
                  <c:v>Norvégia</c:v>
                </c:pt>
                <c:pt idx="1">
                  <c:v>Hollandia</c:v>
                </c:pt>
                <c:pt idx="2">
                  <c:v>Franciaország</c:v>
                </c:pt>
                <c:pt idx="3">
                  <c:v>Észtország</c:v>
                </c:pt>
                <c:pt idx="4">
                  <c:v>Svédország</c:v>
                </c:pt>
                <c:pt idx="5">
                  <c:v>Svájc</c:v>
                </c:pt>
                <c:pt idx="6">
                  <c:v>Dánia</c:v>
                </c:pt>
                <c:pt idx="7">
                  <c:v>Ausztria</c:v>
                </c:pt>
                <c:pt idx="8">
                  <c:v>Németország</c:v>
                </c:pt>
                <c:pt idx="9">
                  <c:v>Portugália</c:v>
                </c:pt>
                <c:pt idx="10">
                  <c:v>Spanyolország</c:v>
                </c:pt>
                <c:pt idx="11">
                  <c:v>Finnország</c:v>
                </c:pt>
                <c:pt idx="12">
                  <c:v>Belgium</c:v>
                </c:pt>
                <c:pt idx="13">
                  <c:v>Egyesült Királyság</c:v>
                </c:pt>
                <c:pt idx="14">
                  <c:v>Olaszország</c:v>
                </c:pt>
                <c:pt idx="15">
                  <c:v>Írország</c:v>
                </c:pt>
                <c:pt idx="16">
                  <c:v>Magyarország</c:v>
                </c:pt>
              </c:strCache>
            </c:strRef>
          </c:cat>
          <c:val>
            <c:numRef>
              <c:f>'Értékesítési arány'!$D$2:$D$18</c:f>
              <c:numCache>
                <c:formatCode>0.00%</c:formatCode>
                <c:ptCount val="17"/>
                <c:pt idx="0">
                  <c:v>6.0900000000000003E-2</c:v>
                </c:pt>
                <c:pt idx="1">
                  <c:v>5.5500000000000022E-2</c:v>
                </c:pt>
                <c:pt idx="2">
                  <c:v>8.4000000000000047E-3</c:v>
                </c:pt>
                <c:pt idx="3">
                  <c:v>7.3000000000000027E-3</c:v>
                </c:pt>
                <c:pt idx="4">
                  <c:v>7.1000000000000004E-3</c:v>
                </c:pt>
                <c:pt idx="5">
                  <c:v>4.3999999999999994E-3</c:v>
                </c:pt>
                <c:pt idx="6">
                  <c:v>2.8000000000000013E-3</c:v>
                </c:pt>
                <c:pt idx="7">
                  <c:v>2.700000000000001E-3</c:v>
                </c:pt>
                <c:pt idx="8">
                  <c:v>2.3000000000000013E-3</c:v>
                </c:pt>
                <c:pt idx="9">
                  <c:v>2.0999999999999999E-3</c:v>
                </c:pt>
                <c:pt idx="10">
                  <c:v>1.8000000000000013E-3</c:v>
                </c:pt>
                <c:pt idx="11">
                  <c:v>1.8000000000000013E-3</c:v>
                </c:pt>
                <c:pt idx="12">
                  <c:v>1.7000000000000006E-3</c:v>
                </c:pt>
                <c:pt idx="13">
                  <c:v>1.7000000000000006E-3</c:v>
                </c:pt>
                <c:pt idx="14">
                  <c:v>1.1000000000000007E-3</c:v>
                </c:pt>
                <c:pt idx="15">
                  <c:v>8.0000000000000058E-4</c:v>
                </c:pt>
                <c:pt idx="16">
                  <c:v>3.0000000000000024E-4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4544128"/>
        <c:axId val="84566400"/>
      </c:barChart>
      <c:barChart>
        <c:barDir val="col"/>
        <c:grouping val="stacked"/>
        <c:varyColors val="0"/>
        <c:ser>
          <c:idx val="0"/>
          <c:order val="0"/>
          <c:tx>
            <c:strRef>
              <c:f>'Értékesítési arány'!$B$1</c:f>
              <c:strCache>
                <c:ptCount val="1"/>
                <c:pt idx="0">
                  <c:v>Tölthető hibrid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'Értékesítési arány'!$A$2:$A$18</c:f>
              <c:strCache>
                <c:ptCount val="17"/>
                <c:pt idx="0">
                  <c:v>Norvégia</c:v>
                </c:pt>
                <c:pt idx="1">
                  <c:v>Hollandia</c:v>
                </c:pt>
                <c:pt idx="2">
                  <c:v>Franciaország</c:v>
                </c:pt>
                <c:pt idx="3">
                  <c:v>Észtország</c:v>
                </c:pt>
                <c:pt idx="4">
                  <c:v>Svédország</c:v>
                </c:pt>
                <c:pt idx="5">
                  <c:v>Svájc</c:v>
                </c:pt>
                <c:pt idx="6">
                  <c:v>Dánia</c:v>
                </c:pt>
                <c:pt idx="7">
                  <c:v>Ausztria</c:v>
                </c:pt>
                <c:pt idx="8">
                  <c:v>Németország</c:v>
                </c:pt>
                <c:pt idx="9">
                  <c:v>Portugália</c:v>
                </c:pt>
                <c:pt idx="10">
                  <c:v>Spanyolország</c:v>
                </c:pt>
                <c:pt idx="11">
                  <c:v>Finnország</c:v>
                </c:pt>
                <c:pt idx="12">
                  <c:v>Belgium</c:v>
                </c:pt>
                <c:pt idx="13">
                  <c:v>Egyesült Királyság</c:v>
                </c:pt>
                <c:pt idx="14">
                  <c:v>Olaszország</c:v>
                </c:pt>
                <c:pt idx="15">
                  <c:v>Írország</c:v>
                </c:pt>
                <c:pt idx="16">
                  <c:v>Magyarország</c:v>
                </c:pt>
              </c:strCache>
            </c:strRef>
          </c:cat>
          <c:val>
            <c:numRef>
              <c:f>'Értékesítési arány'!$B$2:$B$18</c:f>
              <c:numCache>
                <c:formatCode>0.00%</c:formatCode>
                <c:ptCount val="17"/>
                <c:pt idx="0">
                  <c:v>3.4000000000000015E-3</c:v>
                </c:pt>
                <c:pt idx="1">
                  <c:v>4.7200000000000013E-2</c:v>
                </c:pt>
                <c:pt idx="2">
                  <c:v>5.0000000000000034E-4</c:v>
                </c:pt>
                <c:pt idx="3" formatCode="0%">
                  <c:v>0</c:v>
                </c:pt>
                <c:pt idx="4">
                  <c:v>4.1000000000000003E-3</c:v>
                </c:pt>
                <c:pt idx="5">
                  <c:v>5.0000000000000034E-4</c:v>
                </c:pt>
                <c:pt idx="6" formatCode="0%">
                  <c:v>0</c:v>
                </c:pt>
                <c:pt idx="7">
                  <c:v>3.0000000000000019E-4</c:v>
                </c:pt>
                <c:pt idx="8">
                  <c:v>2.0000000000000015E-4</c:v>
                </c:pt>
                <c:pt idx="9">
                  <c:v>1.0000000000000007E-4</c:v>
                </c:pt>
                <c:pt idx="10">
                  <c:v>1.0000000000000007E-4</c:v>
                </c:pt>
                <c:pt idx="11">
                  <c:v>1.2999999999999993E-3</c:v>
                </c:pt>
                <c:pt idx="12">
                  <c:v>4.0000000000000029E-4</c:v>
                </c:pt>
                <c:pt idx="13">
                  <c:v>5.0000000000000034E-4</c:v>
                </c:pt>
                <c:pt idx="14">
                  <c:v>1.0000000000000007E-4</c:v>
                </c:pt>
                <c:pt idx="15" formatCode="0%">
                  <c:v>0</c:v>
                </c:pt>
                <c:pt idx="16">
                  <c:v>1.0000000000000007E-4</c:v>
                </c:pt>
              </c:numCache>
            </c:numRef>
          </c:val>
        </c:ser>
        <c:ser>
          <c:idx val="1"/>
          <c:order val="1"/>
          <c:tx>
            <c:strRef>
              <c:f>'Értékesítési arány'!$C$1</c:f>
              <c:strCache>
                <c:ptCount val="1"/>
                <c:pt idx="0">
                  <c:v>Teljesen elektromos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'Értékesítési arány'!$A$2:$A$18</c:f>
              <c:strCache>
                <c:ptCount val="17"/>
                <c:pt idx="0">
                  <c:v>Norvégia</c:v>
                </c:pt>
                <c:pt idx="1">
                  <c:v>Hollandia</c:v>
                </c:pt>
                <c:pt idx="2">
                  <c:v>Franciaország</c:v>
                </c:pt>
                <c:pt idx="3">
                  <c:v>Észtország</c:v>
                </c:pt>
                <c:pt idx="4">
                  <c:v>Svédország</c:v>
                </c:pt>
                <c:pt idx="5">
                  <c:v>Svájc</c:v>
                </c:pt>
                <c:pt idx="6">
                  <c:v>Dánia</c:v>
                </c:pt>
                <c:pt idx="7">
                  <c:v>Ausztria</c:v>
                </c:pt>
                <c:pt idx="8">
                  <c:v>Németország</c:v>
                </c:pt>
                <c:pt idx="9">
                  <c:v>Portugália</c:v>
                </c:pt>
                <c:pt idx="10">
                  <c:v>Spanyolország</c:v>
                </c:pt>
                <c:pt idx="11">
                  <c:v>Finnország</c:v>
                </c:pt>
                <c:pt idx="12">
                  <c:v>Belgium</c:v>
                </c:pt>
                <c:pt idx="13">
                  <c:v>Egyesült Királyság</c:v>
                </c:pt>
                <c:pt idx="14">
                  <c:v>Olaszország</c:v>
                </c:pt>
                <c:pt idx="15">
                  <c:v>Írország</c:v>
                </c:pt>
                <c:pt idx="16">
                  <c:v>Magyarország</c:v>
                </c:pt>
              </c:strCache>
            </c:strRef>
          </c:cat>
          <c:val>
            <c:numRef>
              <c:f>'Értékesítési arány'!$C$2:$C$18</c:f>
              <c:numCache>
                <c:formatCode>0.00%</c:formatCode>
                <c:ptCount val="17"/>
                <c:pt idx="0">
                  <c:v>5.7500000000000023E-2</c:v>
                </c:pt>
                <c:pt idx="1">
                  <c:v>8.3000000000000053E-3</c:v>
                </c:pt>
                <c:pt idx="2">
                  <c:v>7.900000000000006E-3</c:v>
                </c:pt>
                <c:pt idx="3">
                  <c:v>7.3000000000000027E-3</c:v>
                </c:pt>
                <c:pt idx="4">
                  <c:v>3.0000000000000014E-3</c:v>
                </c:pt>
                <c:pt idx="5">
                  <c:v>3.9000000000000016E-3</c:v>
                </c:pt>
                <c:pt idx="6">
                  <c:v>2.8000000000000013E-3</c:v>
                </c:pt>
                <c:pt idx="7">
                  <c:v>2.3999999999999998E-3</c:v>
                </c:pt>
                <c:pt idx="8">
                  <c:v>2.0999999999999999E-3</c:v>
                </c:pt>
                <c:pt idx="9">
                  <c:v>2.0000000000000013E-3</c:v>
                </c:pt>
                <c:pt idx="10">
                  <c:v>1.7000000000000006E-3</c:v>
                </c:pt>
                <c:pt idx="11">
                  <c:v>5.0000000000000034E-4</c:v>
                </c:pt>
                <c:pt idx="12">
                  <c:v>1.2999999999999993E-3</c:v>
                </c:pt>
                <c:pt idx="13">
                  <c:v>1.1999999999999999E-3</c:v>
                </c:pt>
                <c:pt idx="14">
                  <c:v>1.0000000000000007E-3</c:v>
                </c:pt>
                <c:pt idx="15">
                  <c:v>8.0000000000000058E-4</c:v>
                </c:pt>
                <c:pt idx="16">
                  <c:v>2.0000000000000015E-4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4569472"/>
        <c:axId val="84567936"/>
      </c:barChart>
      <c:catAx>
        <c:axId val="8454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84566400"/>
        <c:crosses val="autoZero"/>
        <c:auto val="1"/>
        <c:lblAlgn val="ctr"/>
        <c:lblOffset val="100"/>
        <c:noMultiLvlLbl val="0"/>
      </c:catAx>
      <c:valAx>
        <c:axId val="84566400"/>
        <c:scaling>
          <c:orientation val="minMax"/>
          <c:max val="7.0000000000000021E-2"/>
          <c:min val="0"/>
        </c:scaling>
        <c:delete val="1"/>
        <c:axPos val="l"/>
        <c:numFmt formatCode="0.00%" sourceLinked="1"/>
        <c:majorTickMark val="none"/>
        <c:minorTickMark val="none"/>
        <c:tickLblPos val="none"/>
        <c:crossAx val="84544128"/>
        <c:crosses val="autoZero"/>
        <c:crossBetween val="between"/>
        <c:majorUnit val="2.0000000000000011E-2"/>
      </c:valAx>
      <c:valAx>
        <c:axId val="84567936"/>
        <c:scaling>
          <c:orientation val="minMax"/>
        </c:scaling>
        <c:delete val="1"/>
        <c:axPos val="r"/>
        <c:numFmt formatCode="0.00%" sourceLinked="1"/>
        <c:majorTickMark val="out"/>
        <c:minorTickMark val="none"/>
        <c:tickLblPos val="none"/>
        <c:crossAx val="84569472"/>
        <c:crosses val="max"/>
        <c:crossBetween val="between"/>
      </c:valAx>
      <c:catAx>
        <c:axId val="84569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45679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hu-H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hu-H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1943F-CEFD-42EE-800E-F8C770D37AA3}" type="datetimeFigureOut">
              <a:rPr lang="hu-HU" smtClean="0"/>
              <a:t>2014.09.12.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39263"/>
            <a:ext cx="29511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038" y="9339263"/>
            <a:ext cx="2951162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49CE-E3BF-4D09-9171-F76F19E1104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2794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D84C-1D03-4D6E-951B-E396238AB444}" type="datetimeFigureOut">
              <a:rPr lang="hu-HU" smtClean="0"/>
              <a:pPr/>
              <a:t>2014.09.12.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38188"/>
            <a:ext cx="4913312" cy="3686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879" y="4670663"/>
            <a:ext cx="5447030" cy="442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39620"/>
            <a:ext cx="2950475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6737" y="9339620"/>
            <a:ext cx="2950475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A7B9D-5C4B-4079-B696-1734519E85C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2293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92DF-74B2-43BB-9368-F847D4B493DF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D7A4-8314-47B5-9E86-0B941A2EB08D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550-52CE-417C-BB3A-8EA4566F6ECB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188" y="466725"/>
            <a:ext cx="8132762" cy="10795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611188" y="1619250"/>
            <a:ext cx="3989387" cy="44624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52975" y="1619250"/>
            <a:ext cx="3990975" cy="44624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1356E-32D6-431D-8C5E-DE8C77DD1B32}" type="datetime1">
              <a:rPr lang="hu-HU" smtClean="0"/>
              <a:t>2014.09.12.</a:t>
            </a:fld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3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10000">
        <p:circle/>
      </p:transition>
    </mc:Choice>
    <mc:Fallback xmlns="">
      <p:transition advClick="0" advTm="110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D238E-9798-4BF1-8FF1-737D5F8BDBA5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19D1-57CF-43DF-8BC4-A60A3A36E49B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4200-34AC-4438-8811-86E4F4A4BAD7}" type="datetime1">
              <a:rPr lang="hu-HU" smtClean="0"/>
              <a:t>2014.09.12.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F3B3-6518-4CC6-ABD3-CB4AC6FD9345}" type="datetime1">
              <a:rPr lang="hu-HU" smtClean="0"/>
              <a:t>2014.09.12.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EB3-379B-45A9-8BB9-CFD8AA020F9C}" type="datetime1">
              <a:rPr lang="hu-HU" smtClean="0"/>
              <a:t>2014.09.12.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D6E8-CA82-4C7F-8297-A9C2E8E06CBF}" type="datetime1">
              <a:rPr lang="hu-HU" smtClean="0"/>
              <a:t>2014.09.12.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DE08-DFBD-47C2-8DEE-6A53FCA88E96}" type="datetime1">
              <a:rPr lang="hu-HU" smtClean="0"/>
              <a:t>2014.09.12.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3649E-3CD3-4B2A-B692-E7D3A08447DB}" type="datetime1">
              <a:rPr lang="hu-HU" smtClean="0"/>
              <a:t>2014.09.12.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60303-A0D8-4377-BA02-5D6B1CAA0D84}" type="datetime1">
              <a:rPr lang="hu-HU" smtClean="0"/>
              <a:t>2014.09.12.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4F08A-9F68-4273-83BF-CC7D059C105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mailto:Balazs.felsmann@uni-corvinus.h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71472" y="1124744"/>
            <a:ext cx="7986714" cy="201622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hu-HU" sz="3200" b="1" dirty="0" smtClean="0"/>
              <a:t>Fenntarthatóság és az igények változása</a:t>
            </a:r>
            <a:endParaRPr lang="hu-HU" sz="36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28728" y="3573016"/>
            <a:ext cx="6415110" cy="2684932"/>
          </a:xfrm>
        </p:spPr>
        <p:txBody>
          <a:bodyPr>
            <a:normAutofit fontScale="77500" lnSpcReduction="20000"/>
          </a:bodyPr>
          <a:lstStyle/>
          <a:p>
            <a:r>
              <a:rPr lang="hu-HU" sz="2100" b="1" dirty="0" smtClean="0">
                <a:solidFill>
                  <a:schemeClr val="tx1"/>
                </a:solidFill>
              </a:rPr>
              <a:t>Felsmann Balázs</a:t>
            </a:r>
          </a:p>
          <a:p>
            <a:r>
              <a:rPr lang="hu-HU" sz="1900" b="1" dirty="0" smtClean="0">
                <a:solidFill>
                  <a:schemeClr val="tx1"/>
                </a:solidFill>
              </a:rPr>
              <a:t>Budapesti </a:t>
            </a:r>
            <a:r>
              <a:rPr lang="hu-HU" sz="1900" b="1" dirty="0" err="1" smtClean="0">
                <a:solidFill>
                  <a:schemeClr val="tx1"/>
                </a:solidFill>
              </a:rPr>
              <a:t>Corvinus</a:t>
            </a:r>
            <a:r>
              <a:rPr lang="hu-HU" sz="1900" b="1" dirty="0" smtClean="0">
                <a:solidFill>
                  <a:schemeClr val="tx1"/>
                </a:solidFill>
              </a:rPr>
              <a:t> Egyetem</a:t>
            </a:r>
          </a:p>
          <a:p>
            <a:r>
              <a:rPr lang="hu-HU" sz="1900" b="1" dirty="0" smtClean="0">
                <a:solidFill>
                  <a:schemeClr val="tx1"/>
                </a:solidFill>
              </a:rPr>
              <a:t>kutatóközpont-vezető</a:t>
            </a:r>
          </a:p>
          <a:p>
            <a:r>
              <a:rPr lang="hu-HU" sz="1900" b="1" dirty="0" smtClean="0">
                <a:solidFill>
                  <a:schemeClr val="tx1"/>
                </a:solidFill>
              </a:rPr>
              <a:t>Stratégiai és nemzetközi menedzsment kutatóközpont</a:t>
            </a:r>
          </a:p>
          <a:p>
            <a:endParaRPr lang="hu-HU" sz="2000" b="1" dirty="0" smtClean="0">
              <a:solidFill>
                <a:schemeClr val="tx1"/>
              </a:solidFill>
            </a:endParaRPr>
          </a:p>
          <a:p>
            <a:r>
              <a:rPr lang="hu-HU" sz="2400" b="1" dirty="0" smtClean="0">
                <a:solidFill>
                  <a:schemeClr val="tx1"/>
                </a:solidFill>
              </a:rPr>
              <a:t>Városi közlekedés aktuális kérdései</a:t>
            </a:r>
          </a:p>
          <a:p>
            <a:r>
              <a:rPr lang="hu-HU" sz="2100" b="1" dirty="0" smtClean="0">
                <a:solidFill>
                  <a:schemeClr val="tx1"/>
                </a:solidFill>
              </a:rPr>
              <a:t>Szakmai konferencia</a:t>
            </a:r>
          </a:p>
          <a:p>
            <a:endParaRPr lang="hu-HU" sz="2100" b="1" dirty="0" smtClean="0">
              <a:solidFill>
                <a:schemeClr val="tx1"/>
              </a:solidFill>
            </a:endParaRPr>
          </a:p>
          <a:p>
            <a:r>
              <a:rPr lang="hu-HU" sz="2400" b="1" dirty="0" smtClean="0">
                <a:solidFill>
                  <a:schemeClr val="tx1"/>
                </a:solidFill>
              </a:rPr>
              <a:t>Közlekedéstudományi Egyesület</a:t>
            </a:r>
          </a:p>
          <a:p>
            <a:r>
              <a:rPr lang="hu-HU" sz="2200" b="1" dirty="0" smtClean="0">
                <a:solidFill>
                  <a:schemeClr val="tx1"/>
                </a:solidFill>
              </a:rPr>
              <a:t>Balatonfenyves, 2014. szeptember 12.</a:t>
            </a:r>
            <a:endParaRPr lang="hu-HU" sz="3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0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10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395536" y="131082"/>
            <a:ext cx="7655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Az elektromos autók elterjesztésének lehetséges modelljei</a:t>
            </a:r>
            <a:endParaRPr lang="en-US" sz="2400" b="1" dirty="0"/>
          </a:p>
        </p:txBody>
      </p:sp>
      <p:sp>
        <p:nvSpPr>
          <p:cNvPr id="4" name="Szövegdoboz 3"/>
          <p:cNvSpPr txBox="1"/>
          <p:nvPr/>
        </p:nvSpPr>
        <p:spPr>
          <a:xfrm>
            <a:off x="509020" y="785029"/>
            <a:ext cx="79208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hu-HU" sz="2000" b="1" dirty="0" smtClean="0"/>
              <a:t>Hagyományos üzleti modellben gondolkodva</a:t>
            </a:r>
          </a:p>
          <a:p>
            <a:endParaRPr lang="hu-HU" sz="2000" dirty="0"/>
          </a:p>
          <a:p>
            <a:r>
              <a:rPr lang="hu-HU" sz="2000" b="1" u="sng" dirty="0" smtClean="0"/>
              <a:t>Elsődleges cél: </a:t>
            </a:r>
            <a:r>
              <a:rPr lang="hu-HU" sz="2000" dirty="0" smtClean="0"/>
              <a:t>a belsőégésű motorral hajtott járművek kisebb lokális szennyezőanyag-kibocsájtású gépjárművekkel (elektromos, hibrid) való fokozatos felváltása</a:t>
            </a:r>
          </a:p>
          <a:p>
            <a:endParaRPr lang="hu-HU" sz="2000" dirty="0"/>
          </a:p>
          <a:p>
            <a:r>
              <a:rPr lang="hu-HU" sz="2000" b="1" u="sng" dirty="0" smtClean="0"/>
              <a:t>Másodlagos cél: </a:t>
            </a:r>
            <a:r>
              <a:rPr lang="hu-HU" sz="2000" dirty="0" smtClean="0"/>
              <a:t>stabil kereslet biztosítása a megnövelt kapacitású paksi atomerőmű fölös völgyidőszaki termelésének elhelyezésére</a:t>
            </a:r>
          </a:p>
          <a:p>
            <a:endParaRPr lang="hu-HU" sz="2000" dirty="0"/>
          </a:p>
          <a:p>
            <a:r>
              <a:rPr lang="hu-HU" sz="2000" b="1" u="sng" dirty="0" smtClean="0"/>
              <a:t>Változások az egyes alrendszerekben</a:t>
            </a:r>
          </a:p>
          <a:p>
            <a:r>
              <a:rPr lang="hu-HU" sz="2000" i="1" dirty="0" smtClean="0"/>
              <a:t>Intézményi: </a:t>
            </a:r>
            <a:r>
              <a:rPr lang="hu-HU" sz="2000" dirty="0" smtClean="0"/>
              <a:t>adókedvezmények, parkolási kedvezmények, beruházási kedvezmény az autóvásárláshoz (az intézményrendszer az elsődleges ösztönző!)</a:t>
            </a:r>
          </a:p>
          <a:p>
            <a:r>
              <a:rPr lang="hu-HU" sz="2000" i="1" dirty="0" smtClean="0"/>
              <a:t>Technológiai: </a:t>
            </a:r>
            <a:r>
              <a:rPr lang="hu-HU" sz="2000" dirty="0" smtClean="0"/>
              <a:t>a jellemzően éjszakai töltéshez szükséges infrastruktúra kiépítése (otthoni töltés) </a:t>
            </a:r>
          </a:p>
          <a:p>
            <a:r>
              <a:rPr lang="hu-HU" sz="2000" i="1" dirty="0" smtClean="0"/>
              <a:t>Felhasználói gyakorlat: </a:t>
            </a:r>
            <a:r>
              <a:rPr lang="hu-HU" sz="2000" dirty="0" smtClean="0"/>
              <a:t>alapvetően nem változik (autótulajdonlás, egyéni közlekedés preferálása)</a:t>
            </a:r>
          </a:p>
          <a:p>
            <a:r>
              <a:rPr lang="hu-HU" sz="2000" dirty="0" smtClean="0"/>
              <a:t>Ökoszisztéma: kedvező hatás a lokális emisszióra és a zajterhelésre, változatlan térigény</a:t>
            </a:r>
          </a:p>
        </p:txBody>
      </p:sp>
    </p:spTree>
    <p:extLst>
      <p:ext uri="{BB962C8B-B14F-4D97-AF65-F5344CB8AC3E}">
        <p14:creationId xmlns:p14="http://schemas.microsoft.com/office/powerpoint/2010/main" val="4004082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11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258895" y="323364"/>
            <a:ext cx="7621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Az elektromos autók elterjesztésének lehetséges modelljei</a:t>
            </a:r>
            <a:endParaRPr lang="en-US" sz="2400" b="1" dirty="0"/>
          </a:p>
        </p:txBody>
      </p:sp>
      <p:sp>
        <p:nvSpPr>
          <p:cNvPr id="4" name="Szövegdoboz 3"/>
          <p:cNvSpPr txBox="1"/>
          <p:nvPr/>
        </p:nvSpPr>
        <p:spPr>
          <a:xfrm>
            <a:off x="507181" y="785029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2. Új típusú üzleti modellben gondolkodva</a:t>
            </a:r>
          </a:p>
          <a:p>
            <a:endParaRPr lang="hu-HU" sz="2000" dirty="0" smtClean="0"/>
          </a:p>
          <a:p>
            <a:pPr marL="457200" indent="-457200">
              <a:buAutoNum type="alphaLcParenR"/>
            </a:pPr>
            <a:r>
              <a:rPr lang="hu-HU" sz="2000" b="1" dirty="0" smtClean="0"/>
              <a:t>Az elektromos autók bekapcsolása a villamosenergia-rendszer szabályozásába</a:t>
            </a:r>
            <a:endParaRPr lang="hu-HU" sz="2000" dirty="0"/>
          </a:p>
        </p:txBody>
      </p:sp>
      <p:pic>
        <p:nvPicPr>
          <p:cNvPr id="6146" name="Picture 2" descr="http://www.jarman-international.com/wp-content/uploads/2013/06/Alternative-energy-V2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30" y="2348880"/>
            <a:ext cx="5238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5724128" y="2078923"/>
            <a:ext cx="31641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Előnyök a hagyományos modellel szemben:</a:t>
            </a:r>
          </a:p>
          <a:p>
            <a:endParaRPr lang="hu-HU" dirty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Virtuális erőmű modell (VPP)mintájára létrejövő virtuális tároló</a:t>
            </a:r>
          </a:p>
          <a:p>
            <a:pPr marL="342900" indent="-342900">
              <a:buFont typeface="+mj-lt"/>
              <a:buAutoNum type="arabicParenR"/>
            </a:pPr>
            <a:endParaRPr lang="hu-HU" dirty="0" smtClean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Addicionális bevételi lehetőség a járműtulajdonosoknak </a:t>
            </a:r>
          </a:p>
          <a:p>
            <a:pPr marL="342900" indent="-342900">
              <a:buFont typeface="+mj-lt"/>
              <a:buAutoNum type="arabicParenR"/>
            </a:pPr>
            <a:endParaRPr lang="hu-HU" dirty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Tetszőleges </a:t>
            </a:r>
            <a:r>
              <a:rPr lang="hu-HU" dirty="0" err="1" smtClean="0"/>
              <a:t>erőművi</a:t>
            </a:r>
            <a:r>
              <a:rPr lang="hu-HU" dirty="0" smtClean="0"/>
              <a:t> mixhez jól illeszthető </a:t>
            </a:r>
          </a:p>
          <a:p>
            <a:pPr marL="342900" indent="-342900">
              <a:buFont typeface="+mj-lt"/>
              <a:buAutoNum type="arabicParenR"/>
            </a:pPr>
            <a:endParaRPr lang="hu-HU" dirty="0"/>
          </a:p>
          <a:p>
            <a:pPr marL="342900" indent="-342900">
              <a:buFont typeface="+mj-lt"/>
              <a:buAutoNum type="arabicParenR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67865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12</a:t>
            </a:fld>
            <a:endParaRPr lang="hu-HU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50037"/>
              </p:ext>
            </p:extLst>
          </p:nvPr>
        </p:nvGraphicFramePr>
        <p:xfrm>
          <a:off x="251520" y="2132856"/>
          <a:ext cx="8291263" cy="279235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365288"/>
                <a:gridCol w="1365288"/>
                <a:gridCol w="1365288"/>
                <a:gridCol w="1365288"/>
                <a:gridCol w="1365288"/>
                <a:gridCol w="1464823"/>
              </a:tblGrid>
              <a:tr h="42143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 dirty="0">
                          <a:effectLst/>
                        </a:rPr>
                        <a:t>Rendelkezésre állási díj évente</a:t>
                      </a:r>
                      <a:br>
                        <a:rPr lang="hu-HU" sz="1600" dirty="0">
                          <a:effectLst/>
                        </a:rPr>
                      </a:br>
                      <a:r>
                        <a:rPr lang="hu-HU" sz="1600" dirty="0">
                          <a:effectLst/>
                        </a:rPr>
                        <a:t>(Ft)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 dirty="0">
                          <a:effectLst/>
                        </a:rPr>
                        <a:t>Szabályozási energia díja évente (Ft)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 dirty="0">
                          <a:effectLst/>
                        </a:rPr>
                        <a:t>Megtakarított energia </a:t>
                      </a:r>
                      <a:r>
                        <a:rPr lang="hu-HU" sz="1600" dirty="0" smtClean="0">
                          <a:effectLst/>
                        </a:rPr>
                        <a:t>költség</a:t>
                      </a:r>
                      <a:r>
                        <a:rPr lang="hu-HU" sz="1600" dirty="0">
                          <a:effectLst/>
                        </a:rPr>
                        <a:t/>
                      </a:r>
                      <a:br>
                        <a:rPr lang="hu-HU" sz="1600" dirty="0">
                          <a:effectLst/>
                        </a:rPr>
                      </a:br>
                      <a:r>
                        <a:rPr lang="hu-HU" sz="1600" dirty="0">
                          <a:effectLst/>
                        </a:rPr>
                        <a:t>(Ft)</a:t>
                      </a:r>
                      <a:br>
                        <a:rPr lang="hu-HU" sz="1600" dirty="0">
                          <a:effectLst/>
                        </a:rPr>
                      </a:br>
                      <a:r>
                        <a:rPr lang="hu-HU" sz="1600" dirty="0">
                          <a:effectLst/>
                        </a:rPr>
                        <a:t>15.000 km/év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dirty="0">
                          <a:effectLst/>
                        </a:rPr>
                        <a:t>Összesen</a:t>
                      </a:r>
                      <a:br>
                        <a:rPr lang="hu-HU" sz="1800" dirty="0">
                          <a:effectLst/>
                        </a:rPr>
                      </a:br>
                      <a:r>
                        <a:rPr lang="hu-HU" sz="1800" dirty="0">
                          <a:effectLst/>
                        </a:rPr>
                        <a:t>(Ft)</a:t>
                      </a:r>
                      <a:br>
                        <a:rPr lang="hu-HU" sz="1800" dirty="0">
                          <a:effectLst/>
                        </a:rPr>
                      </a:br>
                      <a:r>
                        <a:rPr lang="hu-HU" sz="1800" dirty="0" err="1" smtClean="0">
                          <a:effectLst/>
                        </a:rPr>
                        <a:t>Megtakarítás-sal</a:t>
                      </a:r>
                      <a:r>
                        <a:rPr lang="hu-HU" sz="1800" dirty="0">
                          <a:effectLst/>
                        </a:rPr>
                        <a:t/>
                      </a:r>
                      <a:br>
                        <a:rPr lang="hu-HU" sz="1800" dirty="0">
                          <a:effectLst/>
                        </a:rPr>
                      </a:br>
                      <a:r>
                        <a:rPr lang="hu-HU" sz="1800" dirty="0">
                          <a:effectLst/>
                        </a:rPr>
                        <a:t>(</a:t>
                      </a:r>
                      <a:r>
                        <a:rPr lang="hu-HU" sz="1800" dirty="0" err="1">
                          <a:effectLst/>
                        </a:rPr>
                        <a:t>Ft</a:t>
                      </a:r>
                      <a:r>
                        <a:rPr lang="hu-HU" sz="1800" dirty="0">
                          <a:effectLst/>
                        </a:rPr>
                        <a:t>)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1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 b="0" dirty="0">
                          <a:effectLst/>
                        </a:rPr>
                        <a:t>Fel irányban</a:t>
                      </a:r>
                      <a:endParaRPr lang="hu-HU" sz="28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 dirty="0">
                          <a:effectLst/>
                        </a:rPr>
                        <a:t>Le irányban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>
                          <a:effectLst/>
                        </a:rPr>
                        <a:t>Fel irányban</a:t>
                      </a:r>
                      <a:endParaRPr lang="hu-HU" sz="2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600">
                          <a:effectLst/>
                        </a:rPr>
                        <a:t>Le irányban</a:t>
                      </a:r>
                      <a:endParaRPr lang="hu-HU" sz="2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dirty="0">
                          <a:effectLst/>
                        </a:rPr>
                        <a:t>38.016,-</a:t>
                      </a:r>
                      <a:endParaRPr lang="hu-HU" sz="28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dirty="0">
                          <a:effectLst/>
                        </a:rPr>
                        <a:t>62.692,-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>
                          <a:effectLst/>
                        </a:rPr>
                        <a:t>244.215,-</a:t>
                      </a:r>
                      <a:endParaRPr lang="hu-HU" sz="2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>
                          <a:effectLst/>
                        </a:rPr>
                        <a:t>0,-</a:t>
                      </a:r>
                      <a:endParaRPr lang="hu-HU" sz="2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dirty="0">
                          <a:effectLst/>
                        </a:rPr>
                        <a:t>84.600,-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1" dirty="0">
                          <a:effectLst/>
                        </a:rPr>
                        <a:t>344.923,-</a:t>
                      </a:r>
                      <a:br>
                        <a:rPr lang="hu-HU" sz="1800" b="1" dirty="0">
                          <a:effectLst/>
                        </a:rPr>
                      </a:br>
                      <a:r>
                        <a:rPr lang="hu-HU" sz="1800" b="1" dirty="0">
                          <a:effectLst/>
                        </a:rPr>
                        <a:t>429.523</a:t>
                      </a:r>
                      <a:r>
                        <a:rPr lang="hu-HU" sz="1800" dirty="0">
                          <a:effectLst/>
                        </a:rPr>
                        <a:t>,-</a:t>
                      </a:r>
                      <a:endParaRPr lang="hu-HU" sz="2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269635" y="4951726"/>
            <a:ext cx="202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Forrás: Zsótér, 2014</a:t>
            </a:r>
            <a:endParaRPr lang="en-US" dirty="0"/>
          </a:p>
        </p:txBody>
      </p:sp>
      <p:sp>
        <p:nvSpPr>
          <p:cNvPr id="5" name="Szövegdoboz 4"/>
          <p:cNvSpPr txBox="1"/>
          <p:nvPr/>
        </p:nvSpPr>
        <p:spPr>
          <a:xfrm>
            <a:off x="269635" y="476672"/>
            <a:ext cx="8009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Éves bevétel a szekunder szabályozásban részt vevő virtuális erőmű tagjaként működő egy gépjárműre vetítve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1046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13</a:t>
            </a:fld>
            <a:endParaRPr lang="hu-HU"/>
          </a:p>
        </p:txBody>
      </p:sp>
      <p:pic>
        <p:nvPicPr>
          <p:cNvPr id="7170" name="Picture 2" descr="The Ha:mo Ride EV-sharing station. Starting this month, four unmanned stations will be established in Toyota City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0" y="2492896"/>
            <a:ext cx="442849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507181" y="785029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… Új típusú üzleti modellben gondolkodva</a:t>
            </a:r>
          </a:p>
          <a:p>
            <a:endParaRPr lang="hu-HU" sz="2000" dirty="0"/>
          </a:p>
          <a:p>
            <a:r>
              <a:rPr lang="hu-HU" sz="2000" b="1" dirty="0" smtClean="0"/>
              <a:t>b) A </a:t>
            </a:r>
            <a:r>
              <a:rPr lang="hu-HU" sz="2000" b="1" dirty="0" err="1" smtClean="0"/>
              <a:t>car-sharing</a:t>
            </a:r>
            <a:r>
              <a:rPr lang="hu-HU" sz="2000" b="1" dirty="0" smtClean="0"/>
              <a:t> modell ötvözése az elektromos autó koncepcióval</a:t>
            </a:r>
            <a:endParaRPr lang="hu-HU" sz="20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5191196" y="1818716"/>
            <a:ext cx="38164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További lehetséges előnyök az a) modellhez képest</a:t>
            </a:r>
          </a:p>
          <a:p>
            <a:endParaRPr lang="hu-HU" dirty="0" smtClean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Egyszerűbb energiahálózati integráció</a:t>
            </a:r>
          </a:p>
          <a:p>
            <a:pPr marL="342900" indent="-342900">
              <a:buFont typeface="+mj-lt"/>
              <a:buAutoNum type="arabicParenR"/>
            </a:pPr>
            <a:endParaRPr lang="hu-HU" dirty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Méretgazdaságossági előnyök (járműmenedzsment, energia-beszerzés)</a:t>
            </a:r>
          </a:p>
          <a:p>
            <a:pPr marL="342900" indent="-342900">
              <a:buFont typeface="+mj-lt"/>
              <a:buAutoNum type="arabicParenR"/>
            </a:pPr>
            <a:endParaRPr lang="hu-HU" dirty="0"/>
          </a:p>
          <a:p>
            <a:pPr marL="342900" indent="-342900">
              <a:buFont typeface="+mj-lt"/>
              <a:buAutoNum type="arabicParenR"/>
            </a:pPr>
            <a:r>
              <a:rPr lang="hu-HU" dirty="0" smtClean="0"/>
              <a:t>Közlekedési szokások változása: megőrzi az egyéni közlekedés szabadságát, de könnyebben ötvözhető a közösségi közlekedési rendszerekkel (helyi és elővárosi közösségi közlekedési hálózat, kerékpározás)</a:t>
            </a:r>
          </a:p>
        </p:txBody>
      </p:sp>
    </p:spTree>
    <p:extLst>
      <p:ext uri="{BB962C8B-B14F-4D97-AF65-F5344CB8AC3E}">
        <p14:creationId xmlns:p14="http://schemas.microsoft.com/office/powerpoint/2010/main" val="796377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14</a:t>
            </a:fld>
            <a:endParaRPr lang="hu-HU"/>
          </a:p>
        </p:txBody>
      </p:sp>
      <p:sp>
        <p:nvSpPr>
          <p:cNvPr id="3" name="TextBox 2"/>
          <p:cNvSpPr txBox="1"/>
          <p:nvPr/>
        </p:nvSpPr>
        <p:spPr>
          <a:xfrm>
            <a:off x="1979712" y="5013176"/>
            <a:ext cx="547098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2800" b="1" dirty="0" smtClean="0"/>
              <a:t>Köszönöm megtisztelő figyelmüket!</a:t>
            </a:r>
          </a:p>
          <a:p>
            <a:pPr algn="ctr"/>
            <a:endParaRPr lang="hu-HU" dirty="0"/>
          </a:p>
          <a:p>
            <a:pPr algn="ctr"/>
            <a:r>
              <a:rPr lang="hu-HU" dirty="0" err="1">
                <a:hlinkClick r:id="rId2"/>
              </a:rPr>
              <a:t>b</a:t>
            </a:r>
            <a:r>
              <a:rPr lang="hu-HU" dirty="0" err="1" smtClean="0">
                <a:hlinkClick r:id="rId2"/>
              </a:rPr>
              <a:t>alazs.felsmann</a:t>
            </a:r>
            <a:r>
              <a:rPr lang="hu-HU" dirty="0" smtClean="0">
                <a:hlinkClick r:id="rId2"/>
              </a:rPr>
              <a:t>@</a:t>
            </a:r>
            <a:r>
              <a:rPr lang="hu-HU" dirty="0" err="1" smtClean="0">
                <a:hlinkClick r:id="rId2"/>
              </a:rPr>
              <a:t>uni-corvinus.hu</a:t>
            </a:r>
            <a:endParaRPr lang="hu-HU" dirty="0" smtClean="0"/>
          </a:p>
          <a:p>
            <a:pPr algn="ctr"/>
            <a:endParaRPr lang="hu-HU" dirty="0"/>
          </a:p>
        </p:txBody>
      </p:sp>
      <p:pic>
        <p:nvPicPr>
          <p:cNvPr id="9218" name="Picture 2" descr="http://tisztakriszta.hu/wp-content/uploads/2014/06/carsharing-log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42862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88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2</a:t>
            </a:fld>
            <a:endParaRPr lang="hu-HU"/>
          </a:p>
        </p:txBody>
      </p:sp>
      <p:pic>
        <p:nvPicPr>
          <p:cNvPr id="3" name="Picture 2" descr="http://www.thehindubusinessline.com/bline/2002/05/27/images/20020527002509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354" y="4097844"/>
            <a:ext cx="3343275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467544" y="620688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/>
              <a:t>A fenntarthatóság </a:t>
            </a:r>
            <a:r>
              <a:rPr lang="hu-HU" sz="2400" b="1" dirty="0" smtClean="0"/>
              <a:t>lehetséges értelmezései</a:t>
            </a:r>
            <a:endParaRPr lang="hu-HU" sz="2400" b="1" dirty="0"/>
          </a:p>
          <a:p>
            <a:r>
              <a:rPr lang="hu-HU" sz="2400" dirty="0"/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hu-HU" sz="2400" dirty="0"/>
              <a:t>Hagyományos értelmezés: fenntarthatóság = társadalmi, környezeti célok </a:t>
            </a:r>
            <a:r>
              <a:rPr lang="hu-HU" sz="2400" dirty="0" smtClean="0"/>
              <a:t>figyelembevétele</a:t>
            </a:r>
            <a:endParaRPr lang="hu-HU" sz="2400" dirty="0"/>
          </a:p>
          <a:p>
            <a:pPr marL="457200" lvl="0" indent="-457200">
              <a:buFont typeface="+mj-lt"/>
              <a:buAutoNum type="arabicPeriod"/>
            </a:pPr>
            <a:r>
              <a:rPr lang="hu-HU" sz="2400" dirty="0"/>
              <a:t>Fenntarthatóság gazdasági értelemben (ellátórendszerek finanszírozása</a:t>
            </a:r>
            <a:r>
              <a:rPr lang="hu-HU" sz="2400" dirty="0" smtClean="0"/>
              <a:t>)</a:t>
            </a:r>
            <a:endParaRPr lang="hu-HU" sz="2400" dirty="0"/>
          </a:p>
          <a:p>
            <a:pPr marL="457200" lvl="0" indent="-457200">
              <a:buFont typeface="+mj-lt"/>
              <a:buAutoNum type="arabicPeriod"/>
            </a:pPr>
            <a:r>
              <a:rPr lang="hu-HU" sz="2400" dirty="0"/>
              <a:t>Komplex, integrált értelmezés, amely szerint a fenntarthatóság a környezeti, társadalmi ÉS üzleti szempontok hosszú távú, együttes figyelembe vétele</a:t>
            </a:r>
          </a:p>
        </p:txBody>
      </p:sp>
    </p:spTree>
    <p:extLst>
      <p:ext uri="{BB962C8B-B14F-4D97-AF65-F5344CB8AC3E}">
        <p14:creationId xmlns:p14="http://schemas.microsoft.com/office/powerpoint/2010/main" val="16952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3</a:t>
            </a:fld>
            <a:endParaRPr lang="hu-H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460432" cy="423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552058" y="404664"/>
            <a:ext cx="8064896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Az NKS fenntarthatóság-fogalomhasználata a hagyományos értelmezést követi:</a:t>
            </a:r>
            <a:endParaRPr lang="en-US" sz="2400" b="1" dirty="0"/>
          </a:p>
        </p:txBody>
      </p:sp>
      <p:sp>
        <p:nvSpPr>
          <p:cNvPr id="5" name="Ellipszis 4"/>
          <p:cNvSpPr/>
          <p:nvPr/>
        </p:nvSpPr>
        <p:spPr>
          <a:xfrm>
            <a:off x="1619672" y="2035949"/>
            <a:ext cx="6552728" cy="136815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lipszis 5"/>
          <p:cNvSpPr/>
          <p:nvPr/>
        </p:nvSpPr>
        <p:spPr>
          <a:xfrm>
            <a:off x="530172" y="2060848"/>
            <a:ext cx="1304528" cy="136815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4</a:t>
            </a:fld>
            <a:endParaRPr lang="hu-H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7944941" cy="561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83569" y="18864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Egy komplex üzleti szempontú megközelítés: a fenntartható Üzleti Tanács (BCSD Hungary) ajánlása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188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5</a:t>
            </a:fld>
            <a:endParaRPr lang="hu-HU"/>
          </a:p>
        </p:txBody>
      </p:sp>
      <p:sp>
        <p:nvSpPr>
          <p:cNvPr id="3" name="Téglalap 2"/>
          <p:cNvSpPr/>
          <p:nvPr/>
        </p:nvSpPr>
        <p:spPr>
          <a:xfrm>
            <a:off x="1680920" y="5692606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Forrás: </a:t>
            </a:r>
            <a:r>
              <a:rPr lang="en-GB" dirty="0" smtClean="0"/>
              <a:t>Hannon</a:t>
            </a:r>
            <a:r>
              <a:rPr lang="en-GB" dirty="0"/>
              <a:t>, </a:t>
            </a:r>
            <a:r>
              <a:rPr lang="en-GB" dirty="0" err="1"/>
              <a:t>Foxon</a:t>
            </a:r>
            <a:r>
              <a:rPr lang="en-GB" dirty="0"/>
              <a:t> and </a:t>
            </a:r>
            <a:r>
              <a:rPr lang="en-GB" dirty="0" smtClean="0"/>
              <a:t>Gale</a:t>
            </a:r>
            <a:r>
              <a:rPr lang="hu-HU" dirty="0" smtClean="0"/>
              <a:t> (</a:t>
            </a:r>
            <a:r>
              <a:rPr lang="en-GB" dirty="0" smtClean="0"/>
              <a:t>2013</a:t>
            </a:r>
            <a:r>
              <a:rPr lang="hu-HU" dirty="0" smtClean="0"/>
              <a:t>)</a:t>
            </a:r>
            <a:endParaRPr lang="en-US" dirty="0"/>
          </a:p>
        </p:txBody>
      </p:sp>
      <p:pic>
        <p:nvPicPr>
          <p:cNvPr id="4" name="Kép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628800"/>
            <a:ext cx="6294124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zövegdoboz 4"/>
          <p:cNvSpPr txBox="1"/>
          <p:nvPr/>
        </p:nvSpPr>
        <p:spPr>
          <a:xfrm>
            <a:off x="755577" y="40466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Az üzleti modellek és a társadalmi-technológiai rendszerek közötti </a:t>
            </a:r>
            <a:r>
              <a:rPr lang="hu-HU" sz="2400" b="1" dirty="0" err="1" smtClean="0"/>
              <a:t>koevolúciós</a:t>
            </a:r>
            <a:r>
              <a:rPr lang="hu-HU" sz="2400" b="1" dirty="0" smtClean="0"/>
              <a:t> kapcsolatrendszer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245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6</a:t>
            </a:fld>
            <a:endParaRPr lang="hu-H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8" y="1500166"/>
            <a:ext cx="7217760" cy="401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83569" y="18864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 jelenlegi közlekedési rendszerek legfontosabb </a:t>
            </a:r>
            <a:r>
              <a:rPr lang="hu-HU" sz="2400" b="1" dirty="0" err="1" smtClean="0"/>
              <a:t>externális</a:t>
            </a:r>
            <a:r>
              <a:rPr lang="hu-HU" sz="2400" b="1" dirty="0" smtClean="0"/>
              <a:t> költségei az EU-n belül</a:t>
            </a:r>
            <a:endParaRPr lang="en-US" sz="2400" b="1" dirty="0"/>
          </a:p>
        </p:txBody>
      </p:sp>
      <p:sp>
        <p:nvSpPr>
          <p:cNvPr id="3" name="Szövegdoboz 2"/>
          <p:cNvSpPr txBox="1"/>
          <p:nvPr/>
        </p:nvSpPr>
        <p:spPr>
          <a:xfrm>
            <a:off x="683569" y="5692606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Forrás: EC, DG MOVE,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36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7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118171" y="1472068"/>
            <a:ext cx="663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Egy illusztráció – az elektromos autók elterjesztése</a:t>
            </a:r>
            <a:endParaRPr lang="en-US" sz="2400" b="1" dirty="0"/>
          </a:p>
        </p:txBody>
      </p:sp>
      <p:sp>
        <p:nvSpPr>
          <p:cNvPr id="4" name="AutoShape 2" descr="data:image/jpeg;base64,/9j/4AAQSkZJRgABAQAAAQABAAD/2wCEAAkGBxQTEhUUEhQWFBQUFBUXFxUVGBUVFRUWFRgWFxQUGBUYHCggGBomHBUWITEhJSkrLi4uFx8zODMsNygtLisBCgoKDg0OFxAQGiwdHxwsLCwsLCwsLCwsLCwsLC0sLCwsLCwsLCwsLCw3LCwsLSwsLCwsLCwsLCwsLCwsLCwsLP/AABEIALMBGQMBIgACEQEDEQH/xAAcAAACAgMBAQAAAAAAAAAAAAAABgUHAgMEAQj/xABREAACAQICBgYDCQ0FBwUBAAABAgMAEQQhBQYSMUFRBxMiYXGRgaHBFDIzQlJTscLRFyMkQ1RicnOCkqKy0mOTs+HwFRY1RIO002R1pMPxCP/EABkBAQEBAQEBAAAAAAAAAAAAAAABAgMFBP/EACoRAQADAAEDAgUDBQAAAAAAAAABAhEDEiExBFEFExRBYSOhsSIyM4Hw/9oADAMBAAIRAxEAPwC8aKKKgKKKKAoorVLiUX3zKviQKDbRXE2loBvlj/eFc/8At+I32D1ljYlbWB329dNXErRUYNMr8hvV9teHS/JD6TTTEpRUO2ln4KB4kmtR0tLwVfXU0xO0UunHYltxQeC3I865Ti8T88P3Y/6aphsopTGMxXzwP7Mf2V6NJYofGjPio9jChhropXXTeJG9Yj4Bh9Y1ui1hk+ND6Va/qK+2hhioqD/3mQe+jlHoU28mv6q6YdYMO34wL+mGj/mAoiTorGOQMLqQQeINx5isqAooooCiiigK5dJ4vqoy283AHiTYV1VE6z/Aftp9NCCFhOkLG4lpPcmGUxIRaSWRYwwJIVgCu4lTxNbzrJpY/isIPGYH6DUH0YfAyDvUeFpJBTjibBTnwqxDSE/3o0rx/wBnjxnt9aunD6y6TJA2cCxO4LiLknu30paQI2zbnXfq38PF+mPbWpr2Q16k69vi5pIJohHLE2yQrBlPaKGxsLEMO8G9PlUl0af8Uxf61/8AHNXbWZJFFFFRBRRRQFFFaMbi1iQu5sqj/QHfQGNxKxozudlQN/2d9UDp/TThmEV3IJJJ2n472HxfOpXW/WmTGSFEYpCmRt9A7+//AEYG1gFjsvoY5cTYDPcambLXhCSayTkEXA8Bn53p86HOtkbEliStorsxZu1d7AX7r+qkjTkEYlRYVO0Y02xm21I28qN9jcZd9Xlqfoj3LhI4mAD2u9gB2jmQSPfEZC55VcwSQwvNvIW9prMYUcyfIfQKymmCi7bt3MknIAAZknlSbrTrtHhyUzeUb4Y22Qn66Ybj+amY4kg3qBukMSmzEA8FuSx8F3n0CsWmQZ9Wbc2URgf3hU1SmkNdsY9wriBWv2cOOr8398T33qBmcubyM0jc3ZnPmxoPoDGaw4SPL3RhgfzpkX1AE1Hya74Mb8TB+y0r/wAsdUHWotVTV9Pr/gvyqP0RYg/VFYfdBwf5TH/c4n7KofaoDVF19H6L04uIQyYd4pVVgpP31LHIn3y8mBrDHadiifq5mwyPYHZebZNjuPajFJnQzLtQYuMbwyH+8RlH8lcvTHhvvmHnUZSRMhO/3jBl9NpT5UFgQ6Shk94qP+qlgb6HB9VbZEh+Mki95RyP3rEeuvm+V8twrpwemZ4vgppY7fIkdR5A0F/ro2J79TLsnnE5VvSUP00D3fD8HImIUfFmHa9Ei2JPiKpzDa/YwWDuk45Txo/8Vg3rpl0Z0lW+FhdPzoJCw8BDNtKPQRTRYOH16iVhHjI3wkm7tjajJ/NkXI00YfEJIoZGV1O5lIIPpFIOA1zwuIGyZInvkY5h1D57lAe8bnwYVtOho0bawkr4KVviH4KQ8tgnYf8AYJq9kw/UUknXCfCkLpDDnZvb3RB2oz3lTmv08hTbo/HxzoJIXDo25l+g8j3GiOmonWj4A/pp/MKlqitZgTh2t8pP51osKd6Pcbsx40Wzisb89qSU+w1tx+mWa+dduhNT9IYWTEGNcJLHOcxK8o7IZitwsZse0bi5qRbQWP8AyPRfpOI/8dbrOLhM64k1N6st+EQ/pj21MpoLH/keiv8A5B+pW+HRWkEIZcNoxWBuCBPl4dm9WbRhhe6Nf+KYv9a3+Oau2qx1J1TnwuJknnaMmZwbR7RAJcux7QFszkM6s6sT5SRRRRUQUUUUBVRdJ+tBY9VGcr7ItxO5m9gqd1715OFlOHKFAyX603zuM9nLO1wKqDH40S4gMDdVW4PoJ+kipLUJjR+j+yo3A3tzYjebcr1muMEYLEDZHxrA5DdbcRcn1il6SS6kl7gG+yd3ovTPqRqk2MKyzBlwqm4BuDMw4DknC/oGdyN17JPdK9G+rjTSnH4hcixMKnid3WeC7h3i/AXtCsI0AAAAAAAAGQAGQAHAVo0i5EbWNmayKeTOQinzYViZ1SX0ga1dQgEZtLLtCMj8XEOy84/Oc3VT8m5HEGqIjcc8z38akNfNJCTHTW97G3UoOCrD2AB3XUn01Bpi7ZUR1TcPGtgGVcbYi9s75863DEjlQar1pNbGasL3qoxNAr21e2oqzOhGS0mKXmkR/dZx9ep/pSwe3o4NxglXPmBtReslaVOhqS2MkXg2Gc+lZIreomrI1lwvWYLFR2vZJCBzYATKP3rVJV88uKx2KzkWtdEe7HfXq3G42rGvBQdkc18jY1KaL1ixGGyhlIQ5GJ+3ERy2GuBfmM++oVRZl8a2Yggi9BZugekeM9jEKYCRY2Bmwzc7xk7cY4AKWXmKk4JcOJ74HEphZzYhA23hJ9oAgK27uta4sezxql1cjLeORqT0LGXZo1UuWAIUDaJtfayG/K1BfmH12WNhHjomw0hyDe/hfvVxuHju41Ea5a43xMeDwpD2tLiHWzBEyKLfdmzRkn85B8Y2rzAa3z4YnD4uP3Th+MUwIdQNxViLrzz3cLV1aj4J+olxEc0Z6xwuIg+OqK/3oi9zbbJPDI7zVkWXgdKnZAKjxuRXUdKHl6/8qg8Gd1dE+akbrgi/I8DWW3fDp5WNhYkeP2VvXSR+SPOkfQGipopC0pGzc2s179/cKaoz7forHHabR/VGN8la1nKzrLS80k8TxxkRtIpRWG0NlnGyrbQNxYkZjOvOjrWl8Qr4bFXXG4U7MqtYFwDYSZZE7r2yzVhkwr3C/CR/rE/mFQuvie4tK4DHpkJn9zz8AwNlVjzsjMf+inKusOUrMooooyKKKKCt+ks9bKsaqGKLne2ROfHuIquMboKUSXSLrS42QF3LbizZAXy48DVga/N1OKJa9pQGXj71VUj0bPrqO0LiwzCx41ltzatdHt2EuM2bb1w6ElO7bb43gPPhVlRqAAAAABYAZAAbgBwFcmFOVda1dRnUZrJte522WKMGjIYAEgiRSDY94qTrnx8O3G6jeVNvEZr6wKzfemc8iq5tVo2YszXZiSSVFySbk7+db9F6hwzPsFwMib9WDu/aqU2q69BySiddgK4sRYvsHceGye6vI4PU8s8lYm33cYtOoTTPRxDDs2kvtbWfV2ta3KTvrgj1Kg4yeUQ/8lWFrI0zRqZFChWtYSbe8ctkcudLm3Xb1XqeXj5JiJ7NWtMShG1Lg4S+cbD6GNcUmpgB7JjPftSj1bNNG1Xoavn+v5fwz1yT31Obhb0N9orQ+qMg3K370f208bVeg1Y+Icv4OuS9qZhHwWJ6545GXq2QhFDN2tkg5G29afItbMOS4dZlVrX2on4jZIyB4LUPsm17G26/C/K9YXz9B9n+ddI+IX+8L8yVWzYN1yOYGVzxtle1aTh2+SfKraMo3EnuG+/rrRJFG29UP6SA+ytx8R96/ufM/CqTFzHqrW0XiDVpvouE/ik9A2f5bVzvq/AdylfBm9t63HxDj+8SvzIVoDnnvG7vryQn3vnVgzapxHczftBGH0CuGbUzk6nxVl+gmutfW8M/deuCY2KAFrXI4nL/APasHoRKmfEsQLrFGAeQZm2rfuLSvpXVJ4kZzYgfJfmbDJlvvIqAhEkZ2l2lPMXB8xX0U5K3jazqxMLs6WOq9xOxRS4KBGt2l2nXaseWztZVWmrw2cTHYkG5BtlcWOR5528qiMTpGeRAskkjrfIM7ML87E1K6Cn+/wAYI+Pv899bjwqR1/0zOmIjijlaJOqRuwzR3ZmcEsykG1lHrpWGm8STb3TNv4zS29PaqZ6SR+FpfccPHuz/ABk3ClMUWUth9K4tzspNiGPISTMfQA1dM2MxyLtPJikUcWedRvAtcnfnWGpbkY2EKxUM6qxGV0ZgGBtwp66Q22tHgrKJAuIZGCDZRQhAEZAJBKtx791Ay9H2PefDYaSVtpzLsljvOxMVBPM2AzqR6cMF1mi2fjDNE4tvG0epJ8pSfRUJ0Vn8Cwv65/8AuGp918whl0djEAuThpSo5sqFl9YFIJSGgccJ8NBMPxsMcn76BvbXdSh0S4zrdE4U/JV4/RFI6L6lHnTfVZFFFFBW3S3FdoGG9Ve5G+xtn4fbSZqxiA72XeCLjPvtvpk6RNKpJKysLqB1YN7XNztZ+mtepuiSLuwza1vDf66y0acCDYVIIte4eECugCghdKTussUaC+0szEC4J6sJZQQd5JtUZo7SUpxMKMrqsyztsyE7SdVs8jYjtjnXXrjpWLDdVJIxGUqrYEkkhMrceBzyypW6PtLibEQRtIZZYsPidp2XYvtyxkGwNvehB6KKk9YMF1cpI9692Hj8YeZv4EVwRSFSGG8EEeINxT5pTALNGUOR3qfktwP+udIGIjZGKOLMpsR/rhXker4JpfqjxP8ALjaMnT5Iq4iHLdIuXceHkR6qSJYirFWFiDYjvqV1a0sEPVubKx7JPBuXgfp8aldN6J63tplIPQGHLx767ctPqOOL1/ujzCzHVGlK1FqydCpIYEEbwciKxrzJ7Ob0KeF6a9F6AVQGl7TfJPvV7rcT6qhdXY9qdb/Fu3kMvXanW9el6HgraJvaN9nSlfu49KYIyRFBYEZrlkCN3hxHpqLg0EqANM4OeeZVRkeO8+qmC9KGs6MJsyWVs1B3DgQB4/SK+j1NaV/Umuz4atEeXDpfqmdgiq0eWRO0L23i+YrhTCxA3EbDwd7eV7VKxaElKlgmyMzY2UniTbn41Gk15XJFonc6d/05S2GUAZA+qvPdA7/Ktd6K5YjMYgf6BrJZwa1UUyBq0rD1sTICATbfuyIPsqBwurbFvvjALx2cyfDlTHRXanNelZrU0v6xQr7owEQACCRjbhZTEbW43sac4ND4Y4aSTqYxJExKuq7JHvSD2bXzLDOkvSj30hhV+Srt5iQ/UFPGBzw+JB4KrDx7X2V9vp7TFqR71n+ZdK+YVb0lL+FRn/06DykmPtpX9zts7Vuze1+F99qbekdfwiL9R9d/tqCcj3OBcbXWE2vnbZ32r0XRyaOnaKRXU2ZTcHkRUxpPTUrYdoWI2HfrCNhUu5YFm7IzJNr1BAZ+mu/SY7KeB9lVFudFR/AsL+uf/uHq2MTFtIyncykeYtVUdFg/A8L+ub/uHq26QSrvoHlvopBxSWQHxOy/1qsSq06DlCQY2Hd1WPlFuNgkaD/DPkasuqgrj0vjOpgllPxEZvSBl667KhddEJwOIA+ab1Z0FY6I0oJWKFe1vubG9O2jo7AVXGqA++m/yfbn7Ks3B7hWYbdqmvS1RGsGnocHCZZmsNyqM2duCqOJ9Q41UGnekXF4hiIyYY+CRk7ZH50gF7+FhRD30s4B5YIpEIAhclxezbMmyt152YDLk1+FL/RJgHONlm/FRwlCTvLyspAHOwjYnxHOkSMuzhnBJ4sxudx551t93yQuWjeSPP3yMy+ZU0H0qDURrBocTrtLlKoyPyh8k+w1XGqvSZIhCYv74m7rVHbXvZRk48AD41bGGxCuqujBlYAhgbgg5gg8RWbVi0ZJMKylBUlWBBBsQd4PKp7Q2sZQBJbso3NvZe48x6/Gp3T2glxAuLLKBk3A9zfbwpAxuHeJykilWHPj3g8R3151uO/Bba+P+8ufeFhyRw4hb9lxwYHMd1xmPCo6bVpT7yQjuYBvWLUlQ4plN1YqeYJB9VScOss6/HDfpKp9YF63PNx3/wAle67E+TnojR4hUi4LE3LWtfkPCu+9JOF1tkB++KrLyXskd986l8DrPFI2y14+Ra1j6eFfTxc3FkVr2aiYT960Y2UIOsK7WxtHIDatsm9r+HqrJZARcHLnwqL0jp2GPInbI3qtjwIsTuG+u17REd5xZQ+kNYXkBVewpysMyR3t9lRIaudpBc2yFzYb7DgL8a86yvDvNrztp1xnZdV6L1zdZXvWVz6Ux03rytIkr3rKnSmNte1p6yvOtpkriAWTb0oR81FbzUH/AO2rA0Wv4Lij+aw/dQt9YVXujc9I4lvkoq+axf0mrJ0fHbASfnRzN/CwHqUV6fDX9Wv4rDdfJY03qsmMEbbZjdARtABgVOditxx3G/E1Et0aj8pP90P66csEeyK7Scq9CHVV2ldRhChfrydlS1urAvbh7+jQ2ra4sletKbC3yTauCbHeRbh5076ew+3G6XttKwvvtlvtUH0axl0afcD972eO5H2r+m1u6hhy0JoxIIooEvsoVFzvJLXLG3Ekk5c6eNH4ra7De/UfvD5X2/50jaT0iMPC07AsIrOVFrkKRcC/G1MOD0ijJHPGdpCocEfGRhn6uHMUJLfRVdMdpiEi2zjOsHhK89vUq+dWTVa6oyBNYdKRfORwyjvCpESfOerKqsCteIhDqyMLqylSO4ixrMml/H68YCEkPio7jeFJc/wg0FW+4WwmNaJuDWByF1OanPuqwBilRC7nZVFLMTuCqLk+QpL1+1qwGJKSYeRuuQgX2GVWXeLkjeD9NQ+uWtitg1hQ9uVgHHJFzI9J2R4XrLZX1n02+PxDStdY1usa/JS+QA+Ud5P2CuLDAsQkSbTHgPWSfaa02JIRBmSABzJOQ86fsPq6YoQsWyz/AI1WyWa+9Nvels9kj07yaqFiPButi8keW+NSS3hcDZ9fCtcsTHaaNCyrYvbMgHjztlU3JqSybUyN2QhYJIbOo2blG2VIY8AQRWWpEBcvNewDGPZzvfZV9q/LMUChJErC6ZHluv8A50+dEWsbLIcJIx2X2mizPZcXZ08CLt4qedQ+uGiREwmjFlc2dRuDbwwHAGx9PjS7hsYYZ4pl+I6vl+aQWHpH0mg+lh4nzrRjtHxzLsyrtDgbkMp5g8KyjkuARWwNWe0hH0rqZKtzA3WL8k2Vx6NzejypaxEUkZ2XVlPJgVPkat7aryWzCzAMOTAMPI1wt6es+OzM1U91pr3rjVnT6Cwr74E/Z2k/kIrjl1Rwp3CRf0X/AKga4z6WfwnSr7rzXvunLd/rh7fKnh9SoOEko8dg/QorTJqPGfezsPGMNz5MKn01jpkmjE91ZDE91NTajcpx6YyPrGtLajycJo/SHHsNY+nt7J0yXBivGslxQqcbUmfg8J/af2pWttTcRw6s+Dj21J9Pb2OmUSMSOdZe6BzrvbVHFD8Wp8JI/wCqsDqtivmj6GQ/Q1Zngt7SmS5BOOdAl766l1axPzLer7ayTVnFE/AsO8lQPWanyLe0mFrVdWkxGKK73lCL6NoeVrVbOLVY8M67lSFlz5BCBSD0O6ODwSYlt5mZVHgkZLebEeg1PdIOK2MIQCQZJoU3ncZFZhv4qpHpr0aU6ZmffP2dIhswbAKLm3prq61flDzFVRrTp2ePESRRybCoVFwFLNtIrG5IPyrZcqh/94cV8+/kv2V2a1a+nsUixyttDsxSHfxCG1cvR0yjBJcgFnkNr23NsDj+ZVWy6YncEPKxDCxB2cwd4yFZYfTeIjAVJWVRuAC2Fzc7xzNE1ceutjgMRbP72fZUb0PaVL4aWBjfqXBXuSW5t+8rn9qlvRel5Z9H4szMCYxGAQApYOwHaAyuCOA4109D2U2JHDYT+Zre2oG/AydXrHBffiNGqPEgMT45Yf1VatVRp6Pq9M6Fk4vFJGTzAVgP8f11a9aSVO9Mut0qv7ii2o12QZW3GQMAQqn5PPmaqS9fTuuOqcOPi2JBZ1+DkHvkPtXur5r0zo2TDTPDKuy6Eg9/IjuNQc21Wl1zB8L16TWJagmNWgPdURbcCzfuqx9gpqwOtCy4jqHRkBJC522iODcRe3CknRuJKOrjMowa3MDePSLj01Oac0QzbOLwoLrZWIW5YbOQe3LIBuRGeRop4mmBVopEQqfeWYiwswt42Pr7r0pam44RYecs4j6tkYsVL5mMIOwGBNyu69M+BaKZpFfJo3ChiOwWsrNmDdcyOFsqr19ESviZsOm5ZWLm/YVUZgrsRvFny57WVBL4/SInw8x2pWFlId9hFJEiiyxIOzmd5JOVKcwuo8TTJrAVgiGHTedktfeFW5UMODMxL24ZUsu/CgurC684JIkDYhbhFBADsQQouLBedYjpDwhvsSO1uSOP5gKpS9eq9t1TDVzPr9FwWU+hR9LVGydJ8PBJf4f6qrBsW5Fto2rTemGrQPShH83L5r9tYnpPX5uTzX7arG9G1TDVmnpQHzcnmtYnpS/s5PNKrTao2qYassdKX9nJ/BXv3Uv7N/4KrLarJJSN1MNWb91E8YpPJPtrL7qfOJ/JPtqsziW5+WVay5O80w1aI6VV+afyX+qsh0qr80/kv9VVXevL0w1bUXSpHfOJ/Jf6qwxPSnGUcLG4YowFwtrkG1+1zqqL1ixphqxtRNdcPhMHHBJtBlLkkKSDtOSMx+batPSDrVBiYYlhbaKzCQ5MLBUcZ3A4sPKkEqRa4tfd3isH3HwNMNTeuSWxkveVPmi1C1Pa7H8KJ5xxn+GoA1UeigV4te0DZq1AzYDG7IJLNh1AG8kyLTv0O6ozq80mJjkiQhRsuNkyEEnK+eyL7+8Vx9COz2tpdoHEILAXzCXU+ANjfhV50Fa9LChMXoeQZFMciZfJeSEsPJLVZNVx0wfC6K/9yh/mX/KrIqoKRekLo8TSDCWN+qnVdm5F0cDcGtmCOdPVFB87t0S6R29nYjK39/1i7Nudt/qpZ1m1bnwUpjnQjdZ7dhweKtuNfV1ap4FcbLqrLyYBh5Gi6+P0a1TmgNYXw57NihNyjX2Sd1xbNWtxHpBr6Hxmouj5c3wkN+arsH+G1RkvRXow/wDLkfoySD61TDVaw61wm56vZLWJAaHfYDjsXOW8i9LkmnXixU00BKCZNnKzW+DuRY2vdO/fV0fcl0Z81J/eyfbSr0gagQYOOLE4aIyQwyD3RCzO23GT74Ne6jeDy2geBpi6qqCN55QiXeSRrKMyWY9/EmpHEak6QRrNhJr9yFh5rcV9A6maN0cYkxGAhiUOMnC/fFO5kYm5VhuIpnpiPliPUfSDbsHP6Ut9NdMfR1pM/wDKOPExj6Wr6eoqo+a06LdJn/lwPGSMfWrenRJpM/iox4yrX0bRQfO69D+kj8WEf9X7FrcvQ1pDi0A/bb+ivoKigoJOhbHcZIB+05+rW5ehLF8cRAP7w+yr3opgo5Og/EccVCPBHPtFb06DZOOMT0RH+qrqopgpyPoNHxsYfRF9rV0J0HRccXJ6I0Htq26KCq4+hDC8cTOfRGPq10p0K4HjLiD+0g+rVl0r6766w6PRQwMuIlyhw6ZvISbC9gdlb5XsSdwBOVAn6f6PNDYGLrcVLKi7heTtOfkqirdj4VA6ndHkWPnacwT4fR4W0Syv9/xDG/3w/JTjlvstic6c9VNTJZ5RpDTFpcSfgoDnDhV3gBLkF+PG2+5bOrDoFHR3Rto+JWXqesDcJWaS36IJsviK48X0S6Nc3Ebxn+zkceo3p6opg+WekOAR4woL2WNVz39l5Fz7+zSyadOluK2kHPPbHlLIfrUlVFe16DXlAoLl6AhlL+tb/Dj+2rnqnugGP73IebyH+GBfYauGrBKuOk0GTSOhoRxxTSn/AKLQN9G3VjVXuPX3RrJh1+LgsG8v7cu1GQfQ8ZHhVh0QUUUUBRRRQFFFFAVjIgYEMAQQQQcwQciCOIrKigrXF6jYvBSviNDzBQ5u+El+DbkAdxtuF9kgZbdsqyHSFjouziNEz7YyvFtsp7xaMjyY+NWRRQV1/vVpfE9nC6N9zgn4TFMchz2GCHy2q6I9F6eIG1jsIh5LAX9ZA+in2igRH0bp4e9xuCc8ngdR5rc1pfTGncNnPgsNjE4+5JHSQDnsyX2vACrAotQJOg+lHBTv1UxfBz7jFilMZB5bZ7PhcgnlTsDUXp7V3DYxNjFQpKM7Fh2lvxVx2kPgRScNWMfoztaLmOKw4NzgcS2ajlBN8XkFOXE7RoLGopY1V13w+NJi7UGKT4TCzjYmQjfYH3w7xwIuBTPQFFFFAUUUp66a7R4LZhjU4jGy5Q4aPNiTuZ7e9T1mxtuJAbtetcI9HwgkdZiJTswQLctI5sBkM9kEi57wBmRUPqFqdIkraQ0iesx82YBsVwyEW6tBuDWyJG4ZDexbZqZqXIsxx+kXE2PkGW4x4Zc7JGN1wDa43XNt5LPVAUUUUBSDp/pawOHkaNRLiGRirGJV2AymxG27LteK3GVN2sGkRh8LPOfxMMkluJKKSAL8SRavktQbZm54nmedAzdI2lExUseIjVlWYSEK1toWKgg2JG+9KFTGks8Lhz8lpl/eYH2VD1Fl7RXlFEWp0da1x6OwaySxvIJZJVAj2bggjM7TDLs1YurvSbgsU/V3eByGIEwVQdkEmzqzLuBNiQcqorEG2Bwi82xDfx5eo1GX7wOZO4X4nu4nuFGl89FQOJlx+kmBHuufYiv8zANlD3HMKe+KrDrg0DopMLh4sPH72JAoPFj8Zz3sxLHvJrvqsiiiigKKKKAooooCiiigKKKKDyvaKKAooooCiiiggtaNUsNjlAnSzrnHMnYmiIzDJJvGdjY3GW6lXrtM6NyZBpbCi1mU7GLRfzhY9YfMnmKseigQ8J0taOJ2Z2lwkvxosRFIrKe8qCB51uxfSxopMhiesY7lijlck8ACFtf0034rBxyC0kaSDk6qw8iK14XRkMeccUcf6CKv0CgQ307pXSPZwWHbR8B34rFgdcV49XBz78x3imHVDUnD4C7rtTYh79ZiZjtTOTv7R96vcOQuSc6ZqKAooooCiiigQ+mrSHVaMdQbGeWOIefWOPSsTD0187mri/8A6DxTfgcXxD18h72Xq1XyDv51TbVJVumxd4RHb3sha/cQQRauKs2rCgK9tXlFES02MLRRKRsiJSBfe20bk2rlVwd9+Pr31hDFzzreBUafVGqmO6/BYabjJh4mP6RQbQ871K0mdEEzNoqDa+KZlB5qssgXyGX7NOdaZFFFFAUUUUBRRRQFFFFAUUUUBRRRQFFFFAUUUUBRRRQFFFFAUUUUBRRRQFFFFBxaW0RBiU6vERJKl77LgMARuYcjmcxzqD+51oz8ji/i+2iigPuc6M/IovJvtrz7nGi/yKHyP20UVQfc30X+RQ+R+2gdHGi/yKHyP20UUGY6PdG/kcX8X2179z7Rv5HF/F9F86KKBighVFCIoRVACqoCqoGQAAyA7q2UUV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hQWFBQUFBUXFxUVGBUVFRUWFRgWFxQUGBUYHCggGBomHBUWITEhJSkrLi4uFx8zODMsNygtLisBCgoKDg0OFxAQGiwdHxwsLCwsLCwsLCwsLCwsLC0sLCwsLCwsLCwsLCw3LCwsLSwsLCwsLCwsLCwsLCwsLCwsLP/AABEIALMBGQMBIgACEQEDEQH/xAAcAAACAgMBAQAAAAAAAAAAAAAABgUHAgMEAQj/xABREAACAQICBgYDCQ0FBwUBAAABAgMAEQQhBQYSMUFRBxMiYXGRgaHBFDIzQlJTscLRFyMkQ1RicnOCkqKy0mOTs+HwFRY1RIO002R1pMPxCP/EABkBAQEBAQEBAAAAAAAAAAAAAAABAgMFBP/EACoRAQADAAEDAgUDBQAAAAAAAAABAhEDEiExBFEFExRBYSOhsSIyM4Hw/9oADAMBAAIRAxEAPwC8aKKKgKKKKAoorVLiUX3zKviQKDbRXE2loBvlj/eFc/8At+I32D1ljYlbWB329dNXErRUYNMr8hvV9teHS/JD6TTTEpRUO2ln4KB4kmtR0tLwVfXU0xO0UunHYltxQeC3I865Ti8T88P3Y/6aphsopTGMxXzwP7Mf2V6NJYofGjPio9jChhropXXTeJG9Yj4Bh9Y1ui1hk+ND6Va/qK+2hhioqD/3mQe+jlHoU28mv6q6YdYMO34wL+mGj/mAoiTorGOQMLqQQeINx5isqAooooCiiigK5dJ4vqoy283AHiTYV1VE6z/Aftp9NCCFhOkLG4lpPcmGUxIRaSWRYwwJIVgCu4lTxNbzrJpY/isIPGYH6DUH0YfAyDvUeFpJBTjibBTnwqxDSE/3o0rx/wBnjxnt9aunD6y6TJA2cCxO4LiLknu30paQI2zbnXfq38PF+mPbWpr2Q16k69vi5pIJohHLE2yQrBlPaKGxsLEMO8G9PlUl0af8Uxf61/8AHNXbWZJFFFFRBRRRQFFFaMbi1iQu5sqj/QHfQGNxKxozudlQN/2d9UDp/TThmEV3IJJJ2n472HxfOpXW/WmTGSFEYpCmRt9A7+//AEYG1gFjsvoY5cTYDPcambLXhCSayTkEXA8Bn53p86HOtkbEliStorsxZu1d7AX7r+qkjTkEYlRYVO0Y02xm21I28qN9jcZd9Xlqfoj3LhI4mAD2u9gB2jmQSPfEZC55VcwSQwvNvIW9prMYUcyfIfQKymmCi7bt3MknIAAZknlSbrTrtHhyUzeUb4Y22Qn66Ybj+amY4kg3qBukMSmzEA8FuSx8F3n0CsWmQZ9Wbc2URgf3hU1SmkNdsY9wriBWv2cOOr8398T33qBmcubyM0jc3ZnPmxoPoDGaw4SPL3RhgfzpkX1AE1Hya74Mb8TB+y0r/wAsdUHWotVTV9Pr/gvyqP0RYg/VFYfdBwf5TH/c4n7KofaoDVF19H6L04uIQyYd4pVVgpP31LHIn3y8mBrDHadiifq5mwyPYHZebZNjuPajFJnQzLtQYuMbwyH+8RlH8lcvTHhvvmHnUZSRMhO/3jBl9NpT5UFgQ6Shk94qP+qlgb6HB9VbZEh+Mki95RyP3rEeuvm+V8twrpwemZ4vgppY7fIkdR5A0F/ro2J79TLsnnE5VvSUP00D3fD8HImIUfFmHa9Ei2JPiKpzDa/YwWDuk45Txo/8Vg3rpl0Z0lW+FhdPzoJCw8BDNtKPQRTRYOH16iVhHjI3wkm7tjajJ/NkXI00YfEJIoZGV1O5lIIPpFIOA1zwuIGyZInvkY5h1D57lAe8bnwYVtOho0bawkr4KVviH4KQ8tgnYf8AYJq9kw/UUknXCfCkLpDDnZvb3RB2oz3lTmv08hTbo/HxzoJIXDo25l+g8j3GiOmonWj4A/pp/MKlqitZgTh2t8pP51osKd6Pcbsx40Wzisb89qSU+w1tx+mWa+dduhNT9IYWTEGNcJLHOcxK8o7IZitwsZse0bi5qRbQWP8AyPRfpOI/8dbrOLhM64k1N6st+EQ/pj21MpoLH/keiv8A5B+pW+HRWkEIZcNoxWBuCBPl4dm9WbRhhe6Nf+KYv9a3+Oau2qx1J1TnwuJknnaMmZwbR7RAJcux7QFszkM6s6sT5SRRRRUQUUUUBVRdJ+tBY9VGcr7ItxO5m9gqd1715OFlOHKFAyX603zuM9nLO1wKqDH40S4gMDdVW4PoJ+kipLUJjR+j+yo3A3tzYjebcr1muMEYLEDZHxrA5DdbcRcn1il6SS6kl7gG+yd3ovTPqRqk2MKyzBlwqm4BuDMw4DknC/oGdyN17JPdK9G+rjTSnH4hcixMKnid3WeC7h3i/AXtCsI0AAAAAAAAGQAGQAHAVo0i5EbWNmayKeTOQinzYViZ1SX0ga1dQgEZtLLtCMj8XEOy84/Oc3VT8m5HEGqIjcc8z38akNfNJCTHTW97G3UoOCrD2AB3XUn01Bpi7ZUR1TcPGtgGVcbYi9s75863DEjlQar1pNbGasL3qoxNAr21e2oqzOhGS0mKXmkR/dZx9ep/pSwe3o4NxglXPmBtReslaVOhqS2MkXg2Gc+lZIreomrI1lwvWYLFR2vZJCBzYATKP3rVJV88uKx2KzkWtdEe7HfXq3G42rGvBQdkc18jY1KaL1ixGGyhlIQ5GJ+3ERy2GuBfmM++oVRZl8a2Yggi9BZugekeM9jEKYCRY2Bmwzc7xk7cY4AKWXmKk4JcOJ74HEphZzYhA23hJ9oAgK27uta4sezxql1cjLeORqT0LGXZo1UuWAIUDaJtfayG/K1BfmH12WNhHjomw0hyDe/hfvVxuHju41Ea5a43xMeDwpD2tLiHWzBEyKLfdmzRkn85B8Y2rzAa3z4YnD4uP3Th+MUwIdQNxViLrzz3cLV1aj4J+olxEc0Z6xwuIg+OqK/3oi9zbbJPDI7zVkWXgdKnZAKjxuRXUdKHl6/8qg8Gd1dE+akbrgi/I8DWW3fDp5WNhYkeP2VvXSR+SPOkfQGipopC0pGzc2s179/cKaoz7forHHabR/VGN8la1nKzrLS80k8TxxkRtIpRWG0NlnGyrbQNxYkZjOvOjrWl8Qr4bFXXG4U7MqtYFwDYSZZE7r2yzVhkwr3C/CR/rE/mFQuvie4tK4DHpkJn9zz8AwNlVjzsjMf+inKusOUrMooooyKKKKCt+ks9bKsaqGKLne2ROfHuIquMboKUSXSLrS42QF3LbizZAXy48DVga/N1OKJa9pQGXj71VUj0bPrqO0LiwzCx41ltzatdHt2EuM2bb1w6ElO7bb43gPPhVlRqAAAAABYAZAAbgBwFcmFOVda1dRnUZrJte522WKMGjIYAEgiRSDY94qTrnx8O3G6jeVNvEZr6wKzfemc8iq5tVo2YszXZiSSVFySbk7+db9F6hwzPsFwMib9WDu/aqU2q69BySiddgK4sRYvsHceGye6vI4PU8s8lYm33cYtOoTTPRxDDs2kvtbWfV2ta3KTvrgj1Kg4yeUQ/8lWFrI0zRqZFChWtYSbe8ctkcudLm3Xb1XqeXj5JiJ7NWtMShG1Lg4S+cbD6GNcUmpgB7JjPftSj1bNNG1Xoavn+v5fwz1yT31Obhb0N9orQ+qMg3K370f208bVeg1Y+Icv4OuS9qZhHwWJ6545GXq2QhFDN2tkg5G29afItbMOS4dZlVrX2on4jZIyB4LUPsm17G26/C/K9YXz9B9n+ddI+IX+8L8yVWzYN1yOYGVzxtle1aTh2+SfKraMo3EnuG+/rrRJFG29UP6SA+ytx8R96/ufM/CqTFzHqrW0XiDVpvouE/ik9A2f5bVzvq/AdylfBm9t63HxDj+8SvzIVoDnnvG7vryQn3vnVgzapxHczftBGH0CuGbUzk6nxVl+gmutfW8M/deuCY2KAFrXI4nL/APasHoRKmfEsQLrFGAeQZm2rfuLSvpXVJ4kZzYgfJfmbDJlvvIqAhEkZ2l2lPMXB8xX0U5K3jazqxMLs6WOq9xOxRS4KBGt2l2nXaseWztZVWmrw2cTHYkG5BtlcWOR5528qiMTpGeRAskkjrfIM7ML87E1K6Cn+/wAYI+Pv899bjwqR1/0zOmIjijlaJOqRuwzR3ZmcEsykG1lHrpWGm8STb3TNv4zS29PaqZ6SR+FpfccPHuz/ABk3ClMUWUth9K4tzspNiGPISTMfQA1dM2MxyLtPJikUcWedRvAtcnfnWGpbkY2EKxUM6qxGV0ZgGBtwp66Q22tHgrKJAuIZGCDZRQhAEZAJBKtx791Ay9H2PefDYaSVtpzLsljvOxMVBPM2AzqR6cMF1mi2fjDNE4tvG0epJ8pSfRUJ0Vn8Cwv65/8AuGp918whl0djEAuThpSo5sqFl9YFIJSGgccJ8NBMPxsMcn76BvbXdSh0S4zrdE4U/JV4/RFI6L6lHnTfVZFFFFBW3S3FdoGG9Ve5G+xtn4fbSZqxiA72XeCLjPvtvpk6RNKpJKysLqB1YN7XNztZ+mtepuiSLuwza1vDf66y0acCDYVIIte4eECugCghdKTussUaC+0szEC4J6sJZQQd5JtUZo7SUpxMKMrqsyztsyE7SdVs8jYjtjnXXrjpWLDdVJIxGUqrYEkkhMrceBzyypW6PtLibEQRtIZZYsPidp2XYvtyxkGwNvehB6KKk9YMF1cpI9692Hj8YeZv4EVwRSFSGG8EEeINxT5pTALNGUOR3qfktwP+udIGIjZGKOLMpsR/rhXker4JpfqjxP8ALjaMnT5Iq4iHLdIuXceHkR6qSJYirFWFiDYjvqV1a0sEPVubKx7JPBuXgfp8aldN6J63tplIPQGHLx767ctPqOOL1/ujzCzHVGlK1FqydCpIYEEbwciKxrzJ7Ob0KeF6a9F6AVQGl7TfJPvV7rcT6qhdXY9qdb/Fu3kMvXanW9el6HgraJvaN9nSlfu49KYIyRFBYEZrlkCN3hxHpqLg0EqANM4OeeZVRkeO8+qmC9KGs6MJsyWVs1B3DgQB4/SK+j1NaV/Umuz4atEeXDpfqmdgiq0eWRO0L23i+YrhTCxA3EbDwd7eV7VKxaElKlgmyMzY2UniTbn41Gk15XJFonc6d/05S2GUAZA+qvPdA7/Ktd6K5YjMYgf6BrJZwa1UUyBq0rD1sTICATbfuyIPsqBwurbFvvjALx2cyfDlTHRXanNelZrU0v6xQr7owEQACCRjbhZTEbW43sac4ND4Y4aSTqYxJExKuq7JHvSD2bXzLDOkvSj30hhV+Srt5iQ/UFPGBzw+JB4KrDx7X2V9vp7TFqR71n+ZdK+YVb0lL+FRn/06DykmPtpX9zts7Vuze1+F99qbekdfwiL9R9d/tqCcj3OBcbXWE2vnbZ32r0XRyaOnaKRXU2ZTcHkRUxpPTUrYdoWI2HfrCNhUu5YFm7IzJNr1BAZ+mu/SY7KeB9lVFudFR/AsL+uf/uHq2MTFtIyncykeYtVUdFg/A8L+ub/uHq26QSrvoHlvopBxSWQHxOy/1qsSq06DlCQY2Hd1WPlFuNgkaD/DPkasuqgrj0vjOpgllPxEZvSBl667KhddEJwOIA+ab1Z0FY6I0oJWKFe1vubG9O2jo7AVXGqA++m/yfbn7Ks3B7hWYbdqmvS1RGsGnocHCZZmsNyqM2duCqOJ9Q41UGnekXF4hiIyYY+CRk7ZH50gF7+FhRD30s4B5YIpEIAhclxezbMmyt152YDLk1+FL/RJgHONlm/FRwlCTvLyspAHOwjYnxHOkSMuzhnBJ4sxudx551t93yQuWjeSPP3yMy+ZU0H0qDURrBocTrtLlKoyPyh8k+w1XGqvSZIhCYv74m7rVHbXvZRk48AD41bGGxCuqujBlYAhgbgg5gg8RWbVi0ZJMKylBUlWBBBsQd4PKp7Q2sZQBJbso3NvZe48x6/Gp3T2glxAuLLKBk3A9zfbwpAxuHeJykilWHPj3g8R3151uO/Bba+P+8ufeFhyRw4hb9lxwYHMd1xmPCo6bVpT7yQjuYBvWLUlQ4plN1YqeYJB9VScOss6/HDfpKp9YF63PNx3/wAle67E+TnojR4hUi4LE3LWtfkPCu+9JOF1tkB++KrLyXskd986l8DrPFI2y14+Ra1j6eFfTxc3FkVr2aiYT960Y2UIOsK7WxtHIDatsm9r+HqrJZARcHLnwqL0jp2GPInbI3qtjwIsTuG+u17REd5xZQ+kNYXkBVewpysMyR3t9lRIaudpBc2yFzYb7DgL8a86yvDvNrztp1xnZdV6L1zdZXvWVz6Ux03rytIkr3rKnSmNte1p6yvOtpkriAWTb0oR81FbzUH/AO2rA0Wv4Lij+aw/dQt9YVXujc9I4lvkoq+axf0mrJ0fHbASfnRzN/CwHqUV6fDX9Wv4rDdfJY03qsmMEbbZjdARtABgVOditxx3G/E1Et0aj8pP90P66csEeyK7Scq9CHVV2ldRhChfrydlS1urAvbh7+jQ2ra4sletKbC3yTauCbHeRbh5076ew+3G6XttKwvvtlvtUH0axl0afcD972eO5H2r+m1u6hhy0JoxIIooEvsoVFzvJLXLG3Ekk5c6eNH4ra7De/UfvD5X2/50jaT0iMPC07AsIrOVFrkKRcC/G1MOD0ijJHPGdpCocEfGRhn6uHMUJLfRVdMdpiEi2zjOsHhK89vUq+dWTVa6oyBNYdKRfORwyjvCpESfOerKqsCteIhDqyMLqylSO4ixrMml/H68YCEkPio7jeFJc/wg0FW+4WwmNaJuDWByF1OanPuqwBilRC7nZVFLMTuCqLk+QpL1+1qwGJKSYeRuuQgX2GVWXeLkjeD9NQ+uWtitg1hQ9uVgHHJFzI9J2R4XrLZX1n02+PxDStdY1usa/JS+QA+Ud5P2CuLDAsQkSbTHgPWSfaa02JIRBmSABzJOQ86fsPq6YoQsWyz/AI1WyWa+9Nvels9kj07yaqFiPButi8keW+NSS3hcDZ9fCtcsTHaaNCyrYvbMgHjztlU3JqSybUyN2QhYJIbOo2blG2VIY8AQRWWpEBcvNewDGPZzvfZV9q/LMUChJErC6ZHluv8A50+dEWsbLIcJIx2X2mizPZcXZ08CLt4qedQ+uGiREwmjFlc2dRuDbwwHAGx9PjS7hsYYZ4pl+I6vl+aQWHpH0mg+lh4nzrRjtHxzLsyrtDgbkMp5g8KyjkuARWwNWe0hH0rqZKtzA3WL8k2Vx6NzejypaxEUkZ2XVlPJgVPkat7aryWzCzAMOTAMPI1wt6es+OzM1U91pr3rjVnT6Cwr74E/Z2k/kIrjl1Rwp3CRf0X/AKga4z6WfwnSr7rzXvunLd/rh7fKnh9SoOEko8dg/QorTJqPGfezsPGMNz5MKn01jpkmjE91ZDE91NTajcpx6YyPrGtLajycJo/SHHsNY+nt7J0yXBivGslxQqcbUmfg8J/af2pWttTcRw6s+Dj21J9Pb2OmUSMSOdZe6BzrvbVHFD8Wp8JI/wCqsDqtivmj6GQ/Q1Zngt7SmS5BOOdAl766l1axPzLer7ayTVnFE/AsO8lQPWanyLe0mFrVdWkxGKK73lCL6NoeVrVbOLVY8M67lSFlz5BCBSD0O6ODwSYlt5mZVHgkZLebEeg1PdIOK2MIQCQZJoU3ncZFZhv4qpHpr0aU6ZmffP2dIhswbAKLm3prq61flDzFVRrTp2ePESRRybCoVFwFLNtIrG5IPyrZcqh/94cV8+/kv2V2a1a+nsUixyttDsxSHfxCG1cvR0yjBJcgFnkNr23NsDj+ZVWy6YncEPKxDCxB2cwd4yFZYfTeIjAVJWVRuAC2Fzc7xzNE1ceutjgMRbP72fZUb0PaVL4aWBjfqXBXuSW5t+8rn9qlvRel5Z9H4szMCYxGAQApYOwHaAyuCOA4109D2U2JHDYT+Zre2oG/AydXrHBffiNGqPEgMT45Yf1VatVRp6Pq9M6Fk4vFJGTzAVgP8f11a9aSVO9Mut0qv7ii2o12QZW3GQMAQqn5PPmaqS9fTuuOqcOPi2JBZ1+DkHvkPtXur5r0zo2TDTPDKuy6Eg9/IjuNQc21Wl1zB8L16TWJagmNWgPdURbcCzfuqx9gpqwOtCy4jqHRkBJC522iODcRe3CknRuJKOrjMowa3MDePSLj01Oac0QzbOLwoLrZWIW5YbOQe3LIBuRGeRop4mmBVopEQqfeWYiwswt42Pr7r0pam44RYecs4j6tkYsVL5mMIOwGBNyu69M+BaKZpFfJo3ChiOwWsrNmDdcyOFsqr19ESviZsOm5ZWLm/YVUZgrsRvFny57WVBL4/SInw8x2pWFlId9hFJEiiyxIOzmd5JOVKcwuo8TTJrAVgiGHTedktfeFW5UMODMxL24ZUsu/CgurC684JIkDYhbhFBADsQQouLBedYjpDwhvsSO1uSOP5gKpS9eq9t1TDVzPr9FwWU+hR9LVGydJ8PBJf4f6qrBsW5Fto2rTemGrQPShH83L5r9tYnpPX5uTzX7arG9G1TDVmnpQHzcnmtYnpS/s5PNKrTao2qYassdKX9nJ/BXv3Uv7N/4KrLarJJSN1MNWb91E8YpPJPtrL7qfOJ/JPtqsziW5+WVay5O80w1aI6VV+afyX+qsh0qr80/kv9VVXevL0w1bUXSpHfOJ/Jf6qwxPSnGUcLG4YowFwtrkG1+1zqqL1ixphqxtRNdcPhMHHBJtBlLkkKSDtOSMx+batPSDrVBiYYlhbaKzCQ5MLBUcZ3A4sPKkEqRa4tfd3isH3HwNMNTeuSWxkveVPmi1C1Pa7H8KJ5xxn+GoA1UeigV4te0DZq1AzYDG7IJLNh1AG8kyLTv0O6ozq80mJjkiQhRsuNkyEEnK+eyL7+8Vx9COz2tpdoHEILAXzCXU+ANjfhV50Fa9LChMXoeQZFMciZfJeSEsPJLVZNVx0wfC6K/9yh/mX/KrIqoKRekLo8TSDCWN+qnVdm5F0cDcGtmCOdPVFB87t0S6R29nYjK39/1i7Nudt/qpZ1m1bnwUpjnQjdZ7dhweKtuNfV1ap4FcbLqrLyYBh5Gi6+P0a1TmgNYXw57NihNyjX2Sd1xbNWtxHpBr6Hxmouj5c3wkN+arsH+G1RkvRXow/wDLkfoySD61TDVaw61wm56vZLWJAaHfYDjsXOW8i9LkmnXixU00BKCZNnKzW+DuRY2vdO/fV0fcl0Z81J/eyfbSr0gagQYOOLE4aIyQwyD3RCzO23GT74Ne6jeDy2geBpi6qqCN55QiXeSRrKMyWY9/EmpHEak6QRrNhJr9yFh5rcV9A6maN0cYkxGAhiUOMnC/fFO5kYm5VhuIpnpiPliPUfSDbsHP6Ut9NdMfR1pM/wDKOPExj6Wr6eoqo+a06LdJn/lwPGSMfWrenRJpM/iox4yrX0bRQfO69D+kj8WEf9X7FrcvQ1pDi0A/bb+ivoKigoJOhbHcZIB+05+rW5ehLF8cRAP7w+yr3opgo5Og/EccVCPBHPtFb06DZOOMT0RH+qrqopgpyPoNHxsYfRF9rV0J0HRccXJ6I0Htq26KCq4+hDC8cTOfRGPq10p0K4HjLiD+0g+rVl0r6766w6PRQwMuIlyhw6ZvISbC9gdlb5XsSdwBOVAn6f6PNDYGLrcVLKi7heTtOfkqirdj4VA6ndHkWPnacwT4fR4W0Syv9/xDG/3w/JTjlvstic6c9VNTJZ5RpDTFpcSfgoDnDhV3gBLkF+PG2+5bOrDoFHR3Rto+JWXqesDcJWaS36IJsviK48X0S6Nc3Ebxn+zkceo3p6opg+WekOAR4woL2WNVz39l5Fz7+zSyadOluK2kHPPbHlLIfrUlVFe16DXlAoLl6AhlL+tb/Dj+2rnqnugGP73IebyH+GBfYauGrBKuOk0GTSOhoRxxTSn/AKLQN9G3VjVXuPX3RrJh1+LgsG8v7cu1GQfQ8ZHhVh0QUUUUBRRRQFFFFAVjIgYEMAQQQQcwQciCOIrKigrXF6jYvBSviNDzBQ5u+El+DbkAdxtuF9kgZbdsqyHSFjouziNEz7YyvFtsp7xaMjyY+NWRRQV1/vVpfE9nC6N9zgn4TFMchz2GCHy2q6I9F6eIG1jsIh5LAX9ZA+in2igRH0bp4e9xuCc8ngdR5rc1pfTGncNnPgsNjE4+5JHSQDnsyX2vACrAotQJOg+lHBTv1UxfBz7jFilMZB5bZ7PhcgnlTsDUXp7V3DYxNjFQpKM7Fh2lvxVx2kPgRScNWMfoztaLmOKw4NzgcS2ajlBN8XkFOXE7RoLGopY1V13w+NJi7UGKT4TCzjYmQjfYH3w7xwIuBTPQFFFFAUUUp66a7R4LZhjU4jGy5Q4aPNiTuZ7e9T1mxtuJAbtetcI9HwgkdZiJTswQLctI5sBkM9kEi57wBmRUPqFqdIkraQ0iesx82YBsVwyEW6tBuDWyJG4ZDexbZqZqXIsxx+kXE2PkGW4x4Zc7JGN1wDa43XNt5LPVAUUUUBSDp/pawOHkaNRLiGRirGJV2AymxG27LteK3GVN2sGkRh8LPOfxMMkluJKKSAL8SRavktQbZm54nmedAzdI2lExUseIjVlWYSEK1toWKgg2JG+9KFTGks8Lhz8lpl/eYH2VD1Fl7RXlFEWp0da1x6OwaySxvIJZJVAj2bggjM7TDLs1YurvSbgsU/V3eByGIEwVQdkEmzqzLuBNiQcqorEG2Bwi82xDfx5eo1GX7wOZO4X4nu4nuFGl89FQOJlx+kmBHuufYiv8zANlD3HMKe+KrDrg0DopMLh4sPH72JAoPFj8Zz3sxLHvJrvqsiiiigKKKKAooooCiiigKKKKDyvaKKAooooCiiiggtaNUsNjlAnSzrnHMnYmiIzDJJvGdjY3GW6lXrtM6NyZBpbCi1mU7GLRfzhY9YfMnmKseigQ8J0taOJ2Z2lwkvxosRFIrKe8qCB51uxfSxopMhiesY7lijlck8ACFtf0034rBxyC0kaSDk6qw8iK14XRkMeccUcf6CKv0CgQ307pXSPZwWHbR8B34rFgdcV49XBz78x3imHVDUnD4C7rtTYh79ZiZjtTOTv7R96vcOQuSc6ZqKAooooCiiigQ+mrSHVaMdQbGeWOIefWOPSsTD0187mri/8A6DxTfgcXxD18h72Xq1XyDv51TbVJVumxd4RHb3sha/cQQRauKs2rCgK9tXlFES02MLRRKRsiJSBfe20bk2rlVwd9+Pr31hDFzzreBUafVGqmO6/BYabjJh4mP6RQbQ871K0mdEEzNoqDa+KZlB5qssgXyGX7NOdaZFFFFAUUUUBRRRQFFFFAUUUUBRRRQFFFFAUUUUBRRRQFFFFAUUUUBRRRQFFFFBxaW0RBiU6vERJKl77LgMARuYcjmcxzqD+51oz8ji/i+2iigPuc6M/IovJvtrz7nGi/yKHyP20UVQfc30X+RQ+R+2gdHGi/yKHyP20UUGY6PdG/kcX8X2179z7Rv5HF/F9F86KKBighVFCIoRVACqoCqoGQAAyA7q2UUV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s://encrypted-tbn0.gstatic.com/images?q=tbn:ANd9GcTgnhSUoZimQbsD5UHjW50zq_nBr_u2-n5cPPTecx3KWj87Am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459" y="2924944"/>
            <a:ext cx="2593082" cy="222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6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258895" y="323364"/>
            <a:ext cx="88851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Az elektromos autók piaci részesedése az újautó-értékesítésekből a főbb európai piacokon 2013-ban</a:t>
            </a:r>
            <a:endParaRPr lang="en-US" sz="24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7954942"/>
              </p:ext>
            </p:extLst>
          </p:nvPr>
        </p:nvGraphicFramePr>
        <p:xfrm>
          <a:off x="688487" y="1556792"/>
          <a:ext cx="7488831" cy="43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églalap 4"/>
          <p:cNvSpPr/>
          <p:nvPr/>
        </p:nvSpPr>
        <p:spPr>
          <a:xfrm>
            <a:off x="719572" y="616530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/>
              <a:t>Forrás: </a:t>
            </a:r>
            <a:r>
              <a:rPr lang="hu-HU" i="1" dirty="0" err="1" smtClean="0"/>
              <a:t>Shahan</a:t>
            </a:r>
            <a:r>
              <a:rPr lang="hu-HU" i="1" dirty="0"/>
              <a:t>, </a:t>
            </a:r>
            <a:r>
              <a:rPr lang="hu-HU" i="1" dirty="0" smtClean="0"/>
              <a:t>2014, Zsótér 2014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98357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4F08A-9F68-4273-83BF-CC7D059C1056}" type="slidenum">
              <a:rPr lang="hu-HU" smtClean="0"/>
              <a:pPr/>
              <a:t>9</a:t>
            </a:fld>
            <a:endParaRPr lang="hu-H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58" y="1349629"/>
            <a:ext cx="7308950" cy="402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521481" y="5517232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Realista forgatókönyv mellett 2020-ra a hazai autópark 0,7-1,2%-a lehet elektromos hajtású, ami csak kis mértékben (0,3%-kal) növeli az országos villamosenergia-igényt.</a:t>
            </a:r>
          </a:p>
          <a:p>
            <a:r>
              <a:rPr lang="hu-HU" sz="2000" dirty="0" smtClean="0"/>
              <a:t>Forrás: </a:t>
            </a:r>
            <a:r>
              <a:rPr lang="hu-HU" sz="2000" dirty="0" err="1" smtClean="0"/>
              <a:t>PwC</a:t>
            </a:r>
            <a:r>
              <a:rPr lang="hu-HU" sz="2000" dirty="0" smtClean="0"/>
              <a:t>, 2012</a:t>
            </a:r>
            <a:endParaRPr lang="en-US" sz="20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323528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Várakozások az elektromos autók hazai elterjedésével kapcsolatban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5531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6176</TotalTime>
  <Words>480</Words>
  <Application>Microsoft Office PowerPoint</Application>
  <PresentationFormat>Diavetítés a képernyőre (4:3 oldalarány)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Office-téma</vt:lpstr>
      <vt:lpstr>Fenntarthatóság és az igények változása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Balázs Felsmann</dc:creator>
  <cp:lastModifiedBy>Balázs</cp:lastModifiedBy>
  <cp:revision>142</cp:revision>
  <cp:lastPrinted>2014-02-18T07:54:52Z</cp:lastPrinted>
  <dcterms:created xsi:type="dcterms:W3CDTF">2011-10-24T21:31:37Z</dcterms:created>
  <dcterms:modified xsi:type="dcterms:W3CDTF">2014-09-12T07:13:45Z</dcterms:modified>
</cp:coreProperties>
</file>