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avi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708" r:id="rId1"/>
  </p:sldMasterIdLst>
  <p:notesMasterIdLst>
    <p:notesMasterId r:id="rId21"/>
  </p:notesMasterIdLst>
  <p:sldIdLst>
    <p:sldId id="256" r:id="rId2"/>
    <p:sldId id="319" r:id="rId3"/>
    <p:sldId id="324" r:id="rId4"/>
    <p:sldId id="325" r:id="rId5"/>
    <p:sldId id="337" r:id="rId6"/>
    <p:sldId id="328" r:id="rId7"/>
    <p:sldId id="329" r:id="rId8"/>
    <p:sldId id="330" r:id="rId9"/>
    <p:sldId id="331" r:id="rId10"/>
    <p:sldId id="320" r:id="rId11"/>
    <p:sldId id="321" r:id="rId12"/>
    <p:sldId id="332" r:id="rId13"/>
    <p:sldId id="333" r:id="rId14"/>
    <p:sldId id="334" r:id="rId15"/>
    <p:sldId id="335" r:id="rId16"/>
    <p:sldId id="336" r:id="rId17"/>
    <p:sldId id="322" r:id="rId18"/>
    <p:sldId id="323" r:id="rId19"/>
    <p:sldId id="292" r:id="rId20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66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2004" autoAdjust="0"/>
  </p:normalViewPr>
  <p:slideViewPr>
    <p:cSldViewPr>
      <p:cViewPr>
        <p:scale>
          <a:sx n="75" d="100"/>
          <a:sy n="75" d="100"/>
        </p:scale>
        <p:origin x="-80" y="-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1A197B-5A76-4745-A69A-59BD6154CDBE}" type="doc">
      <dgm:prSet loTypeId="urn:microsoft.com/office/officeart/2009/3/layout/Descending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F4C26BDE-DC53-4563-A1CF-F0589E72CBF6}">
      <dgm:prSet phldrT="[Szöveg]" custT="1"/>
      <dgm:spPr/>
      <dgm:t>
        <a:bodyPr/>
        <a:lstStyle/>
        <a:p>
          <a:pPr algn="l"/>
          <a:r>
            <a:rPr lang="hu-HU" sz="2000" b="1" dirty="0" smtClean="0">
              <a:solidFill>
                <a:srgbClr val="000000"/>
              </a:solidFill>
            </a:rPr>
            <a:t>BFFH</a:t>
          </a:r>
          <a:r>
            <a:rPr lang="hu-HU" sz="2000" dirty="0" smtClean="0">
              <a:solidFill>
                <a:srgbClr val="000000"/>
              </a:solidFill>
            </a:rPr>
            <a:t> beruházásában, </a:t>
          </a:r>
          <a:br>
            <a:rPr lang="hu-HU" sz="2000" dirty="0" smtClean="0">
              <a:solidFill>
                <a:srgbClr val="000000"/>
              </a:solidFill>
            </a:rPr>
          </a:br>
          <a:r>
            <a:rPr lang="hu-HU" sz="2000" b="1" dirty="0" err="1" smtClean="0">
              <a:solidFill>
                <a:srgbClr val="000000"/>
              </a:solidFill>
            </a:rPr>
            <a:t>Enviroduna</a:t>
          </a:r>
          <a:r>
            <a:rPr lang="hu-HU" sz="2000" b="1" dirty="0" smtClean="0">
              <a:solidFill>
                <a:srgbClr val="000000"/>
              </a:solidFill>
            </a:rPr>
            <a:t> Kft. </a:t>
          </a:r>
          <a:r>
            <a:rPr lang="hu-HU" sz="2000" dirty="0" smtClean="0">
              <a:solidFill>
                <a:srgbClr val="000000"/>
              </a:solidFill>
            </a:rPr>
            <a:t>lebonyolításában megvalósuló </a:t>
          </a:r>
          <a:r>
            <a:rPr lang="hu-HU" sz="2000" b="1" dirty="0" smtClean="0">
              <a:solidFill>
                <a:srgbClr val="000000"/>
              </a:solidFill>
            </a:rPr>
            <a:t>Európai </a:t>
          </a:r>
          <a:r>
            <a:rPr lang="hu-HU" sz="2000" b="1" dirty="0" err="1" smtClean="0">
              <a:solidFill>
                <a:srgbClr val="000000"/>
              </a:solidFill>
            </a:rPr>
            <a:t>Úniós</a:t>
          </a:r>
          <a:r>
            <a:rPr lang="hu-HU" sz="2000" b="1" dirty="0" smtClean="0">
              <a:solidFill>
                <a:srgbClr val="000000"/>
              </a:solidFill>
            </a:rPr>
            <a:t> </a:t>
          </a:r>
          <a:r>
            <a:rPr lang="hu-HU" sz="2000" dirty="0" smtClean="0">
              <a:solidFill>
                <a:srgbClr val="000000"/>
              </a:solidFill>
            </a:rPr>
            <a:t>támogatottságú projekt.</a:t>
          </a:r>
          <a:endParaRPr lang="hu-HU" sz="2000" dirty="0"/>
        </a:p>
      </dgm:t>
    </dgm:pt>
    <dgm:pt modelId="{89EF36F2-1C08-4AC0-942A-79A56BE4187F}" type="parTrans" cxnId="{6D26D97B-B35B-4607-8B57-3F4876388DA3}">
      <dgm:prSet/>
      <dgm:spPr/>
      <dgm:t>
        <a:bodyPr/>
        <a:lstStyle/>
        <a:p>
          <a:endParaRPr lang="hu-HU"/>
        </a:p>
      </dgm:t>
    </dgm:pt>
    <dgm:pt modelId="{156E6E9F-7CFC-49B9-B630-4D34407CA859}" type="sibTrans" cxnId="{6D26D97B-B35B-4607-8B57-3F4876388DA3}">
      <dgm:prSet/>
      <dgm:spPr/>
      <dgm:t>
        <a:bodyPr/>
        <a:lstStyle/>
        <a:p>
          <a:endParaRPr lang="hu-HU"/>
        </a:p>
      </dgm:t>
    </dgm:pt>
    <dgm:pt modelId="{2BF8B4CE-F05E-4601-86C3-90784F7D22FF}">
      <dgm:prSet phldrT="[Szöveg]" custT="1"/>
      <dgm:spPr/>
      <dgm:t>
        <a:bodyPr/>
        <a:lstStyle/>
        <a:p>
          <a:endParaRPr lang="hu-HU" sz="1600" dirty="0"/>
        </a:p>
      </dgm:t>
    </dgm:pt>
    <dgm:pt modelId="{932CC626-B945-4109-9A6E-CBDE57F227EA}" type="parTrans" cxnId="{5252C919-BBA1-49C5-AD2D-971E2113A976}">
      <dgm:prSet/>
      <dgm:spPr/>
      <dgm:t>
        <a:bodyPr/>
        <a:lstStyle/>
        <a:p>
          <a:endParaRPr lang="hu-HU"/>
        </a:p>
      </dgm:t>
    </dgm:pt>
    <dgm:pt modelId="{6EE463ED-D78D-40A1-BF9E-071CB924F94D}" type="sibTrans" cxnId="{5252C919-BBA1-49C5-AD2D-971E2113A976}">
      <dgm:prSet/>
      <dgm:spPr/>
      <dgm:t>
        <a:bodyPr/>
        <a:lstStyle/>
        <a:p>
          <a:endParaRPr lang="hu-HU"/>
        </a:p>
      </dgm:t>
    </dgm:pt>
    <dgm:pt modelId="{08512A62-6A27-4CA9-BE73-EBBD2A6ED89F}">
      <dgm:prSet phldrT="[Szöveg]" custT="1"/>
      <dgm:spPr/>
      <dgm:t>
        <a:bodyPr/>
        <a:lstStyle/>
        <a:p>
          <a:pPr algn="l"/>
          <a:r>
            <a:rPr lang="hu-HU" sz="2000" dirty="0" smtClean="0">
              <a:solidFill>
                <a:srgbClr val="000000"/>
              </a:solidFill>
            </a:rPr>
            <a:t>Tender kiírás csak </a:t>
          </a:r>
          <a:r>
            <a:rPr lang="hu-HU" sz="2000" b="1" dirty="0" smtClean="0">
              <a:solidFill>
                <a:srgbClr val="000000"/>
              </a:solidFill>
            </a:rPr>
            <a:t>nyomvonalas helyreállítás</a:t>
          </a:r>
          <a:r>
            <a:rPr lang="hu-HU" sz="2000" dirty="0" smtClean="0">
              <a:solidFill>
                <a:srgbClr val="000000"/>
              </a:solidFill>
            </a:rPr>
            <a:t>t tartalmaz</a:t>
          </a:r>
          <a:endParaRPr lang="hu-HU" sz="2000" dirty="0"/>
        </a:p>
      </dgm:t>
    </dgm:pt>
    <dgm:pt modelId="{9321D34B-0B3E-4908-9729-C5C17C3BADA8}" type="parTrans" cxnId="{8B47F5E2-F220-4A77-AE8E-88054F5C2E00}">
      <dgm:prSet/>
      <dgm:spPr/>
      <dgm:t>
        <a:bodyPr/>
        <a:lstStyle/>
        <a:p>
          <a:endParaRPr lang="hu-HU"/>
        </a:p>
      </dgm:t>
    </dgm:pt>
    <dgm:pt modelId="{56FFDD44-3BAD-4772-9AF3-DE79D2ABF6F2}" type="sibTrans" cxnId="{8B47F5E2-F220-4A77-AE8E-88054F5C2E00}">
      <dgm:prSet/>
      <dgm:spPr/>
      <dgm:t>
        <a:bodyPr/>
        <a:lstStyle/>
        <a:p>
          <a:endParaRPr lang="hu-HU"/>
        </a:p>
      </dgm:t>
    </dgm:pt>
    <dgm:pt modelId="{15FF3504-E8D8-4D3A-9B84-0DE2E4949FC3}">
      <dgm:prSet phldrT="[Szöveg]" phldr="1"/>
      <dgm:spPr/>
      <dgm:t>
        <a:bodyPr/>
        <a:lstStyle/>
        <a:p>
          <a:endParaRPr lang="hu-HU"/>
        </a:p>
      </dgm:t>
    </dgm:pt>
    <dgm:pt modelId="{ABE9865C-1B77-4456-A989-69A52E910C58}" type="parTrans" cxnId="{AB35DE02-31D2-400A-ADEA-4C448CF6C911}">
      <dgm:prSet/>
      <dgm:spPr/>
      <dgm:t>
        <a:bodyPr/>
        <a:lstStyle/>
        <a:p>
          <a:endParaRPr lang="hu-HU"/>
        </a:p>
      </dgm:t>
    </dgm:pt>
    <dgm:pt modelId="{5D3BE7A5-0234-44C0-83F0-28D1A159B839}" type="sibTrans" cxnId="{AB35DE02-31D2-400A-ADEA-4C448CF6C911}">
      <dgm:prSet/>
      <dgm:spPr/>
      <dgm:t>
        <a:bodyPr/>
        <a:lstStyle/>
        <a:p>
          <a:endParaRPr lang="hu-HU"/>
        </a:p>
      </dgm:t>
    </dgm:pt>
    <dgm:pt modelId="{0B46A235-674B-4DE7-9CF3-FF3A56468740}">
      <dgm:prSet phldrT="[Szöveg]" custT="1"/>
      <dgm:spPr/>
      <dgm:t>
        <a:bodyPr/>
        <a:lstStyle/>
        <a:p>
          <a:r>
            <a:rPr lang="hu-HU" sz="2000" b="1" dirty="0" smtClean="0">
              <a:solidFill>
                <a:srgbClr val="000000"/>
              </a:solidFill>
            </a:rPr>
            <a:t>BKK Közút </a:t>
          </a:r>
          <a:r>
            <a:rPr lang="hu-HU" sz="2000" b="0" dirty="0" smtClean="0">
              <a:solidFill>
                <a:srgbClr val="000000"/>
              </a:solidFill>
            </a:rPr>
            <a:t>Szolgáltatási Szerződése keretében </a:t>
          </a:r>
          <a:r>
            <a:rPr lang="hu-HU" sz="2000" b="1" dirty="0" smtClean="0">
              <a:solidFill>
                <a:srgbClr val="000000"/>
              </a:solidFill>
            </a:rPr>
            <a:t>teljes szélességű burkolat helyreállítást </a:t>
          </a:r>
          <a:r>
            <a:rPr lang="hu-HU" sz="2000" b="0" dirty="0" smtClean="0">
              <a:solidFill>
                <a:srgbClr val="000000"/>
              </a:solidFill>
            </a:rPr>
            <a:t>végez.</a:t>
          </a:r>
          <a:endParaRPr lang="hu-HU" sz="2000" b="0" dirty="0"/>
        </a:p>
      </dgm:t>
    </dgm:pt>
    <dgm:pt modelId="{8F2008EC-2EEB-4D6E-B3FB-CFD5C246BBF2}" type="parTrans" cxnId="{A1CF4360-AEAC-46D2-959F-7DFD44091BFF}">
      <dgm:prSet/>
      <dgm:spPr/>
      <dgm:t>
        <a:bodyPr/>
        <a:lstStyle/>
        <a:p>
          <a:endParaRPr lang="hu-HU"/>
        </a:p>
      </dgm:t>
    </dgm:pt>
    <dgm:pt modelId="{87F11907-EBB6-425C-B2DF-E060D5B0C62F}" type="sibTrans" cxnId="{A1CF4360-AEAC-46D2-959F-7DFD44091BFF}">
      <dgm:prSet/>
      <dgm:spPr/>
      <dgm:t>
        <a:bodyPr/>
        <a:lstStyle/>
        <a:p>
          <a:endParaRPr lang="hu-HU"/>
        </a:p>
      </dgm:t>
    </dgm:pt>
    <dgm:pt modelId="{92675DFA-0E9F-4546-AEC6-70FAC990ECA9}" type="pres">
      <dgm:prSet presAssocID="{C61A197B-5A76-4745-A69A-59BD6154CDBE}" presName="Name0" presStyleCnt="0">
        <dgm:presLayoutVars>
          <dgm:chMax val="7"/>
          <dgm:chPref val="5"/>
        </dgm:presLayoutVars>
      </dgm:prSet>
      <dgm:spPr/>
      <dgm:t>
        <a:bodyPr/>
        <a:lstStyle/>
        <a:p>
          <a:endParaRPr lang="hu-HU"/>
        </a:p>
      </dgm:t>
    </dgm:pt>
    <dgm:pt modelId="{A07AE7C5-DB5B-4364-875E-49140A99CCF0}" type="pres">
      <dgm:prSet presAssocID="{C61A197B-5A76-4745-A69A-59BD6154CDBE}" presName="arrowNode" presStyleLbl="node1" presStyleIdx="0" presStyleCnt="1"/>
      <dgm:spPr>
        <a:solidFill>
          <a:srgbClr val="00B050"/>
        </a:solidFill>
      </dgm:spPr>
    </dgm:pt>
    <dgm:pt modelId="{2453A2D2-E0B8-4C0D-A3FD-B82BEEA54553}" type="pres">
      <dgm:prSet presAssocID="{F4C26BDE-DC53-4563-A1CF-F0589E72CBF6}" presName="txNode1" presStyleLbl="revTx" presStyleIdx="0" presStyleCnt="5" custScaleX="323015" custScaleY="198039" custLinFactNeighborX="-3032" custLinFactNeighborY="471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1516E175-2B62-45D1-8808-92BBE5879CD0}" type="pres">
      <dgm:prSet presAssocID="{2BF8B4CE-F05E-4601-86C3-90784F7D22FF}" presName="txNode2" presStyleLbl="revTx" presStyleIdx="1" presStyleCnt="5" custScaleX="159536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D5991568-1855-447E-BB26-EC926636ACC1}" type="pres">
      <dgm:prSet presAssocID="{6EE463ED-D78D-40A1-BF9E-071CB924F94D}" presName="dotNode2" presStyleCnt="0"/>
      <dgm:spPr/>
    </dgm:pt>
    <dgm:pt modelId="{EB7891B3-C920-4831-A3BD-0780F7D395EF}" type="pres">
      <dgm:prSet presAssocID="{6EE463ED-D78D-40A1-BF9E-071CB924F94D}" presName="dotRepeatNode" presStyleLbl="fgShp" presStyleIdx="0" presStyleCnt="3"/>
      <dgm:spPr/>
      <dgm:t>
        <a:bodyPr/>
        <a:lstStyle/>
        <a:p>
          <a:endParaRPr lang="hu-HU"/>
        </a:p>
      </dgm:t>
    </dgm:pt>
    <dgm:pt modelId="{806BAA8F-B00E-401A-8F12-C67604090011}" type="pres">
      <dgm:prSet presAssocID="{08512A62-6A27-4CA9-BE73-EBBD2A6ED89F}" presName="txNode3" presStyleLbl="revTx" presStyleIdx="2" presStyleCnt="5" custScaleX="213875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C51DC701-4DAD-47C8-A313-0573054BA0A7}" type="pres">
      <dgm:prSet presAssocID="{56FFDD44-3BAD-4772-9AF3-DE79D2ABF6F2}" presName="dotNode3" presStyleCnt="0"/>
      <dgm:spPr/>
    </dgm:pt>
    <dgm:pt modelId="{8425A8B2-935B-4602-9493-1FC64FFEC903}" type="pres">
      <dgm:prSet presAssocID="{56FFDD44-3BAD-4772-9AF3-DE79D2ABF6F2}" presName="dotRepeatNode" presStyleLbl="fgShp" presStyleIdx="1" presStyleCnt="3"/>
      <dgm:spPr/>
      <dgm:t>
        <a:bodyPr/>
        <a:lstStyle/>
        <a:p>
          <a:endParaRPr lang="hu-HU"/>
        </a:p>
      </dgm:t>
    </dgm:pt>
    <dgm:pt modelId="{2AE83AF4-0CA9-4714-B593-C43177FD78DC}" type="pres">
      <dgm:prSet presAssocID="{15FF3504-E8D8-4D3A-9B84-0DE2E4949FC3}" presName="txNode4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6905B752-8FB4-4203-99F6-4F4880C52ADF}" type="pres">
      <dgm:prSet presAssocID="{5D3BE7A5-0234-44C0-83F0-28D1A159B839}" presName="dotNode4" presStyleCnt="0"/>
      <dgm:spPr/>
    </dgm:pt>
    <dgm:pt modelId="{F0A4CE81-43AD-4C93-ADBB-81E5F35708F9}" type="pres">
      <dgm:prSet presAssocID="{5D3BE7A5-0234-44C0-83F0-28D1A159B839}" presName="dotRepeatNode" presStyleLbl="fgShp" presStyleIdx="2" presStyleCnt="3"/>
      <dgm:spPr/>
      <dgm:t>
        <a:bodyPr/>
        <a:lstStyle/>
        <a:p>
          <a:endParaRPr lang="hu-HU"/>
        </a:p>
      </dgm:t>
    </dgm:pt>
    <dgm:pt modelId="{549DC1DF-7BCD-41F8-9ACC-4341A05A851F}" type="pres">
      <dgm:prSet presAssocID="{0B46A235-674B-4DE7-9CF3-FF3A56468740}" presName="txNode5" presStyleLbl="revTx" presStyleIdx="4" presStyleCnt="5" custScaleX="260261" custLinFactNeighborX="267" custLinFactNeighborY="-8644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</dgm:ptLst>
  <dgm:cxnLst>
    <dgm:cxn modelId="{6D26D97B-B35B-4607-8B57-3F4876388DA3}" srcId="{C61A197B-5A76-4745-A69A-59BD6154CDBE}" destId="{F4C26BDE-DC53-4563-A1CF-F0589E72CBF6}" srcOrd="0" destOrd="0" parTransId="{89EF36F2-1C08-4AC0-942A-79A56BE4187F}" sibTransId="{156E6E9F-7CFC-49B9-B630-4D34407CA859}"/>
    <dgm:cxn modelId="{6725C328-991C-4D24-BF16-1B4EFA515213}" type="presOf" srcId="{08512A62-6A27-4CA9-BE73-EBBD2A6ED89F}" destId="{806BAA8F-B00E-401A-8F12-C67604090011}" srcOrd="0" destOrd="0" presId="urn:microsoft.com/office/officeart/2009/3/layout/DescendingProcess"/>
    <dgm:cxn modelId="{36B0F409-BDE8-4451-87E6-7FDBBDAB1A5A}" type="presOf" srcId="{15FF3504-E8D8-4D3A-9B84-0DE2E4949FC3}" destId="{2AE83AF4-0CA9-4714-B593-C43177FD78DC}" srcOrd="0" destOrd="0" presId="urn:microsoft.com/office/officeart/2009/3/layout/DescendingProcess"/>
    <dgm:cxn modelId="{20418814-5F49-48E2-BE09-2B277E9B1208}" type="presOf" srcId="{C61A197B-5A76-4745-A69A-59BD6154CDBE}" destId="{92675DFA-0E9F-4546-AEC6-70FAC990ECA9}" srcOrd="0" destOrd="0" presId="urn:microsoft.com/office/officeart/2009/3/layout/DescendingProcess"/>
    <dgm:cxn modelId="{0A098743-B5C6-4804-BEA2-4955CEB2C7E1}" type="presOf" srcId="{0B46A235-674B-4DE7-9CF3-FF3A56468740}" destId="{549DC1DF-7BCD-41F8-9ACC-4341A05A851F}" srcOrd="0" destOrd="0" presId="urn:microsoft.com/office/officeart/2009/3/layout/DescendingProcess"/>
    <dgm:cxn modelId="{B2018619-D59A-4604-8A56-ABC7DBCC42F2}" type="presOf" srcId="{6EE463ED-D78D-40A1-BF9E-071CB924F94D}" destId="{EB7891B3-C920-4831-A3BD-0780F7D395EF}" srcOrd="0" destOrd="0" presId="urn:microsoft.com/office/officeart/2009/3/layout/DescendingProcess"/>
    <dgm:cxn modelId="{A1CF4360-AEAC-46D2-959F-7DFD44091BFF}" srcId="{C61A197B-5A76-4745-A69A-59BD6154CDBE}" destId="{0B46A235-674B-4DE7-9CF3-FF3A56468740}" srcOrd="4" destOrd="0" parTransId="{8F2008EC-2EEB-4D6E-B3FB-CFD5C246BBF2}" sibTransId="{87F11907-EBB6-425C-B2DF-E060D5B0C62F}"/>
    <dgm:cxn modelId="{3408A6B6-60B5-4CE9-A17E-8B18FA99F6B5}" type="presOf" srcId="{5D3BE7A5-0234-44C0-83F0-28D1A159B839}" destId="{F0A4CE81-43AD-4C93-ADBB-81E5F35708F9}" srcOrd="0" destOrd="0" presId="urn:microsoft.com/office/officeart/2009/3/layout/DescendingProcess"/>
    <dgm:cxn modelId="{5252C919-BBA1-49C5-AD2D-971E2113A976}" srcId="{C61A197B-5A76-4745-A69A-59BD6154CDBE}" destId="{2BF8B4CE-F05E-4601-86C3-90784F7D22FF}" srcOrd="1" destOrd="0" parTransId="{932CC626-B945-4109-9A6E-CBDE57F227EA}" sibTransId="{6EE463ED-D78D-40A1-BF9E-071CB924F94D}"/>
    <dgm:cxn modelId="{8B47F5E2-F220-4A77-AE8E-88054F5C2E00}" srcId="{C61A197B-5A76-4745-A69A-59BD6154CDBE}" destId="{08512A62-6A27-4CA9-BE73-EBBD2A6ED89F}" srcOrd="2" destOrd="0" parTransId="{9321D34B-0B3E-4908-9729-C5C17C3BADA8}" sibTransId="{56FFDD44-3BAD-4772-9AF3-DE79D2ABF6F2}"/>
    <dgm:cxn modelId="{F7EBB358-5C71-4D09-B503-9E3E5E72ABD3}" type="presOf" srcId="{56FFDD44-3BAD-4772-9AF3-DE79D2ABF6F2}" destId="{8425A8B2-935B-4602-9493-1FC64FFEC903}" srcOrd="0" destOrd="0" presId="urn:microsoft.com/office/officeart/2009/3/layout/DescendingProcess"/>
    <dgm:cxn modelId="{AB35DE02-31D2-400A-ADEA-4C448CF6C911}" srcId="{C61A197B-5A76-4745-A69A-59BD6154CDBE}" destId="{15FF3504-E8D8-4D3A-9B84-0DE2E4949FC3}" srcOrd="3" destOrd="0" parTransId="{ABE9865C-1B77-4456-A989-69A52E910C58}" sibTransId="{5D3BE7A5-0234-44C0-83F0-28D1A159B839}"/>
    <dgm:cxn modelId="{C6078CEE-6198-4C67-8796-283DB9893AEA}" type="presOf" srcId="{F4C26BDE-DC53-4563-A1CF-F0589E72CBF6}" destId="{2453A2D2-E0B8-4C0D-A3FD-B82BEEA54553}" srcOrd="0" destOrd="0" presId="urn:microsoft.com/office/officeart/2009/3/layout/DescendingProcess"/>
    <dgm:cxn modelId="{A14B5B06-D6B4-4702-9D89-B624E451CC0B}" type="presOf" srcId="{2BF8B4CE-F05E-4601-86C3-90784F7D22FF}" destId="{1516E175-2B62-45D1-8808-92BBE5879CD0}" srcOrd="0" destOrd="0" presId="urn:microsoft.com/office/officeart/2009/3/layout/DescendingProcess"/>
    <dgm:cxn modelId="{9984A26B-7760-40C9-853E-A1825088BB2E}" type="presParOf" srcId="{92675DFA-0E9F-4546-AEC6-70FAC990ECA9}" destId="{A07AE7C5-DB5B-4364-875E-49140A99CCF0}" srcOrd="0" destOrd="0" presId="urn:microsoft.com/office/officeart/2009/3/layout/DescendingProcess"/>
    <dgm:cxn modelId="{BB918ABC-25F7-4575-A216-F24177807805}" type="presParOf" srcId="{92675DFA-0E9F-4546-AEC6-70FAC990ECA9}" destId="{2453A2D2-E0B8-4C0D-A3FD-B82BEEA54553}" srcOrd="1" destOrd="0" presId="urn:microsoft.com/office/officeart/2009/3/layout/DescendingProcess"/>
    <dgm:cxn modelId="{6D077875-D07A-4EAB-B61F-3F0ED3C3FE7E}" type="presParOf" srcId="{92675DFA-0E9F-4546-AEC6-70FAC990ECA9}" destId="{1516E175-2B62-45D1-8808-92BBE5879CD0}" srcOrd="2" destOrd="0" presId="urn:microsoft.com/office/officeart/2009/3/layout/DescendingProcess"/>
    <dgm:cxn modelId="{0129FE59-8F45-48BD-A822-DA30DE2B2E33}" type="presParOf" srcId="{92675DFA-0E9F-4546-AEC6-70FAC990ECA9}" destId="{D5991568-1855-447E-BB26-EC926636ACC1}" srcOrd="3" destOrd="0" presId="urn:microsoft.com/office/officeart/2009/3/layout/DescendingProcess"/>
    <dgm:cxn modelId="{9E8B3C64-BF65-434A-8D10-83E6CC9B224A}" type="presParOf" srcId="{D5991568-1855-447E-BB26-EC926636ACC1}" destId="{EB7891B3-C920-4831-A3BD-0780F7D395EF}" srcOrd="0" destOrd="0" presId="urn:microsoft.com/office/officeart/2009/3/layout/DescendingProcess"/>
    <dgm:cxn modelId="{A0EBB764-415E-42B4-8F23-6AC75097F12D}" type="presParOf" srcId="{92675DFA-0E9F-4546-AEC6-70FAC990ECA9}" destId="{806BAA8F-B00E-401A-8F12-C67604090011}" srcOrd="4" destOrd="0" presId="urn:microsoft.com/office/officeart/2009/3/layout/DescendingProcess"/>
    <dgm:cxn modelId="{A3C37D8E-8627-4276-9033-19284A76FD96}" type="presParOf" srcId="{92675DFA-0E9F-4546-AEC6-70FAC990ECA9}" destId="{C51DC701-4DAD-47C8-A313-0573054BA0A7}" srcOrd="5" destOrd="0" presId="urn:microsoft.com/office/officeart/2009/3/layout/DescendingProcess"/>
    <dgm:cxn modelId="{19FAED90-F0B2-4612-A8B8-17E8617B1358}" type="presParOf" srcId="{C51DC701-4DAD-47C8-A313-0573054BA0A7}" destId="{8425A8B2-935B-4602-9493-1FC64FFEC903}" srcOrd="0" destOrd="0" presId="urn:microsoft.com/office/officeart/2009/3/layout/DescendingProcess"/>
    <dgm:cxn modelId="{7DC61E0A-4AB4-4805-9D42-20EAAE8A3645}" type="presParOf" srcId="{92675DFA-0E9F-4546-AEC6-70FAC990ECA9}" destId="{2AE83AF4-0CA9-4714-B593-C43177FD78DC}" srcOrd="6" destOrd="0" presId="urn:microsoft.com/office/officeart/2009/3/layout/DescendingProcess"/>
    <dgm:cxn modelId="{459F3561-12C1-48AF-B388-BB9FBFA781E8}" type="presParOf" srcId="{92675DFA-0E9F-4546-AEC6-70FAC990ECA9}" destId="{6905B752-8FB4-4203-99F6-4F4880C52ADF}" srcOrd="7" destOrd="0" presId="urn:microsoft.com/office/officeart/2009/3/layout/DescendingProcess"/>
    <dgm:cxn modelId="{BA403EB0-CA26-4039-8CB6-B0A24487B1C4}" type="presParOf" srcId="{6905B752-8FB4-4203-99F6-4F4880C52ADF}" destId="{F0A4CE81-43AD-4C93-ADBB-81E5F35708F9}" srcOrd="0" destOrd="0" presId="urn:microsoft.com/office/officeart/2009/3/layout/DescendingProcess"/>
    <dgm:cxn modelId="{D5BB91B9-4432-4A3F-90BB-26CEA3C1D817}" type="presParOf" srcId="{92675DFA-0E9F-4546-AEC6-70FAC990ECA9}" destId="{549DC1DF-7BCD-41F8-9ACC-4341A05A851F}" srcOrd="8" destOrd="0" presId="urn:microsoft.com/office/officeart/2009/3/layout/Descending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7AE7C5-DB5B-4364-875E-49140A99CCF0}">
      <dsp:nvSpPr>
        <dsp:cNvPr id="0" name=""/>
        <dsp:cNvSpPr/>
      </dsp:nvSpPr>
      <dsp:spPr>
        <a:xfrm rot="4396374">
          <a:off x="1170153" y="891948"/>
          <a:ext cx="3232401" cy="2254197"/>
        </a:xfrm>
        <a:prstGeom prst="swooshArrow">
          <a:avLst>
            <a:gd name="adj1" fmla="val 16310"/>
            <a:gd name="adj2" fmla="val 31370"/>
          </a:avLst>
        </a:prstGeom>
        <a:solidFill>
          <a:srgbClr val="00B05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7891B3-C920-4831-A3BD-0780F7D395EF}">
      <dsp:nvSpPr>
        <dsp:cNvPr id="0" name=""/>
        <dsp:cNvSpPr/>
      </dsp:nvSpPr>
      <dsp:spPr>
        <a:xfrm>
          <a:off x="2381021" y="1186289"/>
          <a:ext cx="81628" cy="81628"/>
        </a:xfrm>
        <a:prstGeom prst="ellips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25A8B2-935B-4602-9493-1FC64FFEC903}">
      <dsp:nvSpPr>
        <dsp:cNvPr id="0" name=""/>
        <dsp:cNvSpPr/>
      </dsp:nvSpPr>
      <dsp:spPr>
        <a:xfrm>
          <a:off x="2939949" y="1637117"/>
          <a:ext cx="81628" cy="81628"/>
        </a:xfrm>
        <a:prstGeom prst="ellips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A4CE81-43AD-4C93-ADBB-81E5F35708F9}">
      <dsp:nvSpPr>
        <dsp:cNvPr id="0" name=""/>
        <dsp:cNvSpPr/>
      </dsp:nvSpPr>
      <dsp:spPr>
        <a:xfrm>
          <a:off x="3358837" y="2164330"/>
          <a:ext cx="81628" cy="81628"/>
        </a:xfrm>
        <a:prstGeom prst="ellips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53A2D2-E0B8-4C0D-A3FD-B82BEEA54553}">
      <dsp:nvSpPr>
        <dsp:cNvPr id="0" name=""/>
        <dsp:cNvSpPr/>
      </dsp:nvSpPr>
      <dsp:spPr>
        <a:xfrm>
          <a:off x="-745886" y="-144017"/>
          <a:ext cx="4922675" cy="11864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b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2000" b="1" kern="1200" dirty="0" smtClean="0">
              <a:solidFill>
                <a:srgbClr val="000000"/>
              </a:solidFill>
            </a:rPr>
            <a:t>BFFH</a:t>
          </a:r>
          <a:r>
            <a:rPr lang="hu-HU" sz="2000" kern="1200" dirty="0" smtClean="0">
              <a:solidFill>
                <a:srgbClr val="000000"/>
              </a:solidFill>
            </a:rPr>
            <a:t> beruházásában, </a:t>
          </a:r>
          <a:br>
            <a:rPr lang="hu-HU" sz="2000" kern="1200" dirty="0" smtClean="0">
              <a:solidFill>
                <a:srgbClr val="000000"/>
              </a:solidFill>
            </a:rPr>
          </a:br>
          <a:r>
            <a:rPr lang="hu-HU" sz="2000" b="1" kern="1200" dirty="0" err="1" smtClean="0">
              <a:solidFill>
                <a:srgbClr val="000000"/>
              </a:solidFill>
            </a:rPr>
            <a:t>Enviroduna</a:t>
          </a:r>
          <a:r>
            <a:rPr lang="hu-HU" sz="2000" b="1" kern="1200" dirty="0" smtClean="0">
              <a:solidFill>
                <a:srgbClr val="000000"/>
              </a:solidFill>
            </a:rPr>
            <a:t> Kft. </a:t>
          </a:r>
          <a:r>
            <a:rPr lang="hu-HU" sz="2000" kern="1200" dirty="0" smtClean="0">
              <a:solidFill>
                <a:srgbClr val="000000"/>
              </a:solidFill>
            </a:rPr>
            <a:t>lebonyolításában megvalósuló </a:t>
          </a:r>
          <a:r>
            <a:rPr lang="hu-HU" sz="2000" b="1" kern="1200" dirty="0" smtClean="0">
              <a:solidFill>
                <a:srgbClr val="000000"/>
              </a:solidFill>
            </a:rPr>
            <a:t>Európai </a:t>
          </a:r>
          <a:r>
            <a:rPr lang="hu-HU" sz="2000" b="1" kern="1200" dirty="0" err="1" smtClean="0">
              <a:solidFill>
                <a:srgbClr val="000000"/>
              </a:solidFill>
            </a:rPr>
            <a:t>Úniós</a:t>
          </a:r>
          <a:r>
            <a:rPr lang="hu-HU" sz="2000" b="1" kern="1200" dirty="0" smtClean="0">
              <a:solidFill>
                <a:srgbClr val="000000"/>
              </a:solidFill>
            </a:rPr>
            <a:t> </a:t>
          </a:r>
          <a:r>
            <a:rPr lang="hu-HU" sz="2000" kern="1200" dirty="0" smtClean="0">
              <a:solidFill>
                <a:srgbClr val="000000"/>
              </a:solidFill>
            </a:rPr>
            <a:t>támogatottságú projekt.</a:t>
          </a:r>
          <a:endParaRPr lang="hu-HU" sz="2000" kern="1200" dirty="0"/>
        </a:p>
      </dsp:txBody>
      <dsp:txXfrm>
        <a:off x="-745886" y="-144017"/>
        <a:ext cx="4922675" cy="1186464"/>
      </dsp:txXfrm>
    </dsp:sp>
    <dsp:sp modelId="{1516E175-2B62-45D1-8808-92BBE5879CD0}">
      <dsp:nvSpPr>
        <dsp:cNvPr id="0" name=""/>
        <dsp:cNvSpPr/>
      </dsp:nvSpPr>
      <dsp:spPr>
        <a:xfrm>
          <a:off x="2186042" y="927550"/>
          <a:ext cx="3548372" cy="5991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u-HU" sz="1600" kern="1200" dirty="0"/>
        </a:p>
      </dsp:txBody>
      <dsp:txXfrm>
        <a:off x="2186042" y="927550"/>
        <a:ext cx="3548372" cy="599106"/>
      </dsp:txXfrm>
    </dsp:sp>
    <dsp:sp modelId="{806BAA8F-B00E-401A-8F12-C67604090011}">
      <dsp:nvSpPr>
        <dsp:cNvPr id="0" name=""/>
        <dsp:cNvSpPr/>
      </dsp:nvSpPr>
      <dsp:spPr>
        <a:xfrm>
          <a:off x="-54962" y="1378377"/>
          <a:ext cx="3787958" cy="5991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2000" kern="1200" dirty="0" smtClean="0">
              <a:solidFill>
                <a:srgbClr val="000000"/>
              </a:solidFill>
            </a:rPr>
            <a:t>Tender kiírás csak </a:t>
          </a:r>
          <a:r>
            <a:rPr lang="hu-HU" sz="2000" b="1" kern="1200" dirty="0" smtClean="0">
              <a:solidFill>
                <a:srgbClr val="000000"/>
              </a:solidFill>
            </a:rPr>
            <a:t>nyomvonalas helyreállítás</a:t>
          </a:r>
          <a:r>
            <a:rPr lang="hu-HU" sz="2000" kern="1200" dirty="0" smtClean="0">
              <a:solidFill>
                <a:srgbClr val="000000"/>
              </a:solidFill>
            </a:rPr>
            <a:t>t tartalmaz</a:t>
          </a:r>
          <a:endParaRPr lang="hu-HU" sz="2000" kern="1200" dirty="0"/>
        </a:p>
      </dsp:txBody>
      <dsp:txXfrm>
        <a:off x="-54962" y="1378377"/>
        <a:ext cx="3787958" cy="599106"/>
      </dsp:txXfrm>
    </dsp:sp>
    <dsp:sp modelId="{2AE83AF4-0CA9-4714-B593-C43177FD78DC}">
      <dsp:nvSpPr>
        <dsp:cNvPr id="0" name=""/>
        <dsp:cNvSpPr/>
      </dsp:nvSpPr>
      <dsp:spPr>
        <a:xfrm>
          <a:off x="3713096" y="1905591"/>
          <a:ext cx="1359223" cy="5991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u-HU" sz="2900" kern="1200"/>
        </a:p>
      </dsp:txBody>
      <dsp:txXfrm>
        <a:off x="3713096" y="1905591"/>
        <a:ext cx="1359223" cy="599106"/>
      </dsp:txXfrm>
    </dsp:sp>
    <dsp:sp modelId="{549DC1DF-7BCD-41F8-9ACC-4341A05A851F}">
      <dsp:nvSpPr>
        <dsp:cNvPr id="0" name=""/>
        <dsp:cNvSpPr/>
      </dsp:nvSpPr>
      <dsp:spPr>
        <a:xfrm>
          <a:off x="1362660" y="3240362"/>
          <a:ext cx="5359889" cy="5991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2000" b="1" kern="1200" dirty="0" smtClean="0">
              <a:solidFill>
                <a:srgbClr val="000000"/>
              </a:solidFill>
            </a:rPr>
            <a:t>BKK Közút </a:t>
          </a:r>
          <a:r>
            <a:rPr lang="hu-HU" sz="2000" b="0" kern="1200" dirty="0" smtClean="0">
              <a:solidFill>
                <a:srgbClr val="000000"/>
              </a:solidFill>
            </a:rPr>
            <a:t>Szolgáltatási Szerződése keretében </a:t>
          </a:r>
          <a:r>
            <a:rPr lang="hu-HU" sz="2000" b="1" kern="1200" dirty="0" smtClean="0">
              <a:solidFill>
                <a:srgbClr val="000000"/>
              </a:solidFill>
            </a:rPr>
            <a:t>teljes szélességű burkolat helyreállítást </a:t>
          </a:r>
          <a:r>
            <a:rPr lang="hu-HU" sz="2000" b="0" kern="1200" dirty="0" smtClean="0">
              <a:solidFill>
                <a:srgbClr val="000000"/>
              </a:solidFill>
            </a:rPr>
            <a:t>végez.</a:t>
          </a:r>
          <a:endParaRPr lang="hu-HU" sz="2000" b="0" kern="1200" dirty="0"/>
        </a:p>
      </dsp:txBody>
      <dsp:txXfrm>
        <a:off x="1362660" y="3240362"/>
        <a:ext cx="5359889" cy="5991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D1094-24FC-4714-A85B-6FEA2964D94D}" type="datetimeFigureOut">
              <a:rPr lang="hu-HU" smtClean="0"/>
              <a:t>2014.09.25.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1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4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FDEB98-53A0-4943-81C6-6A6FA15B0FD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1829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DEB98-53A0-4943-81C6-6A6FA15B0FDC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84610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DEB98-53A0-4943-81C6-6A6FA15B0FDC}" type="slidenum">
              <a:rPr lang="hu-HU" smtClean="0"/>
              <a:t>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84610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DEB98-53A0-4943-81C6-6A6FA15B0FDC}" type="slidenum">
              <a:rPr lang="hu-HU" smtClean="0"/>
              <a:t>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804512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DEB98-53A0-4943-81C6-6A6FA15B0FDC}" type="slidenum">
              <a:rPr lang="hu-HU" smtClean="0"/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804512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DEB98-53A0-4943-81C6-6A6FA15B0FDC}" type="slidenum">
              <a:rPr lang="hu-HU" smtClean="0"/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804512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DEB98-53A0-4943-81C6-6A6FA15B0FDC}" type="slidenum">
              <a:rPr lang="hu-HU" smtClean="0"/>
              <a:t>10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80451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églalap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Téglalap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Téglalap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Cím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9" name="Alcím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hu-HU" smtClean="0"/>
              <a:t>Alcím mintájának szerkesztése</a:t>
            </a:r>
            <a:endParaRPr kumimoji="0" lang="en-US"/>
          </a:p>
        </p:txBody>
      </p:sp>
      <p:sp>
        <p:nvSpPr>
          <p:cNvPr id="28" name="Dátum helye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A61075B8-BC2F-4EE9-93F3-E10CF0EE4134}" type="datetime1">
              <a:rPr lang="hu-HU" smtClean="0"/>
              <a:t>2014.09.25.</a:t>
            </a:fld>
            <a:endParaRPr lang="hu-HU"/>
          </a:p>
        </p:txBody>
      </p:sp>
      <p:sp>
        <p:nvSpPr>
          <p:cNvPr id="17" name="Élőláb helye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r>
              <a:rPr lang="hu-HU" smtClean="0"/>
              <a:t>39. Útügyi Napok - 2014. szeptember 24-25. Győr</a:t>
            </a:r>
            <a:endParaRPr lang="hu-HU"/>
          </a:p>
        </p:txBody>
      </p:sp>
      <p:sp>
        <p:nvSpPr>
          <p:cNvPr id="29" name="Dia számának helye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664BF51-9DAD-4122-871B-78D58BED86FB}" type="slidenum">
              <a:rPr lang="hu-HU" smtClean="0"/>
              <a:t>‹#›</a:t>
            </a:fld>
            <a:endParaRPr lang="hu-H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A7989-B100-4CA3-AD05-D81C5DACFA16}" type="datetime1">
              <a:rPr lang="hu-HU" smtClean="0"/>
              <a:t>2014.09.25.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39. Útügyi Napok - 2014. szeptember 24-25. Győr</a:t>
            </a: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4BF51-9DAD-4122-871B-78D58BED86FB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489774B6-F91E-4D67-AF3A-EADDA095E460}" type="datetime1">
              <a:rPr lang="hu-HU" smtClean="0"/>
              <a:t>2014.09.25.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r>
              <a:rPr lang="hu-HU" smtClean="0"/>
              <a:t>39. Útügyi Napok - 2014. szeptember 24-25. Győr</a:t>
            </a:r>
            <a:endParaRPr lang="hu-HU"/>
          </a:p>
        </p:txBody>
      </p:sp>
      <p:sp>
        <p:nvSpPr>
          <p:cNvPr id="7" name="Téglalap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églalap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églalap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A664BF51-9DAD-4122-871B-78D58BED86FB}" type="slidenum">
              <a:rPr lang="hu-HU" smtClean="0"/>
              <a:t>‹#›</a:t>
            </a:fld>
            <a:endParaRPr lang="hu-H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8D9E6-BD01-4910-A396-DFBF75DB1F5C}" type="datetime1">
              <a:rPr lang="hu-HU" smtClean="0"/>
              <a:t>2014.09.25.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39. Útügyi Napok - 2014. szeptember 24-25. Győr</a:t>
            </a: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664BF51-9DAD-4122-871B-78D58BED86FB}" type="slidenum">
              <a:rPr lang="hu-HU" smtClean="0"/>
              <a:t>‹#›</a:t>
            </a:fld>
            <a:endParaRPr lang="hu-HU"/>
          </a:p>
        </p:txBody>
      </p:sp>
      <p:sp>
        <p:nvSpPr>
          <p:cNvPr id="8" name="Tartalom helye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7" name="Téglalap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églalap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églalap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12" name="Dátum hely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51754-B20B-4D00-8361-624028FC8783}" type="datetime1">
              <a:rPr lang="hu-HU" smtClean="0"/>
              <a:t>2014.09.25.</a:t>
            </a:fld>
            <a:endParaRPr lang="hu-HU"/>
          </a:p>
        </p:txBody>
      </p:sp>
      <p:sp>
        <p:nvSpPr>
          <p:cNvPr id="13" name="Dia számának helye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A664BF51-9DAD-4122-871B-78D58BED86FB}" type="slidenum">
              <a:rPr lang="hu-HU" smtClean="0"/>
              <a:t>‹#›</a:t>
            </a:fld>
            <a:endParaRPr lang="hu-HU"/>
          </a:p>
        </p:txBody>
      </p:sp>
      <p:sp>
        <p:nvSpPr>
          <p:cNvPr id="14" name="Élőláb helye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hu-HU" smtClean="0"/>
              <a:t>39. Útügyi Napok - 2014. szeptember 24-25. Győr</a:t>
            </a:r>
            <a:endParaRPr lang="hu-H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9" name="Tartalom helye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11" name="Tartalom helye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8" name="Dátum helye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F18E286-5092-40BE-9C24-A83790DBDDA0}" type="datetime1">
              <a:rPr lang="hu-HU" smtClean="0"/>
              <a:t>2014.09.25.</a:t>
            </a:fld>
            <a:endParaRPr lang="hu-HU"/>
          </a:p>
        </p:txBody>
      </p:sp>
      <p:sp>
        <p:nvSpPr>
          <p:cNvPr id="10" name="Dia számának helye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A664BF51-9DAD-4122-871B-78D58BED86FB}" type="slidenum">
              <a:rPr lang="hu-HU" smtClean="0"/>
              <a:t>‹#›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lang="hu-HU" smtClean="0"/>
              <a:t>39. Útügyi Napok - 2014. szeptember 24-25. Győr</a:t>
            </a:r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11" name="Tartalom helye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13" name="Tartalom helye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10" name="Dátum helye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758E793-8892-4EC0-8625-2F735938E78B}" type="datetime1">
              <a:rPr lang="hu-HU" smtClean="0"/>
              <a:t>2014.09.25.</a:t>
            </a:fld>
            <a:endParaRPr lang="hu-HU"/>
          </a:p>
        </p:txBody>
      </p:sp>
      <p:sp>
        <p:nvSpPr>
          <p:cNvPr id="12" name="Dia számának helye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A664BF51-9DAD-4122-871B-78D58BED86FB}" type="slidenum">
              <a:rPr lang="hu-HU" smtClean="0"/>
              <a:t>‹#›</a:t>
            </a:fld>
            <a:endParaRPr lang="hu-HU"/>
          </a:p>
        </p:txBody>
      </p:sp>
      <p:sp>
        <p:nvSpPr>
          <p:cNvPr id="14" name="Élőláb helye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lang="hu-HU" smtClean="0"/>
              <a:t>39. Útügyi Napok - 2014. szeptember 24-25. Győr</a:t>
            </a:r>
            <a:endParaRPr lang="hu-HU"/>
          </a:p>
        </p:txBody>
      </p:sp>
      <p:sp>
        <p:nvSpPr>
          <p:cNvPr id="16" name="Szöveg helye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15" name="Szöveg helye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C8258-4CA4-465A-9088-449B20E8A343}" type="datetime1">
              <a:rPr lang="hu-HU" smtClean="0"/>
              <a:t>2014.09.25.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39. Útügyi Napok - 2014. szeptember 24-25. Győr</a:t>
            </a:r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664BF51-9DAD-4122-871B-78D58BED86FB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F9B9F-0AAD-436F-A58B-6509F5014FF3}" type="datetime1">
              <a:rPr lang="hu-HU" smtClean="0"/>
              <a:t>2014.09.25.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39. Útügyi Napok - 2014. szeptember 24-25. Győr</a:t>
            </a:r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664BF51-9DAD-4122-871B-78D58BED86FB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4B8F9-BF1C-46A4-8DF0-80BCFB12AB7D}" type="datetime1">
              <a:rPr lang="hu-HU" smtClean="0"/>
              <a:t>2014.09.25.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39. Útügyi Napok - 2014. szeptember 24-25. Győr</a:t>
            </a:r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664BF51-9DAD-4122-871B-78D58BED86FB}" type="slidenum">
              <a:rPr lang="hu-HU" smtClean="0"/>
              <a:t>‹#›</a:t>
            </a:fld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9" name="Tartalom helye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8" name="Téglalap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églalap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Téglalap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11" name="Téglalap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átum helye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A31466D-3436-487F-9B8E-CB5D7F89964F}" type="datetime1">
              <a:rPr lang="hu-HU" smtClean="0"/>
              <a:t>2014.09.25.</a:t>
            </a:fld>
            <a:endParaRPr lang="hu-HU"/>
          </a:p>
        </p:txBody>
      </p:sp>
      <p:sp>
        <p:nvSpPr>
          <p:cNvPr id="13" name="Dia számának helye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A664BF51-9DAD-4122-871B-78D58BED86FB}" type="slidenum">
              <a:rPr lang="hu-HU" smtClean="0"/>
              <a:t>‹#›</a:t>
            </a:fld>
            <a:endParaRPr lang="hu-HU"/>
          </a:p>
        </p:txBody>
      </p:sp>
      <p:sp>
        <p:nvSpPr>
          <p:cNvPr id="14" name="Élőláb helye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r>
              <a:rPr lang="hu-HU" smtClean="0"/>
              <a:t>39. Útügyi Napok - 2014. szeptember 24-25. Győr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hu-HU" smtClean="0"/>
              <a:t>Kép beszúrásához kattintson az ikonra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ím helye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13" name="Szöveg helye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hu-HU" smtClean="0"/>
              <a:t>Mintaszöveg szerkesztése</a:t>
            </a:r>
          </a:p>
          <a:p>
            <a:pPr lvl="1" eaLnBrk="1" latinLnBrk="0" hangingPunct="1"/>
            <a:r>
              <a:rPr kumimoji="0" lang="hu-HU" smtClean="0"/>
              <a:t>Második szint</a:t>
            </a:r>
          </a:p>
          <a:p>
            <a:pPr lvl="2" eaLnBrk="1" latinLnBrk="0" hangingPunct="1"/>
            <a:r>
              <a:rPr kumimoji="0" lang="hu-HU" smtClean="0"/>
              <a:t>Harmadik szint</a:t>
            </a:r>
          </a:p>
          <a:p>
            <a:pPr lvl="3" eaLnBrk="1" latinLnBrk="0" hangingPunct="1"/>
            <a:r>
              <a:rPr kumimoji="0" lang="hu-HU" smtClean="0"/>
              <a:t>Negyedik szint</a:t>
            </a:r>
          </a:p>
          <a:p>
            <a:pPr lvl="4" eaLnBrk="1" latinLnBrk="0" hangingPunct="1"/>
            <a:r>
              <a:rPr kumimoji="0" lang="hu-HU" smtClean="0"/>
              <a:t>Ötödik szint</a:t>
            </a:r>
            <a:endParaRPr kumimoji="0" lang="en-US"/>
          </a:p>
        </p:txBody>
      </p:sp>
      <p:sp>
        <p:nvSpPr>
          <p:cNvPr id="14" name="Dátum helye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8D8337E-1AF4-4C08-9E74-46E74D70B07E}" type="datetime1">
              <a:rPr lang="hu-HU" smtClean="0"/>
              <a:t>2014.09.25.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hu-HU" smtClean="0"/>
              <a:t>39. Útügyi Napok - 2014. szeptember 24-25. Győr</a:t>
            </a:r>
            <a:endParaRPr lang="hu-HU"/>
          </a:p>
        </p:txBody>
      </p:sp>
      <p:sp>
        <p:nvSpPr>
          <p:cNvPr id="7" name="Téglalap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églalap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églalap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Dia számának helye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664BF51-9DAD-4122-871B-78D58BED86FB}" type="slidenum">
              <a:rPr lang="hu-HU" smtClean="0"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4" Type="http://schemas.openxmlformats.org/officeDocument/2006/relationships/image" Target="../media/image20.JPG"/><Relationship Id="rId5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G"/><Relationship Id="rId3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1" Type="http://schemas.microsoft.com/office/2007/relationships/media" Target="../media/media1.avi"/><Relationship Id="rId2" Type="http://schemas.openxmlformats.org/officeDocument/2006/relationships/video" Target="../media/media1.avi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jpg"/><Relationship Id="rId5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.jpeg"/><Relationship Id="rId1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8" Type="http://schemas.openxmlformats.org/officeDocument/2006/relationships/image" Target="../media/image4.jpeg"/><Relationship Id="rId9" Type="http://schemas.openxmlformats.org/officeDocument/2006/relationships/image" Target="../media/image5.jpeg"/><Relationship Id="rId10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jpeg"/><Relationship Id="rId5" Type="http://schemas.openxmlformats.org/officeDocument/2006/relationships/image" Target="../media/image11.jpg"/><Relationship Id="rId6" Type="http://schemas.openxmlformats.org/officeDocument/2006/relationships/image" Target="../media/image12.jpg"/><Relationship Id="rId7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8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835696" y="4038600"/>
            <a:ext cx="7003504" cy="1828800"/>
          </a:xfrm>
        </p:spPr>
        <p:txBody>
          <a:bodyPr>
            <a:normAutofit fontScale="90000"/>
          </a:bodyPr>
          <a:lstStyle/>
          <a:p>
            <a:pPr algn="r"/>
            <a:r>
              <a:rPr lang="hu-HU" sz="3600" b="1" dirty="0" smtClean="0">
                <a:solidFill>
                  <a:srgbClr val="FF3300"/>
                </a:solidFill>
              </a:rPr>
              <a:t>FENNTARTHATÓ utak </a:t>
            </a:r>
            <a:br>
              <a:rPr lang="hu-HU" sz="3600" b="1" dirty="0" smtClean="0">
                <a:solidFill>
                  <a:srgbClr val="FF3300"/>
                </a:solidFill>
              </a:rPr>
            </a:br>
            <a:r>
              <a:rPr lang="hu-HU" sz="3600" b="1" dirty="0" smtClean="0">
                <a:solidFill>
                  <a:srgbClr val="FF3300"/>
                </a:solidFill>
              </a:rPr>
              <a:t>A VÁROSI KÖZLEKEDÉSBEN, </a:t>
            </a:r>
            <a:br>
              <a:rPr lang="hu-HU" sz="3600" b="1" dirty="0" smtClean="0">
                <a:solidFill>
                  <a:srgbClr val="FF3300"/>
                </a:solidFill>
              </a:rPr>
            </a:br>
            <a:r>
              <a:rPr lang="hu-HU" sz="3600" b="1" dirty="0" smtClean="0">
                <a:solidFill>
                  <a:srgbClr val="FF3300"/>
                </a:solidFill>
              </a:rPr>
              <a:t>AZ ÖNKORMÁNYZATI UTAK HELYZETE</a:t>
            </a:r>
            <a:r>
              <a:rPr lang="hu-HU" dirty="0" smtClean="0">
                <a:solidFill>
                  <a:srgbClr val="FF0000"/>
                </a:solidFill>
              </a:rPr>
              <a:t/>
            </a:r>
            <a:br>
              <a:rPr lang="hu-HU" dirty="0" smtClean="0">
                <a:solidFill>
                  <a:srgbClr val="FF0000"/>
                </a:solidFill>
              </a:rPr>
            </a:br>
            <a:r>
              <a:rPr lang="hu-HU" sz="2000" cap="none" dirty="0" smtClean="0">
                <a:solidFill>
                  <a:schemeClr val="accent2">
                    <a:lumMod val="75000"/>
                  </a:schemeClr>
                </a:solidFill>
              </a:rPr>
              <a:t>Dr. Almássy Kornél</a:t>
            </a:r>
            <a:br>
              <a:rPr lang="hu-HU" sz="2000" cap="none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hu-HU" sz="2000" cap="none" dirty="0" smtClean="0">
                <a:solidFill>
                  <a:schemeClr val="accent2">
                    <a:lumMod val="75000"/>
                  </a:schemeClr>
                </a:solidFill>
              </a:rPr>
              <a:t>BKK </a:t>
            </a:r>
            <a:r>
              <a:rPr lang="hu-HU" sz="2000" cap="none" dirty="0">
                <a:solidFill>
                  <a:schemeClr val="accent2">
                    <a:lumMod val="75000"/>
                  </a:schemeClr>
                </a:solidFill>
              </a:rPr>
              <a:t>K</a:t>
            </a:r>
            <a:r>
              <a:rPr lang="hu-HU" sz="2000" cap="none" dirty="0" smtClean="0">
                <a:solidFill>
                  <a:schemeClr val="accent2">
                    <a:lumMod val="75000"/>
                  </a:schemeClr>
                </a:solidFill>
              </a:rPr>
              <a:t>özút </a:t>
            </a:r>
            <a:r>
              <a:rPr lang="hu-HU" sz="2000" cap="none" dirty="0" err="1">
                <a:solidFill>
                  <a:schemeClr val="accent2">
                    <a:lumMod val="75000"/>
                  </a:schemeClr>
                </a:solidFill>
              </a:rPr>
              <a:t>Z</a:t>
            </a:r>
            <a:r>
              <a:rPr lang="hu-HU" sz="2000" cap="none" dirty="0" err="1" smtClean="0">
                <a:solidFill>
                  <a:schemeClr val="accent2">
                    <a:lumMod val="75000"/>
                  </a:schemeClr>
                </a:solidFill>
              </a:rPr>
              <a:t>rt</a:t>
            </a:r>
            <a:r>
              <a:rPr lang="hu-HU" sz="2000" cap="none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hu-HU" sz="2000" cap="none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endParaRPr lang="hu-HU" sz="1900" dirty="0" smtClean="0"/>
          </a:p>
          <a:p>
            <a:r>
              <a:rPr lang="hu-HU" sz="1900" dirty="0" smtClean="0"/>
              <a:t>39. ÚTÜGYI NAPOK – 2014. SZEPTEMBER 24-25. GYŐR</a:t>
            </a:r>
            <a:endParaRPr lang="hu-HU" sz="1900" dirty="0"/>
          </a:p>
          <a:p>
            <a:endParaRPr lang="hu-HU" dirty="0"/>
          </a:p>
        </p:txBody>
      </p:sp>
      <p:pic>
        <p:nvPicPr>
          <p:cNvPr id="4" name="Kép 3" descr="bkk közút logo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517232"/>
            <a:ext cx="1386458" cy="4566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32464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116C536-F549-47AD-996D-F7B391ECD94C}" type="slidenum">
              <a:rPr lang="hu-HU" smtClean="0"/>
              <a:pPr/>
              <a:t>10</a:t>
            </a:fld>
            <a:endParaRPr lang="hu-HU"/>
          </a:p>
        </p:txBody>
      </p:sp>
      <p:sp>
        <p:nvSpPr>
          <p:cNvPr id="9" name="Szövegdoboz 8"/>
          <p:cNvSpPr txBox="1"/>
          <p:nvPr/>
        </p:nvSpPr>
        <p:spPr>
          <a:xfrm>
            <a:off x="4700382" y="1629560"/>
            <a:ext cx="4105581" cy="4278094"/>
          </a:xfrm>
          <a:prstGeom prst="rect">
            <a:avLst/>
          </a:prstGeom>
          <a:gradFill>
            <a:gsLst>
              <a:gs pos="100000">
                <a:schemeClr val="accent1">
                  <a:tint val="66000"/>
                  <a:satMod val="160000"/>
                  <a:alpha val="0"/>
                </a:schemeClr>
              </a:gs>
              <a:gs pos="45000">
                <a:schemeClr val="bg1">
                  <a:lumMod val="98000"/>
                  <a:lumOff val="2000"/>
                </a:schemeClr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 err="1" smtClean="0">
                <a:solidFill>
                  <a:srgbClr val="000000"/>
                </a:solidFill>
              </a:rPr>
              <a:t>Szkennelés</a:t>
            </a:r>
            <a:endParaRPr lang="hu-HU" sz="2800" b="1" dirty="0" smtClean="0"/>
          </a:p>
          <a:p>
            <a:pPr algn="ctr"/>
            <a:r>
              <a:rPr lang="hu-HU" sz="2000" b="1" dirty="0" smtClean="0">
                <a:solidFill>
                  <a:srgbClr val="FF0000"/>
                </a:solidFill>
              </a:rPr>
              <a:t>Mobil és statikus </a:t>
            </a:r>
            <a:r>
              <a:rPr lang="hu-HU" sz="2000" b="1" dirty="0" err="1" smtClean="0">
                <a:solidFill>
                  <a:srgbClr val="FF0000"/>
                </a:solidFill>
              </a:rPr>
              <a:t>lézerszkennelés</a:t>
            </a:r>
            <a:endParaRPr lang="hu-HU" sz="2000" b="1" dirty="0" smtClean="0">
              <a:solidFill>
                <a:srgbClr val="FF0000"/>
              </a:solidFill>
            </a:endParaRPr>
          </a:p>
          <a:p>
            <a:pPr algn="ctr"/>
            <a:endParaRPr lang="hu-HU" dirty="0" smtClean="0"/>
          </a:p>
          <a:p>
            <a:pPr algn="ctr"/>
            <a:endParaRPr lang="hu-HU" dirty="0"/>
          </a:p>
          <a:p>
            <a:pPr algn="ctr"/>
            <a:endParaRPr lang="hu-HU" dirty="0" smtClean="0"/>
          </a:p>
          <a:p>
            <a:pPr algn="ctr"/>
            <a:r>
              <a:rPr lang="hu-HU" sz="2800" b="1" dirty="0" err="1" smtClean="0">
                <a:solidFill>
                  <a:srgbClr val="000000"/>
                </a:solidFill>
              </a:rPr>
              <a:t>Vektorizálás</a:t>
            </a:r>
            <a:endParaRPr lang="hu-HU" sz="2800" b="1" dirty="0" smtClean="0">
              <a:solidFill>
                <a:srgbClr val="000000"/>
              </a:solidFill>
            </a:endParaRPr>
          </a:p>
          <a:p>
            <a:pPr algn="ctr"/>
            <a:r>
              <a:rPr lang="hu-HU" sz="2000" b="1" dirty="0" smtClean="0">
                <a:solidFill>
                  <a:srgbClr val="FF0000"/>
                </a:solidFill>
              </a:rPr>
              <a:t>3D adatbázis építés</a:t>
            </a:r>
          </a:p>
          <a:p>
            <a:pPr algn="ctr"/>
            <a:endParaRPr lang="hu-HU" b="1" dirty="0" smtClean="0"/>
          </a:p>
          <a:p>
            <a:pPr algn="ctr"/>
            <a:endParaRPr lang="hu-HU" b="1" dirty="0" smtClean="0"/>
          </a:p>
          <a:p>
            <a:pPr algn="ctr"/>
            <a:endParaRPr lang="hu-HU" b="1" dirty="0" smtClean="0"/>
          </a:p>
          <a:p>
            <a:pPr algn="ctr"/>
            <a:r>
              <a:rPr lang="hu-HU" sz="2800" b="1" dirty="0" smtClean="0">
                <a:solidFill>
                  <a:srgbClr val="000000"/>
                </a:solidFill>
              </a:rPr>
              <a:t>Elemzések</a:t>
            </a:r>
          </a:p>
          <a:p>
            <a:pPr algn="ctr"/>
            <a:r>
              <a:rPr lang="hu-HU" sz="2000" b="1" dirty="0" smtClean="0">
                <a:solidFill>
                  <a:srgbClr val="FF0000"/>
                </a:solidFill>
              </a:rPr>
              <a:t>3D pontfelhő + vektorok alapján</a:t>
            </a:r>
          </a:p>
          <a:p>
            <a:pPr algn="ctr"/>
            <a:endParaRPr lang="hu-HU" sz="2000" b="1" dirty="0">
              <a:solidFill>
                <a:srgbClr val="FF0000"/>
              </a:solidFill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5607296" y="3861048"/>
            <a:ext cx="22166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400" b="1" dirty="0" smtClean="0">
                <a:solidFill>
                  <a:srgbClr val="CC6600"/>
                </a:solidFill>
              </a:rPr>
              <a:t>3D vektorok (pont/vonal/</a:t>
            </a:r>
            <a:r>
              <a:rPr lang="hu-HU" sz="1400" b="1" dirty="0" err="1" smtClean="0">
                <a:solidFill>
                  <a:srgbClr val="CC6600"/>
                </a:solidFill>
              </a:rPr>
              <a:t>polygon</a:t>
            </a:r>
            <a:r>
              <a:rPr lang="hu-HU" sz="1400" b="1" dirty="0" smtClean="0">
                <a:solidFill>
                  <a:srgbClr val="CC6600"/>
                </a:solidFill>
              </a:rPr>
              <a:t>)</a:t>
            </a:r>
          </a:p>
          <a:p>
            <a:pPr algn="ctr"/>
            <a:r>
              <a:rPr lang="hu-HU" sz="1400" b="1" dirty="0" smtClean="0">
                <a:solidFill>
                  <a:srgbClr val="CC6600"/>
                </a:solidFill>
              </a:rPr>
              <a:t>Attribútumok</a:t>
            </a:r>
          </a:p>
          <a:p>
            <a:pPr algn="ctr"/>
            <a:r>
              <a:rPr lang="hu-HU" sz="1400" b="1" dirty="0" err="1" smtClean="0">
                <a:solidFill>
                  <a:srgbClr val="CC6600"/>
                </a:solidFill>
              </a:rPr>
              <a:t>Kötponti</a:t>
            </a:r>
            <a:r>
              <a:rPr lang="hu-HU" sz="1400" b="1" dirty="0" smtClean="0">
                <a:solidFill>
                  <a:srgbClr val="CC6600"/>
                </a:solidFill>
              </a:rPr>
              <a:t> adatbázis</a:t>
            </a:r>
            <a:endParaRPr lang="hu-HU" sz="1400" b="1" dirty="0">
              <a:solidFill>
                <a:srgbClr val="CC6600"/>
              </a:solidFill>
            </a:endParaRPr>
          </a:p>
        </p:txBody>
      </p:sp>
      <p:sp>
        <p:nvSpPr>
          <p:cNvPr id="10" name="Lefelé nyíl 9"/>
          <p:cNvSpPr/>
          <p:nvPr/>
        </p:nvSpPr>
        <p:spPr>
          <a:xfrm>
            <a:off x="6442751" y="3982860"/>
            <a:ext cx="462727" cy="801087"/>
          </a:xfrm>
          <a:prstGeom prst="downArrow">
            <a:avLst/>
          </a:prstGeom>
          <a:solidFill>
            <a:srgbClr val="00B050">
              <a:alpha val="20000"/>
            </a:srgbClr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" name="Szövegdoboz 7"/>
          <p:cNvSpPr txBox="1"/>
          <p:nvPr/>
        </p:nvSpPr>
        <p:spPr>
          <a:xfrm>
            <a:off x="683567" y="1628800"/>
            <a:ext cx="4032447" cy="4185761"/>
          </a:xfrm>
          <a:prstGeom prst="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 rtlCol="0">
            <a:spAutoFit/>
          </a:bodyPr>
          <a:lstStyle/>
          <a:p>
            <a:r>
              <a:rPr lang="hu-HU" sz="2400" b="1" dirty="0" smtClean="0">
                <a:solidFill>
                  <a:srgbClr val="000000"/>
                </a:solidFill>
              </a:rPr>
              <a:t>Közúti Adatgyűjtő </a:t>
            </a:r>
            <a:r>
              <a:rPr lang="hu-HU" sz="2400" b="1" dirty="0" err="1" smtClean="0">
                <a:solidFill>
                  <a:srgbClr val="000000"/>
                </a:solidFill>
              </a:rPr>
              <a:t>REndSZer</a:t>
            </a:r>
            <a:endParaRPr lang="hu-HU" sz="2400" b="1" dirty="0" smtClean="0">
              <a:solidFill>
                <a:srgbClr val="000000"/>
              </a:solidFill>
            </a:endParaRPr>
          </a:p>
          <a:p>
            <a:pPr marL="171450" indent="-171450">
              <a:buFontTx/>
              <a:buChar char="-"/>
            </a:pPr>
            <a:r>
              <a:rPr lang="hu-HU" sz="1100" dirty="0" smtClean="0">
                <a:solidFill>
                  <a:srgbClr val="000000"/>
                </a:solidFill>
              </a:rPr>
              <a:t>Budapest teljes úthálózatának geodéziai szintű felmérése 3D LIDAR technológiával + 360° kamera képekkel</a:t>
            </a:r>
          </a:p>
          <a:p>
            <a:pPr marL="171450" indent="-171450">
              <a:buFontTx/>
              <a:buChar char="-"/>
            </a:pPr>
            <a:endParaRPr lang="hu-HU" sz="1100" dirty="0" smtClean="0">
              <a:solidFill>
                <a:srgbClr val="000000"/>
              </a:solidFill>
            </a:endParaRPr>
          </a:p>
          <a:p>
            <a:pPr marL="171450" indent="-171450">
              <a:buFontTx/>
              <a:buChar char="-"/>
            </a:pPr>
            <a:r>
              <a:rPr lang="hu-HU" sz="1100" dirty="0" smtClean="0">
                <a:solidFill>
                  <a:srgbClr val="000000"/>
                </a:solidFill>
              </a:rPr>
              <a:t>Mérhető adatbázis a teljes úthálózat minden részletéről</a:t>
            </a:r>
          </a:p>
          <a:p>
            <a:pPr marL="171450" indent="-171450">
              <a:buFontTx/>
              <a:buChar char="-"/>
            </a:pPr>
            <a:endParaRPr lang="hu-HU" sz="1100" dirty="0" smtClean="0">
              <a:solidFill>
                <a:srgbClr val="000000"/>
              </a:solidFill>
            </a:endParaRPr>
          </a:p>
          <a:p>
            <a:pPr marL="171450" indent="-171450">
              <a:buFontTx/>
              <a:buChar char="-"/>
            </a:pPr>
            <a:r>
              <a:rPr lang="hu-HU" sz="1100" dirty="0" smtClean="0">
                <a:solidFill>
                  <a:srgbClr val="000000"/>
                </a:solidFill>
              </a:rPr>
              <a:t>Egységes 3D vektoros geo-adatbázis</a:t>
            </a:r>
          </a:p>
          <a:p>
            <a:pPr marL="628650" lvl="1" indent="-171450">
              <a:buFontTx/>
              <a:buChar char="-"/>
            </a:pPr>
            <a:r>
              <a:rPr lang="hu-HU" sz="1100" dirty="0" smtClean="0">
                <a:solidFill>
                  <a:srgbClr val="000000"/>
                </a:solidFill>
              </a:rPr>
              <a:t>Kb. 150 objektum féleség</a:t>
            </a:r>
          </a:p>
          <a:p>
            <a:pPr marL="628650" lvl="1" indent="-171450">
              <a:buFontTx/>
              <a:buChar char="-"/>
            </a:pPr>
            <a:r>
              <a:rPr lang="hu-HU" sz="1100" dirty="0" smtClean="0">
                <a:solidFill>
                  <a:srgbClr val="000000"/>
                </a:solidFill>
              </a:rPr>
              <a:t>5-25 jellemző (attribútum) objektumonként</a:t>
            </a:r>
          </a:p>
          <a:p>
            <a:pPr marL="171450" indent="-171450">
              <a:buFontTx/>
              <a:buChar char="-"/>
            </a:pPr>
            <a:r>
              <a:rPr lang="hu-HU" sz="1100" dirty="0" smtClean="0">
                <a:solidFill>
                  <a:srgbClr val="000000"/>
                </a:solidFill>
              </a:rPr>
              <a:t>Egységes nyilvántartás az útvagyonról – már az e-közmű elvárásainak megfelelően</a:t>
            </a:r>
          </a:p>
          <a:p>
            <a:pPr marL="171450" indent="-171450">
              <a:buFontTx/>
              <a:buChar char="-"/>
            </a:pPr>
            <a:endParaRPr lang="hu-HU" sz="1100" dirty="0" smtClean="0">
              <a:solidFill>
                <a:srgbClr val="000000"/>
              </a:solidFill>
            </a:endParaRPr>
          </a:p>
          <a:p>
            <a:pPr marL="171450" indent="-171450">
              <a:buFontTx/>
              <a:buChar char="-"/>
            </a:pPr>
            <a:r>
              <a:rPr lang="hu-HU" sz="1100" dirty="0" smtClean="0">
                <a:solidFill>
                  <a:srgbClr val="000000"/>
                </a:solidFill>
              </a:rPr>
              <a:t>Útminőség vizsgálatok a burkolatfelszínről – akár 1-3mm relatív pontossággal</a:t>
            </a:r>
          </a:p>
          <a:p>
            <a:pPr marL="171450" indent="-171450">
              <a:buFontTx/>
              <a:buChar char="-"/>
            </a:pPr>
            <a:endParaRPr lang="hu-HU" sz="1100" dirty="0" smtClean="0">
              <a:solidFill>
                <a:srgbClr val="000000"/>
              </a:solidFill>
            </a:endParaRPr>
          </a:p>
          <a:p>
            <a:pPr marL="171450" indent="-171450">
              <a:buFontTx/>
              <a:buChar char="-"/>
            </a:pPr>
            <a:r>
              <a:rPr lang="hu-HU" sz="1100" dirty="0" smtClean="0">
                <a:solidFill>
                  <a:srgbClr val="000000"/>
                </a:solidFill>
              </a:rPr>
              <a:t>Burkolat felújítások szakfelügyeleti támogatása (</a:t>
            </a:r>
            <a:r>
              <a:rPr lang="hu-HU" sz="1100" dirty="0" err="1" smtClean="0">
                <a:solidFill>
                  <a:srgbClr val="000000"/>
                </a:solidFill>
              </a:rPr>
              <a:t>szkennelés</a:t>
            </a:r>
            <a:r>
              <a:rPr lang="hu-HU" sz="1100" dirty="0" smtClean="0">
                <a:solidFill>
                  <a:srgbClr val="000000"/>
                </a:solidFill>
              </a:rPr>
              <a:t> betakarás előtt-után + anyagmennyiség számítások mérés alapján)</a:t>
            </a:r>
          </a:p>
          <a:p>
            <a:pPr marL="171450" indent="-171450">
              <a:buFontTx/>
              <a:buChar char="-"/>
            </a:pPr>
            <a:endParaRPr lang="hu-HU" sz="1100" dirty="0" smtClean="0">
              <a:solidFill>
                <a:srgbClr val="000000"/>
              </a:solidFill>
            </a:endParaRPr>
          </a:p>
          <a:p>
            <a:pPr marL="171450" indent="-171450">
              <a:buFontTx/>
              <a:buChar char="-"/>
            </a:pPr>
            <a:r>
              <a:rPr lang="hu-HU" sz="1100" dirty="0" smtClean="0">
                <a:solidFill>
                  <a:srgbClr val="000000"/>
                </a:solidFill>
              </a:rPr>
              <a:t>Űrszelvény modellezés</a:t>
            </a:r>
          </a:p>
          <a:p>
            <a:pPr marL="171450" indent="-171450">
              <a:buFontTx/>
              <a:buChar char="-"/>
            </a:pPr>
            <a:endParaRPr lang="hu-HU" sz="1100" dirty="0" smtClean="0">
              <a:solidFill>
                <a:srgbClr val="000000"/>
              </a:solidFill>
            </a:endParaRPr>
          </a:p>
          <a:p>
            <a:pPr marL="171450" indent="-171450">
              <a:buFontTx/>
              <a:buChar char="-"/>
            </a:pPr>
            <a:r>
              <a:rPr lang="hu-HU" sz="1100" dirty="0" smtClean="0">
                <a:solidFill>
                  <a:srgbClr val="000000"/>
                </a:solidFill>
              </a:rPr>
              <a:t>3D modellezés</a:t>
            </a:r>
          </a:p>
          <a:p>
            <a:pPr marL="171450" indent="-171450">
              <a:buFontTx/>
              <a:buChar char="-"/>
            </a:pPr>
            <a:endParaRPr lang="hu-HU" sz="1100" dirty="0" smtClean="0">
              <a:solidFill>
                <a:srgbClr val="000000"/>
              </a:solidFill>
            </a:endParaRPr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542" y="3302987"/>
            <a:ext cx="5144723" cy="2850128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1" y="1621825"/>
            <a:ext cx="4567673" cy="2527255"/>
          </a:xfrm>
          <a:prstGeom prst="rect">
            <a:avLst/>
          </a:prstGeom>
        </p:spPr>
      </p:pic>
      <p:sp>
        <p:nvSpPr>
          <p:cNvPr id="13" name="Szövegdoboz 12"/>
          <p:cNvSpPr txBox="1"/>
          <p:nvPr/>
        </p:nvSpPr>
        <p:spPr>
          <a:xfrm>
            <a:off x="5168482" y="2348880"/>
            <a:ext cx="30112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400" b="1" dirty="0" smtClean="0">
                <a:solidFill>
                  <a:srgbClr val="CC6600"/>
                </a:solidFill>
              </a:rPr>
              <a:t>3D pontfelhők</a:t>
            </a:r>
          </a:p>
          <a:p>
            <a:pPr algn="ctr"/>
            <a:r>
              <a:rPr lang="hu-HU" sz="1400" b="1" dirty="0" smtClean="0">
                <a:solidFill>
                  <a:srgbClr val="CC6600"/>
                </a:solidFill>
              </a:rPr>
              <a:t>360° felvételek</a:t>
            </a:r>
          </a:p>
          <a:p>
            <a:pPr algn="ctr"/>
            <a:r>
              <a:rPr lang="hu-HU" sz="1400" b="1" dirty="0" smtClean="0">
                <a:solidFill>
                  <a:srgbClr val="CC6600"/>
                </a:solidFill>
              </a:rPr>
              <a:t>Geodéziai pontosságú kiegyenlített adatok</a:t>
            </a:r>
            <a:endParaRPr lang="hu-HU" sz="1400" b="1" dirty="0">
              <a:solidFill>
                <a:srgbClr val="CC6600"/>
              </a:solidFill>
            </a:endParaRPr>
          </a:p>
        </p:txBody>
      </p:sp>
      <p:sp>
        <p:nvSpPr>
          <p:cNvPr id="12" name="Lefelé nyíl 11"/>
          <p:cNvSpPr/>
          <p:nvPr/>
        </p:nvSpPr>
        <p:spPr>
          <a:xfrm>
            <a:off x="6370440" y="2420801"/>
            <a:ext cx="462727" cy="801087"/>
          </a:xfrm>
          <a:prstGeom prst="downArrow">
            <a:avLst/>
          </a:prstGeom>
          <a:solidFill>
            <a:srgbClr val="00B050">
              <a:alpha val="20000"/>
            </a:srgbClr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5" name="Élőláb helye 3"/>
          <p:cNvSpPr>
            <a:spLocks noGrp="1"/>
          </p:cNvSpPr>
          <p:nvPr>
            <p:ph type="ftr" sz="quarter" idx="11"/>
          </p:nvPr>
        </p:nvSpPr>
        <p:spPr>
          <a:xfrm>
            <a:off x="609600" y="6248206"/>
            <a:ext cx="5421083" cy="365125"/>
          </a:xfrm>
        </p:spPr>
        <p:txBody>
          <a:bodyPr/>
          <a:lstStyle/>
          <a:p>
            <a:r>
              <a:rPr lang="hu-HU" smtClean="0"/>
              <a:t>39. Útügyi Napok - 2014. szeptember 24-25. Győr</a:t>
            </a:r>
            <a:endParaRPr lang="hu-HU" dirty="0"/>
          </a:p>
        </p:txBody>
      </p:sp>
      <p:sp>
        <p:nvSpPr>
          <p:cNvPr id="16" name="Cím 1"/>
          <p:cNvSpPr txBox="1">
            <a:spLocks/>
          </p:cNvSpPr>
          <p:nvPr/>
        </p:nvSpPr>
        <p:spPr>
          <a:xfrm>
            <a:off x="350277" y="228600"/>
            <a:ext cx="8442520" cy="990600"/>
          </a:xfrm>
          <a:prstGeom prst="rect">
            <a:avLst/>
          </a:prstGeom>
        </p:spPr>
        <p:txBody>
          <a:bodyPr vert="horz"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u-HU" sz="36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Közúti Adatgyűjtő Rendszer - KARESZ</a:t>
            </a:r>
            <a:endParaRPr lang="hu-HU" sz="36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278" y="1628057"/>
            <a:ext cx="8372069" cy="4518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Szövegdoboz 16"/>
          <p:cNvSpPr txBox="1"/>
          <p:nvPr/>
        </p:nvSpPr>
        <p:spPr>
          <a:xfrm>
            <a:off x="437406" y="1629560"/>
            <a:ext cx="8362941" cy="4524315"/>
          </a:xfrm>
          <a:prstGeom prst="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 rtlCol="0">
            <a:spAutoFit/>
          </a:bodyPr>
          <a:lstStyle/>
          <a:p>
            <a:pPr algn="ctr"/>
            <a:r>
              <a:rPr lang="hu-HU" sz="4400" b="1" dirty="0" smtClean="0">
                <a:solidFill>
                  <a:srgbClr val="000000"/>
                </a:solidFill>
              </a:rPr>
              <a:t>A Főváros közúthálózatának felmérése</a:t>
            </a:r>
          </a:p>
          <a:p>
            <a:r>
              <a:rPr lang="hu-HU" sz="3600" b="1" dirty="0" err="1" smtClean="0">
                <a:solidFill>
                  <a:srgbClr val="000000"/>
                </a:solidFill>
              </a:rPr>
              <a:t>Szkennelés</a:t>
            </a:r>
            <a:r>
              <a:rPr lang="hu-HU" sz="3600" b="1" dirty="0" smtClean="0">
                <a:solidFill>
                  <a:srgbClr val="000000"/>
                </a:solidFill>
              </a:rPr>
              <a:t>:</a:t>
            </a:r>
            <a:r>
              <a:rPr lang="hu-HU" sz="3600" dirty="0" smtClean="0">
                <a:solidFill>
                  <a:srgbClr val="000000"/>
                </a:solidFill>
              </a:rPr>
              <a:t>				     3600 km</a:t>
            </a:r>
          </a:p>
          <a:p>
            <a:r>
              <a:rPr lang="hu-HU" sz="3600" b="1" dirty="0" smtClean="0">
                <a:solidFill>
                  <a:srgbClr val="000000"/>
                </a:solidFill>
              </a:rPr>
              <a:t>Pontfelhő feldolgozás: 	</a:t>
            </a:r>
            <a:r>
              <a:rPr lang="hu-HU" sz="3600" dirty="0" smtClean="0">
                <a:solidFill>
                  <a:srgbClr val="000000"/>
                </a:solidFill>
              </a:rPr>
              <a:t>		600 km</a:t>
            </a:r>
          </a:p>
          <a:p>
            <a:r>
              <a:rPr lang="hu-HU" sz="3600" b="1" dirty="0" err="1" smtClean="0">
                <a:solidFill>
                  <a:srgbClr val="000000"/>
                </a:solidFill>
              </a:rPr>
              <a:t>Vektorizálás</a:t>
            </a:r>
            <a:r>
              <a:rPr lang="hu-HU" sz="3600" b="1" dirty="0" smtClean="0">
                <a:solidFill>
                  <a:srgbClr val="000000"/>
                </a:solidFill>
              </a:rPr>
              <a:t>: </a:t>
            </a:r>
            <a:r>
              <a:rPr lang="hu-HU" sz="3600" dirty="0" smtClean="0">
                <a:solidFill>
                  <a:srgbClr val="000000"/>
                </a:solidFill>
              </a:rPr>
              <a:t/>
            </a:r>
            <a:br>
              <a:rPr lang="hu-HU" sz="3600" dirty="0" smtClean="0">
                <a:solidFill>
                  <a:srgbClr val="000000"/>
                </a:solidFill>
              </a:rPr>
            </a:br>
            <a:r>
              <a:rPr lang="hu-HU" sz="3600" dirty="0" smtClean="0">
                <a:solidFill>
                  <a:srgbClr val="000000"/>
                </a:solidFill>
              </a:rPr>
              <a:t>   Nyilvántartáshoz: 			200 km</a:t>
            </a:r>
          </a:p>
          <a:p>
            <a:r>
              <a:rPr lang="hu-HU" sz="3600" dirty="0" smtClean="0">
                <a:solidFill>
                  <a:srgbClr val="000000"/>
                </a:solidFill>
              </a:rPr>
              <a:t>   Tervezési munkákhoz: 			  60 km</a:t>
            </a:r>
          </a:p>
          <a:p>
            <a:endParaRPr lang="hu-HU" sz="20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40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116C536-F549-47AD-996D-F7B391ECD94C}" type="slidenum">
              <a:rPr lang="hu-HU" smtClean="0"/>
              <a:pPr/>
              <a:t>11</a:t>
            </a:fld>
            <a:endParaRPr lang="hu-HU"/>
          </a:p>
        </p:txBody>
      </p:sp>
      <p:sp>
        <p:nvSpPr>
          <p:cNvPr id="8" name="Szövegdoboz 7"/>
          <p:cNvSpPr txBox="1"/>
          <p:nvPr/>
        </p:nvSpPr>
        <p:spPr>
          <a:xfrm>
            <a:off x="380390" y="1628800"/>
            <a:ext cx="6552729" cy="4124206"/>
          </a:xfrm>
          <a:prstGeom prst="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 rtlCol="0">
            <a:spAutoFit/>
          </a:bodyPr>
          <a:lstStyle/>
          <a:p>
            <a:r>
              <a:rPr lang="hu-HU" sz="5400" b="1" dirty="0" smtClean="0">
                <a:solidFill>
                  <a:srgbClr val="000000"/>
                </a:solidFill>
              </a:rPr>
              <a:t>Külső megrendelések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hu-HU" sz="2400" b="1" dirty="0" smtClean="0">
                <a:solidFill>
                  <a:srgbClr val="000000"/>
                </a:solidFill>
              </a:rPr>
              <a:t>M4 Metró teljes felmérése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hu-HU" sz="2400" b="1" dirty="0" smtClean="0">
                <a:solidFill>
                  <a:srgbClr val="000000"/>
                </a:solidFill>
              </a:rPr>
              <a:t>Rakpartok felmérése a Duna budapesti szakaszán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hu-HU" sz="2400" b="1" dirty="0" smtClean="0">
                <a:solidFill>
                  <a:srgbClr val="000000"/>
                </a:solidFill>
              </a:rPr>
              <a:t>VI. kerület kiemelt útvonalai </a:t>
            </a:r>
            <a:br>
              <a:rPr lang="hu-HU" sz="2400" b="1" dirty="0" smtClean="0">
                <a:solidFill>
                  <a:srgbClr val="000000"/>
                </a:solidFill>
              </a:rPr>
            </a:br>
            <a:r>
              <a:rPr lang="hu-HU" sz="2000" dirty="0" smtClean="0">
                <a:solidFill>
                  <a:srgbClr val="000000"/>
                </a:solidFill>
              </a:rPr>
              <a:t>Főépítész Iroda megrendelésére városüzemeltetési feladatokhoz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hu-HU" sz="2400" b="1" dirty="0" smtClean="0">
                <a:solidFill>
                  <a:srgbClr val="000000"/>
                </a:solidFill>
              </a:rPr>
              <a:t>Parlament és a Kossuth tér teljes felmérése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hu-HU" sz="2400" b="1" dirty="0" smtClean="0">
                <a:solidFill>
                  <a:srgbClr val="000000"/>
                </a:solidFill>
              </a:rPr>
              <a:t>Nagykovácsi Kastélypark felmérése</a:t>
            </a:r>
          </a:p>
          <a:p>
            <a:endParaRPr lang="hu-HU" sz="2400" b="1" dirty="0" smtClean="0">
              <a:solidFill>
                <a:srgbClr val="000000"/>
              </a:solidFill>
            </a:endParaRPr>
          </a:p>
        </p:txBody>
      </p:sp>
      <p:sp>
        <p:nvSpPr>
          <p:cNvPr id="15" name="Élőláb helye 3"/>
          <p:cNvSpPr>
            <a:spLocks noGrp="1"/>
          </p:cNvSpPr>
          <p:nvPr>
            <p:ph type="ftr" sz="quarter" idx="11"/>
          </p:nvPr>
        </p:nvSpPr>
        <p:spPr>
          <a:xfrm>
            <a:off x="609600" y="6248206"/>
            <a:ext cx="5421083" cy="365125"/>
          </a:xfrm>
        </p:spPr>
        <p:txBody>
          <a:bodyPr/>
          <a:lstStyle/>
          <a:p>
            <a:r>
              <a:rPr lang="hu-HU" smtClean="0"/>
              <a:t>39. Útügyi Napok - 2014. szeptember 24-25. Győr</a:t>
            </a:r>
            <a:endParaRPr lang="hu-HU" dirty="0"/>
          </a:p>
        </p:txBody>
      </p:sp>
      <p:sp>
        <p:nvSpPr>
          <p:cNvPr id="16" name="Cím 1"/>
          <p:cNvSpPr txBox="1">
            <a:spLocks/>
          </p:cNvSpPr>
          <p:nvPr/>
        </p:nvSpPr>
        <p:spPr>
          <a:xfrm>
            <a:off x="350277" y="228600"/>
            <a:ext cx="8442520" cy="990600"/>
          </a:xfrm>
          <a:prstGeom prst="rect">
            <a:avLst/>
          </a:prstGeom>
        </p:spPr>
        <p:txBody>
          <a:bodyPr vert="horz"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u-HU" sz="36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Közúti Adatgyűjtő Rendszer - KARESZ</a:t>
            </a:r>
            <a:endParaRPr lang="hu-HU" sz="36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2420888"/>
            <a:ext cx="2642156" cy="1978719"/>
          </a:xfrm>
          <a:prstGeom prst="rect">
            <a:avLst/>
          </a:prstGeom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069" y="4485853"/>
            <a:ext cx="2629708" cy="183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005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39. Útügyi Napok - 2014. szeptember 24-25. Győr</a:t>
            </a:r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664BF51-9DAD-4122-871B-78D58BED86FB}" type="slidenum">
              <a:rPr lang="hu-HU" smtClean="0"/>
              <a:t>12</a:t>
            </a:fld>
            <a:endParaRPr lang="hu-HU"/>
          </a:p>
        </p:txBody>
      </p:sp>
      <p:sp>
        <p:nvSpPr>
          <p:cNvPr id="11" name="Cím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hu-HU" sz="36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BKK Közút burkolatgazdálkodási rendszere (PMS - </a:t>
            </a:r>
            <a:r>
              <a:rPr lang="hu-HU" sz="3600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Pavement</a:t>
            </a:r>
            <a:r>
              <a:rPr lang="hu-HU" sz="36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Management System)</a:t>
            </a:r>
            <a:endParaRPr lang="hu-HU" sz="36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Cím 1"/>
          <p:cNvSpPr txBox="1">
            <a:spLocks/>
          </p:cNvSpPr>
          <p:nvPr/>
        </p:nvSpPr>
        <p:spPr bwMode="auto">
          <a:xfrm>
            <a:off x="416744" y="1602952"/>
            <a:ext cx="4821535" cy="581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lnSpc>
                <a:spcPct val="110000"/>
              </a:lnSpc>
              <a:spcAft>
                <a:spcPts val="0"/>
              </a:spcAft>
              <a:defRPr/>
            </a:pPr>
            <a:r>
              <a:rPr lang="hu-HU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Teherbírás mérések</a:t>
            </a:r>
          </a:p>
        </p:txBody>
      </p:sp>
      <p:pic>
        <p:nvPicPr>
          <p:cNvPr id="8" name="Picture 4" descr="kozmuvek_behajlas_helyreallitas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6744" y="2184325"/>
            <a:ext cx="8331720" cy="4249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http://www.crbl-bg.net/gdb/p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8" y="1575259"/>
            <a:ext cx="3384376" cy="24298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82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xtLst/>
        </p:spPr>
      </p:pic>
      <p:sp>
        <p:nvSpPr>
          <p:cNvPr id="12" name="Téglalap 3"/>
          <p:cNvSpPr>
            <a:spLocks noChangeArrowheads="1"/>
          </p:cNvSpPr>
          <p:nvPr/>
        </p:nvSpPr>
        <p:spPr bwMode="auto">
          <a:xfrm>
            <a:off x="5940425" y="3916363"/>
            <a:ext cx="280803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hu-HU" altLang="hu-HU" sz="2400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Lacroix-mérőkocs</a:t>
            </a:r>
            <a:r>
              <a:rPr lang="hu-HU" altLang="hu-H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endParaRPr lang="hu-HU" altLang="hu-H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Szövegdoboz 1"/>
          <p:cNvSpPr txBox="1"/>
          <p:nvPr/>
        </p:nvSpPr>
        <p:spPr>
          <a:xfrm>
            <a:off x="611560" y="2340847"/>
            <a:ext cx="4060920" cy="2031325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wrap="none" rtlCol="0">
            <a:spAutoFit/>
          </a:bodyPr>
          <a:lstStyle/>
          <a:p>
            <a:r>
              <a:rPr lang="hu-HU" dirty="0" smtClean="0">
                <a:solidFill>
                  <a:srgbClr val="000000"/>
                </a:solidFill>
              </a:rPr>
              <a:t>2011. évben    22,3 km</a:t>
            </a:r>
          </a:p>
          <a:p>
            <a:r>
              <a:rPr lang="hu-HU" dirty="0" smtClean="0">
                <a:solidFill>
                  <a:srgbClr val="000000"/>
                </a:solidFill>
              </a:rPr>
              <a:t>2012. évben    88,5 km</a:t>
            </a:r>
          </a:p>
          <a:p>
            <a:r>
              <a:rPr lang="hu-HU" dirty="0" smtClean="0">
                <a:solidFill>
                  <a:srgbClr val="000000"/>
                </a:solidFill>
              </a:rPr>
              <a:t>2013. </a:t>
            </a:r>
            <a:r>
              <a:rPr lang="hu-HU" dirty="0">
                <a:solidFill>
                  <a:srgbClr val="000000"/>
                </a:solidFill>
              </a:rPr>
              <a:t>évben  </a:t>
            </a:r>
            <a:r>
              <a:rPr lang="hu-HU" dirty="0" smtClean="0">
                <a:solidFill>
                  <a:srgbClr val="000000"/>
                </a:solidFill>
              </a:rPr>
              <a:t>302,6 km</a:t>
            </a:r>
            <a:endParaRPr lang="hu-HU" dirty="0">
              <a:solidFill>
                <a:srgbClr val="000000"/>
              </a:solidFill>
            </a:endParaRPr>
          </a:p>
          <a:p>
            <a:r>
              <a:rPr lang="hu-HU" dirty="0" smtClean="0">
                <a:solidFill>
                  <a:srgbClr val="000000"/>
                </a:solidFill>
              </a:rPr>
              <a:t>2014. </a:t>
            </a:r>
            <a:r>
              <a:rPr lang="hu-HU" dirty="0">
                <a:solidFill>
                  <a:srgbClr val="000000"/>
                </a:solidFill>
              </a:rPr>
              <a:t>évben  </a:t>
            </a:r>
            <a:r>
              <a:rPr lang="hu-HU" dirty="0" smtClean="0">
                <a:solidFill>
                  <a:srgbClr val="000000"/>
                </a:solidFill>
              </a:rPr>
              <a:t>273,0 km</a:t>
            </a:r>
          </a:p>
          <a:p>
            <a:r>
              <a:rPr lang="hu-HU" dirty="0" smtClean="0">
                <a:solidFill>
                  <a:srgbClr val="000000"/>
                </a:solidFill>
              </a:rPr>
              <a:t>Összesen</a:t>
            </a:r>
            <a:r>
              <a:rPr lang="hu-HU" b="1" dirty="0" smtClean="0">
                <a:solidFill>
                  <a:srgbClr val="000000"/>
                </a:solidFill>
              </a:rPr>
              <a:t>:      686,4 km</a:t>
            </a:r>
            <a:endParaRPr lang="hu-HU" b="1" dirty="0">
              <a:solidFill>
                <a:srgbClr val="000000"/>
              </a:solidFill>
            </a:endParaRPr>
          </a:p>
          <a:p>
            <a:r>
              <a:rPr lang="hu-HU" b="1" dirty="0">
                <a:solidFill>
                  <a:srgbClr val="000000"/>
                </a:solidFill>
              </a:rPr>
              <a:t>f</a:t>
            </a:r>
            <a:r>
              <a:rPr lang="hu-HU" b="1" dirty="0" smtClean="0">
                <a:solidFill>
                  <a:srgbClr val="000000"/>
                </a:solidFill>
              </a:rPr>
              <a:t>elmérés és feldolgozás a </a:t>
            </a:r>
            <a:br>
              <a:rPr lang="hu-HU" b="1" dirty="0" smtClean="0">
                <a:solidFill>
                  <a:srgbClr val="000000"/>
                </a:solidFill>
              </a:rPr>
            </a:br>
            <a:r>
              <a:rPr lang="hu-HU" b="1" dirty="0" smtClean="0">
                <a:solidFill>
                  <a:srgbClr val="000000"/>
                </a:solidFill>
              </a:rPr>
              <a:t>térinformatikai nyilvántartó rendszerben</a:t>
            </a:r>
          </a:p>
        </p:txBody>
      </p:sp>
      <p:pic>
        <p:nvPicPr>
          <p:cNvPr id="14" name="Picture 2" descr="C:\Users\sirtabor\Desktop\screenshots\PontfelhoTeherbiras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532" y="2260092"/>
            <a:ext cx="8136904" cy="4015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zövegdoboz 4"/>
          <p:cNvSpPr txBox="1"/>
          <p:nvPr/>
        </p:nvSpPr>
        <p:spPr>
          <a:xfrm>
            <a:off x="612924" y="5334262"/>
            <a:ext cx="7653827" cy="954107"/>
          </a:xfrm>
          <a:prstGeom prst="rect">
            <a:avLst/>
          </a:prstGeom>
          <a:solidFill>
            <a:schemeClr val="accent6">
              <a:lumMod val="50000"/>
              <a:alpha val="57000"/>
            </a:schemeClr>
          </a:solidFill>
        </p:spPr>
        <p:txBody>
          <a:bodyPr wrap="none" rtlCol="0">
            <a:spAutoFit/>
          </a:bodyPr>
          <a:lstStyle/>
          <a:p>
            <a:r>
              <a:rPr lang="hu-HU" sz="2800" b="1" dirty="0" smtClean="0"/>
              <a:t>Közúti adatgyűjtő rendszer adataival egybevetve </a:t>
            </a:r>
            <a:br>
              <a:rPr lang="hu-HU" sz="2800" b="1" dirty="0" smtClean="0"/>
            </a:br>
            <a:r>
              <a:rPr lang="hu-HU" sz="2800" b="1" dirty="0" smtClean="0"/>
              <a:t>lokális hibahelyek  meghatározása</a:t>
            </a:r>
            <a:endParaRPr lang="hu-HU" sz="2400" b="1" dirty="0"/>
          </a:p>
        </p:txBody>
      </p:sp>
    </p:spTree>
    <p:extLst>
      <p:ext uri="{BB962C8B-B14F-4D97-AF65-F5344CB8AC3E}">
        <p14:creationId xmlns:p14="http://schemas.microsoft.com/office/powerpoint/2010/main" val="17655609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39. Útügyi Napok - 2014. szeptember 24-25. Győr</a:t>
            </a:r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664BF51-9DAD-4122-871B-78D58BED86FB}" type="slidenum">
              <a:rPr lang="hu-HU" smtClean="0"/>
              <a:t>13</a:t>
            </a:fld>
            <a:endParaRPr lang="hu-HU"/>
          </a:p>
        </p:txBody>
      </p:sp>
      <p:sp>
        <p:nvSpPr>
          <p:cNvPr id="11" name="Cím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hu-HU" sz="36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BKK Közút burkolatgazdálkodási rendszere (PMS - </a:t>
            </a:r>
            <a:r>
              <a:rPr lang="hu-HU" sz="3600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Pavement</a:t>
            </a:r>
            <a:r>
              <a:rPr lang="hu-HU" sz="36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Management System)</a:t>
            </a:r>
            <a:endParaRPr lang="hu-HU" sz="36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Cím 1"/>
          <p:cNvSpPr txBox="1">
            <a:spLocks/>
          </p:cNvSpPr>
          <p:nvPr/>
        </p:nvSpPr>
        <p:spPr bwMode="auto">
          <a:xfrm>
            <a:off x="416744" y="1602952"/>
            <a:ext cx="4821535" cy="581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lnSpc>
                <a:spcPct val="110000"/>
              </a:lnSpc>
              <a:spcAft>
                <a:spcPts val="0"/>
              </a:spcAft>
              <a:defRPr/>
            </a:pPr>
            <a:r>
              <a:rPr lang="hu-H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Nyomvályú vizsgálat</a:t>
            </a:r>
            <a:endParaRPr lang="hu-HU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7154" y="2348879"/>
            <a:ext cx="8087294" cy="3754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7154" y="2348879"/>
            <a:ext cx="3910830" cy="2553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zövegdoboz 1"/>
          <p:cNvSpPr txBox="1"/>
          <p:nvPr/>
        </p:nvSpPr>
        <p:spPr>
          <a:xfrm>
            <a:off x="517154" y="4902565"/>
            <a:ext cx="8107861" cy="1200329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wrap="none" rtlCol="0">
            <a:spAutoFit/>
          </a:bodyPr>
          <a:lstStyle/>
          <a:p>
            <a:r>
              <a:rPr lang="hu-HU" sz="2400" dirty="0" smtClean="0">
                <a:solidFill>
                  <a:srgbClr val="000000"/>
                </a:solidFill>
              </a:rPr>
              <a:t>Közúti adatgyűjtő rendszer adatinak felhasználásával </a:t>
            </a:r>
            <a:br>
              <a:rPr lang="hu-HU" sz="2400" dirty="0" smtClean="0">
                <a:solidFill>
                  <a:srgbClr val="000000"/>
                </a:solidFill>
              </a:rPr>
            </a:br>
            <a:r>
              <a:rPr lang="hu-HU" sz="2400" dirty="0" smtClean="0">
                <a:solidFill>
                  <a:srgbClr val="000000"/>
                </a:solidFill>
              </a:rPr>
              <a:t>elemző szoftver elvégzi a nyomvályús felületek beazonosítását,  </a:t>
            </a:r>
            <a:br>
              <a:rPr lang="hu-HU" sz="2400" dirty="0" smtClean="0">
                <a:solidFill>
                  <a:srgbClr val="000000"/>
                </a:solidFill>
              </a:rPr>
            </a:br>
            <a:r>
              <a:rPr lang="hu-HU" sz="2400" dirty="0" smtClean="0">
                <a:solidFill>
                  <a:srgbClr val="000000"/>
                </a:solidFill>
              </a:rPr>
              <a:t>a </a:t>
            </a:r>
            <a:r>
              <a:rPr lang="hu-HU" sz="2400" dirty="0" err="1" smtClean="0">
                <a:solidFill>
                  <a:srgbClr val="000000"/>
                </a:solidFill>
              </a:rPr>
              <a:t>nyomvályúsodás</a:t>
            </a:r>
            <a:r>
              <a:rPr lang="hu-HU" sz="2400" dirty="0" smtClean="0">
                <a:solidFill>
                  <a:srgbClr val="000000"/>
                </a:solidFill>
              </a:rPr>
              <a:t> mértékének meghatározásával.</a:t>
            </a:r>
            <a:endParaRPr lang="hu-HU" sz="2400" dirty="0">
              <a:solidFill>
                <a:srgbClr val="000000"/>
              </a:solidFill>
            </a:endParaRPr>
          </a:p>
        </p:txBody>
      </p: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2355230"/>
            <a:ext cx="4248472" cy="254733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</p:pic>
      <p:sp>
        <p:nvSpPr>
          <p:cNvPr id="5" name="Szövegdoboz 4"/>
          <p:cNvSpPr txBox="1"/>
          <p:nvPr/>
        </p:nvSpPr>
        <p:spPr>
          <a:xfrm>
            <a:off x="517154" y="2348879"/>
            <a:ext cx="74558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b="1" dirty="0" smtClean="0">
                <a:solidFill>
                  <a:srgbClr val="00B0F0"/>
                </a:solidFill>
              </a:rPr>
              <a:t>                          </a:t>
            </a:r>
            <a:r>
              <a:rPr lang="hu-HU" sz="2400" b="1" dirty="0" smtClean="0">
                <a:solidFill>
                  <a:srgbClr val="00B0F0"/>
                </a:solidFill>
              </a:rPr>
              <a:t>A vizsgálat eredményének megjelenítése</a:t>
            </a:r>
          </a:p>
          <a:p>
            <a:r>
              <a:rPr lang="hu-HU" sz="2400" b="1" dirty="0" smtClean="0">
                <a:solidFill>
                  <a:srgbClr val="00B0F0"/>
                </a:solidFill>
              </a:rPr>
              <a:t>              3D </a:t>
            </a:r>
            <a:r>
              <a:rPr lang="hu-HU" sz="2400" b="1" dirty="0" err="1" smtClean="0">
                <a:solidFill>
                  <a:srgbClr val="00B0F0"/>
                </a:solidFill>
              </a:rPr>
              <a:t>ponfelhőn</a:t>
            </a:r>
            <a:r>
              <a:rPr lang="hu-HU" sz="2400" b="1" dirty="0" smtClean="0">
                <a:solidFill>
                  <a:srgbClr val="00B0F0"/>
                </a:solidFill>
              </a:rPr>
              <a:t>                                  2D nézetben</a:t>
            </a:r>
            <a:endParaRPr lang="hu-HU" sz="24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6436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39. Útügyi Napok - 2014. szeptember 24-25. Győr</a:t>
            </a:r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664BF51-9DAD-4122-871B-78D58BED86FB}" type="slidenum">
              <a:rPr lang="hu-HU" smtClean="0"/>
              <a:t>14</a:t>
            </a:fld>
            <a:endParaRPr lang="hu-HU"/>
          </a:p>
        </p:txBody>
      </p:sp>
      <p:sp>
        <p:nvSpPr>
          <p:cNvPr id="11" name="Cím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hu-HU" sz="36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BKK Közút burkolatgazdálkodási rendszere (PMS - </a:t>
            </a:r>
            <a:r>
              <a:rPr lang="hu-HU" sz="3600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Pavement</a:t>
            </a:r>
            <a:r>
              <a:rPr lang="hu-HU" sz="36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Management System)</a:t>
            </a:r>
            <a:endParaRPr lang="hu-HU" sz="36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Cím 1"/>
          <p:cNvSpPr txBox="1">
            <a:spLocks/>
          </p:cNvSpPr>
          <p:nvPr/>
        </p:nvSpPr>
        <p:spPr bwMode="auto">
          <a:xfrm>
            <a:off x="416743" y="1602952"/>
            <a:ext cx="8277779" cy="516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lnSpc>
                <a:spcPct val="110000"/>
              </a:lnSpc>
              <a:spcAft>
                <a:spcPts val="0"/>
              </a:spcAft>
              <a:defRPr/>
            </a:pPr>
            <a:r>
              <a:rPr lang="hu-HU" sz="40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Egynetlenség</a:t>
            </a:r>
            <a:r>
              <a:rPr lang="hu-H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vizsgálat (IRI)</a:t>
            </a:r>
            <a:br>
              <a:rPr lang="hu-H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hu-H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                                                                                   International </a:t>
            </a:r>
            <a:r>
              <a:rPr lang="hu-HU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Roughness</a:t>
            </a:r>
            <a:r>
              <a:rPr lang="hu-H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Index</a:t>
            </a:r>
            <a:endParaRPr lang="hu-H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2" name="Picture 3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6745" y="2348880"/>
            <a:ext cx="8277778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zövegdoboz 1"/>
          <p:cNvSpPr txBox="1"/>
          <p:nvPr/>
        </p:nvSpPr>
        <p:spPr>
          <a:xfrm>
            <a:off x="416743" y="5500682"/>
            <a:ext cx="8309134" cy="830997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wrap="none" rtlCol="0">
            <a:spAutoFit/>
          </a:bodyPr>
          <a:lstStyle/>
          <a:p>
            <a:r>
              <a:rPr lang="hu-HU" sz="2400" dirty="0" smtClean="0">
                <a:solidFill>
                  <a:srgbClr val="000000"/>
                </a:solidFill>
              </a:rPr>
              <a:t>Közúti adatgyűjtő rendszer adatinak felhasználásával </a:t>
            </a:r>
            <a:br>
              <a:rPr lang="hu-HU" sz="2400" dirty="0" smtClean="0">
                <a:solidFill>
                  <a:srgbClr val="000000"/>
                </a:solidFill>
              </a:rPr>
            </a:br>
            <a:r>
              <a:rPr lang="hu-HU" sz="2400" dirty="0" smtClean="0">
                <a:solidFill>
                  <a:srgbClr val="000000"/>
                </a:solidFill>
              </a:rPr>
              <a:t>elemző szoftver kiszámítja a burkolat egyenetlenség értékét.      </a:t>
            </a:r>
            <a:endParaRPr lang="hu-HU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007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39. Útügyi Napok - 2014. szeptember 24-25. Győr</a:t>
            </a:r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664BF51-9DAD-4122-871B-78D58BED86FB}" type="slidenum">
              <a:rPr lang="hu-HU" smtClean="0"/>
              <a:t>15</a:t>
            </a:fld>
            <a:endParaRPr lang="hu-HU"/>
          </a:p>
        </p:txBody>
      </p:sp>
      <p:sp>
        <p:nvSpPr>
          <p:cNvPr id="11" name="Cím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hu-HU" sz="36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BKK Közút burkolatgazdálkodási rendszere (PMS - </a:t>
            </a:r>
            <a:r>
              <a:rPr lang="hu-HU" sz="3600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Pavement</a:t>
            </a:r>
            <a:r>
              <a:rPr lang="hu-HU" sz="36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Management System)</a:t>
            </a:r>
            <a:endParaRPr lang="hu-HU" sz="36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Szövegdoboz 1"/>
          <p:cNvSpPr txBox="1"/>
          <p:nvPr/>
        </p:nvSpPr>
        <p:spPr>
          <a:xfrm>
            <a:off x="416743" y="5500682"/>
            <a:ext cx="6897209" cy="830997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wrap="none" rtlCol="0">
            <a:spAutoFit/>
          </a:bodyPr>
          <a:lstStyle/>
          <a:p>
            <a:r>
              <a:rPr lang="hu-HU" sz="2400" dirty="0" smtClean="0">
                <a:solidFill>
                  <a:srgbClr val="000000"/>
                </a:solidFill>
              </a:rPr>
              <a:t>Közúti adatgyűjtő rendszer adatinak felhasználásával </a:t>
            </a:r>
            <a:br>
              <a:rPr lang="hu-HU" sz="2400" dirty="0" smtClean="0">
                <a:solidFill>
                  <a:srgbClr val="000000"/>
                </a:solidFill>
              </a:rPr>
            </a:br>
            <a:r>
              <a:rPr lang="hu-HU" sz="2400" dirty="0" smtClean="0">
                <a:solidFill>
                  <a:srgbClr val="000000"/>
                </a:solidFill>
              </a:rPr>
              <a:t>elemző szoftver elvégzi az űrszelvény vizsgálatot.      </a:t>
            </a:r>
            <a:endParaRPr lang="hu-HU" sz="2400" dirty="0">
              <a:solidFill>
                <a:srgbClr val="00000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2131664"/>
            <a:ext cx="4009861" cy="3253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0655" y="2127348"/>
            <a:ext cx="4275361" cy="3257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Cím 1"/>
          <p:cNvSpPr txBox="1">
            <a:spLocks/>
          </p:cNvSpPr>
          <p:nvPr/>
        </p:nvSpPr>
        <p:spPr bwMode="auto">
          <a:xfrm>
            <a:off x="416743" y="1602952"/>
            <a:ext cx="8277779" cy="516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lnSpc>
                <a:spcPct val="110000"/>
              </a:lnSpc>
              <a:spcAft>
                <a:spcPts val="0"/>
              </a:spcAft>
              <a:defRPr/>
            </a:pPr>
            <a:r>
              <a:rPr lang="hu-H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Űrszelvény vizsgálat</a:t>
            </a:r>
            <a:endParaRPr lang="hu-H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248033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39. Útügyi Napok - 2014. szeptember 24-25. Győr</a:t>
            </a:r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664BF51-9DAD-4122-871B-78D58BED86FB}" type="slidenum">
              <a:rPr lang="hu-HU" smtClean="0"/>
              <a:t>16</a:t>
            </a:fld>
            <a:endParaRPr lang="hu-HU"/>
          </a:p>
        </p:txBody>
      </p:sp>
      <p:sp>
        <p:nvSpPr>
          <p:cNvPr id="11" name="Cím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hu-HU" sz="36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BKK Közút burkolatgazdálkodási rendszere (PMS - </a:t>
            </a:r>
            <a:r>
              <a:rPr lang="hu-HU" sz="3600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Pavement</a:t>
            </a:r>
            <a:r>
              <a:rPr lang="hu-HU" sz="36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Management System)</a:t>
            </a:r>
            <a:endParaRPr lang="hu-HU" sz="36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Cím 1"/>
          <p:cNvSpPr txBox="1">
            <a:spLocks/>
          </p:cNvSpPr>
          <p:nvPr/>
        </p:nvSpPr>
        <p:spPr bwMode="auto">
          <a:xfrm>
            <a:off x="416743" y="1602952"/>
            <a:ext cx="8277779" cy="516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lnSpc>
                <a:spcPct val="110000"/>
              </a:lnSpc>
              <a:spcAft>
                <a:spcPts val="0"/>
              </a:spcAft>
              <a:defRPr/>
            </a:pPr>
            <a:r>
              <a:rPr lang="hu-H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Űrszelvény vizsgálat</a:t>
            </a:r>
            <a:endParaRPr lang="hu-H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2" name="Szövegdoboz 1"/>
          <p:cNvSpPr txBox="1"/>
          <p:nvPr/>
        </p:nvSpPr>
        <p:spPr>
          <a:xfrm>
            <a:off x="416743" y="5500682"/>
            <a:ext cx="6897209" cy="830997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wrap="none" rtlCol="0">
            <a:spAutoFit/>
          </a:bodyPr>
          <a:lstStyle/>
          <a:p>
            <a:r>
              <a:rPr lang="hu-HU" sz="2400" dirty="0" smtClean="0">
                <a:solidFill>
                  <a:srgbClr val="000000"/>
                </a:solidFill>
              </a:rPr>
              <a:t>Közúti adatgyűjtő rendszer adatinak felhasználásával </a:t>
            </a:r>
            <a:br>
              <a:rPr lang="hu-HU" sz="2400" dirty="0" smtClean="0">
                <a:solidFill>
                  <a:srgbClr val="000000"/>
                </a:solidFill>
              </a:rPr>
            </a:br>
            <a:r>
              <a:rPr lang="hu-HU" sz="2400" dirty="0" smtClean="0">
                <a:solidFill>
                  <a:srgbClr val="000000"/>
                </a:solidFill>
              </a:rPr>
              <a:t>elemző szoftver elvégzi az űrszelvény vizsgálatot.      </a:t>
            </a:r>
            <a:endParaRPr lang="hu-HU" sz="2400" dirty="0">
              <a:solidFill>
                <a:srgbClr val="000000"/>
              </a:solidFill>
            </a:endParaRPr>
          </a:p>
        </p:txBody>
      </p:sp>
      <p:pic>
        <p:nvPicPr>
          <p:cNvPr id="10" name="Clearance_Andrassy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5133" t="32708" r="1824"/>
          <a:stretch/>
        </p:blipFill>
        <p:spPr>
          <a:xfrm>
            <a:off x="256359" y="2111920"/>
            <a:ext cx="4299273" cy="3257599"/>
          </a:xfr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5632" y="2119931"/>
            <a:ext cx="3937852" cy="326501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</p:pic>
      <p:sp>
        <p:nvSpPr>
          <p:cNvPr id="14" name="Szövegdoboz 13"/>
          <p:cNvSpPr txBox="1"/>
          <p:nvPr/>
        </p:nvSpPr>
        <p:spPr>
          <a:xfrm>
            <a:off x="517154" y="2348879"/>
            <a:ext cx="74558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b="1" dirty="0" smtClean="0">
                <a:solidFill>
                  <a:srgbClr val="00B0F0"/>
                </a:solidFill>
              </a:rPr>
              <a:t>                          </a:t>
            </a:r>
            <a:r>
              <a:rPr lang="hu-HU" sz="2400" b="1" dirty="0" smtClean="0">
                <a:solidFill>
                  <a:srgbClr val="00B0F0"/>
                </a:solidFill>
              </a:rPr>
              <a:t>A vizsgálat eredményének megjelenítése</a:t>
            </a:r>
          </a:p>
          <a:p>
            <a:r>
              <a:rPr lang="hu-HU" sz="2400" b="1" dirty="0" smtClean="0">
                <a:solidFill>
                  <a:srgbClr val="00B0F0"/>
                </a:solidFill>
              </a:rPr>
              <a:t>              3D </a:t>
            </a:r>
            <a:r>
              <a:rPr lang="hu-HU" sz="2400" b="1" dirty="0" err="1" smtClean="0">
                <a:solidFill>
                  <a:srgbClr val="00B0F0"/>
                </a:solidFill>
              </a:rPr>
              <a:t>ponfelhőn</a:t>
            </a:r>
            <a:r>
              <a:rPr lang="hu-HU" sz="2400" b="1" dirty="0" smtClean="0">
                <a:solidFill>
                  <a:srgbClr val="00B0F0"/>
                </a:solidFill>
              </a:rPr>
              <a:t>                                  2D nézetben</a:t>
            </a:r>
            <a:endParaRPr lang="hu-HU" sz="24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697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75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7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ép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77" y="4149080"/>
            <a:ext cx="4301107" cy="2044775"/>
          </a:xfrm>
          <a:prstGeom prst="rect">
            <a:avLst/>
          </a:prstGeom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76" y="2014221"/>
            <a:ext cx="4293731" cy="2134859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916832"/>
            <a:ext cx="4248472" cy="1956872"/>
          </a:xfrm>
          <a:prstGeom prst="rect">
            <a:avLst/>
          </a:prstGeom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7" y="3885883"/>
            <a:ext cx="4248472" cy="2291600"/>
          </a:xfrm>
          <a:prstGeom prst="rect">
            <a:avLst/>
          </a:prstGeom>
        </p:spPr>
      </p:pic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116C536-F549-47AD-996D-F7B391ECD94C}" type="slidenum">
              <a:rPr lang="hu-HU" smtClean="0"/>
              <a:pPr/>
              <a:t>17</a:t>
            </a:fld>
            <a:endParaRPr lang="hu-HU"/>
          </a:p>
        </p:txBody>
      </p:sp>
      <p:sp>
        <p:nvSpPr>
          <p:cNvPr id="15" name="Élőláb helye 3"/>
          <p:cNvSpPr>
            <a:spLocks noGrp="1"/>
          </p:cNvSpPr>
          <p:nvPr>
            <p:ph type="ftr" sz="quarter" idx="11"/>
          </p:nvPr>
        </p:nvSpPr>
        <p:spPr>
          <a:xfrm>
            <a:off x="609600" y="6248206"/>
            <a:ext cx="5421083" cy="365125"/>
          </a:xfrm>
        </p:spPr>
        <p:txBody>
          <a:bodyPr/>
          <a:lstStyle/>
          <a:p>
            <a:r>
              <a:rPr lang="hu-HU" smtClean="0"/>
              <a:t>39. Útügyi Napok - 2014. szeptember 24-25. Győr</a:t>
            </a:r>
            <a:endParaRPr lang="hu-HU" dirty="0"/>
          </a:p>
        </p:txBody>
      </p:sp>
      <p:sp>
        <p:nvSpPr>
          <p:cNvPr id="16" name="Cím 1"/>
          <p:cNvSpPr txBox="1">
            <a:spLocks/>
          </p:cNvSpPr>
          <p:nvPr/>
        </p:nvSpPr>
        <p:spPr>
          <a:xfrm>
            <a:off x="350277" y="228600"/>
            <a:ext cx="8442520" cy="990600"/>
          </a:xfrm>
          <a:prstGeom prst="rect">
            <a:avLst/>
          </a:prstGeom>
        </p:spPr>
        <p:txBody>
          <a:bodyPr vert="horz"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u-HU" sz="36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Fővárosi ITS fejlesztések</a:t>
            </a:r>
            <a:endParaRPr lang="hu-HU" sz="36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ím 1"/>
          <p:cNvSpPr>
            <a:spLocks noGrp="1"/>
          </p:cNvSpPr>
          <p:nvPr>
            <p:ph type="title"/>
          </p:nvPr>
        </p:nvSpPr>
        <p:spPr>
          <a:xfrm>
            <a:off x="456737" y="1628800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hu-HU" sz="3100" b="1" dirty="0" smtClean="0">
                <a:solidFill>
                  <a:srgbClr val="002060"/>
                </a:solidFill>
              </a:rPr>
              <a:t>Központi forgalomirányítás fejlesztései</a:t>
            </a:r>
            <a:r>
              <a:rPr lang="hu-HU" sz="3200" dirty="0">
                <a:solidFill>
                  <a:srgbClr val="002060"/>
                </a:solidFill>
              </a:rPr>
              <a:t/>
            </a:r>
            <a:br>
              <a:rPr lang="hu-HU" sz="3200" dirty="0">
                <a:solidFill>
                  <a:srgbClr val="002060"/>
                </a:solidFill>
              </a:rPr>
            </a:br>
            <a:endParaRPr lang="hu-HU" sz="3200" b="1" dirty="0">
              <a:solidFill>
                <a:srgbClr val="002060"/>
              </a:solidFill>
            </a:endParaRPr>
          </a:p>
        </p:txBody>
      </p:sp>
      <p:sp>
        <p:nvSpPr>
          <p:cNvPr id="7" name="Tartalom helye 2"/>
          <p:cNvSpPr>
            <a:spLocks noGrp="1"/>
          </p:cNvSpPr>
          <p:nvPr>
            <p:ph sz="quarter" idx="4294967295"/>
          </p:nvPr>
        </p:nvSpPr>
        <p:spPr>
          <a:xfrm>
            <a:off x="371668" y="1988840"/>
            <a:ext cx="4272339" cy="4248472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hu-HU" sz="1800" b="1" u="sng" dirty="0">
                <a:solidFill>
                  <a:srgbClr val="002060"/>
                </a:solidFill>
              </a:rPr>
              <a:t>Fejlesztési feladatok </a:t>
            </a:r>
            <a:r>
              <a:rPr lang="hu-HU" sz="1800" b="1" u="sng" dirty="0" smtClean="0">
                <a:solidFill>
                  <a:srgbClr val="002060"/>
                </a:solidFill>
              </a:rPr>
              <a:t>2014-17 között:</a:t>
            </a:r>
            <a:endParaRPr lang="hu-HU" sz="1800" b="1" u="sng" dirty="0">
              <a:solidFill>
                <a:srgbClr val="002060"/>
              </a:solidFill>
            </a:endParaRPr>
          </a:p>
          <a:p>
            <a:pPr>
              <a:lnSpc>
                <a:spcPct val="120000"/>
              </a:lnSpc>
            </a:pPr>
            <a:r>
              <a:rPr lang="hu-HU" sz="1700" dirty="0">
                <a:solidFill>
                  <a:srgbClr val="002060"/>
                </a:solidFill>
              </a:rPr>
              <a:t>központra kötés </a:t>
            </a:r>
            <a:r>
              <a:rPr lang="hu-HU" sz="1700" b="1" dirty="0">
                <a:solidFill>
                  <a:srgbClr val="002060"/>
                </a:solidFill>
              </a:rPr>
              <a:t>20 </a:t>
            </a:r>
            <a:r>
              <a:rPr lang="hu-HU" sz="1700" dirty="0">
                <a:solidFill>
                  <a:srgbClr val="002060"/>
                </a:solidFill>
              </a:rPr>
              <a:t>csomóponton;</a:t>
            </a:r>
          </a:p>
          <a:p>
            <a:pPr>
              <a:lnSpc>
                <a:spcPct val="120000"/>
              </a:lnSpc>
            </a:pPr>
            <a:r>
              <a:rPr lang="hu-HU" sz="1700" dirty="0">
                <a:solidFill>
                  <a:srgbClr val="002060"/>
                </a:solidFill>
              </a:rPr>
              <a:t>távfelügyeletre kötés </a:t>
            </a:r>
            <a:r>
              <a:rPr lang="hu-HU" sz="1700" b="1" dirty="0">
                <a:solidFill>
                  <a:srgbClr val="002060"/>
                </a:solidFill>
              </a:rPr>
              <a:t>86</a:t>
            </a:r>
            <a:r>
              <a:rPr lang="hu-HU" sz="1700" dirty="0">
                <a:solidFill>
                  <a:srgbClr val="002060"/>
                </a:solidFill>
              </a:rPr>
              <a:t> csomóponton;</a:t>
            </a:r>
          </a:p>
          <a:p>
            <a:pPr>
              <a:lnSpc>
                <a:spcPct val="120000"/>
              </a:lnSpc>
            </a:pPr>
            <a:r>
              <a:rPr lang="hu-HU" sz="1700" dirty="0">
                <a:solidFill>
                  <a:srgbClr val="002060"/>
                </a:solidFill>
              </a:rPr>
              <a:t>segélyhívó rendszer kiépítése </a:t>
            </a:r>
            <a:r>
              <a:rPr lang="hu-HU" sz="1700" b="1" dirty="0">
                <a:solidFill>
                  <a:srgbClr val="002060"/>
                </a:solidFill>
              </a:rPr>
              <a:t>186</a:t>
            </a:r>
            <a:r>
              <a:rPr lang="hu-HU" sz="1700" dirty="0">
                <a:solidFill>
                  <a:srgbClr val="002060"/>
                </a:solidFill>
              </a:rPr>
              <a:t> csomóponton;</a:t>
            </a:r>
          </a:p>
          <a:p>
            <a:pPr>
              <a:lnSpc>
                <a:spcPct val="120000"/>
              </a:lnSpc>
            </a:pPr>
            <a:r>
              <a:rPr lang="hu-HU" sz="1700" dirty="0">
                <a:solidFill>
                  <a:srgbClr val="002060"/>
                </a:solidFill>
              </a:rPr>
              <a:t>Parkolás-irányítási rendszerbe vonás </a:t>
            </a:r>
            <a:br>
              <a:rPr lang="hu-HU" sz="1700" dirty="0">
                <a:solidFill>
                  <a:srgbClr val="002060"/>
                </a:solidFill>
              </a:rPr>
            </a:br>
            <a:r>
              <a:rPr lang="hu-HU" sz="1700" b="1" dirty="0">
                <a:solidFill>
                  <a:srgbClr val="002060"/>
                </a:solidFill>
              </a:rPr>
              <a:t>3</a:t>
            </a:r>
            <a:r>
              <a:rPr lang="hu-HU" sz="1700" dirty="0">
                <a:solidFill>
                  <a:srgbClr val="002060"/>
                </a:solidFill>
              </a:rPr>
              <a:t> parkolónál (Hűvösvölgyi P+R, KÖKI P+R, Rákóczi téri mélygarázs);</a:t>
            </a:r>
          </a:p>
          <a:p>
            <a:pPr>
              <a:lnSpc>
                <a:spcPct val="120000"/>
              </a:lnSpc>
            </a:pPr>
            <a:r>
              <a:rPr lang="hu-HU" sz="1700" dirty="0">
                <a:solidFill>
                  <a:srgbClr val="002060"/>
                </a:solidFill>
              </a:rPr>
              <a:t>forgalomfüggő rendszer </a:t>
            </a:r>
            <a:r>
              <a:rPr lang="hu-HU" sz="1700" b="1" dirty="0">
                <a:solidFill>
                  <a:srgbClr val="002060"/>
                </a:solidFill>
              </a:rPr>
              <a:t>100 </a:t>
            </a:r>
            <a:r>
              <a:rPr lang="hu-HU" sz="1700" dirty="0">
                <a:solidFill>
                  <a:srgbClr val="002060"/>
                </a:solidFill>
              </a:rPr>
              <a:t>csomóponton;</a:t>
            </a:r>
          </a:p>
          <a:p>
            <a:pPr>
              <a:lnSpc>
                <a:spcPct val="120000"/>
              </a:lnSpc>
            </a:pPr>
            <a:r>
              <a:rPr lang="hu-HU" sz="1700" dirty="0">
                <a:solidFill>
                  <a:srgbClr val="002060"/>
                </a:solidFill>
              </a:rPr>
              <a:t>hangjelző </a:t>
            </a:r>
            <a:r>
              <a:rPr lang="hu-HU" sz="1700" b="1" dirty="0">
                <a:solidFill>
                  <a:srgbClr val="002060"/>
                </a:solidFill>
              </a:rPr>
              <a:t>100</a:t>
            </a:r>
            <a:r>
              <a:rPr lang="hu-HU" sz="1700" dirty="0">
                <a:solidFill>
                  <a:srgbClr val="002060"/>
                </a:solidFill>
              </a:rPr>
              <a:t> csomóponton;</a:t>
            </a:r>
          </a:p>
          <a:p>
            <a:pPr>
              <a:lnSpc>
                <a:spcPct val="120000"/>
              </a:lnSpc>
            </a:pPr>
            <a:r>
              <a:rPr lang="hu-HU" sz="1700" dirty="0">
                <a:solidFill>
                  <a:srgbClr val="002060"/>
                </a:solidFill>
              </a:rPr>
              <a:t>berendezéscsere </a:t>
            </a:r>
            <a:r>
              <a:rPr lang="hu-HU" sz="1700" b="1" dirty="0">
                <a:solidFill>
                  <a:srgbClr val="002060"/>
                </a:solidFill>
              </a:rPr>
              <a:t>80</a:t>
            </a:r>
            <a:r>
              <a:rPr lang="hu-HU" sz="1700" dirty="0">
                <a:solidFill>
                  <a:srgbClr val="002060"/>
                </a:solidFill>
              </a:rPr>
              <a:t> csomóponton;</a:t>
            </a:r>
          </a:p>
        </p:txBody>
      </p:sp>
      <p:sp>
        <p:nvSpPr>
          <p:cNvPr id="10" name="Tartalom helye 4"/>
          <p:cNvSpPr>
            <a:spLocks noGrp="1"/>
          </p:cNvSpPr>
          <p:nvPr>
            <p:ph sz="quarter" idx="4294967295"/>
          </p:nvPr>
        </p:nvSpPr>
        <p:spPr>
          <a:xfrm>
            <a:off x="4716016" y="1916832"/>
            <a:ext cx="4248472" cy="432048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Font typeface="Wingdings" pitchFamily="2" charset="2"/>
              <a:buNone/>
            </a:pPr>
            <a:r>
              <a:rPr lang="hu-HU" sz="1700" b="1" u="sng" dirty="0">
                <a:solidFill>
                  <a:srgbClr val="002060"/>
                </a:solidFill>
              </a:rPr>
              <a:t>A 2014-es prioritások</a:t>
            </a:r>
            <a:r>
              <a:rPr lang="hu-HU" sz="1700" b="1" u="sng" dirty="0" smtClean="0">
                <a:solidFill>
                  <a:srgbClr val="002060"/>
                </a:solidFill>
              </a:rPr>
              <a:t>:</a:t>
            </a:r>
            <a:endParaRPr lang="hu-HU" sz="1700" b="1" u="sng" dirty="0">
              <a:solidFill>
                <a:srgbClr val="002060"/>
              </a:solidFill>
            </a:endParaRPr>
          </a:p>
          <a:p>
            <a:pPr>
              <a:lnSpc>
                <a:spcPct val="120000"/>
              </a:lnSpc>
            </a:pPr>
            <a:r>
              <a:rPr lang="hu-HU" sz="1700" dirty="0">
                <a:solidFill>
                  <a:srgbClr val="002060"/>
                </a:solidFill>
              </a:rPr>
              <a:t>k</a:t>
            </a:r>
            <a:r>
              <a:rPr lang="hu-HU" sz="1700" dirty="0" smtClean="0">
                <a:solidFill>
                  <a:srgbClr val="002060"/>
                </a:solidFill>
              </a:rPr>
              <a:t>özpontra </a:t>
            </a:r>
            <a:r>
              <a:rPr lang="hu-HU" sz="1700" dirty="0">
                <a:solidFill>
                  <a:srgbClr val="002060"/>
                </a:solidFill>
              </a:rPr>
              <a:t>kötés </a:t>
            </a:r>
            <a:r>
              <a:rPr lang="hu-HU" sz="1700" b="1" dirty="0">
                <a:solidFill>
                  <a:srgbClr val="002060"/>
                </a:solidFill>
              </a:rPr>
              <a:t>20</a:t>
            </a:r>
            <a:r>
              <a:rPr lang="hu-HU" sz="1700" dirty="0">
                <a:solidFill>
                  <a:srgbClr val="002060"/>
                </a:solidFill>
              </a:rPr>
              <a:t> </a:t>
            </a:r>
            <a:r>
              <a:rPr lang="hu-HU" sz="1700" dirty="0" smtClean="0">
                <a:solidFill>
                  <a:srgbClr val="002060"/>
                </a:solidFill>
              </a:rPr>
              <a:t>csomóponton;</a:t>
            </a:r>
            <a:endParaRPr lang="hu-HU" sz="1700" dirty="0">
              <a:solidFill>
                <a:srgbClr val="002060"/>
              </a:solidFill>
            </a:endParaRPr>
          </a:p>
          <a:p>
            <a:pPr>
              <a:lnSpc>
                <a:spcPct val="120000"/>
              </a:lnSpc>
            </a:pPr>
            <a:r>
              <a:rPr lang="hu-HU" sz="1700" dirty="0">
                <a:solidFill>
                  <a:srgbClr val="002060"/>
                </a:solidFill>
              </a:rPr>
              <a:t>távfelügyeletre kötés </a:t>
            </a:r>
            <a:r>
              <a:rPr lang="hu-HU" sz="1700" b="1" dirty="0">
                <a:solidFill>
                  <a:srgbClr val="002060"/>
                </a:solidFill>
              </a:rPr>
              <a:t>86</a:t>
            </a:r>
            <a:r>
              <a:rPr lang="hu-HU" sz="1700" dirty="0">
                <a:solidFill>
                  <a:srgbClr val="002060"/>
                </a:solidFill>
              </a:rPr>
              <a:t> </a:t>
            </a:r>
            <a:r>
              <a:rPr lang="hu-HU" sz="1700" dirty="0" smtClean="0">
                <a:solidFill>
                  <a:srgbClr val="002060"/>
                </a:solidFill>
              </a:rPr>
              <a:t>csomóponton;</a:t>
            </a:r>
            <a:endParaRPr lang="hu-HU" sz="1700" dirty="0">
              <a:solidFill>
                <a:srgbClr val="002060"/>
              </a:solidFill>
            </a:endParaRPr>
          </a:p>
          <a:p>
            <a:pPr>
              <a:lnSpc>
                <a:spcPct val="120000"/>
              </a:lnSpc>
            </a:pPr>
            <a:r>
              <a:rPr lang="hu-HU" sz="1700" dirty="0">
                <a:solidFill>
                  <a:srgbClr val="002060"/>
                </a:solidFill>
              </a:rPr>
              <a:t>segélyhívó rendszer kiépítése </a:t>
            </a:r>
            <a:r>
              <a:rPr lang="hu-HU" sz="1700" b="1" dirty="0" smtClean="0">
                <a:solidFill>
                  <a:srgbClr val="002060"/>
                </a:solidFill>
              </a:rPr>
              <a:t>5 </a:t>
            </a:r>
            <a:r>
              <a:rPr lang="hu-HU" sz="1700" dirty="0">
                <a:solidFill>
                  <a:srgbClr val="002060"/>
                </a:solidFill>
              </a:rPr>
              <a:t>csomóponton;</a:t>
            </a:r>
          </a:p>
          <a:p>
            <a:pPr>
              <a:lnSpc>
                <a:spcPct val="120000"/>
              </a:lnSpc>
            </a:pPr>
            <a:r>
              <a:rPr lang="hu-HU" sz="1700" dirty="0" smtClean="0">
                <a:solidFill>
                  <a:srgbClr val="002060"/>
                </a:solidFill>
              </a:rPr>
              <a:t>Parkolás-irányítási rendszerbe vonás </a:t>
            </a:r>
            <a:br>
              <a:rPr lang="hu-HU" sz="1700" dirty="0" smtClean="0">
                <a:solidFill>
                  <a:srgbClr val="002060"/>
                </a:solidFill>
              </a:rPr>
            </a:br>
            <a:r>
              <a:rPr lang="hu-HU" sz="1700" b="1" dirty="0" smtClean="0">
                <a:solidFill>
                  <a:srgbClr val="002060"/>
                </a:solidFill>
              </a:rPr>
              <a:t>3 </a:t>
            </a:r>
            <a:r>
              <a:rPr lang="hu-HU" sz="1700" dirty="0" smtClean="0">
                <a:solidFill>
                  <a:srgbClr val="002060"/>
                </a:solidFill>
              </a:rPr>
              <a:t>parkolónál (Hűvösvölgyi </a:t>
            </a:r>
            <a:r>
              <a:rPr lang="hu-HU" sz="1700" dirty="0">
                <a:solidFill>
                  <a:srgbClr val="002060"/>
                </a:solidFill>
              </a:rPr>
              <a:t>P+R, KÖKI P+R, Rákóczi téri mélygarázs</a:t>
            </a:r>
            <a:r>
              <a:rPr lang="hu-HU" sz="1700" dirty="0" smtClean="0">
                <a:solidFill>
                  <a:srgbClr val="002060"/>
                </a:solidFill>
              </a:rPr>
              <a:t>);</a:t>
            </a:r>
            <a:endParaRPr lang="hu-HU" sz="1700" dirty="0">
              <a:solidFill>
                <a:srgbClr val="002060"/>
              </a:solidFill>
            </a:endParaRPr>
          </a:p>
          <a:p>
            <a:pPr>
              <a:lnSpc>
                <a:spcPct val="120000"/>
              </a:lnSpc>
            </a:pPr>
            <a:r>
              <a:rPr lang="hu-HU" sz="1700" dirty="0" smtClean="0">
                <a:solidFill>
                  <a:srgbClr val="002060"/>
                </a:solidFill>
              </a:rPr>
              <a:t>forgalomfüggő </a:t>
            </a:r>
            <a:r>
              <a:rPr lang="hu-HU" sz="1700" dirty="0">
                <a:solidFill>
                  <a:srgbClr val="002060"/>
                </a:solidFill>
              </a:rPr>
              <a:t>rendszer </a:t>
            </a:r>
            <a:r>
              <a:rPr lang="hu-HU" sz="1700" b="1" dirty="0" smtClean="0">
                <a:solidFill>
                  <a:srgbClr val="002060"/>
                </a:solidFill>
              </a:rPr>
              <a:t>60</a:t>
            </a:r>
            <a:r>
              <a:rPr lang="hu-HU" sz="1700" dirty="0" smtClean="0">
                <a:solidFill>
                  <a:srgbClr val="002060"/>
                </a:solidFill>
              </a:rPr>
              <a:t> csomóponton; </a:t>
            </a:r>
          </a:p>
          <a:p>
            <a:pPr>
              <a:lnSpc>
                <a:spcPct val="120000"/>
              </a:lnSpc>
            </a:pPr>
            <a:r>
              <a:rPr lang="hu-HU" sz="1700" dirty="0" smtClean="0">
                <a:solidFill>
                  <a:srgbClr val="002060"/>
                </a:solidFill>
              </a:rPr>
              <a:t>hangjelző </a:t>
            </a:r>
            <a:r>
              <a:rPr lang="hu-HU" sz="1700" b="1" dirty="0">
                <a:solidFill>
                  <a:srgbClr val="002060"/>
                </a:solidFill>
              </a:rPr>
              <a:t>30</a:t>
            </a:r>
            <a:r>
              <a:rPr lang="hu-HU" sz="1700" dirty="0">
                <a:solidFill>
                  <a:srgbClr val="002060"/>
                </a:solidFill>
              </a:rPr>
              <a:t> csomóponton;</a:t>
            </a:r>
          </a:p>
          <a:p>
            <a:pPr>
              <a:lnSpc>
                <a:spcPct val="120000"/>
              </a:lnSpc>
            </a:pPr>
            <a:r>
              <a:rPr lang="hu-HU" sz="1700" dirty="0">
                <a:solidFill>
                  <a:srgbClr val="002060"/>
                </a:solidFill>
              </a:rPr>
              <a:t>berendezéscsere </a:t>
            </a:r>
            <a:r>
              <a:rPr lang="hu-HU" sz="1700" b="1" dirty="0" smtClean="0">
                <a:solidFill>
                  <a:srgbClr val="002060"/>
                </a:solidFill>
              </a:rPr>
              <a:t>10</a:t>
            </a:r>
            <a:r>
              <a:rPr lang="hu-HU" sz="1700" dirty="0" smtClean="0">
                <a:solidFill>
                  <a:srgbClr val="002060"/>
                </a:solidFill>
              </a:rPr>
              <a:t> </a:t>
            </a:r>
            <a:r>
              <a:rPr lang="hu-HU" sz="1700" dirty="0">
                <a:solidFill>
                  <a:srgbClr val="002060"/>
                </a:solidFill>
              </a:rPr>
              <a:t>csomóponton</a:t>
            </a:r>
            <a:endParaRPr lang="hu-HU" sz="17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59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116C536-F549-47AD-996D-F7B391ECD94C}" type="slidenum">
              <a:rPr lang="hu-HU" smtClean="0"/>
              <a:pPr/>
              <a:t>18</a:t>
            </a:fld>
            <a:endParaRPr lang="hu-HU"/>
          </a:p>
        </p:txBody>
      </p:sp>
      <p:sp>
        <p:nvSpPr>
          <p:cNvPr id="15" name="Élőláb helye 3"/>
          <p:cNvSpPr>
            <a:spLocks noGrp="1"/>
          </p:cNvSpPr>
          <p:nvPr>
            <p:ph type="ftr" sz="quarter" idx="11"/>
          </p:nvPr>
        </p:nvSpPr>
        <p:spPr>
          <a:xfrm>
            <a:off x="609600" y="6248206"/>
            <a:ext cx="5421083" cy="365125"/>
          </a:xfrm>
        </p:spPr>
        <p:txBody>
          <a:bodyPr/>
          <a:lstStyle/>
          <a:p>
            <a:r>
              <a:rPr lang="hu-HU" smtClean="0"/>
              <a:t>39. Útügyi Napok - 2014. szeptember 24-25. Győr</a:t>
            </a:r>
            <a:endParaRPr lang="hu-HU" dirty="0"/>
          </a:p>
        </p:txBody>
      </p:sp>
      <p:sp>
        <p:nvSpPr>
          <p:cNvPr id="16" name="Cím 1"/>
          <p:cNvSpPr txBox="1">
            <a:spLocks/>
          </p:cNvSpPr>
          <p:nvPr/>
        </p:nvSpPr>
        <p:spPr>
          <a:xfrm>
            <a:off x="350277" y="228600"/>
            <a:ext cx="8442520" cy="990600"/>
          </a:xfrm>
          <a:prstGeom prst="rect">
            <a:avLst/>
          </a:prstGeom>
        </p:spPr>
        <p:txBody>
          <a:bodyPr vert="horz"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u-HU" sz="36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Fővárosi ITS fejlesztések</a:t>
            </a:r>
            <a:endParaRPr lang="hu-HU" sz="36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artalom helye 2"/>
          <p:cNvSpPr>
            <a:spLocks noGrp="1"/>
          </p:cNvSpPr>
          <p:nvPr>
            <p:ph idx="1"/>
          </p:nvPr>
        </p:nvSpPr>
        <p:spPr>
          <a:xfrm>
            <a:off x="457200" y="1981200"/>
            <a:ext cx="8435280" cy="41449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hu-HU" sz="3900" b="1" dirty="0" smtClean="0">
                <a:solidFill>
                  <a:srgbClr val="C00000"/>
                </a:solidFill>
              </a:rPr>
              <a:t>Magyar Közút – BKK Közút közös KÖZOP finanszírozású ITS projekt</a:t>
            </a:r>
            <a:endParaRPr lang="hu-HU" sz="39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hu-HU" sz="2400" i="1" dirty="0">
                <a:solidFill>
                  <a:srgbClr val="002060"/>
                </a:solidFill>
              </a:rPr>
              <a:t>„</a:t>
            </a:r>
            <a:r>
              <a:rPr lang="hu-HU" sz="2400" b="1" i="1" dirty="0">
                <a:solidFill>
                  <a:srgbClr val="002060"/>
                </a:solidFill>
              </a:rPr>
              <a:t>Közúti forgalombefolyásolás ITS eszközökkel a fővárosi és főváros környéki gyorsforgalmi és sugárirányú útszakaszokon</a:t>
            </a:r>
            <a:r>
              <a:rPr lang="hu-HU" sz="2400" b="1" i="1" dirty="0" smtClean="0">
                <a:solidFill>
                  <a:srgbClr val="002060"/>
                </a:solidFill>
              </a:rPr>
              <a:t>” </a:t>
            </a:r>
            <a:r>
              <a:rPr lang="hu-HU" sz="2400" dirty="0" smtClean="0">
                <a:solidFill>
                  <a:srgbClr val="002060"/>
                </a:solidFill>
              </a:rPr>
              <a:t>(tanulmány)</a:t>
            </a:r>
            <a:endParaRPr lang="hu-HU" sz="2400" dirty="0">
              <a:solidFill>
                <a:srgbClr val="002060"/>
              </a:solidFill>
            </a:endParaRPr>
          </a:p>
          <a:p>
            <a:r>
              <a:rPr lang="hu-HU" sz="2200" b="1" dirty="0">
                <a:solidFill>
                  <a:srgbClr val="002060"/>
                </a:solidFill>
              </a:rPr>
              <a:t>Góchelyek</a:t>
            </a:r>
            <a:r>
              <a:rPr lang="hu-HU" sz="2200" dirty="0">
                <a:solidFill>
                  <a:srgbClr val="002060"/>
                </a:solidFill>
              </a:rPr>
              <a:t>, szűk keresztmetszetek feltárása, </a:t>
            </a:r>
            <a:r>
              <a:rPr lang="hu-HU" sz="2200" b="1" dirty="0">
                <a:solidFill>
                  <a:srgbClr val="002060"/>
                </a:solidFill>
              </a:rPr>
              <a:t>megoldási javaslatok </a:t>
            </a:r>
            <a:r>
              <a:rPr lang="hu-HU" sz="2200" dirty="0">
                <a:solidFill>
                  <a:srgbClr val="002060"/>
                </a:solidFill>
              </a:rPr>
              <a:t>kidolgozása;</a:t>
            </a:r>
          </a:p>
          <a:p>
            <a:r>
              <a:rPr lang="hu-HU" sz="2200" b="1" dirty="0">
                <a:solidFill>
                  <a:srgbClr val="002060"/>
                </a:solidFill>
              </a:rPr>
              <a:t>Közös</a:t>
            </a:r>
            <a:r>
              <a:rPr lang="hu-HU" sz="2200" dirty="0">
                <a:solidFill>
                  <a:srgbClr val="002060"/>
                </a:solidFill>
              </a:rPr>
              <a:t>, üzemeltetési határokon átnyúló </a:t>
            </a:r>
            <a:r>
              <a:rPr lang="hu-HU" sz="2200" b="1" dirty="0">
                <a:solidFill>
                  <a:srgbClr val="002060"/>
                </a:solidFill>
              </a:rPr>
              <a:t>stratégiák kidolgozása </a:t>
            </a:r>
            <a:r>
              <a:rPr lang="hu-HU" sz="2200" dirty="0">
                <a:solidFill>
                  <a:srgbClr val="002060"/>
                </a:solidFill>
              </a:rPr>
              <a:t>a hálózat kritikus elemein bekövetkező rendkívüli események kezelésére;</a:t>
            </a:r>
          </a:p>
          <a:p>
            <a:r>
              <a:rPr lang="hu-HU" sz="2200" dirty="0">
                <a:solidFill>
                  <a:srgbClr val="002060"/>
                </a:solidFill>
              </a:rPr>
              <a:t>Koncepció kidolgozása a 4-es metró </a:t>
            </a:r>
            <a:r>
              <a:rPr lang="hu-HU" sz="2200" dirty="0" smtClean="0">
                <a:solidFill>
                  <a:srgbClr val="002060"/>
                </a:solidFill>
              </a:rPr>
              <a:t/>
            </a:r>
            <a:br>
              <a:rPr lang="hu-HU" sz="2200" dirty="0" smtClean="0">
                <a:solidFill>
                  <a:srgbClr val="002060"/>
                </a:solidFill>
              </a:rPr>
            </a:br>
            <a:r>
              <a:rPr lang="hu-HU" sz="2200" dirty="0" smtClean="0">
                <a:solidFill>
                  <a:srgbClr val="002060"/>
                </a:solidFill>
              </a:rPr>
              <a:t>(</a:t>
            </a:r>
            <a:r>
              <a:rPr lang="hu-HU" sz="2200" dirty="0">
                <a:solidFill>
                  <a:srgbClr val="002060"/>
                </a:solidFill>
              </a:rPr>
              <a:t>kelenföldi) </a:t>
            </a:r>
            <a:r>
              <a:rPr lang="hu-HU" sz="2200" dirty="0" smtClean="0">
                <a:solidFill>
                  <a:srgbClr val="002060"/>
                </a:solidFill>
              </a:rPr>
              <a:t>végállomásának </a:t>
            </a:r>
            <a:r>
              <a:rPr lang="hu-HU" sz="2200" dirty="0">
                <a:solidFill>
                  <a:srgbClr val="002060"/>
                </a:solidFill>
              </a:rPr>
              <a:t>közúti, </a:t>
            </a:r>
            <a:r>
              <a:rPr lang="hu-HU" sz="2200" dirty="0" smtClean="0">
                <a:solidFill>
                  <a:srgbClr val="002060"/>
                </a:solidFill>
              </a:rPr>
              <a:t/>
            </a:r>
            <a:br>
              <a:rPr lang="hu-HU" sz="2200" dirty="0" smtClean="0">
                <a:solidFill>
                  <a:srgbClr val="002060"/>
                </a:solidFill>
              </a:rPr>
            </a:br>
            <a:r>
              <a:rPr lang="hu-HU" sz="2200" b="1" dirty="0" smtClean="0">
                <a:solidFill>
                  <a:srgbClr val="002060"/>
                </a:solidFill>
              </a:rPr>
              <a:t>dinamikus jelzésrendszerének </a:t>
            </a:r>
            <a:r>
              <a:rPr lang="hu-HU" sz="2200" dirty="0">
                <a:solidFill>
                  <a:srgbClr val="002060"/>
                </a:solidFill>
              </a:rPr>
              <a:t>kialakítására;</a:t>
            </a:r>
          </a:p>
          <a:p>
            <a:r>
              <a:rPr lang="hu-HU" sz="2200" dirty="0">
                <a:solidFill>
                  <a:srgbClr val="002060"/>
                </a:solidFill>
              </a:rPr>
              <a:t>a következő Európai Uniós programozási ciklusban </a:t>
            </a:r>
            <a:r>
              <a:rPr lang="hu-HU" sz="2200" dirty="0" smtClean="0">
                <a:solidFill>
                  <a:srgbClr val="002060"/>
                </a:solidFill>
              </a:rPr>
              <a:t/>
            </a:r>
            <a:br>
              <a:rPr lang="hu-HU" sz="2200" dirty="0" smtClean="0">
                <a:solidFill>
                  <a:srgbClr val="002060"/>
                </a:solidFill>
              </a:rPr>
            </a:br>
            <a:r>
              <a:rPr lang="hu-HU" sz="2200" dirty="0" smtClean="0">
                <a:solidFill>
                  <a:srgbClr val="002060"/>
                </a:solidFill>
              </a:rPr>
              <a:t>benyújtható </a:t>
            </a:r>
            <a:r>
              <a:rPr lang="hu-HU" sz="2200" b="1" dirty="0">
                <a:solidFill>
                  <a:srgbClr val="002060"/>
                </a:solidFill>
              </a:rPr>
              <a:t>projektjavaslatok összeállítása</a:t>
            </a:r>
            <a:r>
              <a:rPr lang="hu-HU" sz="2200" dirty="0">
                <a:solidFill>
                  <a:srgbClr val="002060"/>
                </a:solidFill>
              </a:rPr>
              <a:t>, </a:t>
            </a:r>
            <a:r>
              <a:rPr lang="hu-HU" sz="2200" dirty="0" smtClean="0">
                <a:solidFill>
                  <a:srgbClr val="002060"/>
                </a:solidFill>
              </a:rPr>
              <a:t/>
            </a:r>
            <a:br>
              <a:rPr lang="hu-HU" sz="2200" dirty="0" smtClean="0">
                <a:solidFill>
                  <a:srgbClr val="002060"/>
                </a:solidFill>
              </a:rPr>
            </a:br>
            <a:r>
              <a:rPr lang="hu-HU" sz="2200" dirty="0" smtClean="0">
                <a:solidFill>
                  <a:srgbClr val="002060"/>
                </a:solidFill>
              </a:rPr>
              <a:t>megvalósításra </a:t>
            </a:r>
            <a:r>
              <a:rPr lang="hu-HU" sz="2200" dirty="0">
                <a:solidFill>
                  <a:srgbClr val="002060"/>
                </a:solidFill>
              </a:rPr>
              <a:t>történő előkészítése;</a:t>
            </a:r>
          </a:p>
          <a:p>
            <a:endParaRPr lang="hu-HU" sz="2200" dirty="0"/>
          </a:p>
        </p:txBody>
      </p:sp>
      <p:pic>
        <p:nvPicPr>
          <p:cNvPr id="12" name="Kép 11" descr="Koncepció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12160" y="4365104"/>
            <a:ext cx="2930068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47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835696" y="4038600"/>
            <a:ext cx="7003504" cy="1828800"/>
          </a:xfrm>
        </p:spPr>
        <p:txBody>
          <a:bodyPr>
            <a:normAutofit fontScale="90000"/>
          </a:bodyPr>
          <a:lstStyle/>
          <a:p>
            <a:pPr algn="r"/>
            <a:r>
              <a:rPr lang="hu-HU" b="1" dirty="0" smtClean="0">
                <a:solidFill>
                  <a:srgbClr val="FF3300"/>
                </a:solidFill>
              </a:rPr>
              <a:t>Köszönöm megtisztelő figyelmüket!</a:t>
            </a:r>
            <a:br>
              <a:rPr lang="hu-HU" b="1" dirty="0" smtClean="0">
                <a:solidFill>
                  <a:srgbClr val="FF3300"/>
                </a:solidFill>
              </a:rPr>
            </a:br>
            <a:r>
              <a:rPr lang="hu-HU" sz="2000" cap="none" dirty="0" smtClean="0">
                <a:solidFill>
                  <a:schemeClr val="accent2">
                    <a:lumMod val="75000"/>
                  </a:schemeClr>
                </a:solidFill>
              </a:rPr>
              <a:t>Dr. Almássy Kornél</a:t>
            </a:r>
            <a:br>
              <a:rPr lang="hu-HU" sz="2000" cap="none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hu-HU" sz="1300" cap="none" dirty="0" err="1" smtClean="0">
                <a:solidFill>
                  <a:schemeClr val="accent2">
                    <a:lumMod val="75000"/>
                  </a:schemeClr>
                </a:solidFill>
              </a:rPr>
              <a:t>kornel.almassy</a:t>
            </a:r>
            <a:r>
              <a:rPr lang="hu-HU" sz="1300" cap="none" dirty="0" smtClean="0">
                <a:solidFill>
                  <a:schemeClr val="accent2">
                    <a:lumMod val="75000"/>
                  </a:schemeClr>
                </a:solidFill>
              </a:rPr>
              <a:t>@</a:t>
            </a:r>
            <a:r>
              <a:rPr lang="hu-HU" sz="1300" cap="none" dirty="0" err="1" smtClean="0">
                <a:solidFill>
                  <a:schemeClr val="accent2">
                    <a:lumMod val="75000"/>
                  </a:schemeClr>
                </a:solidFill>
              </a:rPr>
              <a:t>bkk-kozut.hu</a:t>
            </a:r>
            <a:r>
              <a:rPr lang="hu-HU" sz="2000" cap="none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hu-HU" sz="2000" cap="none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hu-HU" sz="2000" cap="none" dirty="0" smtClean="0">
                <a:solidFill>
                  <a:schemeClr val="accent2">
                    <a:lumMod val="75000"/>
                  </a:schemeClr>
                </a:solidFill>
              </a:rPr>
              <a:t>BKK </a:t>
            </a:r>
            <a:r>
              <a:rPr lang="hu-HU" sz="2000" cap="none" dirty="0">
                <a:solidFill>
                  <a:schemeClr val="accent2">
                    <a:lumMod val="75000"/>
                  </a:schemeClr>
                </a:solidFill>
              </a:rPr>
              <a:t>K</a:t>
            </a:r>
            <a:r>
              <a:rPr lang="hu-HU" sz="2000" cap="none" dirty="0" smtClean="0">
                <a:solidFill>
                  <a:schemeClr val="accent2">
                    <a:lumMod val="75000"/>
                  </a:schemeClr>
                </a:solidFill>
              </a:rPr>
              <a:t>özút </a:t>
            </a:r>
            <a:r>
              <a:rPr lang="hu-HU" sz="2000" cap="none" dirty="0" err="1">
                <a:solidFill>
                  <a:schemeClr val="accent2">
                    <a:lumMod val="75000"/>
                  </a:schemeClr>
                </a:solidFill>
              </a:rPr>
              <a:t>Z</a:t>
            </a:r>
            <a:r>
              <a:rPr lang="hu-HU" sz="2000" cap="none" dirty="0" err="1" smtClean="0">
                <a:solidFill>
                  <a:schemeClr val="accent2">
                    <a:lumMod val="75000"/>
                  </a:schemeClr>
                </a:solidFill>
              </a:rPr>
              <a:t>rt</a:t>
            </a:r>
            <a:r>
              <a:rPr lang="hu-HU" sz="2000" cap="none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hu-HU" sz="2000" cap="none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endParaRPr lang="hu-HU" sz="1900" dirty="0" smtClean="0"/>
          </a:p>
          <a:p>
            <a:r>
              <a:rPr lang="hu-HU" sz="1900" dirty="0"/>
              <a:t>39. ÚTÜGYI NAPOK – 2014. SZEPTEMBER 24-25. GYŐR</a:t>
            </a:r>
          </a:p>
          <a:p>
            <a:endParaRPr lang="hu-HU" dirty="0"/>
          </a:p>
        </p:txBody>
      </p:sp>
      <p:pic>
        <p:nvPicPr>
          <p:cNvPr id="4" name="Kép 3" descr="bkk közút logo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517232"/>
            <a:ext cx="1386458" cy="4566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253201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835696" y="4038600"/>
            <a:ext cx="7003504" cy="1828800"/>
          </a:xfrm>
        </p:spPr>
        <p:txBody>
          <a:bodyPr>
            <a:normAutofit/>
          </a:bodyPr>
          <a:lstStyle/>
          <a:p>
            <a:pPr algn="r"/>
            <a:r>
              <a:rPr lang="hu-HU" sz="2000" cap="none" dirty="0" smtClean="0">
                <a:solidFill>
                  <a:schemeClr val="accent2">
                    <a:lumMod val="75000"/>
                  </a:schemeClr>
                </a:solidFill>
              </a:rPr>
              <a:t>l</a:t>
            </a:r>
            <a:br>
              <a:rPr lang="hu-HU" sz="2000" cap="none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hu-HU" sz="2000" cap="none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endParaRPr lang="hu-HU" sz="1900" dirty="0" smtClean="0"/>
          </a:p>
          <a:p>
            <a:r>
              <a:rPr lang="hu-HU" sz="1900" dirty="0" smtClean="0"/>
              <a:t>39. ÚTÜGYI NAPOK – 2014. SZEPTEMBER 24-25. GYŐR</a:t>
            </a:r>
            <a:endParaRPr lang="hu-HU" sz="1900" dirty="0"/>
          </a:p>
          <a:p>
            <a:endParaRPr lang="hu-HU" dirty="0"/>
          </a:p>
        </p:txBody>
      </p:sp>
      <p:pic>
        <p:nvPicPr>
          <p:cNvPr id="4" name="Kép 3" descr="bkk közút logo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76672"/>
            <a:ext cx="1386458" cy="45662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zövegdoboz 4"/>
          <p:cNvSpPr txBox="1"/>
          <p:nvPr/>
        </p:nvSpPr>
        <p:spPr>
          <a:xfrm>
            <a:off x="539552" y="1700808"/>
            <a:ext cx="5730608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b="1" cap="all" dirty="0" smtClean="0">
                <a:solidFill>
                  <a:schemeClr val="accent2"/>
                </a:solidFill>
              </a:rPr>
              <a:t>Fenntartható utak a városi közlekedésben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hu-HU" dirty="0" smtClean="0">
                <a:solidFill>
                  <a:schemeClr val="accent2"/>
                </a:solidFill>
              </a:rPr>
              <a:t>BKISZ munkák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hu-HU" dirty="0" smtClean="0">
                <a:solidFill>
                  <a:schemeClr val="accent2"/>
                </a:solidFill>
              </a:rPr>
              <a:t>Nagyfelületű burkolatjavítások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hu-HU" dirty="0" smtClean="0">
                <a:solidFill>
                  <a:schemeClr val="accent2"/>
                </a:solidFill>
              </a:rPr>
              <a:t>BKK Közút saját kivitelezésű útfelújításai </a:t>
            </a:r>
          </a:p>
          <a:p>
            <a:endParaRPr lang="hu-HU" b="1" cap="all" dirty="0" smtClean="0">
              <a:solidFill>
                <a:schemeClr val="accent2"/>
              </a:solidFill>
            </a:endParaRPr>
          </a:p>
          <a:p>
            <a:r>
              <a:rPr lang="hu-HU" b="1" cap="all" dirty="0" smtClean="0">
                <a:solidFill>
                  <a:schemeClr val="accent2"/>
                </a:solidFill>
              </a:rPr>
              <a:t>Önkormányzati utak helyzete</a:t>
            </a:r>
            <a:endParaRPr lang="hu-HU" b="1" cap="all" dirty="0">
              <a:solidFill>
                <a:schemeClr val="accent2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hu-HU" dirty="0" smtClean="0">
                <a:solidFill>
                  <a:schemeClr val="accent2"/>
                </a:solidFill>
              </a:rPr>
              <a:t>A BKK Közút üzemeltetésében lévő közúthálózat állapota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hu-HU" dirty="0" smtClean="0">
                <a:solidFill>
                  <a:schemeClr val="accent2"/>
                </a:solidFill>
              </a:rPr>
              <a:t>A BKK Közút burkolatgazdálkodási rendszere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hu-HU" dirty="0" smtClean="0">
                <a:solidFill>
                  <a:schemeClr val="accent2"/>
                </a:solidFill>
              </a:rPr>
              <a:t>Közúti </a:t>
            </a:r>
            <a:r>
              <a:rPr lang="hu-HU" dirty="0">
                <a:solidFill>
                  <a:schemeClr val="accent2"/>
                </a:solidFill>
              </a:rPr>
              <a:t>a</a:t>
            </a:r>
            <a:r>
              <a:rPr lang="hu-HU" dirty="0" smtClean="0">
                <a:solidFill>
                  <a:schemeClr val="accent2"/>
                </a:solidFill>
              </a:rPr>
              <a:t>datgyűjtő rendszer – KARESZ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hu-HU" dirty="0" smtClean="0">
                <a:solidFill>
                  <a:schemeClr val="accent2"/>
                </a:solidFill>
              </a:rPr>
              <a:t>Teherbírás mérések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hu-HU" dirty="0" smtClean="0">
                <a:solidFill>
                  <a:schemeClr val="accent2"/>
                </a:solidFill>
              </a:rPr>
              <a:t>Nyomvályú vizsgálat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hu-HU" dirty="0" smtClean="0">
                <a:solidFill>
                  <a:schemeClr val="accent2"/>
                </a:solidFill>
              </a:rPr>
              <a:t>Egyenetlenség vizsgálat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hu-HU" dirty="0" smtClean="0">
                <a:solidFill>
                  <a:schemeClr val="accent2"/>
                </a:solidFill>
              </a:rPr>
              <a:t>Űrszelvény vizsgálat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hu-HU" dirty="0" smtClean="0">
                <a:solidFill>
                  <a:schemeClr val="accent2"/>
                </a:solidFill>
              </a:rPr>
              <a:t>Fővárosi ITS fejlesztések</a:t>
            </a:r>
            <a:endParaRPr lang="hu-HU" dirty="0">
              <a:solidFill>
                <a:schemeClr val="accent2"/>
              </a:solidFill>
            </a:endParaRPr>
          </a:p>
        </p:txBody>
      </p:sp>
      <p:sp>
        <p:nvSpPr>
          <p:cNvPr id="6" name="Szövegdoboz 5"/>
          <p:cNvSpPr txBox="1"/>
          <p:nvPr/>
        </p:nvSpPr>
        <p:spPr>
          <a:xfrm>
            <a:off x="611560" y="328058"/>
            <a:ext cx="20864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4000" b="1" dirty="0" smtClean="0">
                <a:solidFill>
                  <a:schemeClr val="accent2"/>
                </a:solidFill>
              </a:rPr>
              <a:t>Tartalom</a:t>
            </a:r>
            <a:endParaRPr lang="hu-HU" sz="4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8421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116C536-F549-47AD-996D-F7B391ECD94C}" type="slidenum">
              <a:rPr lang="hu-HU" smtClean="0"/>
              <a:pPr/>
              <a:t>3</a:t>
            </a:fld>
            <a:endParaRPr lang="hu-HU"/>
          </a:p>
        </p:txBody>
      </p:sp>
      <p:sp>
        <p:nvSpPr>
          <p:cNvPr id="15" name="Élőláb helye 3"/>
          <p:cNvSpPr>
            <a:spLocks noGrp="1"/>
          </p:cNvSpPr>
          <p:nvPr>
            <p:ph type="ftr" sz="quarter" idx="11"/>
          </p:nvPr>
        </p:nvSpPr>
        <p:spPr>
          <a:xfrm>
            <a:off x="609600" y="6248206"/>
            <a:ext cx="5421083" cy="365125"/>
          </a:xfrm>
        </p:spPr>
        <p:txBody>
          <a:bodyPr/>
          <a:lstStyle/>
          <a:p>
            <a:r>
              <a:rPr lang="hu-HU" smtClean="0"/>
              <a:t>39. Útügyi Napok - 2014. szeptember 24-25. Győr</a:t>
            </a:r>
            <a:endParaRPr lang="hu-HU" dirty="0"/>
          </a:p>
        </p:txBody>
      </p:sp>
      <p:sp>
        <p:nvSpPr>
          <p:cNvPr id="16" name="Cím 1"/>
          <p:cNvSpPr txBox="1">
            <a:spLocks/>
          </p:cNvSpPr>
          <p:nvPr/>
        </p:nvSpPr>
        <p:spPr>
          <a:xfrm>
            <a:off x="350277" y="228600"/>
            <a:ext cx="8442520" cy="990600"/>
          </a:xfrm>
          <a:prstGeom prst="rect">
            <a:avLst/>
          </a:prstGeom>
        </p:spPr>
        <p:txBody>
          <a:bodyPr vert="horz"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u-HU" sz="36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BKISZ munkák</a:t>
            </a:r>
            <a:endParaRPr lang="hu-HU" sz="2400" dirty="0" smtClean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hu-HU" sz="2400" i="1" dirty="0"/>
              <a:t>Budapest Komplett Integrált Szennyvízelvezetési projekt</a:t>
            </a:r>
            <a:endParaRPr lang="hu-HU" sz="24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Szövegdoboz 1"/>
          <p:cNvSpPr txBox="1"/>
          <p:nvPr/>
        </p:nvSpPr>
        <p:spPr>
          <a:xfrm>
            <a:off x="324406" y="1665381"/>
            <a:ext cx="5668475" cy="2123658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hu-HU" sz="2400" b="1" dirty="0" smtClean="0">
                <a:solidFill>
                  <a:srgbClr val="000000"/>
                </a:solidFill>
              </a:rPr>
              <a:t>2014. évben </a:t>
            </a:r>
            <a:r>
              <a:rPr lang="hu-HU" sz="2400" b="1" dirty="0">
                <a:solidFill>
                  <a:srgbClr val="000000"/>
                </a:solidFill>
              </a:rPr>
              <a:t>elkészült </a:t>
            </a:r>
            <a:r>
              <a:rPr lang="hu-HU" sz="2400" b="1" dirty="0" smtClean="0">
                <a:solidFill>
                  <a:srgbClr val="000000"/>
                </a:solidFill>
              </a:rPr>
              <a:t>munkák</a:t>
            </a:r>
          </a:p>
          <a:p>
            <a:r>
              <a:rPr lang="hu-HU" dirty="0" smtClean="0">
                <a:solidFill>
                  <a:srgbClr val="000000"/>
                </a:solidFill>
              </a:rPr>
              <a:t>XVIII</a:t>
            </a:r>
            <a:r>
              <a:rPr lang="hu-HU" dirty="0">
                <a:solidFill>
                  <a:srgbClr val="000000"/>
                </a:solidFill>
              </a:rPr>
              <a:t>. Dózsa György út  </a:t>
            </a:r>
            <a:r>
              <a:rPr lang="hu-HU" i="1" dirty="0">
                <a:solidFill>
                  <a:srgbClr val="000000"/>
                </a:solidFill>
              </a:rPr>
              <a:t>(Nagykőrösi út- Ózon utca) </a:t>
            </a:r>
            <a:endParaRPr lang="hu-HU" dirty="0">
              <a:solidFill>
                <a:srgbClr val="000000"/>
              </a:solidFill>
            </a:endParaRPr>
          </a:p>
          <a:p>
            <a:r>
              <a:rPr lang="hu-HU" dirty="0">
                <a:solidFill>
                  <a:srgbClr val="000000"/>
                </a:solidFill>
              </a:rPr>
              <a:t>XVIII. Benczúr utca </a:t>
            </a:r>
            <a:r>
              <a:rPr lang="hu-HU" i="1" dirty="0">
                <a:solidFill>
                  <a:srgbClr val="000000"/>
                </a:solidFill>
              </a:rPr>
              <a:t>(Üllői út- Bartók </a:t>
            </a:r>
            <a:r>
              <a:rPr lang="hu-HU" i="1" dirty="0" err="1">
                <a:solidFill>
                  <a:srgbClr val="000000"/>
                </a:solidFill>
              </a:rPr>
              <a:t>B.u</a:t>
            </a:r>
            <a:r>
              <a:rPr lang="hu-HU" i="1" dirty="0">
                <a:solidFill>
                  <a:srgbClr val="000000"/>
                </a:solidFill>
              </a:rPr>
              <a:t>.)</a:t>
            </a:r>
            <a:endParaRPr lang="hu-HU" dirty="0">
              <a:solidFill>
                <a:srgbClr val="000000"/>
              </a:solidFill>
            </a:endParaRPr>
          </a:p>
          <a:p>
            <a:r>
              <a:rPr lang="hu-HU" dirty="0">
                <a:solidFill>
                  <a:srgbClr val="000000"/>
                </a:solidFill>
              </a:rPr>
              <a:t>XVIII. Mednyánszky utca </a:t>
            </a:r>
            <a:r>
              <a:rPr lang="hu-HU" i="1" dirty="0">
                <a:solidFill>
                  <a:srgbClr val="000000"/>
                </a:solidFill>
              </a:rPr>
              <a:t>(Üllői út-Bartók </a:t>
            </a:r>
            <a:r>
              <a:rPr lang="hu-HU" i="1" dirty="0" err="1">
                <a:solidFill>
                  <a:srgbClr val="000000"/>
                </a:solidFill>
              </a:rPr>
              <a:t>B.u</a:t>
            </a:r>
            <a:r>
              <a:rPr lang="hu-HU" i="1" dirty="0">
                <a:solidFill>
                  <a:srgbClr val="000000"/>
                </a:solidFill>
              </a:rPr>
              <a:t>.)</a:t>
            </a:r>
            <a:endParaRPr lang="hu-HU" dirty="0">
              <a:solidFill>
                <a:srgbClr val="000000"/>
              </a:solidFill>
            </a:endParaRPr>
          </a:p>
          <a:p>
            <a:r>
              <a:rPr lang="hu-HU" dirty="0">
                <a:solidFill>
                  <a:srgbClr val="000000"/>
                </a:solidFill>
              </a:rPr>
              <a:t>XVIII. Felsőcsatári út </a:t>
            </a:r>
            <a:r>
              <a:rPr lang="hu-HU" i="1" dirty="0">
                <a:solidFill>
                  <a:srgbClr val="000000"/>
                </a:solidFill>
              </a:rPr>
              <a:t>(Hangár u.-Álmos u.)</a:t>
            </a:r>
            <a:endParaRPr lang="hu-HU" dirty="0">
              <a:solidFill>
                <a:srgbClr val="000000"/>
              </a:solidFill>
            </a:endParaRPr>
          </a:p>
          <a:p>
            <a:r>
              <a:rPr lang="hu-HU" b="1" i="1" dirty="0">
                <a:solidFill>
                  <a:srgbClr val="000000"/>
                </a:solidFill>
              </a:rPr>
              <a:t> </a:t>
            </a:r>
            <a:r>
              <a:rPr lang="hu-HU" b="1" i="1" dirty="0" smtClean="0">
                <a:solidFill>
                  <a:srgbClr val="000000"/>
                </a:solidFill>
              </a:rPr>
              <a:t>Összesen</a:t>
            </a:r>
            <a:r>
              <a:rPr lang="hu-HU" b="1" i="1" dirty="0">
                <a:solidFill>
                  <a:srgbClr val="000000"/>
                </a:solidFill>
              </a:rPr>
              <a:t>: 1 200 </a:t>
            </a:r>
            <a:r>
              <a:rPr lang="hu-HU" i="1" dirty="0">
                <a:solidFill>
                  <a:srgbClr val="000000"/>
                </a:solidFill>
              </a:rPr>
              <a:t>méter  </a:t>
            </a:r>
            <a:r>
              <a:rPr lang="hu-HU" b="1" i="1" dirty="0">
                <a:solidFill>
                  <a:srgbClr val="000000"/>
                </a:solidFill>
              </a:rPr>
              <a:t>8 200</a:t>
            </a:r>
            <a:r>
              <a:rPr lang="hu-HU" i="1" dirty="0">
                <a:solidFill>
                  <a:srgbClr val="000000"/>
                </a:solidFill>
              </a:rPr>
              <a:t> m2       </a:t>
            </a:r>
            <a:r>
              <a:rPr lang="hu-HU" i="1" dirty="0" smtClean="0">
                <a:solidFill>
                  <a:srgbClr val="000000"/>
                </a:solidFill>
              </a:rPr>
              <a:t>  </a:t>
            </a:r>
            <a:r>
              <a:rPr lang="hu-HU" b="1" i="1" dirty="0">
                <a:solidFill>
                  <a:srgbClr val="000000"/>
                </a:solidFill>
              </a:rPr>
              <a:t>91 millió</a:t>
            </a:r>
            <a:r>
              <a:rPr lang="hu-HU" i="1" dirty="0">
                <a:solidFill>
                  <a:srgbClr val="000000"/>
                </a:solidFill>
              </a:rPr>
              <a:t> Ft értékben</a:t>
            </a:r>
            <a:endParaRPr lang="hu-HU" dirty="0">
              <a:solidFill>
                <a:srgbClr val="000000"/>
              </a:solidFill>
            </a:endParaRPr>
          </a:p>
          <a:p>
            <a:endParaRPr lang="hu-HU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13027515"/>
              </p:ext>
            </p:extLst>
          </p:nvPr>
        </p:nvGraphicFramePr>
        <p:xfrm>
          <a:off x="1403648" y="2060848"/>
          <a:ext cx="5976664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8" name="Szövegdoboz 17"/>
          <p:cNvSpPr txBox="1"/>
          <p:nvPr/>
        </p:nvSpPr>
        <p:spPr>
          <a:xfrm>
            <a:off x="2693859" y="4077072"/>
            <a:ext cx="6098080" cy="2123658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hu-HU" sz="2400" b="1" dirty="0" smtClean="0">
                <a:solidFill>
                  <a:srgbClr val="000000"/>
                </a:solidFill>
              </a:rPr>
              <a:t>További tervezett munkák</a:t>
            </a:r>
            <a:endParaRPr lang="hu-HU" sz="2400" dirty="0">
              <a:solidFill>
                <a:srgbClr val="000000"/>
              </a:solidFill>
            </a:endParaRPr>
          </a:p>
          <a:p>
            <a:r>
              <a:rPr lang="hu-HU" dirty="0" smtClean="0">
                <a:solidFill>
                  <a:srgbClr val="000000"/>
                </a:solidFill>
              </a:rPr>
              <a:t>XVIII</a:t>
            </a:r>
            <a:r>
              <a:rPr lang="hu-HU" dirty="0">
                <a:solidFill>
                  <a:srgbClr val="000000"/>
                </a:solidFill>
              </a:rPr>
              <a:t>. Ráday Gedeon utca  </a:t>
            </a:r>
            <a:r>
              <a:rPr lang="hu-HU" i="1" dirty="0">
                <a:solidFill>
                  <a:srgbClr val="000000"/>
                </a:solidFill>
              </a:rPr>
              <a:t>(Üllői út- Gyömrői út)</a:t>
            </a:r>
            <a:endParaRPr lang="hu-HU" dirty="0">
              <a:solidFill>
                <a:srgbClr val="000000"/>
              </a:solidFill>
            </a:endParaRPr>
          </a:p>
          <a:p>
            <a:r>
              <a:rPr lang="hu-HU" dirty="0">
                <a:solidFill>
                  <a:srgbClr val="000000"/>
                </a:solidFill>
              </a:rPr>
              <a:t>XVIII. Petőfi Sándor utca </a:t>
            </a:r>
            <a:r>
              <a:rPr lang="hu-HU" i="1" dirty="0">
                <a:solidFill>
                  <a:srgbClr val="000000"/>
                </a:solidFill>
              </a:rPr>
              <a:t>(Üllői út- Gilice tér)</a:t>
            </a:r>
            <a:endParaRPr lang="hu-HU" dirty="0">
              <a:solidFill>
                <a:srgbClr val="000000"/>
              </a:solidFill>
            </a:endParaRPr>
          </a:p>
          <a:p>
            <a:r>
              <a:rPr lang="hu-HU" dirty="0">
                <a:solidFill>
                  <a:srgbClr val="000000"/>
                </a:solidFill>
              </a:rPr>
              <a:t>XVI.  Arany János utca </a:t>
            </a:r>
            <a:r>
              <a:rPr lang="hu-HU" i="1" dirty="0">
                <a:solidFill>
                  <a:srgbClr val="000000"/>
                </a:solidFill>
              </a:rPr>
              <a:t>(Margit </a:t>
            </a:r>
            <a:r>
              <a:rPr lang="hu-HU" i="1" dirty="0" err="1">
                <a:solidFill>
                  <a:srgbClr val="000000"/>
                </a:solidFill>
              </a:rPr>
              <a:t>u.-Sasvár</a:t>
            </a:r>
            <a:r>
              <a:rPr lang="hu-HU" i="1" dirty="0">
                <a:solidFill>
                  <a:srgbClr val="000000"/>
                </a:solidFill>
              </a:rPr>
              <a:t> u.)</a:t>
            </a:r>
            <a:endParaRPr lang="hu-HU" dirty="0">
              <a:solidFill>
                <a:srgbClr val="000000"/>
              </a:solidFill>
            </a:endParaRPr>
          </a:p>
          <a:p>
            <a:r>
              <a:rPr lang="hu-HU" dirty="0">
                <a:solidFill>
                  <a:srgbClr val="000000"/>
                </a:solidFill>
              </a:rPr>
              <a:t>XXIII.  Haraszti út </a:t>
            </a:r>
            <a:r>
              <a:rPr lang="hu-HU" i="1" dirty="0">
                <a:solidFill>
                  <a:srgbClr val="000000"/>
                </a:solidFill>
              </a:rPr>
              <a:t>(</a:t>
            </a:r>
            <a:r>
              <a:rPr lang="hu-HU" i="1" dirty="0" err="1">
                <a:solidFill>
                  <a:srgbClr val="000000"/>
                </a:solidFill>
              </a:rPr>
              <a:t>Grassalkovich</a:t>
            </a:r>
            <a:r>
              <a:rPr lang="hu-HU" i="1" dirty="0">
                <a:solidFill>
                  <a:srgbClr val="000000"/>
                </a:solidFill>
              </a:rPr>
              <a:t> </a:t>
            </a:r>
            <a:r>
              <a:rPr lang="hu-HU" i="1" dirty="0" err="1">
                <a:solidFill>
                  <a:srgbClr val="000000"/>
                </a:solidFill>
              </a:rPr>
              <a:t>út-Vágó</a:t>
            </a:r>
            <a:r>
              <a:rPr lang="hu-HU" i="1" dirty="0">
                <a:solidFill>
                  <a:srgbClr val="000000"/>
                </a:solidFill>
              </a:rPr>
              <a:t> utca )</a:t>
            </a:r>
            <a:endParaRPr lang="hu-HU" dirty="0">
              <a:solidFill>
                <a:srgbClr val="000000"/>
              </a:solidFill>
            </a:endParaRPr>
          </a:p>
          <a:p>
            <a:r>
              <a:rPr lang="hu-HU" dirty="0">
                <a:solidFill>
                  <a:srgbClr val="000000"/>
                </a:solidFill>
              </a:rPr>
              <a:t>XVIII. Bocskai utca </a:t>
            </a:r>
            <a:r>
              <a:rPr lang="hu-HU" i="1" dirty="0">
                <a:solidFill>
                  <a:srgbClr val="000000"/>
                </a:solidFill>
              </a:rPr>
              <a:t>(Pamut u.-Dózsa </a:t>
            </a:r>
            <a:r>
              <a:rPr lang="hu-HU" i="1" dirty="0" err="1">
                <a:solidFill>
                  <a:srgbClr val="000000"/>
                </a:solidFill>
              </a:rPr>
              <a:t>Gy.u</a:t>
            </a:r>
            <a:r>
              <a:rPr lang="hu-HU" i="1" dirty="0">
                <a:solidFill>
                  <a:srgbClr val="000000"/>
                </a:solidFill>
              </a:rPr>
              <a:t>.)</a:t>
            </a:r>
            <a:endParaRPr lang="hu-HU" dirty="0">
              <a:solidFill>
                <a:srgbClr val="000000"/>
              </a:solidFill>
            </a:endParaRPr>
          </a:p>
          <a:p>
            <a:r>
              <a:rPr lang="hu-HU" b="1" i="1" dirty="0" smtClean="0">
                <a:solidFill>
                  <a:srgbClr val="000000"/>
                </a:solidFill>
              </a:rPr>
              <a:t>Összesen</a:t>
            </a:r>
            <a:r>
              <a:rPr lang="hu-HU" b="1" i="1" dirty="0">
                <a:solidFill>
                  <a:srgbClr val="000000"/>
                </a:solidFill>
              </a:rPr>
              <a:t>:     3 320</a:t>
            </a:r>
            <a:r>
              <a:rPr lang="hu-HU" i="1" dirty="0">
                <a:solidFill>
                  <a:srgbClr val="000000"/>
                </a:solidFill>
              </a:rPr>
              <a:t> méter  </a:t>
            </a:r>
            <a:r>
              <a:rPr lang="hu-HU" b="1" i="1" dirty="0">
                <a:solidFill>
                  <a:srgbClr val="000000"/>
                </a:solidFill>
              </a:rPr>
              <a:t>22 000</a:t>
            </a:r>
            <a:r>
              <a:rPr lang="hu-HU" i="1" dirty="0">
                <a:solidFill>
                  <a:srgbClr val="000000"/>
                </a:solidFill>
              </a:rPr>
              <a:t> m2         </a:t>
            </a:r>
            <a:r>
              <a:rPr lang="hu-HU" b="1" i="1" dirty="0">
                <a:solidFill>
                  <a:srgbClr val="000000"/>
                </a:solidFill>
              </a:rPr>
              <a:t>160 millió</a:t>
            </a:r>
            <a:r>
              <a:rPr lang="hu-HU" i="1" dirty="0">
                <a:solidFill>
                  <a:srgbClr val="000000"/>
                </a:solidFill>
              </a:rPr>
              <a:t> Ft értékben</a:t>
            </a:r>
            <a:endParaRPr lang="hu-HU" dirty="0">
              <a:solidFill>
                <a:srgbClr val="000000"/>
              </a:solidFill>
            </a:endParaRPr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629" y="1703090"/>
            <a:ext cx="2845310" cy="2592288"/>
          </a:xfrm>
          <a:prstGeom prst="rect">
            <a:avLst/>
          </a:prstGeom>
        </p:spPr>
      </p:pic>
      <p:sp>
        <p:nvSpPr>
          <p:cNvPr id="6" name="Szövegdoboz 5"/>
          <p:cNvSpPr txBox="1"/>
          <p:nvPr/>
        </p:nvSpPr>
        <p:spPr>
          <a:xfrm>
            <a:off x="7023348" y="1173163"/>
            <a:ext cx="2114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b="1" dirty="0" smtClean="0">
                <a:solidFill>
                  <a:srgbClr val="C00000"/>
                </a:solidFill>
              </a:rPr>
              <a:t>Fenntartható utak</a:t>
            </a:r>
            <a:endParaRPr lang="hu-HU" sz="2000" b="1" dirty="0">
              <a:solidFill>
                <a:srgbClr val="C00000"/>
              </a:solidFill>
            </a:endParaRPr>
          </a:p>
        </p:txBody>
      </p:sp>
      <p:pic>
        <p:nvPicPr>
          <p:cNvPr id="9" name="Kép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629" y="1703090"/>
            <a:ext cx="3165309" cy="2373982"/>
          </a:xfrm>
          <a:prstGeom prst="rect">
            <a:avLst/>
          </a:prstGeom>
        </p:spPr>
      </p:pic>
      <p:pic>
        <p:nvPicPr>
          <p:cNvPr id="10" name="Kép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494" y="1684235"/>
            <a:ext cx="3119577" cy="2411691"/>
          </a:xfrm>
          <a:prstGeom prst="rect">
            <a:avLst/>
          </a:prstGeom>
        </p:spPr>
      </p:pic>
      <p:pic>
        <p:nvPicPr>
          <p:cNvPr id="11" name="Kép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629" y="1665381"/>
            <a:ext cx="3203939" cy="2402954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8402" y="1695470"/>
            <a:ext cx="3226107" cy="2419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845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3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3" grpId="0">
        <p:bldAsOne/>
      </p:bldGraphic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116C536-F549-47AD-996D-F7B391ECD94C}" type="slidenum">
              <a:rPr lang="hu-HU" smtClean="0"/>
              <a:pPr/>
              <a:t>4</a:t>
            </a:fld>
            <a:endParaRPr lang="hu-HU"/>
          </a:p>
        </p:txBody>
      </p:sp>
      <p:sp>
        <p:nvSpPr>
          <p:cNvPr id="15" name="Élőláb helye 3"/>
          <p:cNvSpPr>
            <a:spLocks noGrp="1"/>
          </p:cNvSpPr>
          <p:nvPr>
            <p:ph type="ftr" sz="quarter" idx="11"/>
          </p:nvPr>
        </p:nvSpPr>
        <p:spPr>
          <a:xfrm>
            <a:off x="609600" y="6248206"/>
            <a:ext cx="5421083" cy="365125"/>
          </a:xfrm>
        </p:spPr>
        <p:txBody>
          <a:bodyPr/>
          <a:lstStyle/>
          <a:p>
            <a:r>
              <a:rPr lang="hu-HU" smtClean="0"/>
              <a:t>39. Útügyi Napok - 2014. szeptember 24-25. Győr</a:t>
            </a:r>
            <a:endParaRPr lang="hu-HU" dirty="0"/>
          </a:p>
        </p:txBody>
      </p:sp>
      <p:sp>
        <p:nvSpPr>
          <p:cNvPr id="16" name="Cím 1"/>
          <p:cNvSpPr txBox="1">
            <a:spLocks/>
          </p:cNvSpPr>
          <p:nvPr/>
        </p:nvSpPr>
        <p:spPr>
          <a:xfrm>
            <a:off x="350277" y="228600"/>
            <a:ext cx="8442520" cy="990600"/>
          </a:xfrm>
          <a:prstGeom prst="rect">
            <a:avLst/>
          </a:prstGeom>
        </p:spPr>
        <p:txBody>
          <a:bodyPr vert="horz"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u-HU" sz="36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Nagyfelületű burkolatjavítások</a:t>
            </a:r>
            <a:endParaRPr lang="hu-HU" sz="2400" dirty="0" smtClean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hu-HU" sz="2400" i="1" dirty="0" smtClean="0"/>
              <a:t>Fenntartási források terhére, teljes szélességű burkolatjavítások</a:t>
            </a:r>
            <a:endParaRPr lang="hu-HU" sz="24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Szövegdoboz 1"/>
          <p:cNvSpPr txBox="1"/>
          <p:nvPr/>
        </p:nvSpPr>
        <p:spPr>
          <a:xfrm>
            <a:off x="324406" y="1665381"/>
            <a:ext cx="7771615" cy="2400657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hu-HU" sz="2400" b="1" dirty="0" smtClean="0">
                <a:solidFill>
                  <a:srgbClr val="000000"/>
                </a:solidFill>
              </a:rPr>
              <a:t>2014. évben </a:t>
            </a:r>
            <a:r>
              <a:rPr lang="hu-HU" sz="2400" b="1" dirty="0">
                <a:solidFill>
                  <a:srgbClr val="000000"/>
                </a:solidFill>
              </a:rPr>
              <a:t>elkészült </a:t>
            </a:r>
            <a:r>
              <a:rPr lang="hu-HU" sz="2400" b="1" dirty="0" smtClean="0">
                <a:solidFill>
                  <a:srgbClr val="000000"/>
                </a:solidFill>
              </a:rPr>
              <a:t>munkák</a:t>
            </a:r>
          </a:p>
          <a:p>
            <a:r>
              <a:rPr lang="hu-HU" dirty="0">
                <a:solidFill>
                  <a:srgbClr val="000000"/>
                </a:solidFill>
              </a:rPr>
              <a:t>I. Friedrich </a:t>
            </a:r>
            <a:r>
              <a:rPr lang="hu-HU" dirty="0" err="1">
                <a:solidFill>
                  <a:srgbClr val="000000"/>
                </a:solidFill>
              </a:rPr>
              <a:t>Born</a:t>
            </a:r>
            <a:r>
              <a:rPr lang="hu-HU" dirty="0">
                <a:solidFill>
                  <a:srgbClr val="000000"/>
                </a:solidFill>
              </a:rPr>
              <a:t> és </a:t>
            </a:r>
            <a:r>
              <a:rPr lang="hu-HU" dirty="0" err="1">
                <a:solidFill>
                  <a:srgbClr val="000000"/>
                </a:solidFill>
              </a:rPr>
              <a:t>Sztelo</a:t>
            </a:r>
            <a:r>
              <a:rPr lang="hu-HU" dirty="0">
                <a:solidFill>
                  <a:srgbClr val="000000"/>
                </a:solidFill>
              </a:rPr>
              <a:t> G. rakpart- Duna felőli oldalon I. (</a:t>
            </a:r>
            <a:r>
              <a:rPr lang="hu-HU" i="1" dirty="0">
                <a:solidFill>
                  <a:srgbClr val="000000"/>
                </a:solidFill>
              </a:rPr>
              <a:t>Erzsébet </a:t>
            </a:r>
            <a:r>
              <a:rPr lang="hu-HU" i="1" dirty="0" err="1">
                <a:solidFill>
                  <a:srgbClr val="000000"/>
                </a:solidFill>
              </a:rPr>
              <a:t>híd-Halász</a:t>
            </a:r>
            <a:r>
              <a:rPr lang="hu-HU" i="1" dirty="0">
                <a:solidFill>
                  <a:srgbClr val="000000"/>
                </a:solidFill>
              </a:rPr>
              <a:t> u.)</a:t>
            </a:r>
            <a:endParaRPr lang="hu-HU" dirty="0">
              <a:solidFill>
                <a:srgbClr val="000000"/>
              </a:solidFill>
            </a:endParaRPr>
          </a:p>
          <a:p>
            <a:r>
              <a:rPr lang="hu-HU" dirty="0">
                <a:solidFill>
                  <a:srgbClr val="000000"/>
                </a:solidFill>
              </a:rPr>
              <a:t>III. Nánási </a:t>
            </a:r>
            <a:r>
              <a:rPr lang="hu-HU" dirty="0" err="1">
                <a:solidFill>
                  <a:srgbClr val="000000"/>
                </a:solidFill>
              </a:rPr>
              <a:t>szervízút</a:t>
            </a:r>
            <a:r>
              <a:rPr lang="hu-HU" dirty="0">
                <a:solidFill>
                  <a:srgbClr val="000000"/>
                </a:solidFill>
              </a:rPr>
              <a:t>  </a:t>
            </a:r>
            <a:r>
              <a:rPr lang="hu-HU" i="1" dirty="0">
                <a:solidFill>
                  <a:srgbClr val="000000"/>
                </a:solidFill>
              </a:rPr>
              <a:t>(Kadosa </a:t>
            </a:r>
            <a:r>
              <a:rPr lang="hu-HU" i="1" dirty="0" err="1">
                <a:solidFill>
                  <a:srgbClr val="000000"/>
                </a:solidFill>
              </a:rPr>
              <a:t>u.-Monostori</a:t>
            </a:r>
            <a:r>
              <a:rPr lang="hu-HU" i="1" dirty="0">
                <a:solidFill>
                  <a:srgbClr val="000000"/>
                </a:solidFill>
              </a:rPr>
              <a:t> u.)</a:t>
            </a:r>
            <a:endParaRPr lang="hu-HU" dirty="0">
              <a:solidFill>
                <a:srgbClr val="000000"/>
              </a:solidFill>
            </a:endParaRPr>
          </a:p>
          <a:p>
            <a:r>
              <a:rPr lang="hu-HU" dirty="0">
                <a:solidFill>
                  <a:srgbClr val="000000"/>
                </a:solidFill>
              </a:rPr>
              <a:t>IV. Leiningen K. u. </a:t>
            </a:r>
            <a:r>
              <a:rPr lang="hu-HU" i="1" dirty="0">
                <a:solidFill>
                  <a:srgbClr val="000000"/>
                </a:solidFill>
              </a:rPr>
              <a:t>(Fóti </a:t>
            </a:r>
            <a:r>
              <a:rPr lang="hu-HU" i="1" dirty="0" err="1">
                <a:solidFill>
                  <a:srgbClr val="000000"/>
                </a:solidFill>
              </a:rPr>
              <a:t>út-Szent</a:t>
            </a:r>
            <a:r>
              <a:rPr lang="hu-HU" i="1" dirty="0">
                <a:solidFill>
                  <a:srgbClr val="000000"/>
                </a:solidFill>
              </a:rPr>
              <a:t> László tér)</a:t>
            </a:r>
            <a:endParaRPr lang="hu-HU" dirty="0">
              <a:solidFill>
                <a:srgbClr val="000000"/>
              </a:solidFill>
            </a:endParaRPr>
          </a:p>
          <a:p>
            <a:r>
              <a:rPr lang="hu-HU" dirty="0">
                <a:solidFill>
                  <a:srgbClr val="000000"/>
                </a:solidFill>
              </a:rPr>
              <a:t>IV. </a:t>
            </a:r>
            <a:r>
              <a:rPr lang="hu-HU" dirty="0" err="1">
                <a:solidFill>
                  <a:srgbClr val="000000"/>
                </a:solidFill>
              </a:rPr>
              <a:t>Berda</a:t>
            </a:r>
            <a:r>
              <a:rPr lang="hu-HU" dirty="0">
                <a:solidFill>
                  <a:srgbClr val="000000"/>
                </a:solidFill>
              </a:rPr>
              <a:t> József utca </a:t>
            </a:r>
            <a:r>
              <a:rPr lang="hu-HU" i="1" dirty="0">
                <a:solidFill>
                  <a:srgbClr val="000000"/>
                </a:solidFill>
              </a:rPr>
              <a:t>(Temesvári u.-Pozsonyi u.)</a:t>
            </a:r>
            <a:endParaRPr lang="hu-HU" dirty="0">
              <a:solidFill>
                <a:srgbClr val="000000"/>
              </a:solidFill>
            </a:endParaRPr>
          </a:p>
          <a:p>
            <a:r>
              <a:rPr lang="hu-HU" dirty="0">
                <a:solidFill>
                  <a:srgbClr val="000000"/>
                </a:solidFill>
              </a:rPr>
              <a:t>X. Népliget- </a:t>
            </a:r>
            <a:r>
              <a:rPr lang="hu-HU" i="1" dirty="0">
                <a:solidFill>
                  <a:srgbClr val="000000"/>
                </a:solidFill>
              </a:rPr>
              <a:t>Köves J. és </a:t>
            </a:r>
            <a:r>
              <a:rPr lang="hu-HU" i="1" dirty="0" err="1">
                <a:solidFill>
                  <a:srgbClr val="000000"/>
                </a:solidFill>
              </a:rPr>
              <a:t>Soó</a:t>
            </a:r>
            <a:r>
              <a:rPr lang="hu-HU" i="1" dirty="0">
                <a:solidFill>
                  <a:srgbClr val="000000"/>
                </a:solidFill>
              </a:rPr>
              <a:t> R. sétány</a:t>
            </a:r>
            <a:endParaRPr lang="hu-HU" dirty="0">
              <a:solidFill>
                <a:srgbClr val="000000"/>
              </a:solidFill>
            </a:endParaRPr>
          </a:p>
          <a:p>
            <a:r>
              <a:rPr lang="hu-HU" dirty="0">
                <a:solidFill>
                  <a:srgbClr val="000000"/>
                </a:solidFill>
              </a:rPr>
              <a:t>XIII. Margit sziget –</a:t>
            </a:r>
            <a:r>
              <a:rPr lang="hu-HU" i="1" dirty="0">
                <a:solidFill>
                  <a:srgbClr val="000000"/>
                </a:solidFill>
              </a:rPr>
              <a:t> emlékműnél</a:t>
            </a:r>
            <a:r>
              <a:rPr lang="hu-HU" dirty="0">
                <a:solidFill>
                  <a:srgbClr val="000000"/>
                </a:solidFill>
              </a:rPr>
              <a:t> </a:t>
            </a:r>
          </a:p>
          <a:p>
            <a:r>
              <a:rPr lang="hu-HU" b="1" i="1" dirty="0" smtClean="0">
                <a:solidFill>
                  <a:srgbClr val="000000"/>
                </a:solidFill>
              </a:rPr>
              <a:t>Összesen</a:t>
            </a:r>
            <a:r>
              <a:rPr lang="hu-HU" b="1" i="1" dirty="0">
                <a:solidFill>
                  <a:srgbClr val="000000"/>
                </a:solidFill>
              </a:rPr>
              <a:t>:    3 000 </a:t>
            </a:r>
            <a:r>
              <a:rPr lang="hu-HU" i="1" dirty="0">
                <a:solidFill>
                  <a:srgbClr val="000000"/>
                </a:solidFill>
              </a:rPr>
              <a:t>méter</a:t>
            </a:r>
            <a:r>
              <a:rPr lang="hu-HU" b="1" i="1" dirty="0">
                <a:solidFill>
                  <a:srgbClr val="000000"/>
                </a:solidFill>
              </a:rPr>
              <a:t>     23 500 </a:t>
            </a:r>
            <a:r>
              <a:rPr lang="hu-HU" i="1" dirty="0">
                <a:solidFill>
                  <a:srgbClr val="000000"/>
                </a:solidFill>
              </a:rPr>
              <a:t>m2  </a:t>
            </a:r>
            <a:r>
              <a:rPr lang="hu-HU" i="1" dirty="0" smtClean="0">
                <a:solidFill>
                  <a:srgbClr val="000000"/>
                </a:solidFill>
              </a:rPr>
              <a:t>		</a:t>
            </a:r>
            <a:r>
              <a:rPr lang="hu-HU" b="1" i="1" dirty="0" smtClean="0">
                <a:solidFill>
                  <a:srgbClr val="000000"/>
                </a:solidFill>
              </a:rPr>
              <a:t>226 </a:t>
            </a:r>
            <a:r>
              <a:rPr lang="hu-HU" b="1" i="1" dirty="0">
                <a:solidFill>
                  <a:srgbClr val="000000"/>
                </a:solidFill>
              </a:rPr>
              <a:t>millió</a:t>
            </a:r>
            <a:r>
              <a:rPr lang="hu-HU" i="1" dirty="0">
                <a:solidFill>
                  <a:srgbClr val="000000"/>
                </a:solidFill>
              </a:rPr>
              <a:t> Ft </a:t>
            </a:r>
            <a:r>
              <a:rPr lang="hu-HU" i="1" dirty="0" smtClean="0">
                <a:solidFill>
                  <a:srgbClr val="000000"/>
                </a:solidFill>
              </a:rPr>
              <a:t>értékben</a:t>
            </a:r>
            <a:endParaRPr lang="hu-HU" dirty="0">
              <a:solidFill>
                <a:srgbClr val="000000"/>
              </a:solidFill>
            </a:endParaRPr>
          </a:p>
        </p:txBody>
      </p:sp>
      <p:sp>
        <p:nvSpPr>
          <p:cNvPr id="18" name="Szövegdoboz 17"/>
          <p:cNvSpPr txBox="1"/>
          <p:nvPr/>
        </p:nvSpPr>
        <p:spPr>
          <a:xfrm>
            <a:off x="3059832" y="4149080"/>
            <a:ext cx="5815951" cy="1846659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hu-HU" sz="2400" b="1" dirty="0" smtClean="0">
                <a:solidFill>
                  <a:srgbClr val="000000"/>
                </a:solidFill>
              </a:rPr>
              <a:t>További tervezett munkák</a:t>
            </a:r>
            <a:endParaRPr lang="hu-HU" sz="2400" dirty="0">
              <a:solidFill>
                <a:srgbClr val="000000"/>
              </a:solidFill>
            </a:endParaRPr>
          </a:p>
          <a:p>
            <a:r>
              <a:rPr lang="hu-HU" dirty="0">
                <a:solidFill>
                  <a:srgbClr val="000000"/>
                </a:solidFill>
              </a:rPr>
              <a:t>IV. Fiumei út </a:t>
            </a:r>
            <a:r>
              <a:rPr lang="hu-HU" i="1" dirty="0">
                <a:solidFill>
                  <a:srgbClr val="000000"/>
                </a:solidFill>
              </a:rPr>
              <a:t>(Fóti </a:t>
            </a:r>
            <a:r>
              <a:rPr lang="hu-HU" i="1" dirty="0" err="1">
                <a:solidFill>
                  <a:srgbClr val="000000"/>
                </a:solidFill>
              </a:rPr>
              <a:t>út-Juliánus</a:t>
            </a:r>
            <a:r>
              <a:rPr lang="hu-HU" i="1" dirty="0">
                <a:solidFill>
                  <a:srgbClr val="000000"/>
                </a:solidFill>
              </a:rPr>
              <a:t> barát u szakaszosan)</a:t>
            </a:r>
            <a:endParaRPr lang="hu-HU" dirty="0">
              <a:solidFill>
                <a:srgbClr val="000000"/>
              </a:solidFill>
            </a:endParaRPr>
          </a:p>
          <a:p>
            <a:r>
              <a:rPr lang="hu-HU" dirty="0">
                <a:solidFill>
                  <a:srgbClr val="000000"/>
                </a:solidFill>
              </a:rPr>
              <a:t>XVII. Baross utca</a:t>
            </a:r>
            <a:r>
              <a:rPr lang="hu-HU" i="1" dirty="0">
                <a:solidFill>
                  <a:srgbClr val="000000"/>
                </a:solidFill>
              </a:rPr>
              <a:t>  (Szabadság utca-Bocskai utca)  </a:t>
            </a:r>
            <a:r>
              <a:rPr lang="hu-HU" i="1" dirty="0" smtClean="0">
                <a:solidFill>
                  <a:srgbClr val="000000"/>
                </a:solidFill>
              </a:rPr>
              <a:t/>
            </a:r>
            <a:br>
              <a:rPr lang="hu-HU" i="1" dirty="0" smtClean="0">
                <a:solidFill>
                  <a:srgbClr val="000000"/>
                </a:solidFill>
              </a:rPr>
            </a:br>
            <a:r>
              <a:rPr lang="hu-HU" i="1" dirty="0" smtClean="0">
                <a:solidFill>
                  <a:srgbClr val="000000"/>
                </a:solidFill>
              </a:rPr>
              <a:t>       </a:t>
            </a:r>
            <a:r>
              <a:rPr lang="hu-HU" i="1" dirty="0" smtClean="0">
                <a:solidFill>
                  <a:srgbClr val="0070C0"/>
                </a:solidFill>
              </a:rPr>
              <a:t>1600 </a:t>
            </a:r>
            <a:r>
              <a:rPr lang="hu-HU" i="1" dirty="0">
                <a:solidFill>
                  <a:srgbClr val="0070C0"/>
                </a:solidFill>
              </a:rPr>
              <a:t>m 11000 m2 66 millió Ft jelenleg épül </a:t>
            </a:r>
            <a:endParaRPr lang="hu-HU" dirty="0">
              <a:solidFill>
                <a:srgbClr val="0070C0"/>
              </a:solidFill>
            </a:endParaRPr>
          </a:p>
          <a:p>
            <a:r>
              <a:rPr lang="hu-HU" i="1" dirty="0">
                <a:solidFill>
                  <a:srgbClr val="000000"/>
                </a:solidFill>
              </a:rPr>
              <a:t> </a:t>
            </a:r>
            <a:endParaRPr lang="hu-HU" dirty="0">
              <a:solidFill>
                <a:srgbClr val="000000"/>
              </a:solidFill>
            </a:endParaRPr>
          </a:p>
          <a:p>
            <a:r>
              <a:rPr lang="hu-HU" b="1" i="1" dirty="0">
                <a:solidFill>
                  <a:srgbClr val="000000"/>
                </a:solidFill>
              </a:rPr>
              <a:t>Összesen: 2 100  </a:t>
            </a:r>
            <a:r>
              <a:rPr lang="hu-HU" i="1" dirty="0">
                <a:solidFill>
                  <a:srgbClr val="000000"/>
                </a:solidFill>
              </a:rPr>
              <a:t>méter </a:t>
            </a:r>
            <a:r>
              <a:rPr lang="hu-HU" b="1" i="1" dirty="0">
                <a:solidFill>
                  <a:srgbClr val="000000"/>
                </a:solidFill>
              </a:rPr>
              <a:t>   15 000 </a:t>
            </a:r>
            <a:r>
              <a:rPr lang="hu-HU" i="1" dirty="0">
                <a:solidFill>
                  <a:srgbClr val="000000"/>
                </a:solidFill>
              </a:rPr>
              <a:t>m2</a:t>
            </a:r>
            <a:r>
              <a:rPr lang="hu-HU" b="1" i="1" dirty="0">
                <a:solidFill>
                  <a:srgbClr val="000000"/>
                </a:solidFill>
              </a:rPr>
              <a:t>       85 millió </a:t>
            </a:r>
            <a:r>
              <a:rPr lang="hu-HU" i="1" dirty="0">
                <a:solidFill>
                  <a:srgbClr val="000000"/>
                </a:solidFill>
              </a:rPr>
              <a:t> Ft értékben</a:t>
            </a:r>
            <a:endParaRPr lang="hu-HU" dirty="0">
              <a:solidFill>
                <a:srgbClr val="000000"/>
              </a:solidFill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7023348" y="1173163"/>
            <a:ext cx="2114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b="1" dirty="0" smtClean="0">
                <a:solidFill>
                  <a:srgbClr val="C00000"/>
                </a:solidFill>
              </a:rPr>
              <a:t>Fenntartható utak</a:t>
            </a:r>
            <a:endParaRPr lang="hu-HU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526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116C536-F549-47AD-996D-F7B391ECD94C}" type="slidenum">
              <a:rPr lang="hu-HU" smtClean="0"/>
              <a:pPr/>
              <a:t>5</a:t>
            </a:fld>
            <a:endParaRPr lang="hu-HU"/>
          </a:p>
        </p:txBody>
      </p:sp>
      <p:sp>
        <p:nvSpPr>
          <p:cNvPr id="15" name="Élőláb helye 3"/>
          <p:cNvSpPr>
            <a:spLocks noGrp="1"/>
          </p:cNvSpPr>
          <p:nvPr>
            <p:ph type="ftr" sz="quarter" idx="11"/>
          </p:nvPr>
        </p:nvSpPr>
        <p:spPr>
          <a:xfrm>
            <a:off x="609600" y="6248206"/>
            <a:ext cx="5421083" cy="365125"/>
          </a:xfrm>
        </p:spPr>
        <p:txBody>
          <a:bodyPr/>
          <a:lstStyle/>
          <a:p>
            <a:r>
              <a:rPr lang="hu-HU" smtClean="0"/>
              <a:t>39. Útügyi Napok - 2014. szeptember 24-25. Győr</a:t>
            </a:r>
            <a:endParaRPr lang="hu-HU" dirty="0"/>
          </a:p>
        </p:txBody>
      </p:sp>
      <p:sp>
        <p:nvSpPr>
          <p:cNvPr id="16" name="Cím 1"/>
          <p:cNvSpPr txBox="1">
            <a:spLocks/>
          </p:cNvSpPr>
          <p:nvPr/>
        </p:nvSpPr>
        <p:spPr>
          <a:xfrm>
            <a:off x="350277" y="228600"/>
            <a:ext cx="8442520" cy="990600"/>
          </a:xfrm>
          <a:prstGeom prst="rect">
            <a:avLst/>
          </a:prstGeom>
        </p:spPr>
        <p:txBody>
          <a:bodyPr vert="horz"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u-HU" sz="36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BKK Közút saját kivitelezésű útfelújításai</a:t>
            </a:r>
            <a:endParaRPr lang="hu-HU" sz="24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Szövegdoboz 1"/>
          <p:cNvSpPr txBox="1"/>
          <p:nvPr/>
        </p:nvSpPr>
        <p:spPr>
          <a:xfrm>
            <a:off x="324406" y="1665381"/>
            <a:ext cx="5072542" cy="4431983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hu-HU" sz="2400" b="1" dirty="0" smtClean="0">
                <a:solidFill>
                  <a:srgbClr val="000000"/>
                </a:solidFill>
              </a:rPr>
              <a:t>BFFH megbízásából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hu-HU" b="1" dirty="0" smtClean="0">
                <a:solidFill>
                  <a:srgbClr val="000000"/>
                </a:solidFill>
              </a:rPr>
              <a:t>VIII</a:t>
            </a:r>
            <a:r>
              <a:rPr lang="hu-HU" b="1" dirty="0">
                <a:solidFill>
                  <a:srgbClr val="000000"/>
                </a:solidFill>
              </a:rPr>
              <a:t>. </a:t>
            </a:r>
            <a:r>
              <a:rPr lang="hu-HU" b="1" dirty="0" smtClean="0">
                <a:solidFill>
                  <a:srgbClr val="000000"/>
                </a:solidFill>
              </a:rPr>
              <a:t>II. János Pál pápa tér </a:t>
            </a:r>
          </a:p>
          <a:p>
            <a:r>
              <a:rPr lang="hu-HU" dirty="0">
                <a:solidFill>
                  <a:srgbClr val="000000"/>
                </a:solidFill>
              </a:rPr>
              <a:t> </a:t>
            </a:r>
            <a:r>
              <a:rPr lang="hu-HU" dirty="0" smtClean="0">
                <a:solidFill>
                  <a:srgbClr val="000000"/>
                </a:solidFill>
              </a:rPr>
              <a:t>      Légszesz utca – Dologház utca között</a:t>
            </a:r>
          </a:p>
          <a:p>
            <a:r>
              <a:rPr lang="hu-HU" dirty="0">
                <a:solidFill>
                  <a:srgbClr val="000000"/>
                </a:solidFill>
              </a:rPr>
              <a:t> </a:t>
            </a:r>
            <a:r>
              <a:rPr lang="hu-HU" dirty="0" smtClean="0">
                <a:solidFill>
                  <a:srgbClr val="000000"/>
                </a:solidFill>
              </a:rPr>
              <a:t>      Kenyérmező utca – Berzsenyi utca között</a:t>
            </a:r>
          </a:p>
          <a:p>
            <a:r>
              <a:rPr lang="hu-HU" dirty="0">
                <a:solidFill>
                  <a:srgbClr val="000000"/>
                </a:solidFill>
              </a:rPr>
              <a:t> </a:t>
            </a:r>
            <a:r>
              <a:rPr lang="hu-HU" dirty="0" smtClean="0">
                <a:solidFill>
                  <a:srgbClr val="000000"/>
                </a:solidFill>
              </a:rPr>
              <a:t>      Erkel színház nyugati oldalán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hu-HU" b="1" dirty="0" smtClean="0">
                <a:solidFill>
                  <a:srgbClr val="000000"/>
                </a:solidFill>
              </a:rPr>
              <a:t>XI. Balatoni út szervizútja </a:t>
            </a:r>
          </a:p>
          <a:p>
            <a:r>
              <a:rPr lang="hu-HU" dirty="0">
                <a:solidFill>
                  <a:srgbClr val="000000"/>
                </a:solidFill>
              </a:rPr>
              <a:t> </a:t>
            </a:r>
            <a:r>
              <a:rPr lang="hu-HU" dirty="0" smtClean="0">
                <a:solidFill>
                  <a:srgbClr val="000000"/>
                </a:solidFill>
              </a:rPr>
              <a:t>      Boldizsár utca – Alsó Beregszász utca között</a:t>
            </a:r>
          </a:p>
          <a:p>
            <a:endParaRPr lang="hu-HU" dirty="0" smtClean="0">
              <a:solidFill>
                <a:srgbClr val="000000"/>
              </a:solidFill>
            </a:endParaRPr>
          </a:p>
          <a:p>
            <a:r>
              <a:rPr lang="hu-HU" sz="2400" b="1" dirty="0" smtClean="0">
                <a:solidFill>
                  <a:srgbClr val="000000"/>
                </a:solidFill>
              </a:rPr>
              <a:t>BKK megbízásából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hu-HU" b="1" dirty="0" smtClean="0">
                <a:solidFill>
                  <a:srgbClr val="000000"/>
                </a:solidFill>
              </a:rPr>
              <a:t>X. Jászberényi út </a:t>
            </a:r>
          </a:p>
          <a:p>
            <a:r>
              <a:rPr lang="hu-HU" dirty="0" smtClean="0">
                <a:solidFill>
                  <a:srgbClr val="000000"/>
                </a:solidFill>
              </a:rPr>
              <a:t>      Fehér út – Maglódi út között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hu-HU" b="1" dirty="0" smtClean="0">
                <a:solidFill>
                  <a:srgbClr val="000000"/>
                </a:solidFill>
              </a:rPr>
              <a:t>XXIII. </a:t>
            </a:r>
            <a:r>
              <a:rPr lang="hu-HU" b="1" dirty="0" err="1" smtClean="0">
                <a:solidFill>
                  <a:srgbClr val="000000"/>
                </a:solidFill>
              </a:rPr>
              <a:t>Grassalkovich</a:t>
            </a:r>
            <a:r>
              <a:rPr lang="hu-HU" b="1" dirty="0" smtClean="0">
                <a:solidFill>
                  <a:srgbClr val="000000"/>
                </a:solidFill>
              </a:rPr>
              <a:t> út</a:t>
            </a:r>
          </a:p>
          <a:p>
            <a:r>
              <a:rPr lang="hu-HU" dirty="0" smtClean="0">
                <a:solidFill>
                  <a:srgbClr val="000000"/>
                </a:solidFill>
              </a:rPr>
              <a:t>     Haraszti úti felüljáró és Ócsai úti felüljáró között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hu-HU" b="1" dirty="0" smtClean="0">
                <a:solidFill>
                  <a:srgbClr val="000000"/>
                </a:solidFill>
              </a:rPr>
              <a:t>XIX. Ady Endre út</a:t>
            </a:r>
          </a:p>
          <a:p>
            <a:r>
              <a:rPr lang="hu-HU" dirty="0">
                <a:solidFill>
                  <a:srgbClr val="000000"/>
                </a:solidFill>
              </a:rPr>
              <a:t> </a:t>
            </a:r>
            <a:r>
              <a:rPr lang="hu-HU" dirty="0" smtClean="0">
                <a:solidFill>
                  <a:srgbClr val="000000"/>
                </a:solidFill>
              </a:rPr>
              <a:t>    Baross utca – Rákóczi utca között</a:t>
            </a:r>
          </a:p>
        </p:txBody>
      </p:sp>
      <p:sp>
        <p:nvSpPr>
          <p:cNvPr id="7" name="Szövegdoboz 6"/>
          <p:cNvSpPr txBox="1"/>
          <p:nvPr/>
        </p:nvSpPr>
        <p:spPr>
          <a:xfrm>
            <a:off x="7023348" y="1173163"/>
            <a:ext cx="2114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b="1" dirty="0" smtClean="0">
                <a:solidFill>
                  <a:srgbClr val="C00000"/>
                </a:solidFill>
              </a:rPr>
              <a:t>Fenntartható utak</a:t>
            </a:r>
            <a:endParaRPr lang="hu-HU" sz="2000" b="1" dirty="0">
              <a:solidFill>
                <a:srgbClr val="C00000"/>
              </a:solidFill>
            </a:endParaRPr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6948" y="1573272"/>
            <a:ext cx="3740528" cy="2803985"/>
          </a:xfrm>
          <a:prstGeom prst="rect">
            <a:avLst/>
          </a:prstGeom>
        </p:spPr>
      </p:pic>
      <p:pic>
        <p:nvPicPr>
          <p:cNvPr id="4" name="Kép 3"/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3060" y="1916832"/>
            <a:ext cx="3740400" cy="2804400"/>
          </a:xfrm>
          <a:prstGeom prst="rect">
            <a:avLst/>
          </a:prstGeom>
        </p:spPr>
      </p:pic>
      <p:pic>
        <p:nvPicPr>
          <p:cNvPr id="6" name="Kép 5"/>
          <p:cNvPicPr preferRelativeResize="0"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628" y="2382292"/>
            <a:ext cx="3740400" cy="2804400"/>
          </a:xfrm>
          <a:prstGeom prst="rect">
            <a:avLst/>
          </a:prstGeom>
        </p:spPr>
      </p:pic>
      <p:pic>
        <p:nvPicPr>
          <p:cNvPr id="8" name="Kép 7"/>
          <p:cNvPicPr preferRelativeResize="0"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628" y="2852936"/>
            <a:ext cx="3740400" cy="2804400"/>
          </a:xfrm>
          <a:prstGeom prst="rect">
            <a:avLst/>
          </a:prstGeom>
        </p:spPr>
      </p:pic>
      <p:pic>
        <p:nvPicPr>
          <p:cNvPr id="10" name="Kép 9"/>
          <p:cNvPicPr preferRelativeResize="0"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628" y="3288028"/>
            <a:ext cx="3740400" cy="280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848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000"/>
                            </p:stCondLst>
                            <p:childTnLst>
                              <p:par>
                                <p:cTn id="5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4000"/>
                            </p:stCondLst>
                            <p:childTnLst>
                              <p:par>
                                <p:cTn id="6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6000"/>
                            </p:stCondLst>
                            <p:childTnLst>
                              <p:par>
                                <p:cTn id="7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0"/>
                            </p:stCondLst>
                            <p:childTnLst>
                              <p:par>
                                <p:cTn id="8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556792"/>
            <a:ext cx="6624736" cy="4673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39. Útügyi Napok - 2014. szeptember 24-25. Győr</a:t>
            </a:r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664BF51-9DAD-4122-871B-78D58BED86FB}" type="slidenum">
              <a:rPr lang="hu-HU" smtClean="0"/>
              <a:t>6</a:t>
            </a:fld>
            <a:endParaRPr lang="hu-HU"/>
          </a:p>
        </p:txBody>
      </p:sp>
      <p:sp>
        <p:nvSpPr>
          <p:cNvPr id="11" name="Cím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hu-HU" sz="36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BKK Közút üzemeltetésében lévő közúthálózat állapota</a:t>
            </a:r>
            <a:endParaRPr lang="hu-HU" sz="36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Szövegdoboz 1"/>
          <p:cNvSpPr txBox="1"/>
          <p:nvPr/>
        </p:nvSpPr>
        <p:spPr>
          <a:xfrm>
            <a:off x="5466261" y="4871029"/>
            <a:ext cx="3497443" cy="769441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hu-HU" sz="1600" dirty="0" smtClean="0">
                <a:solidFill>
                  <a:srgbClr val="0070C0"/>
                </a:solidFill>
              </a:rPr>
              <a:t>Létesítményi mérnökök szemrevételezéses adatgyűjtése alapján</a:t>
            </a:r>
          </a:p>
          <a:p>
            <a:pPr algn="r"/>
            <a:r>
              <a:rPr lang="hu-HU" sz="1200" dirty="0" smtClean="0">
                <a:solidFill>
                  <a:srgbClr val="0070C0"/>
                </a:solidFill>
              </a:rPr>
              <a:t>(2014. évi adatok feldolgozása folyamatban van.)</a:t>
            </a:r>
            <a:endParaRPr lang="hu-HU" sz="1200" dirty="0">
              <a:solidFill>
                <a:srgbClr val="0070C0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384" y="2924944"/>
            <a:ext cx="7038990" cy="3224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18283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39. Útügyi Napok - 2014. szeptember 24-25. Győr</a:t>
            </a:r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664BF51-9DAD-4122-871B-78D58BED86FB}" type="slidenum">
              <a:rPr lang="hu-HU" smtClean="0"/>
              <a:t>7</a:t>
            </a:fld>
            <a:endParaRPr lang="hu-HU"/>
          </a:p>
        </p:txBody>
      </p:sp>
      <p:sp>
        <p:nvSpPr>
          <p:cNvPr id="11" name="Cím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hu-HU" sz="36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BKK Közút burkolatgazdálkodási rendszere (PMS - </a:t>
            </a:r>
            <a:r>
              <a:rPr lang="hu-HU" sz="3600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Pavement</a:t>
            </a:r>
            <a:r>
              <a:rPr lang="hu-HU" sz="36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Management System)</a:t>
            </a:r>
            <a:endParaRPr lang="hu-HU" sz="36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artalom helye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3556992"/>
          </a:xfrm>
        </p:spPr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hu-HU" altLang="hu-HU" sz="2800" dirty="0" smtClean="0">
                <a:solidFill>
                  <a:srgbClr val="7030A0"/>
                </a:solidFill>
              </a:rPr>
              <a:t>Az </a:t>
            </a:r>
            <a:r>
              <a:rPr lang="hu-HU" altLang="hu-HU" sz="28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útgazgálkodás</a:t>
            </a:r>
            <a:r>
              <a:rPr lang="hu-HU" altLang="hu-HU" sz="2800" dirty="0" smtClean="0">
                <a:solidFill>
                  <a:srgbClr val="7030A0"/>
                </a:solidFill>
              </a:rPr>
              <a:t> (</a:t>
            </a:r>
            <a:r>
              <a:rPr lang="hu-HU" altLang="hu-HU" sz="2800" dirty="0" err="1" smtClean="0">
                <a:solidFill>
                  <a:srgbClr val="7030A0"/>
                </a:solidFill>
              </a:rPr>
              <a:t>Road</a:t>
            </a:r>
            <a:r>
              <a:rPr lang="hu-HU" altLang="hu-HU" sz="2800" dirty="0" smtClean="0">
                <a:solidFill>
                  <a:srgbClr val="7030A0"/>
                </a:solidFill>
              </a:rPr>
              <a:t> Management System) olyan tevékenységek összességét foglalja magába, amely a </a:t>
            </a:r>
            <a:r>
              <a:rPr lang="hu-HU" altLang="hu-HU" sz="2800" b="1" dirty="0" smtClean="0">
                <a:solidFill>
                  <a:srgbClr val="7030A0"/>
                </a:solidFill>
              </a:rPr>
              <a:t>közúti közlekedési infrastruktúra fenntartását érintő döntésfolyamatokat objektív műszaki szempontok </a:t>
            </a:r>
            <a:r>
              <a:rPr lang="hu-HU" altLang="hu-HU" sz="2800" dirty="0" smtClean="0">
                <a:solidFill>
                  <a:srgbClr val="7030A0"/>
                </a:solidFill>
              </a:rPr>
              <a:t>alapján, </a:t>
            </a:r>
            <a:r>
              <a:rPr lang="hu-HU" altLang="hu-HU" sz="2800" b="1" dirty="0" smtClean="0">
                <a:solidFill>
                  <a:srgbClr val="7030A0"/>
                </a:solidFill>
              </a:rPr>
              <a:t>rendszerezett paraméterek vizsgálata és értékelése útján</a:t>
            </a:r>
            <a:r>
              <a:rPr lang="hu-HU" altLang="hu-HU" sz="2800" dirty="0" smtClean="0">
                <a:solidFill>
                  <a:srgbClr val="7030A0"/>
                </a:solidFill>
              </a:rPr>
              <a:t> támogatja, elősegítve a szűkösen rendelkezésre álló pénzügyi, humán, műszaki erőforrások ésszerű allokációját.</a:t>
            </a:r>
          </a:p>
        </p:txBody>
      </p:sp>
      <p:sp>
        <p:nvSpPr>
          <p:cNvPr id="10" name="Cím 1"/>
          <p:cNvSpPr txBox="1">
            <a:spLocks/>
          </p:cNvSpPr>
          <p:nvPr/>
        </p:nvSpPr>
        <p:spPr>
          <a:xfrm>
            <a:off x="1403648" y="1556792"/>
            <a:ext cx="6365652" cy="719980"/>
          </a:xfrm>
          <a:prstGeom prst="rect">
            <a:avLst/>
          </a:prstGeom>
        </p:spPr>
        <p:txBody>
          <a:bodyPr vert="horz" anchor="ctr">
            <a:normAutofit fontScale="92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altLang="hu-H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BKK Közút céljai A PMS rendszerrel</a:t>
            </a:r>
          </a:p>
        </p:txBody>
      </p:sp>
      <p:sp>
        <p:nvSpPr>
          <p:cNvPr id="12" name="Tartalom helye 2"/>
          <p:cNvSpPr txBox="1">
            <a:spLocks/>
          </p:cNvSpPr>
          <p:nvPr/>
        </p:nvSpPr>
        <p:spPr>
          <a:xfrm>
            <a:off x="459470" y="2271464"/>
            <a:ext cx="8229600" cy="389384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>
            <a:no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just">
              <a:buFont typeface="Arial" charset="0"/>
              <a:buAutoNum type="arabicPeriod"/>
            </a:pPr>
            <a:r>
              <a:rPr lang="hu-HU" altLang="hu-H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Hálózati elemzés</a:t>
            </a:r>
          </a:p>
          <a:p>
            <a:pPr marL="400050" lvl="1" indent="0" algn="just">
              <a:buFont typeface="Wingdings 2"/>
              <a:buNone/>
            </a:pPr>
            <a:r>
              <a:rPr lang="hu-HU" altLang="hu-HU" sz="2200" dirty="0" smtClean="0">
                <a:solidFill>
                  <a:srgbClr val="7030A0"/>
                </a:solidFill>
              </a:rPr>
              <a:t>Többéves útfelújítási programok tervezésének támogatása a méréseken alapuló elemzések alapján.</a:t>
            </a:r>
          </a:p>
          <a:p>
            <a:pPr marL="400050" lvl="1" indent="0" algn="just">
              <a:buFont typeface="Wingdings 2"/>
              <a:buNone/>
            </a:pPr>
            <a:r>
              <a:rPr lang="hu-HU" altLang="hu-HU" sz="2200" dirty="0" smtClean="0">
                <a:solidFill>
                  <a:srgbClr val="7030A0"/>
                </a:solidFill>
              </a:rPr>
              <a:t>(pl. Melyik utat mikor optimális felújítani, és mi a várató költsége?)</a:t>
            </a:r>
          </a:p>
          <a:p>
            <a:pPr marL="514350" indent="-514350" algn="just">
              <a:buFont typeface="Arial" charset="0"/>
              <a:buAutoNum type="arabicPeriod"/>
            </a:pPr>
            <a:r>
              <a:rPr lang="hu-HU" altLang="hu-H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Lokális elemzés</a:t>
            </a:r>
          </a:p>
          <a:p>
            <a:pPr marL="400050" lvl="1" indent="0" algn="just">
              <a:buFont typeface="Wingdings 2"/>
              <a:buNone/>
            </a:pPr>
            <a:r>
              <a:rPr lang="hu-HU" altLang="hu-HU" sz="2200" dirty="0" smtClean="0">
                <a:solidFill>
                  <a:srgbClr val="7030A0"/>
                </a:solidFill>
              </a:rPr>
              <a:t>Egyes felújítási szakaszok azon lokális hibáinak meghatározása, melyek kijavítása után a teljes szakaszt már elég egy egyszerűbb műszaki tartalommal felújítani.</a:t>
            </a:r>
          </a:p>
          <a:p>
            <a:pPr marL="400050" lvl="1" indent="0" algn="just">
              <a:buFont typeface="Wingdings 2"/>
              <a:buNone/>
            </a:pPr>
            <a:r>
              <a:rPr lang="hu-HU" altLang="hu-HU" sz="2200" dirty="0" smtClean="0">
                <a:solidFill>
                  <a:srgbClr val="7030A0"/>
                </a:solidFill>
              </a:rPr>
              <a:t>(pl. hol kell teljes pályaszerkezetet építeni, és hol elég csak 1 réteg aszfalt.)</a:t>
            </a:r>
            <a:endParaRPr lang="hu-HU" altLang="hu-HU" sz="2200" dirty="0" smtClean="0"/>
          </a:p>
        </p:txBody>
      </p:sp>
    </p:spTree>
    <p:extLst>
      <p:ext uri="{BB962C8B-B14F-4D97-AF65-F5344CB8AC3E}">
        <p14:creationId xmlns:p14="http://schemas.microsoft.com/office/powerpoint/2010/main" val="4599345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39. Útügyi Napok - 2014. szeptember 24-25. Győr</a:t>
            </a:r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664BF51-9DAD-4122-871B-78D58BED86FB}" type="slidenum">
              <a:rPr lang="hu-HU" smtClean="0"/>
              <a:t>8</a:t>
            </a:fld>
            <a:endParaRPr lang="hu-HU"/>
          </a:p>
        </p:txBody>
      </p:sp>
      <p:sp>
        <p:nvSpPr>
          <p:cNvPr id="11" name="Cím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hu-HU" sz="36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BKK Közút burkolatgazdálkodási rendszere (PMS - </a:t>
            </a:r>
            <a:r>
              <a:rPr lang="hu-HU" sz="3600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Pavement</a:t>
            </a:r>
            <a:r>
              <a:rPr lang="hu-HU" sz="36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Management System)</a:t>
            </a:r>
            <a:endParaRPr lang="hu-HU" sz="36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Cím 1"/>
          <p:cNvSpPr txBox="1">
            <a:spLocks/>
          </p:cNvSpPr>
          <p:nvPr/>
        </p:nvSpPr>
        <p:spPr bwMode="auto">
          <a:xfrm>
            <a:off x="467544" y="1412776"/>
            <a:ext cx="5544616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b"/>
            <a:r>
              <a:rPr lang="hu-HU" sz="2800" b="1" dirty="0">
                <a:solidFill>
                  <a:srgbClr val="000000"/>
                </a:solidFill>
                <a:latin typeface="Calibri"/>
              </a:rPr>
              <a:t>PMS rendszer adatszükséglete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88840"/>
            <a:ext cx="7920880" cy="3372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361186"/>
            <a:ext cx="4139952" cy="876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47249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u-HU" smtClean="0"/>
              <a:t>39. Útügyi Napok - 2014. szeptember 24-25. Győr</a:t>
            </a:r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664BF51-9DAD-4122-871B-78D58BED86FB}" type="slidenum">
              <a:rPr lang="hu-HU" smtClean="0"/>
              <a:t>9</a:t>
            </a:fld>
            <a:endParaRPr lang="hu-HU"/>
          </a:p>
        </p:txBody>
      </p:sp>
      <p:sp>
        <p:nvSpPr>
          <p:cNvPr id="11" name="Cím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hu-HU" sz="36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BKK Közút burkolatgazdálkodási rendszere (PMS - </a:t>
            </a:r>
            <a:r>
              <a:rPr lang="hu-HU" sz="3600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Pavement</a:t>
            </a:r>
            <a:r>
              <a:rPr lang="hu-HU" sz="36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Management System)</a:t>
            </a:r>
            <a:endParaRPr lang="hu-HU" sz="36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Cím 1"/>
          <p:cNvSpPr txBox="1">
            <a:spLocks/>
          </p:cNvSpPr>
          <p:nvPr/>
        </p:nvSpPr>
        <p:spPr bwMode="auto">
          <a:xfrm>
            <a:off x="395536" y="1484785"/>
            <a:ext cx="489654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b"/>
            <a:r>
              <a:rPr lang="hu-HU" sz="2800" b="1" dirty="0" smtClean="0">
                <a:solidFill>
                  <a:srgbClr val="000000"/>
                </a:solidFill>
                <a:latin typeface="Calibri"/>
              </a:rPr>
              <a:t>Adatkörök származási helyei</a:t>
            </a:r>
            <a:endParaRPr lang="hu-HU" sz="2800" b="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2060849"/>
            <a:ext cx="8315325" cy="4095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48564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Medián">
  <a:themeElements>
    <a:clrScheme name="Egyéni 6. séma">
      <a:dk1>
        <a:srgbClr val="BFBFBF"/>
      </a:dk1>
      <a:lt1>
        <a:sysClr val="window" lastClr="FFFFFF"/>
      </a:lt1>
      <a:dk2>
        <a:srgbClr val="775F55"/>
      </a:dk2>
      <a:lt2>
        <a:srgbClr val="EBDDC3"/>
      </a:lt2>
      <a:accent1>
        <a:srgbClr val="BFBFBF"/>
      </a:accent1>
      <a:accent2>
        <a:srgbClr val="4B1E70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á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á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4032</TotalTime>
  <Words>1320</Words>
  <Application>Microsoft Macintosh PowerPoint</Application>
  <PresentationFormat>On-screen Show (4:3)</PresentationFormat>
  <Paragraphs>229</Paragraphs>
  <Slides>19</Slides>
  <Notes>6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Medián</vt:lpstr>
      <vt:lpstr>FENNTARTHATÓ utak  A VÁROSI KÖZLEKEDÉSBEN,  AZ ÖNKORMÁNYZATI UTAK HELYZETE Dr. Almássy Kornél BKK Közút Zrt.</vt:lpstr>
      <vt:lpstr>l </vt:lpstr>
      <vt:lpstr>PowerPoint Presentation</vt:lpstr>
      <vt:lpstr>PowerPoint Presentation</vt:lpstr>
      <vt:lpstr>PowerPoint Presentation</vt:lpstr>
      <vt:lpstr>A BKK Közút üzemeltetésében lévő közúthálózat állapota</vt:lpstr>
      <vt:lpstr>A BKK Közút burkolatgazdálkodási rendszere (PMS - Pavement Management System)</vt:lpstr>
      <vt:lpstr>A BKK Közút burkolatgazdálkodási rendszere (PMS - Pavement Management System)</vt:lpstr>
      <vt:lpstr>A BKK Közút burkolatgazdálkodási rendszere (PMS - Pavement Management System)</vt:lpstr>
      <vt:lpstr>PowerPoint Presentation</vt:lpstr>
      <vt:lpstr>PowerPoint Presentation</vt:lpstr>
      <vt:lpstr>A BKK Közút burkolatgazdálkodási rendszere (PMS - Pavement Management System)</vt:lpstr>
      <vt:lpstr>A BKK Közút burkolatgazdálkodási rendszere (PMS - Pavement Management System)</vt:lpstr>
      <vt:lpstr>A BKK Közút burkolatgazdálkodási rendszere (PMS - Pavement Management System)</vt:lpstr>
      <vt:lpstr>A BKK Közút burkolatgazdálkodási rendszere (PMS - Pavement Management System)</vt:lpstr>
      <vt:lpstr>A BKK Közút burkolatgazdálkodási rendszere (PMS - Pavement Management System)</vt:lpstr>
      <vt:lpstr>Központi forgalomirányítás fejlesztései </vt:lpstr>
      <vt:lpstr>PowerPoint Presentation</vt:lpstr>
      <vt:lpstr>Köszönöm megtisztelő figyelmüket! Dr. Almássy Kornél kornel.almassy@bkk-kozut.hu BKK Közút Zrt.</vt:lpstr>
    </vt:vector>
  </TitlesOfParts>
  <Company>BKK ZRT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nyári és téli üzemeltetés sajátosságai Dr. Almássy Kornél BKK Közút Zrt.</dc:title>
  <dc:creator>CSANÁDI Csaba (BKK Közút)</dc:creator>
  <cp:lastModifiedBy>Almássy Kornél</cp:lastModifiedBy>
  <cp:revision>282</cp:revision>
  <cp:lastPrinted>2014-09-08T10:27:55Z</cp:lastPrinted>
  <dcterms:created xsi:type="dcterms:W3CDTF">2013-06-12T06:15:53Z</dcterms:created>
  <dcterms:modified xsi:type="dcterms:W3CDTF">2014-09-25T07:07:15Z</dcterms:modified>
</cp:coreProperties>
</file>