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8" r:id="rId2"/>
    <p:sldId id="265" r:id="rId3"/>
    <p:sldId id="277" r:id="rId4"/>
    <p:sldId id="259" r:id="rId5"/>
    <p:sldId id="266" r:id="rId6"/>
    <p:sldId id="297" r:id="rId7"/>
    <p:sldId id="267" r:id="rId8"/>
    <p:sldId id="269" r:id="rId9"/>
    <p:sldId id="270" r:id="rId10"/>
    <p:sldId id="271" r:id="rId11"/>
    <p:sldId id="272" r:id="rId12"/>
    <p:sldId id="278" r:id="rId13"/>
    <p:sldId id="273" r:id="rId14"/>
    <p:sldId id="274" r:id="rId15"/>
    <p:sldId id="275" r:id="rId16"/>
    <p:sldId id="276" r:id="rId17"/>
    <p:sldId id="281" r:id="rId18"/>
    <p:sldId id="256" r:id="rId19"/>
    <p:sldId id="257" r:id="rId20"/>
    <p:sldId id="261" r:id="rId21"/>
    <p:sldId id="298" r:id="rId22"/>
    <p:sldId id="299" r:id="rId23"/>
    <p:sldId id="300" r:id="rId24"/>
    <p:sldId id="301" r:id="rId25"/>
    <p:sldId id="279" r:id="rId26"/>
    <p:sldId id="262" r:id="rId27"/>
    <p:sldId id="282" r:id="rId28"/>
    <p:sldId id="284" r:id="rId29"/>
    <p:sldId id="285" r:id="rId30"/>
    <p:sldId id="283" r:id="rId31"/>
    <p:sldId id="302" r:id="rId32"/>
    <p:sldId id="303" r:id="rId33"/>
    <p:sldId id="304" r:id="rId34"/>
    <p:sldId id="280" r:id="rId35"/>
    <p:sldId id="291" r:id="rId36"/>
    <p:sldId id="305" r:id="rId37"/>
    <p:sldId id="306" r:id="rId38"/>
    <p:sldId id="308" r:id="rId39"/>
    <p:sldId id="307" r:id="rId40"/>
    <p:sldId id="309" r:id="rId41"/>
    <p:sldId id="295" r:id="rId42"/>
  </p:sldIdLst>
  <p:sldSz cx="9144000" cy="5715000" type="screen16x1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-99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C979B-987E-4649-B8EB-E4489CB3B5BB}" type="datetimeFigureOut">
              <a:rPr lang="hu-HU" smtClean="0"/>
              <a:t>2013.09.04.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C6C37-127E-4923-BB40-BE909AEFD5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93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6C37-127E-4923-BB40-BE909AEFD5E4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7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3BC2-A107-4E15-B681-32CB25B90C1C}" type="datetimeFigureOut">
              <a:rPr lang="hu-HU" smtClean="0"/>
              <a:pPr/>
              <a:t>2013.09.04.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DBE9-B713-43C1-8081-A215817FFAD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51459" y="337185"/>
            <a:ext cx="8655608" cy="14401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Budapesti Műszaki és Gazdaságtudományi Egyetem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Építő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mérnöki 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Kar</a:t>
            </a: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Út és Vasútépítési Tanszék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51459" y="2137410"/>
            <a:ext cx="8655607" cy="14401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 algn="ctr"/>
            <a:endParaRPr lang="hu-HU" sz="24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hu-HU" sz="2400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pályaszerkezet-diagnosztika aktuális kérdései</a:t>
            </a:r>
            <a:endParaRPr lang="hu-HU" sz="24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51460" y="3937635"/>
            <a:ext cx="8655606" cy="14401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Dr. Markó Gergely 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PhD</a:t>
            </a:r>
            <a:endParaRPr lang="hu-HU" b="1" spc="100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Adjunktus</a:t>
            </a:r>
          </a:p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gergely.marko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@</a:t>
            </a: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gmail.com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16" y="3037523"/>
            <a:ext cx="5805744" cy="238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Téglalap 1"/>
          <p:cNvSpPr/>
          <p:nvPr/>
        </p:nvSpPr>
        <p:spPr>
          <a:xfrm>
            <a:off x="251460" y="337185"/>
            <a:ext cx="1080135" cy="5040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továbbfejlesztett kézi behajlásmérés</a:t>
            </a:r>
          </a:p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Advanced Benkelman Beam Apparatus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09" y="337178"/>
            <a:ext cx="3073524" cy="349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22" y="337177"/>
            <a:ext cx="4140529" cy="263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8157"/>
          <a:stretch>
            <a:fillRect/>
          </a:stretch>
        </p:blipFill>
        <p:spPr bwMode="auto">
          <a:xfrm>
            <a:off x="5472115" y="337178"/>
            <a:ext cx="3240414" cy="180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" name="Téglalap 5"/>
          <p:cNvSpPr/>
          <p:nvPr/>
        </p:nvSpPr>
        <p:spPr>
          <a:xfrm>
            <a:off x="251460" y="2317431"/>
            <a:ext cx="8461069" cy="324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180000" rIns="180000" bIns="180000" rtlCol="0" anchor="t"/>
          <a:lstStyle/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Személyzet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 fő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 fő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Igénybevétel	statikus	dinamikus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Teljesítmény	~15 km/nap	~15 km/nap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Mért paraméter	</a:t>
            </a:r>
            <a:r>
              <a:rPr lang="hu-HU" sz="1400" b="1" strike="dblStrike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központi behajlás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teljes behajlási teknő</a:t>
            </a:r>
          </a:p>
          <a:p>
            <a:pPr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	 teljes behajlási teknő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Adatrögzítés	</a:t>
            </a:r>
            <a:r>
              <a:rPr lang="hu-HU" sz="1400" b="1" strike="dblStrike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manuális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automatikus</a:t>
            </a:r>
          </a:p>
          <a:p>
            <a:pPr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	automatikus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Ismételhetőség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kielégítő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kitűnő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Mérési pontok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mindkét keréknyomban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egy keréknyomban</a:t>
            </a:r>
          </a:p>
          <a:p>
            <a:pPr>
              <a:lnSpc>
                <a:spcPct val="150000"/>
              </a:lnSpc>
              <a:tabLst>
                <a:tab pos="1527175" algn="r"/>
                <a:tab pos="1790700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Költségigény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alacsony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magas</a:t>
            </a:r>
          </a:p>
        </p:txBody>
      </p:sp>
      <p:sp>
        <p:nvSpPr>
          <p:cNvPr id="7" name="Téglalap 6"/>
          <p:cNvSpPr/>
          <p:nvPr/>
        </p:nvSpPr>
        <p:spPr>
          <a:xfrm>
            <a:off x="251448" y="697225"/>
            <a:ext cx="1800225" cy="144018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180000" rIns="180000" bIns="180000" rtlCol="0" anchor="t"/>
          <a:lstStyle/>
          <a:p>
            <a:pPr algn="ctr"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ABBA</a:t>
            </a:r>
          </a:p>
          <a:p>
            <a:pPr algn="ctr"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vs</a:t>
            </a:r>
          </a:p>
          <a:p>
            <a:pPr algn="ctr"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KUAB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381" r="22280" b="71138"/>
          <a:stretch>
            <a:fillRect/>
          </a:stretch>
        </p:blipFill>
        <p:spPr bwMode="auto">
          <a:xfrm>
            <a:off x="2231701" y="877247"/>
            <a:ext cx="3060391" cy="126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0" y="337185"/>
            <a:ext cx="4320540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460" y="3037523"/>
            <a:ext cx="4320540" cy="23402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0" bIns="0" rtlCol="0" anchor="t"/>
          <a:lstStyle/>
          <a:p>
            <a:pPr>
              <a:spcBef>
                <a:spcPts val="600"/>
              </a:spcBef>
            </a:pPr>
            <a:r>
              <a:rPr lang="hu-HU" b="1" kern="0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Felületi állapot rögzítése földi fotogrammetriai </a:t>
            </a:r>
            <a:r>
              <a:rPr lang="hu-HU" b="1" kern="0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eljárással</a:t>
            </a:r>
            <a:endParaRPr lang="hu-HU" b="1" kern="0" spc="100" dirty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52024" y="337185"/>
            <a:ext cx="4140516" cy="25203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Behajlásmérési</a:t>
            </a:r>
            <a:r>
              <a:rPr lang="hu-HU" b="1" spc="1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eredmények összehasonlítása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behajlási teknő alakja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Homogén szakaszok</a:t>
            </a:r>
            <a:b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lehatárolása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jellemző behajlási teknő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Esettanulmány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52024" y="3037523"/>
            <a:ext cx="4140516" cy="23402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Megerősítések tervezését támogató szoftver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behajlási teknő alakja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32" y="337178"/>
            <a:ext cx="7020897" cy="5040645"/>
          </a:xfrm>
          <a:prstGeom prst="rect">
            <a:avLst/>
          </a:prstGeom>
          <a:noFill/>
          <a:ln w="12700" algn="ctr">
            <a:noFill/>
            <a:prstDash val="dash"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1931" y="2497454"/>
            <a:ext cx="3240414" cy="8098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behajlási teknő alakja,</a:t>
            </a:r>
          </a:p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az alaktényező értelmezése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362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32" y="337178"/>
            <a:ext cx="7020897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54" y="4117661"/>
            <a:ext cx="3240414" cy="8098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behajlási teknő alakja,</a:t>
            </a:r>
          </a:p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görbület és a görbületi sugár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362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32" y="337178"/>
            <a:ext cx="7020897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1931" y="2317431"/>
            <a:ext cx="1913929" cy="1080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Homogén szakaszok lehatárolása a kumulatív szumma módszerével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362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09" y="337178"/>
            <a:ext cx="7380944" cy="504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391977" y="517201"/>
          <a:ext cx="2420303" cy="900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977760" imgH="457200" progId="Equation.3">
                  <p:embed/>
                </p:oleObj>
              </mc:Choice>
              <mc:Fallback>
                <p:oleObj name="Equation" r:id="rId4" imgW="977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977" y="517201"/>
                        <a:ext cx="2420303" cy="900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Homogén szakaszok lehatárolása a kumulatív szumma módszerével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362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09" y="337178"/>
            <a:ext cx="7380943" cy="504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392613" y="517525"/>
          <a:ext cx="24193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977760" imgH="457200" progId="Equation.3">
                  <p:embed/>
                </p:oleObj>
              </mc:Choice>
              <mc:Fallback>
                <p:oleObj name="Equation" r:id="rId4" imgW="977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517525"/>
                        <a:ext cx="2419350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mértékadó teknő meghatározása</a:t>
            </a:r>
          </a:p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behajlási teknők átlaga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08" y="337178"/>
            <a:ext cx="7380943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460" y="337185"/>
            <a:ext cx="1080125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Kiugró értékek kiszűrése</a:t>
            </a:r>
          </a:p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(alsó 10 és felső 5 percentilis)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08" y="337178"/>
            <a:ext cx="7380943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0" y="337185"/>
            <a:ext cx="4320540" cy="25203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460" y="3037523"/>
            <a:ext cx="4320540" cy="2340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0" bIns="0" rtlCol="0" anchor="t"/>
          <a:lstStyle/>
          <a:p>
            <a:pPr>
              <a:spcBef>
                <a:spcPts val="600"/>
              </a:spcBef>
            </a:pPr>
            <a:r>
              <a:rPr lang="hu-HU" b="1" kern="0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Felületi állapot rögzítése földi fotogrammetriai eljárással</a:t>
            </a:r>
            <a:endParaRPr lang="hu-HU" b="1" kern="0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52024" y="337185"/>
            <a:ext cx="4140516" cy="25203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Behajlásmérési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eredmények összehasonlítása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52024" y="3037523"/>
            <a:ext cx="4140516" cy="23402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Megerősítések tervezését támogató szoftver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08" y="337178"/>
            <a:ext cx="7380943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251461" y="337185"/>
            <a:ext cx="1080134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Mértékadó teknő meghatározása</a:t>
            </a:r>
          </a:p>
          <a:p>
            <a:pPr>
              <a:spcBef>
                <a:spcPts val="600"/>
              </a:spcBef>
            </a:pP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( u = 1,28 </a:t>
            </a:r>
            <a:r>
              <a:rPr lang="hu-HU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  <a:sym typeface="Wingdings" pitchFamily="2" charset="2"/>
              </a:rPr>
              <a:t> 90% )</a:t>
            </a:r>
            <a:endParaRPr lang="hu-HU" b="1" spc="10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4752023" y="2137408"/>
          <a:ext cx="264636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4" imgW="838080" imgH="228600" progId="Equation.3">
                  <p:embed/>
                </p:oleObj>
              </mc:Choice>
              <mc:Fallback>
                <p:oleObj name="Equation" r:id="rId4" imgW="838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3" y="2137408"/>
                        <a:ext cx="2646363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34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Összehasonlító méréssorozat a </a:t>
            </a: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Makk-pusztai kísérleti Úton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04" y="808217"/>
            <a:ext cx="7266156" cy="409856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4706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34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Összehasonlító méréssorozat a </a:t>
            </a: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Makk-pusztai kísérleti Úton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2" y="337185"/>
            <a:ext cx="4151916" cy="31139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60" y="2263878"/>
            <a:ext cx="4151916" cy="31139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329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34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Összehasonlító méréssorozat a </a:t>
            </a: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Makk-pusztai kísérleti Úton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04" y="337185"/>
            <a:ext cx="6441181" cy="50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333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1" y="337185"/>
            <a:ext cx="1080134" cy="50406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Összehasonlító méréssorozat a </a:t>
            </a:r>
          </a:p>
          <a:p>
            <a:pPr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Makk-pusztai kísérleti Úton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04" y="337185"/>
            <a:ext cx="6411735" cy="50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1603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0" y="337185"/>
            <a:ext cx="4320540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460" y="3037523"/>
            <a:ext cx="4320540" cy="23402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0" bIns="0" rtlCol="0" anchor="t"/>
          <a:lstStyle/>
          <a:p>
            <a:pPr>
              <a:spcBef>
                <a:spcPts val="600"/>
              </a:spcBef>
            </a:pPr>
            <a:r>
              <a:rPr lang="hu-HU" b="1" kern="0" spc="1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Felületi állapot rögzítése földi fotogrammetriai eljárással</a:t>
            </a:r>
          </a:p>
        </p:txBody>
      </p:sp>
      <p:sp>
        <p:nvSpPr>
          <p:cNvPr id="5" name="Téglalap 4"/>
          <p:cNvSpPr/>
          <p:nvPr/>
        </p:nvSpPr>
        <p:spPr>
          <a:xfrm>
            <a:off x="4752024" y="337185"/>
            <a:ext cx="4140516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Behajlásmérési</a:t>
            </a:r>
            <a:r>
              <a:rPr lang="hu-HU" b="1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 eredmények összehasonlítása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52024" y="3037523"/>
            <a:ext cx="4140516" cy="23402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Megerősítések tervezését támogató szoftver</a:t>
            </a:r>
          </a:p>
          <a:p>
            <a:pPr>
              <a:spcBef>
                <a:spcPts val="600"/>
              </a:spcBef>
            </a:pP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</a:pPr>
            <a:r>
              <a:rPr lang="hu-HU" b="1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hu-HU" b="1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</a:b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marko\Desktop\Útügyi Napok Előadás\Screen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marko\Desktop\Útügyi Napok Előadás\Screen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marko\Desktop\Útügyi Napok Előadás\Screen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marko\Desktop\Útügyi Napok Előadás\Screen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0" y="337185"/>
            <a:ext cx="4320540" cy="25203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Benkelman-gerenda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Ejtősúlyos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behajlásmérő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berendezések</a:t>
            </a:r>
          </a:p>
          <a:p>
            <a:pPr marL="180975" indent="-180975">
              <a:spcBef>
                <a:spcPts val="600"/>
              </a:spcBef>
              <a:buFont typeface="Arial" pitchFamily="34" charset="0"/>
              <a:buChar char="•"/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továbbfejlesztett kézi </a:t>
            </a: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460" y="3037523"/>
            <a:ext cx="4320540" cy="23402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0" bIns="0" rtlCol="0" anchor="t"/>
          <a:lstStyle/>
          <a:p>
            <a:pPr>
              <a:spcBef>
                <a:spcPts val="600"/>
              </a:spcBef>
            </a:pPr>
            <a:r>
              <a:rPr lang="hu-HU" b="1" kern="0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Felületi állapot rögzítése földi fotogrammetriai eljárással</a:t>
            </a:r>
            <a:endParaRPr lang="hu-HU" b="1" kern="0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52024" y="337185"/>
            <a:ext cx="4140516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Behajlásmérési</a:t>
            </a:r>
            <a:r>
              <a:rPr lang="hu-HU" b="1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 eredmények összehasonlítása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52024" y="3037524"/>
            <a:ext cx="4140518" cy="23402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Megerősítések tervezését támogató szoftver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</a:pPr>
            <a:r>
              <a:rPr lang="hu-HU" b="1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hu-HU" b="1" spc="1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</a:b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marko\Desktop\Útügyi Napok Előadás\Screen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marko\Desktop\Útügyi Napok Előadás\Screen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90512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marko\Desktop\Útügyi Napok Előadás\Screen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152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2400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8805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460" y="337185"/>
            <a:ext cx="4320540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hu-HU" b="1" spc="100" dirty="0" smtClean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460" y="3037523"/>
            <a:ext cx="4320540" cy="23402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0" bIns="0" rtlCol="0" anchor="t"/>
          <a:lstStyle/>
          <a:p>
            <a:pPr>
              <a:spcBef>
                <a:spcPts val="600"/>
              </a:spcBef>
            </a:pPr>
            <a:r>
              <a:rPr lang="hu-HU" b="1" kern="0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Felületi állapot rögzítése földi fotogrammetriai eljárással</a:t>
            </a:r>
          </a:p>
        </p:txBody>
      </p:sp>
      <p:sp>
        <p:nvSpPr>
          <p:cNvPr id="5" name="Téglalap 4"/>
          <p:cNvSpPr/>
          <p:nvPr/>
        </p:nvSpPr>
        <p:spPr>
          <a:xfrm>
            <a:off x="4752024" y="337185"/>
            <a:ext cx="4140516" cy="25203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Behajlásmérési</a:t>
            </a:r>
            <a:r>
              <a:rPr lang="hu-HU" b="1" spc="1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Arial" pitchFamily="34" charset="0"/>
              </a:rPr>
              <a:t> eredmények összehasonlítása</a:t>
            </a:r>
          </a:p>
        </p:txBody>
      </p:sp>
      <p:sp>
        <p:nvSpPr>
          <p:cNvPr id="6" name="Téglalap 5"/>
          <p:cNvSpPr/>
          <p:nvPr/>
        </p:nvSpPr>
        <p:spPr>
          <a:xfrm>
            <a:off x="4752024" y="3037523"/>
            <a:ext cx="4140516" cy="23402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0" rtlCol="0" anchor="t"/>
          <a:lstStyle/>
          <a:p>
            <a:pPr>
              <a:spcBef>
                <a:spcPts val="600"/>
              </a:spcBef>
            </a:pPr>
            <a:r>
              <a:rPr lang="hu-HU" b="1" spc="1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Megerősítések tervezését támogató 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szoftver</a:t>
            </a: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gmarko\Desktop\Útügyi Napok Előadás\Screen\sp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05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marko\Desktop\Útügyi Napok Előadás\Screen\sp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" y="287005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5369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marko\Desktop\Útügyi Napok Előadás\Screen\sp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05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7933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marko\Desktop\Útügyi Napok Előadás\Screen\sp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05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8148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marko\Desktop\Útügyi Napok Előadás\Screen\sp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05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5955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460" y="337185"/>
            <a:ext cx="1080135" cy="5040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r>
              <a:rPr lang="hu-HU" sz="2000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a</a:t>
            </a:r>
            <a:endParaRPr lang="hu-HU" sz="20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hu-HU" sz="2000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Benkelman-gerendával</a:t>
            </a:r>
            <a:endParaRPr lang="hu-HU" sz="20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91639" y="697230"/>
            <a:ext cx="7264828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marko\Desktop\Útügyi Napok Előadás\Screen\sp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05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6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580" y="337164"/>
            <a:ext cx="6720860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églalap 7"/>
          <p:cNvSpPr/>
          <p:nvPr/>
        </p:nvSpPr>
        <p:spPr>
          <a:xfrm>
            <a:off x="251424" y="337164"/>
            <a:ext cx="900120" cy="50406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ctr"/>
          <a:lstStyle/>
          <a:p>
            <a:pPr>
              <a:spcBef>
                <a:spcPts val="600"/>
              </a:spcBef>
            </a:pPr>
            <a:r>
              <a:rPr lang="hu-HU" sz="20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Köszönöm a megtisztelő figyelmet!</a:t>
            </a:r>
          </a:p>
        </p:txBody>
      </p:sp>
      <p:sp>
        <p:nvSpPr>
          <p:cNvPr id="2" name="Téglalap 1"/>
          <p:cNvSpPr/>
          <p:nvPr/>
        </p:nvSpPr>
        <p:spPr>
          <a:xfrm>
            <a:off x="4389944" y="4738468"/>
            <a:ext cx="35125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hu-HU" b="1" spc="100" dirty="0" err="1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gergely.marko</a:t>
            </a:r>
            <a:r>
              <a:rPr lang="hu-HU" b="1" spc="1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@</a:t>
            </a:r>
            <a:r>
              <a:rPr lang="hu-HU" b="1" spc="100" dirty="0" err="1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gmail.com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460" y="295910"/>
            <a:ext cx="4320540" cy="1019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Behajlásmérés</a:t>
            </a:r>
            <a:endParaRPr lang="hu-HU" sz="20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hu-HU" sz="2000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ejtősúlyos</a:t>
            </a:r>
            <a:r>
              <a:rPr lang="hu-HU" sz="2000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eszközökkel (FWD)</a:t>
            </a:r>
            <a:endParaRPr lang="hu-HU" sz="20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Line 20"/>
          <p:cNvSpPr>
            <a:spLocks noChangeShapeType="1"/>
          </p:cNvSpPr>
          <p:nvPr/>
        </p:nvSpPr>
        <p:spPr bwMode="auto">
          <a:xfrm>
            <a:off x="2273935" y="3464560"/>
            <a:ext cx="0" cy="1069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hu-HU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915160" y="3329623"/>
            <a:ext cx="719138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2058035" y="3185160"/>
            <a:ext cx="433388" cy="144463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2129473" y="2753360"/>
            <a:ext cx="288925" cy="431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2418398" y="2969260"/>
            <a:ext cx="1944687" cy="714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 flipV="1">
            <a:off x="2850198" y="2743835"/>
            <a:ext cx="0" cy="7207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2796223" y="2635885"/>
            <a:ext cx="107950" cy="2079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3966210" y="2635885"/>
            <a:ext cx="107950" cy="828675"/>
            <a:chOff x="1621" y="2092"/>
            <a:chExt cx="68" cy="522"/>
          </a:xfrm>
        </p:grpSpPr>
        <p:sp>
          <p:nvSpPr>
            <p:cNvPr id="13" name="Line 39"/>
            <p:cNvSpPr>
              <a:spLocks noChangeShapeType="1"/>
            </p:cNvSpPr>
            <p:nvPr/>
          </p:nvSpPr>
          <p:spPr bwMode="auto">
            <a:xfrm flipV="1">
              <a:off x="1655" y="2160"/>
              <a:ext cx="0" cy="454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Rectangle 40"/>
            <p:cNvSpPr>
              <a:spLocks noChangeArrowheads="1"/>
            </p:cNvSpPr>
            <p:nvPr/>
          </p:nvSpPr>
          <p:spPr bwMode="auto">
            <a:xfrm>
              <a:off x="1621" y="2092"/>
              <a:ext cx="68" cy="131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5" name="Line 42"/>
          <p:cNvSpPr>
            <a:spLocks noChangeShapeType="1"/>
          </p:cNvSpPr>
          <p:nvPr/>
        </p:nvSpPr>
        <p:spPr bwMode="auto">
          <a:xfrm flipV="1">
            <a:off x="2273935" y="2896235"/>
            <a:ext cx="0" cy="214313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2219960" y="2788285"/>
            <a:ext cx="107950" cy="207963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 rot="5400000">
            <a:off x="1609884" y="2049623"/>
            <a:ext cx="1336039" cy="714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1915160" y="2650173"/>
            <a:ext cx="719138" cy="1079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9" name="Group 78"/>
          <p:cNvGrpSpPr>
            <a:grpSpLocks/>
          </p:cNvGrpSpPr>
          <p:nvPr/>
        </p:nvGrpSpPr>
        <p:grpSpPr bwMode="auto">
          <a:xfrm>
            <a:off x="1915160" y="1616710"/>
            <a:ext cx="719138" cy="423863"/>
            <a:chOff x="1066" y="1444"/>
            <a:chExt cx="453" cy="267"/>
          </a:xfrm>
        </p:grpSpPr>
        <p:sp>
          <p:nvSpPr>
            <p:cNvPr id="20" name="Oval 47"/>
            <p:cNvSpPr>
              <a:spLocks noChangeArrowheads="1"/>
            </p:cNvSpPr>
            <p:nvPr/>
          </p:nvSpPr>
          <p:spPr bwMode="auto">
            <a:xfrm>
              <a:off x="1066" y="161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" name="Oval 48"/>
            <p:cNvSpPr>
              <a:spLocks noChangeArrowheads="1"/>
            </p:cNvSpPr>
            <p:nvPr/>
          </p:nvSpPr>
          <p:spPr bwMode="auto">
            <a:xfrm>
              <a:off x="1171" y="161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" name="Oval 49"/>
            <p:cNvSpPr>
              <a:spLocks noChangeArrowheads="1"/>
            </p:cNvSpPr>
            <p:nvPr/>
          </p:nvSpPr>
          <p:spPr bwMode="auto">
            <a:xfrm>
              <a:off x="1323" y="161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" name="Oval 50"/>
            <p:cNvSpPr>
              <a:spLocks noChangeArrowheads="1"/>
            </p:cNvSpPr>
            <p:nvPr/>
          </p:nvSpPr>
          <p:spPr bwMode="auto">
            <a:xfrm>
              <a:off x="1428" y="162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Rectangle 45"/>
            <p:cNvSpPr>
              <a:spLocks noChangeArrowheads="1"/>
            </p:cNvSpPr>
            <p:nvPr/>
          </p:nvSpPr>
          <p:spPr bwMode="auto">
            <a:xfrm>
              <a:off x="1066" y="1444"/>
              <a:ext cx="453" cy="2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/>
                <a:t>Ejtősúly</a:t>
              </a:r>
              <a:endParaRPr lang="en-GB" sz="1000"/>
            </a:p>
          </p:txBody>
        </p:sp>
      </p:grpSp>
      <p:grpSp>
        <p:nvGrpSpPr>
          <p:cNvPr id="25" name="Group 61"/>
          <p:cNvGrpSpPr>
            <a:grpSpLocks/>
          </p:cNvGrpSpPr>
          <p:nvPr/>
        </p:nvGrpSpPr>
        <p:grpSpPr bwMode="auto">
          <a:xfrm>
            <a:off x="473710" y="3467735"/>
            <a:ext cx="3600450" cy="149225"/>
            <a:chOff x="158" y="2610"/>
            <a:chExt cx="2268" cy="94"/>
          </a:xfrm>
        </p:grpSpPr>
        <p:sp>
          <p:nvSpPr>
            <p:cNvPr id="26" name="Line 56"/>
            <p:cNvSpPr>
              <a:spLocks noChangeShapeType="1"/>
            </p:cNvSpPr>
            <p:nvPr/>
          </p:nvSpPr>
          <p:spPr bwMode="auto">
            <a:xfrm flipV="1">
              <a:off x="1655" y="2614"/>
              <a:ext cx="0" cy="7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27" name="Group 59"/>
            <p:cNvGrpSpPr>
              <a:grpSpLocks/>
            </p:cNvGrpSpPr>
            <p:nvPr/>
          </p:nvGrpSpPr>
          <p:grpSpPr bwMode="auto">
            <a:xfrm>
              <a:off x="158" y="2610"/>
              <a:ext cx="2268" cy="94"/>
              <a:chOff x="158" y="2610"/>
              <a:chExt cx="2268" cy="94"/>
            </a:xfrm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158" y="2614"/>
                <a:ext cx="2268" cy="90"/>
              </a:xfrm>
              <a:custGeom>
                <a:avLst/>
                <a:gdLst>
                  <a:gd name="T0" fmla="*/ 0 w 2268"/>
                  <a:gd name="T1" fmla="*/ 0 h 408"/>
                  <a:gd name="T2" fmla="*/ 454 w 2268"/>
                  <a:gd name="T3" fmla="*/ 30 h 408"/>
                  <a:gd name="T4" fmla="*/ 908 w 2268"/>
                  <a:gd name="T5" fmla="*/ 80 h 408"/>
                  <a:gd name="T6" fmla="*/ 1134 w 2268"/>
                  <a:gd name="T7" fmla="*/ 90 h 408"/>
                  <a:gd name="T8" fmla="*/ 1361 w 2268"/>
                  <a:gd name="T9" fmla="*/ 80 h 408"/>
                  <a:gd name="T10" fmla="*/ 1815 w 2268"/>
                  <a:gd name="T11" fmla="*/ 30 h 408"/>
                  <a:gd name="T12" fmla="*/ 2268 w 2268"/>
                  <a:gd name="T13" fmla="*/ 0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68"/>
                  <a:gd name="T22" fmla="*/ 0 h 408"/>
                  <a:gd name="T23" fmla="*/ 2268 w 2268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68" h="408">
                    <a:moveTo>
                      <a:pt x="0" y="0"/>
                    </a:moveTo>
                    <a:cubicBezTo>
                      <a:pt x="151" y="38"/>
                      <a:pt x="303" y="76"/>
                      <a:pt x="454" y="136"/>
                    </a:cubicBezTo>
                    <a:cubicBezTo>
                      <a:pt x="605" y="196"/>
                      <a:pt x="795" y="317"/>
                      <a:pt x="908" y="362"/>
                    </a:cubicBezTo>
                    <a:cubicBezTo>
                      <a:pt x="1021" y="407"/>
                      <a:pt x="1059" y="408"/>
                      <a:pt x="1134" y="408"/>
                    </a:cubicBezTo>
                    <a:cubicBezTo>
                      <a:pt x="1209" y="408"/>
                      <a:pt x="1248" y="407"/>
                      <a:pt x="1361" y="362"/>
                    </a:cubicBezTo>
                    <a:cubicBezTo>
                      <a:pt x="1474" y="317"/>
                      <a:pt x="1664" y="196"/>
                      <a:pt x="1815" y="136"/>
                    </a:cubicBezTo>
                    <a:cubicBezTo>
                      <a:pt x="1966" y="76"/>
                      <a:pt x="2117" y="38"/>
                      <a:pt x="226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9" name="Line 58"/>
              <p:cNvSpPr>
                <a:spLocks noChangeShapeType="1"/>
              </p:cNvSpPr>
              <p:nvPr/>
            </p:nvSpPr>
            <p:spPr bwMode="auto">
              <a:xfrm flipV="1">
                <a:off x="2040" y="2610"/>
                <a:ext cx="0" cy="30"/>
              </a:xfrm>
              <a:prstGeom prst="line">
                <a:avLst/>
              </a:prstGeom>
              <a:noFill/>
              <a:ln w="254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30" name="Group 67"/>
          <p:cNvGrpSpPr>
            <a:grpSpLocks/>
          </p:cNvGrpSpPr>
          <p:nvPr/>
        </p:nvGrpSpPr>
        <p:grpSpPr bwMode="auto">
          <a:xfrm>
            <a:off x="473710" y="3458210"/>
            <a:ext cx="3600450" cy="376238"/>
            <a:chOff x="158" y="2610"/>
            <a:chExt cx="2268" cy="94"/>
          </a:xfrm>
        </p:grpSpPr>
        <p:sp>
          <p:nvSpPr>
            <p:cNvPr id="31" name="Line 68"/>
            <p:cNvSpPr>
              <a:spLocks noChangeShapeType="1"/>
            </p:cNvSpPr>
            <p:nvPr/>
          </p:nvSpPr>
          <p:spPr bwMode="auto">
            <a:xfrm flipV="1">
              <a:off x="1655" y="2614"/>
              <a:ext cx="0" cy="7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32" name="Group 69"/>
            <p:cNvGrpSpPr>
              <a:grpSpLocks/>
            </p:cNvGrpSpPr>
            <p:nvPr/>
          </p:nvGrpSpPr>
          <p:grpSpPr bwMode="auto">
            <a:xfrm>
              <a:off x="158" y="2610"/>
              <a:ext cx="2268" cy="94"/>
              <a:chOff x="158" y="2610"/>
              <a:chExt cx="2268" cy="94"/>
            </a:xfrm>
          </p:grpSpPr>
          <p:sp>
            <p:nvSpPr>
              <p:cNvPr id="33" name="Freeform 70"/>
              <p:cNvSpPr>
                <a:spLocks/>
              </p:cNvSpPr>
              <p:nvPr/>
            </p:nvSpPr>
            <p:spPr bwMode="auto">
              <a:xfrm>
                <a:off x="158" y="2614"/>
                <a:ext cx="2268" cy="90"/>
              </a:xfrm>
              <a:custGeom>
                <a:avLst/>
                <a:gdLst>
                  <a:gd name="T0" fmla="*/ 0 w 2268"/>
                  <a:gd name="T1" fmla="*/ 0 h 408"/>
                  <a:gd name="T2" fmla="*/ 454 w 2268"/>
                  <a:gd name="T3" fmla="*/ 30 h 408"/>
                  <a:gd name="T4" fmla="*/ 908 w 2268"/>
                  <a:gd name="T5" fmla="*/ 80 h 408"/>
                  <a:gd name="T6" fmla="*/ 1134 w 2268"/>
                  <a:gd name="T7" fmla="*/ 90 h 408"/>
                  <a:gd name="T8" fmla="*/ 1361 w 2268"/>
                  <a:gd name="T9" fmla="*/ 80 h 408"/>
                  <a:gd name="T10" fmla="*/ 1815 w 2268"/>
                  <a:gd name="T11" fmla="*/ 30 h 408"/>
                  <a:gd name="T12" fmla="*/ 2268 w 2268"/>
                  <a:gd name="T13" fmla="*/ 0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68"/>
                  <a:gd name="T22" fmla="*/ 0 h 408"/>
                  <a:gd name="T23" fmla="*/ 2268 w 2268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68" h="408">
                    <a:moveTo>
                      <a:pt x="0" y="0"/>
                    </a:moveTo>
                    <a:cubicBezTo>
                      <a:pt x="151" y="38"/>
                      <a:pt x="303" y="76"/>
                      <a:pt x="454" y="136"/>
                    </a:cubicBezTo>
                    <a:cubicBezTo>
                      <a:pt x="605" y="196"/>
                      <a:pt x="795" y="317"/>
                      <a:pt x="908" y="362"/>
                    </a:cubicBezTo>
                    <a:cubicBezTo>
                      <a:pt x="1021" y="407"/>
                      <a:pt x="1059" y="408"/>
                      <a:pt x="1134" y="408"/>
                    </a:cubicBezTo>
                    <a:cubicBezTo>
                      <a:pt x="1209" y="408"/>
                      <a:pt x="1248" y="407"/>
                      <a:pt x="1361" y="362"/>
                    </a:cubicBezTo>
                    <a:cubicBezTo>
                      <a:pt x="1474" y="317"/>
                      <a:pt x="1664" y="196"/>
                      <a:pt x="1815" y="136"/>
                    </a:cubicBezTo>
                    <a:cubicBezTo>
                      <a:pt x="1966" y="76"/>
                      <a:pt x="2117" y="38"/>
                      <a:pt x="226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4" name="Line 71"/>
              <p:cNvSpPr>
                <a:spLocks noChangeShapeType="1"/>
              </p:cNvSpPr>
              <p:nvPr/>
            </p:nvSpPr>
            <p:spPr bwMode="auto">
              <a:xfrm flipV="1">
                <a:off x="2040" y="2610"/>
                <a:ext cx="0" cy="30"/>
              </a:xfrm>
              <a:prstGeom prst="line">
                <a:avLst/>
              </a:prstGeom>
              <a:noFill/>
              <a:ln w="254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724535" y="3258185"/>
            <a:ext cx="1190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000"/>
              <a:t>Terhelt tárcsa</a:t>
            </a:r>
            <a:endParaRPr lang="en-GB" sz="1000"/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1105535" y="3110548"/>
            <a:ext cx="809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000"/>
              <a:t>Erőmérő</a:t>
            </a:r>
            <a:endParaRPr lang="en-GB" sz="1000"/>
          </a:p>
        </p:txBody>
      </p:sp>
      <p:sp>
        <p:nvSpPr>
          <p:cNvPr id="37" name="Text Box 83"/>
          <p:cNvSpPr txBox="1">
            <a:spLocks noChangeArrowheads="1"/>
          </p:cNvSpPr>
          <p:nvPr/>
        </p:nvSpPr>
        <p:spPr bwMode="auto">
          <a:xfrm>
            <a:off x="251460" y="3656648"/>
            <a:ext cx="11334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Pályaszerkezet</a:t>
            </a:r>
          </a:p>
          <a:p>
            <a:pPr>
              <a:spcBef>
                <a:spcPct val="50000"/>
              </a:spcBef>
            </a:pPr>
            <a:r>
              <a:rPr lang="hu-HU" sz="1000"/>
              <a:t>felszíne</a:t>
            </a:r>
            <a:endParaRPr lang="en-GB" sz="1000"/>
          </a:p>
        </p:txBody>
      </p:sp>
      <p:grpSp>
        <p:nvGrpSpPr>
          <p:cNvPr id="38" name="Group 86"/>
          <p:cNvGrpSpPr>
            <a:grpSpLocks/>
          </p:cNvGrpSpPr>
          <p:nvPr/>
        </p:nvGrpSpPr>
        <p:grpSpPr bwMode="auto">
          <a:xfrm>
            <a:off x="475298" y="3445510"/>
            <a:ext cx="3659187" cy="722313"/>
            <a:chOff x="159" y="2596"/>
            <a:chExt cx="2305" cy="455"/>
          </a:xfrm>
        </p:grpSpPr>
        <p:grpSp>
          <p:nvGrpSpPr>
            <p:cNvPr id="39" name="Group 77"/>
            <p:cNvGrpSpPr>
              <a:grpSpLocks/>
            </p:cNvGrpSpPr>
            <p:nvPr/>
          </p:nvGrpSpPr>
          <p:grpSpPr bwMode="auto">
            <a:xfrm>
              <a:off x="159" y="2596"/>
              <a:ext cx="2268" cy="455"/>
              <a:chOff x="159" y="2611"/>
              <a:chExt cx="2268" cy="455"/>
            </a:xfrm>
          </p:grpSpPr>
          <p:sp>
            <p:nvSpPr>
              <p:cNvPr id="41" name="Line 73"/>
              <p:cNvSpPr>
                <a:spLocks noChangeShapeType="1"/>
              </p:cNvSpPr>
              <p:nvPr/>
            </p:nvSpPr>
            <p:spPr bwMode="auto">
              <a:xfrm flipV="1">
                <a:off x="1656" y="2630"/>
                <a:ext cx="0" cy="315"/>
              </a:xfrm>
              <a:prstGeom prst="line">
                <a:avLst/>
              </a:prstGeom>
              <a:noFill/>
              <a:ln w="254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 flipV="1">
                <a:off x="2039" y="2611"/>
                <a:ext cx="2" cy="131"/>
              </a:xfrm>
              <a:prstGeom prst="line">
                <a:avLst/>
              </a:prstGeom>
              <a:noFill/>
              <a:ln w="254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159" y="2630"/>
                <a:ext cx="2268" cy="436"/>
              </a:xfrm>
              <a:custGeom>
                <a:avLst/>
                <a:gdLst>
                  <a:gd name="T0" fmla="*/ 0 w 2268"/>
                  <a:gd name="T1" fmla="*/ 0 h 408"/>
                  <a:gd name="T2" fmla="*/ 454 w 2268"/>
                  <a:gd name="T3" fmla="*/ 145 h 408"/>
                  <a:gd name="T4" fmla="*/ 908 w 2268"/>
                  <a:gd name="T5" fmla="*/ 387 h 408"/>
                  <a:gd name="T6" fmla="*/ 1134 w 2268"/>
                  <a:gd name="T7" fmla="*/ 436 h 408"/>
                  <a:gd name="T8" fmla="*/ 1361 w 2268"/>
                  <a:gd name="T9" fmla="*/ 387 h 408"/>
                  <a:gd name="T10" fmla="*/ 1815 w 2268"/>
                  <a:gd name="T11" fmla="*/ 145 h 408"/>
                  <a:gd name="T12" fmla="*/ 2268 w 2268"/>
                  <a:gd name="T13" fmla="*/ 0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68"/>
                  <a:gd name="T22" fmla="*/ 0 h 408"/>
                  <a:gd name="T23" fmla="*/ 2268 w 2268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68" h="408">
                    <a:moveTo>
                      <a:pt x="0" y="0"/>
                    </a:moveTo>
                    <a:cubicBezTo>
                      <a:pt x="151" y="38"/>
                      <a:pt x="303" y="76"/>
                      <a:pt x="454" y="136"/>
                    </a:cubicBezTo>
                    <a:cubicBezTo>
                      <a:pt x="605" y="196"/>
                      <a:pt x="795" y="317"/>
                      <a:pt x="908" y="362"/>
                    </a:cubicBezTo>
                    <a:cubicBezTo>
                      <a:pt x="1021" y="407"/>
                      <a:pt x="1059" y="408"/>
                      <a:pt x="1134" y="408"/>
                    </a:cubicBezTo>
                    <a:cubicBezTo>
                      <a:pt x="1209" y="408"/>
                      <a:pt x="1248" y="407"/>
                      <a:pt x="1361" y="362"/>
                    </a:cubicBezTo>
                    <a:cubicBezTo>
                      <a:pt x="1474" y="317"/>
                      <a:pt x="1664" y="196"/>
                      <a:pt x="1815" y="136"/>
                    </a:cubicBezTo>
                    <a:cubicBezTo>
                      <a:pt x="1966" y="76"/>
                      <a:pt x="2117" y="38"/>
                      <a:pt x="2268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0" name="Text Box 84"/>
            <p:cNvSpPr txBox="1">
              <a:spLocks noChangeArrowheads="1"/>
            </p:cNvSpPr>
            <p:nvPr/>
          </p:nvSpPr>
          <p:spPr bwMode="auto">
            <a:xfrm>
              <a:off x="1801" y="2817"/>
              <a:ext cx="66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/>
                <a:t>Behajlási teknő</a:t>
              </a:r>
              <a:endParaRPr lang="en-GB" sz="1000"/>
            </a:p>
          </p:txBody>
        </p:sp>
      </p:grpSp>
      <p:sp>
        <p:nvSpPr>
          <p:cNvPr id="44" name="Text Box 87"/>
          <p:cNvSpPr txBox="1">
            <a:spLocks noChangeArrowheads="1"/>
          </p:cNvSpPr>
          <p:nvPr/>
        </p:nvSpPr>
        <p:spPr bwMode="auto">
          <a:xfrm>
            <a:off x="3027998" y="2366010"/>
            <a:ext cx="9731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Geofonok</a:t>
            </a:r>
            <a:endParaRPr lang="en-GB" sz="1000"/>
          </a:p>
        </p:txBody>
      </p:sp>
      <p:sp>
        <p:nvSpPr>
          <p:cNvPr id="45" name="Text Box 88"/>
          <p:cNvSpPr txBox="1">
            <a:spLocks noChangeArrowheads="1"/>
          </p:cNvSpPr>
          <p:nvPr/>
        </p:nvSpPr>
        <p:spPr bwMode="auto">
          <a:xfrm rot="-5400000">
            <a:off x="1803241" y="4273392"/>
            <a:ext cx="7334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Mélység</a:t>
            </a:r>
            <a:endParaRPr lang="en-GB" sz="1000"/>
          </a:p>
        </p:txBody>
      </p:sp>
      <p:sp>
        <p:nvSpPr>
          <p:cNvPr id="46" name="Oval 89"/>
          <p:cNvSpPr>
            <a:spLocks noChangeArrowheads="1"/>
          </p:cNvSpPr>
          <p:nvPr/>
        </p:nvSpPr>
        <p:spPr bwMode="auto">
          <a:xfrm>
            <a:off x="1910398" y="4729798"/>
            <a:ext cx="719137" cy="719137"/>
          </a:xfrm>
          <a:prstGeom prst="ellipse">
            <a:avLst/>
          </a:prstGeom>
          <a:solidFill>
            <a:srgbClr val="C0C0C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7" name="Oval 93"/>
          <p:cNvSpPr>
            <a:spLocks noChangeArrowheads="1"/>
          </p:cNvSpPr>
          <p:nvPr/>
        </p:nvSpPr>
        <p:spPr bwMode="auto">
          <a:xfrm>
            <a:off x="2773998" y="5029835"/>
            <a:ext cx="144462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Oval 94"/>
          <p:cNvSpPr>
            <a:spLocks noChangeArrowheads="1"/>
          </p:cNvSpPr>
          <p:nvPr/>
        </p:nvSpPr>
        <p:spPr bwMode="auto">
          <a:xfrm>
            <a:off x="3389948" y="5028248"/>
            <a:ext cx="144462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Oval 95"/>
          <p:cNvSpPr>
            <a:spLocks noChangeArrowheads="1"/>
          </p:cNvSpPr>
          <p:nvPr/>
        </p:nvSpPr>
        <p:spPr bwMode="auto">
          <a:xfrm>
            <a:off x="3947160" y="5029835"/>
            <a:ext cx="144463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0" name="Oval 96"/>
          <p:cNvSpPr>
            <a:spLocks noChangeArrowheads="1"/>
          </p:cNvSpPr>
          <p:nvPr/>
        </p:nvSpPr>
        <p:spPr bwMode="auto">
          <a:xfrm>
            <a:off x="2196148" y="5020310"/>
            <a:ext cx="144462" cy="14446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" name="Text Box 99"/>
          <p:cNvSpPr txBox="1">
            <a:spLocks noChangeArrowheads="1"/>
          </p:cNvSpPr>
          <p:nvPr/>
        </p:nvSpPr>
        <p:spPr bwMode="auto">
          <a:xfrm>
            <a:off x="1910398" y="5491798"/>
            <a:ext cx="1600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000"/>
              <a:t>Terhelt terület (tárcsa)</a:t>
            </a:r>
            <a:endParaRPr lang="en-GB" sz="1000"/>
          </a:p>
        </p:txBody>
      </p:sp>
      <p:sp>
        <p:nvSpPr>
          <p:cNvPr id="52" name="Text Box 100"/>
          <p:cNvSpPr txBox="1">
            <a:spLocks noChangeArrowheads="1"/>
          </p:cNvSpPr>
          <p:nvPr/>
        </p:nvSpPr>
        <p:spPr bwMode="auto">
          <a:xfrm>
            <a:off x="2629535" y="4621848"/>
            <a:ext cx="21653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900"/>
              <a:t>Geofonok (behajlásmérő szenzorok)</a:t>
            </a:r>
            <a:endParaRPr lang="en-GB" sz="900"/>
          </a:p>
        </p:txBody>
      </p:sp>
      <p:grpSp>
        <p:nvGrpSpPr>
          <p:cNvPr id="53" name="Group 35"/>
          <p:cNvGrpSpPr>
            <a:grpSpLocks/>
          </p:cNvGrpSpPr>
          <p:nvPr/>
        </p:nvGrpSpPr>
        <p:grpSpPr bwMode="auto">
          <a:xfrm>
            <a:off x="3405823" y="2631123"/>
            <a:ext cx="107950" cy="842962"/>
            <a:chOff x="1621" y="2092"/>
            <a:chExt cx="68" cy="522"/>
          </a:xfrm>
        </p:grpSpPr>
        <p:sp>
          <p:nvSpPr>
            <p:cNvPr id="54" name="Line 36"/>
            <p:cNvSpPr>
              <a:spLocks noChangeShapeType="1"/>
            </p:cNvSpPr>
            <p:nvPr/>
          </p:nvSpPr>
          <p:spPr bwMode="auto">
            <a:xfrm flipV="1">
              <a:off x="1655" y="2160"/>
              <a:ext cx="0" cy="454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Rectangle 37"/>
            <p:cNvSpPr>
              <a:spLocks noChangeArrowheads="1"/>
            </p:cNvSpPr>
            <p:nvPr/>
          </p:nvSpPr>
          <p:spPr bwMode="auto">
            <a:xfrm>
              <a:off x="1621" y="2092"/>
              <a:ext cx="68" cy="131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6" name="Line 17"/>
          <p:cNvSpPr>
            <a:spLocks noChangeShapeType="1"/>
          </p:cNvSpPr>
          <p:nvPr/>
        </p:nvSpPr>
        <p:spPr bwMode="auto">
          <a:xfrm>
            <a:off x="257810" y="3474085"/>
            <a:ext cx="4105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57" name="Picture 119" descr="fwd_htpa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12297"/>
          <a:stretch>
            <a:fillRect/>
          </a:stretch>
        </p:blipFill>
        <p:spPr bwMode="auto">
          <a:xfrm>
            <a:off x="4968552" y="273618"/>
            <a:ext cx="3923988" cy="26226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 r="9068"/>
          <a:stretch>
            <a:fillRect/>
          </a:stretch>
        </p:blipFill>
        <p:spPr bwMode="auto">
          <a:xfrm>
            <a:off x="4968552" y="3185160"/>
            <a:ext cx="39239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2292 L 4.44444E-6 0.09097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460" y="337185"/>
            <a:ext cx="1080135" cy="5040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2000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teknőparaméterek értelmezése</a:t>
            </a:r>
            <a:endParaRPr lang="hu-HU" sz="2000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92" y="574511"/>
            <a:ext cx="7471595" cy="45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14503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8157"/>
          <a:stretch>
            <a:fillRect/>
          </a:stretch>
        </p:blipFill>
        <p:spPr bwMode="auto">
          <a:xfrm>
            <a:off x="5472115" y="517201"/>
            <a:ext cx="3240414" cy="180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231699" y="517201"/>
            <a:ext cx="3060391" cy="180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" name="Téglalap 5"/>
          <p:cNvSpPr/>
          <p:nvPr/>
        </p:nvSpPr>
        <p:spPr>
          <a:xfrm>
            <a:off x="251460" y="2497456"/>
            <a:ext cx="8461069" cy="288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180000" rIns="180000" bIns="180000" rtlCol="0" anchor="t"/>
          <a:lstStyle/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Személyzet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 fő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 fő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Igénybevétel	statikus	dinamikus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Teljesítmény	~15 km/nap	~15 km/nap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Mért paraméter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központi behajlás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teljes behajlási teknő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Adatrögzítés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manuális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automatikus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Ismételhetőség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kielégítő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kitűnő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Mérési pontok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mindkét keréknyomban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egy keréknyomban</a:t>
            </a:r>
          </a:p>
          <a:p>
            <a:pPr>
              <a:lnSpc>
                <a:spcPct val="150000"/>
              </a:lnSpc>
              <a:tabLst>
                <a:tab pos="1611313" algn="r"/>
                <a:tab pos="1976438" algn="l"/>
                <a:tab pos="5021263" algn="l"/>
              </a:tabLst>
            </a:pP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Költségigény	</a:t>
            </a:r>
            <a:r>
              <a:rPr lang="hu-HU" sz="14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alacsony</a:t>
            </a:r>
            <a:r>
              <a:rPr lang="hu-HU" sz="1400" b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</a:t>
            </a:r>
            <a:r>
              <a:rPr lang="hu-HU" sz="1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magas</a:t>
            </a:r>
          </a:p>
        </p:txBody>
      </p:sp>
      <p:sp>
        <p:nvSpPr>
          <p:cNvPr id="7" name="Téglalap 6"/>
          <p:cNvSpPr/>
          <p:nvPr/>
        </p:nvSpPr>
        <p:spPr>
          <a:xfrm>
            <a:off x="251448" y="745961"/>
            <a:ext cx="1800225" cy="14814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tIns="180000" rIns="180000" bIns="180000" rtlCol="0" anchor="t"/>
          <a:lstStyle/>
          <a:p>
            <a:pPr algn="ctr"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Benkelman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hu-HU" b="1" spc="1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vs</a:t>
            </a:r>
            <a:endParaRPr lang="hu-HU" b="1" spc="1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hu-HU" b="1" spc="1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KUAB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460" y="337185"/>
            <a:ext cx="1080126" cy="5040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továbbfejlesztett kézi behajlásmérés</a:t>
            </a:r>
          </a:p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Advanced Benkelman Beam Apparatus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09" y="337178"/>
            <a:ext cx="4974319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travers.com/images/Items/500x500/57-016-538.jpg"/>
          <p:cNvPicPr>
            <a:picLocks noChangeAspect="1" noChangeArrowheads="1"/>
          </p:cNvPicPr>
          <p:nvPr/>
        </p:nvPicPr>
        <p:blipFill>
          <a:blip r:embed="rId3" cstate="print"/>
          <a:srcRect l="37800" r="35740"/>
          <a:stretch>
            <a:fillRect/>
          </a:stretch>
        </p:blipFill>
        <p:spPr bwMode="auto">
          <a:xfrm>
            <a:off x="6732277" y="337178"/>
            <a:ext cx="900114" cy="3600456"/>
          </a:xfrm>
          <a:prstGeom prst="rect">
            <a:avLst/>
          </a:prstGeom>
          <a:noFill/>
        </p:spPr>
      </p:pic>
      <p:pic>
        <p:nvPicPr>
          <p:cNvPr id="6148" name="Picture 4" descr="http://www.active-robots.com/media/catalog/product/cache/1/image/9df78eab33525d08d6e5fb8d27136e95/s/r/srf08.jpg"/>
          <p:cNvPicPr>
            <a:picLocks noChangeAspect="1" noChangeArrowheads="1"/>
          </p:cNvPicPr>
          <p:nvPr/>
        </p:nvPicPr>
        <p:blipFill>
          <a:blip r:embed="rId4" cstate="print"/>
          <a:srcRect l="7116" t="24825" r="4259" b="24879"/>
          <a:stretch>
            <a:fillRect/>
          </a:stretch>
        </p:blipFill>
        <p:spPr bwMode="auto">
          <a:xfrm>
            <a:off x="6732277" y="4117661"/>
            <a:ext cx="2160276" cy="1260161"/>
          </a:xfrm>
          <a:prstGeom prst="rect">
            <a:avLst/>
          </a:prstGeom>
          <a:noFill/>
        </p:spPr>
      </p:pic>
      <p:pic>
        <p:nvPicPr>
          <p:cNvPr id="7" name="Picture 2" descr="http://www.travers.com/images/Items/500x500/57-016-538.jpg"/>
          <p:cNvPicPr>
            <a:picLocks noChangeAspect="1" noChangeArrowheads="1"/>
          </p:cNvPicPr>
          <p:nvPr/>
        </p:nvPicPr>
        <p:blipFill>
          <a:blip r:embed="rId3" cstate="print"/>
          <a:srcRect l="37800" r="35740"/>
          <a:stretch>
            <a:fillRect/>
          </a:stretch>
        </p:blipFill>
        <p:spPr bwMode="auto">
          <a:xfrm>
            <a:off x="7992437" y="337178"/>
            <a:ext cx="900114" cy="3600456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460" y="337185"/>
            <a:ext cx="1080135" cy="5040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180000" rIns="180000" bIns="180000" rtlCol="0" anchor="t"/>
          <a:lstStyle/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 továbbfejlesztett kézi behajlásmérés</a:t>
            </a:r>
          </a:p>
          <a:p>
            <a:pPr>
              <a:spcBef>
                <a:spcPts val="600"/>
              </a:spcBef>
            </a:pPr>
            <a:r>
              <a:rPr lang="hu-HU" sz="1600" b="1" spc="1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Advanced Benkelman Beam Apparatus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09" y="337178"/>
            <a:ext cx="5032255" cy="504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207" y="337178"/>
            <a:ext cx="2700344" cy="344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931" y="3577592"/>
            <a:ext cx="4864199" cy="193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5192</TotalTime>
  <Words>266</Words>
  <Application>Microsoft Office PowerPoint</Application>
  <PresentationFormat>Diavetítés a képernyőre (16:10 oldalarány)</PresentationFormat>
  <Paragraphs>108</Paragraphs>
  <Slides>41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3" baseType="lpstr">
      <vt:lpstr>Office-téma</vt:lpstr>
      <vt:lpstr>Equation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NYME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Markó Gergely</dc:creator>
  <cp:lastModifiedBy>Markó Gergely</cp:lastModifiedBy>
  <cp:revision>127</cp:revision>
  <dcterms:created xsi:type="dcterms:W3CDTF">2011-09-30T13:37:14Z</dcterms:created>
  <dcterms:modified xsi:type="dcterms:W3CDTF">2013-09-05T06:00:48Z</dcterms:modified>
</cp:coreProperties>
</file>