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4" r:id="rId17"/>
    <p:sldId id="277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37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6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53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24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8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68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03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3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51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34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03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546-D1D2-418E-9180-E2F7161B2AB0}" type="datetimeFigureOut">
              <a:rPr lang="hu-HU" smtClean="0"/>
              <a:t>2013.09.04.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FF4B-8157-402B-92A7-81AC5C8CE4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2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2003_dokumentum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38. Útügyi Napok, Hajdúszoboszló 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51720" y="1988840"/>
            <a:ext cx="4758680" cy="247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>
                <a:solidFill>
                  <a:srgbClr val="FF0000"/>
                </a:solidFill>
              </a:rPr>
              <a:t>Útszakaszok kapacitása, szolgáltatási </a:t>
            </a:r>
            <a:r>
              <a:rPr lang="hu-HU" sz="3200" b="1" dirty="0" smtClean="0">
                <a:solidFill>
                  <a:srgbClr val="FF0000"/>
                </a:solidFill>
              </a:rPr>
              <a:t>szintek, </a:t>
            </a:r>
            <a:r>
              <a:rPr lang="hu-HU" dirty="0" smtClean="0">
                <a:solidFill>
                  <a:srgbClr val="FF0000"/>
                </a:solidFill>
              </a:rPr>
              <a:t>hogy ott avatkozzunk be, ahol az a leghatékonyabb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04048" y="5157192"/>
            <a:ext cx="3682752" cy="9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dr. Fi István egyetemi tanár, BME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1640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A HCM összefüggése autópályáknál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6712"/>
            <a:ext cx="8016362" cy="57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16" y="-171400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Átvételre javasolt HCM autópálya jellemzők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83264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kapacitás a legnagyobb (130km/ó) tervezési sebességnél 2400E/ó/s;</a:t>
            </a:r>
          </a:p>
          <a:p>
            <a:r>
              <a:rPr lang="hu-HU" dirty="0" smtClean="0"/>
              <a:t>A kapacitáshoz rendelendő mértékadó óraforgalom a csúcsnegyedóra négyszerese, vagy legalább a félórás csúcs kétszerese legyen;</a:t>
            </a:r>
          </a:p>
          <a:p>
            <a:r>
              <a:rPr lang="hu-HU" dirty="0" smtClean="0"/>
              <a:t>A tehergépkocsi-egyenérték tényező függjön az általános terepjellegtől, a nehéz járművek arányától, 	- illetve az egyedi emelkedőkön lejtőkön még 	azok mértékétől és hosszától is;</a:t>
            </a:r>
          </a:p>
          <a:p>
            <a:r>
              <a:rPr lang="hu-HU" dirty="0" smtClean="0"/>
              <a:t>Öt szolgáltatási szint javasolt: A (1-7E/km/s)-E (22-28E/km/s), hogy a forgalomnövekedés függvénye jobban közelíthető legyen.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58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769"/>
            <a:ext cx="925252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A HCM módszerekkel forgalmilag precízen méretezhető válnak a forgalomtechnikai elemek</a:t>
            </a:r>
            <a:endParaRPr lang="hu-H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17782" cy="19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024336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69009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3893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7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Többsávos (regionális) főutak forgalomnagyság – sebesség összefüggése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" y="1268761"/>
            <a:ext cx="8690812" cy="536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2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-42333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Többsávos főutak átvehető </a:t>
            </a:r>
            <a:r>
              <a:rPr lang="hu-HU" dirty="0" err="1" smtClean="0">
                <a:solidFill>
                  <a:srgbClr val="FF0000"/>
                </a:solidFill>
              </a:rPr>
              <a:t>HCM-jellemzői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904656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Kapacitás 2200E/ó/s, 100-110km/ó tervezési sebességnél;</a:t>
            </a:r>
          </a:p>
          <a:p>
            <a:pPr marL="0" indent="0">
              <a:buNone/>
            </a:pPr>
            <a:r>
              <a:rPr lang="hu-HU" dirty="0" smtClean="0"/>
              <a:t>	(Paraméterek: minimum négy sáv, elválasztott pálya, 	nagykapacitású kétszintes csomópontok);</a:t>
            </a:r>
          </a:p>
          <a:p>
            <a:r>
              <a:rPr lang="hu-HU" dirty="0" smtClean="0"/>
              <a:t>A-E sűrűséggel definiált szolgáltatási szint; </a:t>
            </a:r>
          </a:p>
          <a:p>
            <a:r>
              <a:rPr lang="hu-HU" dirty="0" smtClean="0"/>
              <a:t>Az átlagsebességet befolyásolja a tervezési sebesség, a sávszélesség, a szabad oldaltávolság, a középső elválasztás mérete, a csomópontok sűrűsége;</a:t>
            </a:r>
          </a:p>
          <a:p>
            <a:r>
              <a:rPr lang="hu-HU" dirty="0"/>
              <a:t>A mértékadó óraforgalom a csúcsnegyedóra </a:t>
            </a:r>
            <a:r>
              <a:rPr lang="hu-HU" dirty="0" smtClean="0"/>
              <a:t>négyszerese;</a:t>
            </a:r>
          </a:p>
          <a:p>
            <a:r>
              <a:rPr lang="hu-HU" dirty="0"/>
              <a:t>A tehergépkocsi-egyenérték tényező </a:t>
            </a:r>
            <a:r>
              <a:rPr lang="hu-HU" dirty="0" smtClean="0"/>
              <a:t>(egységjárműre való átszámításhoz) függ </a:t>
            </a:r>
            <a:r>
              <a:rPr lang="hu-HU" dirty="0"/>
              <a:t>az általános terepjellegtől, a nehéz járművek </a:t>
            </a:r>
            <a:r>
              <a:rPr lang="hu-HU" dirty="0" smtClean="0"/>
              <a:t>arányától, 	</a:t>
            </a:r>
          </a:p>
          <a:p>
            <a:pPr lvl="1"/>
            <a:r>
              <a:rPr lang="hu-HU" dirty="0" smtClean="0"/>
              <a:t>illetve </a:t>
            </a:r>
            <a:r>
              <a:rPr lang="hu-HU" dirty="0"/>
              <a:t>az egyedi lejtőkön és emelkedőkön </a:t>
            </a:r>
            <a:r>
              <a:rPr lang="hu-HU" dirty="0" smtClean="0"/>
              <a:t>azok mértékétől </a:t>
            </a:r>
            <a:r>
              <a:rPr lang="hu-HU" dirty="0"/>
              <a:t>és </a:t>
            </a:r>
            <a:r>
              <a:rPr lang="hu-HU" dirty="0" smtClean="0"/>
              <a:t>hosszától, valamint a tehergépkocsik és buszok %-os arányától.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  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10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Kétsávos fő (két) és összekötő utak (egy) HCM szolgáltatási szint jellemzője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Kétsávos főutak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923408" y="1480426"/>
            <a:ext cx="4041775" cy="63976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Kétsávos összekötő utak</a:t>
            </a:r>
            <a:endParaRPr lang="hu-HU" dirty="0">
              <a:solidFill>
                <a:srgbClr val="FF0000"/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7960978"/>
              </p:ext>
            </p:extLst>
          </p:nvPr>
        </p:nvGraphicFramePr>
        <p:xfrm>
          <a:off x="5004048" y="2492896"/>
          <a:ext cx="3888432" cy="28083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2385"/>
                <a:gridCol w="2746047"/>
              </a:tblGrid>
              <a:tr h="78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LOS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Százalékos időveszteség [%]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>
                          <a:effectLst/>
                        </a:rPr>
                        <a:t>A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≤ 40       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>
                          <a:effectLst/>
                        </a:rPr>
                        <a:t>B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&gt; 40 – 55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>
                          <a:effectLst/>
                        </a:rPr>
                        <a:t>C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&gt; 55 – 70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>
                          <a:effectLst/>
                        </a:rPr>
                        <a:t>D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&gt; 70 – 85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>
                          <a:effectLst/>
                        </a:rPr>
                        <a:t>E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2000" dirty="0">
                          <a:effectLst/>
                        </a:rPr>
                        <a:t>&gt; 85       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" y="2132856"/>
            <a:ext cx="46141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3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Kétsávos fő – (és összekötő) utak átvehető általános HCM jellemzői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120680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1700E/ó/s, 3200 </a:t>
            </a:r>
            <a:r>
              <a:rPr lang="hu-HU" sz="2400" dirty="0"/>
              <a:t>E/ó/2s illetve </a:t>
            </a:r>
            <a:r>
              <a:rPr lang="hu-HU" sz="2400" dirty="0" smtClean="0"/>
              <a:t>rövidebb szakaszokon 3400 E/ó/2s kapacitás,azzal a megjegyzéssel, hogy </a:t>
            </a:r>
            <a:r>
              <a:rPr lang="hu-HU" sz="2400" b="1" dirty="0" smtClean="0"/>
              <a:t>egy sávon az 1700E/ó a maximum</a:t>
            </a:r>
            <a:r>
              <a:rPr lang="hu-HU" sz="2400" dirty="0" smtClean="0"/>
              <a:t>;  </a:t>
            </a:r>
          </a:p>
          <a:p>
            <a:r>
              <a:rPr lang="hu-HU" sz="2400" dirty="0" smtClean="0"/>
              <a:t>Az átlagsebességet befolyásolják a tervezési paraméterek (a tervezési sebesség, a sáv – és padkaszélesség, </a:t>
            </a:r>
            <a:r>
              <a:rPr lang="hu-HU" sz="2400" dirty="0"/>
              <a:t> </a:t>
            </a:r>
            <a:r>
              <a:rPr lang="hu-HU" sz="2400" dirty="0" smtClean="0"/>
              <a:t>a csomópontsűrűség);</a:t>
            </a:r>
          </a:p>
          <a:p>
            <a:r>
              <a:rPr lang="hu-HU" sz="2400" dirty="0"/>
              <a:t>A mértékadó óraforgalom a csúcsnegyedóra négyszerese;</a:t>
            </a:r>
          </a:p>
          <a:p>
            <a:r>
              <a:rPr lang="hu-HU" sz="2400" dirty="0"/>
              <a:t>A tehergépkocsi-egyenérték tényező </a:t>
            </a:r>
            <a:r>
              <a:rPr lang="hu-HU" sz="2400" dirty="0" smtClean="0"/>
              <a:t>(egységjármű számításhoz) függ az egy-, illetve kétirányú forgalomnagyságtól, az </a:t>
            </a:r>
            <a:r>
              <a:rPr lang="hu-HU" sz="2400" dirty="0"/>
              <a:t>általános terepjellegtől, a nehéz járművek </a:t>
            </a:r>
            <a:r>
              <a:rPr lang="hu-HU" sz="2400" dirty="0" smtClean="0"/>
              <a:t>arányától;</a:t>
            </a:r>
          </a:p>
          <a:p>
            <a:r>
              <a:rPr lang="hu-HU" sz="2400" dirty="0" smtClean="0"/>
              <a:t>Az átlagsebesség függ a kétirányú forgalom nagyságától és az előzni tilos szakaszok arányától;</a:t>
            </a:r>
          </a:p>
          <a:p>
            <a:r>
              <a:rPr lang="hu-HU" sz="2400" dirty="0" smtClean="0"/>
              <a:t>A százalékos időveszteség függ a kétirányú forgalom nagyságától, a forgalom irányonkénti megoszlásától és az előzni tilos szakaszok arányától.</a:t>
            </a:r>
          </a:p>
          <a:p>
            <a:pPr marL="0" indent="0">
              <a:buNone/>
            </a:pPr>
            <a:r>
              <a:rPr lang="hu-HU" sz="2400" dirty="0"/>
              <a:t>            </a:t>
            </a:r>
            <a:r>
              <a:rPr lang="hu-HU" sz="2400" dirty="0" smtClean="0"/>
              <a:t>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972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769"/>
            <a:ext cx="9144000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FF0000"/>
                </a:solidFill>
              </a:rPr>
              <a:t>Kétsávos fő – (és összekötő) utak HCM </a:t>
            </a:r>
            <a:r>
              <a:rPr lang="hu-HU" sz="3600" dirty="0" smtClean="0">
                <a:solidFill>
                  <a:srgbClr val="FF0000"/>
                </a:solidFill>
              </a:rPr>
              <a:t>jellemzői (átlagsebesség, százalékos időveszteség)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/>
              <a:t>Egyedi emelkedők esetén figyelembe kell venni:</a:t>
            </a:r>
          </a:p>
          <a:p>
            <a:r>
              <a:rPr lang="hu-HU" sz="2600" dirty="0" smtClean="0"/>
              <a:t>A mértékadó forgalmat a vizsgált és a szembe haladó irányban, a számításban szerepel az emelkedő nagysága, hossza, az irány forgalmi lépcsője;</a:t>
            </a:r>
          </a:p>
          <a:p>
            <a:r>
              <a:rPr lang="hu-HU" sz="2600" dirty="0" smtClean="0"/>
              <a:t>Tehergépkocsi </a:t>
            </a:r>
            <a:r>
              <a:rPr lang="hu-HU" sz="2600" dirty="0"/>
              <a:t>tényezőt </a:t>
            </a:r>
            <a:r>
              <a:rPr lang="hu-HU" sz="2600" dirty="0" smtClean="0"/>
              <a:t>(az </a:t>
            </a:r>
            <a:r>
              <a:rPr lang="hu-HU" sz="2600" dirty="0"/>
              <a:t>átlagsebesség és a százalékos időveszteség </a:t>
            </a:r>
            <a:r>
              <a:rPr lang="hu-HU" sz="2600" dirty="0" smtClean="0"/>
              <a:t>számításához), amelyet befolyásol az emelkedő mértéke, hossza, az irány forgalmi lépcsője </a:t>
            </a:r>
            <a:r>
              <a:rPr lang="hu-HU" sz="2600" dirty="0"/>
              <a:t>(0-300; 300-600; &gt;</a:t>
            </a:r>
            <a:r>
              <a:rPr lang="hu-HU" sz="2600" dirty="0" smtClean="0"/>
              <a:t>600E/ó); </a:t>
            </a:r>
          </a:p>
          <a:p>
            <a:pPr lvl="1"/>
            <a:r>
              <a:rPr lang="hu-HU" sz="2200" dirty="0" smtClean="0"/>
              <a:t>Speciális </a:t>
            </a:r>
            <a:r>
              <a:rPr lang="hu-HU" sz="2200" dirty="0"/>
              <a:t>nehézgépjármű tényezőt, amely </a:t>
            </a:r>
            <a:r>
              <a:rPr lang="hu-HU" sz="2200" dirty="0" smtClean="0"/>
              <a:t>számba veszi a </a:t>
            </a:r>
            <a:r>
              <a:rPr lang="hu-HU" sz="2200" dirty="0"/>
              <a:t>„mászó” sebességgel haladó tehergépkocsik </a:t>
            </a:r>
            <a:r>
              <a:rPr lang="hu-HU" sz="2200" dirty="0" smtClean="0"/>
              <a:t>arányát a forgalomban;</a:t>
            </a:r>
          </a:p>
          <a:p>
            <a:r>
              <a:rPr lang="hu-HU" sz="2600" dirty="0" smtClean="0"/>
              <a:t>Az előzni tilos szakaszok arányát és a szembe forgalom nagyságát számba vevő tényező értékét az átlagsebesség és a százalékos időveszteség számításához.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364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A HCM módszer a fentieken túl alkalmas az előzési szakaszok hatásterületének számítására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Az előzési szakasz hatása a százalékos időveszteségre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Az előzési szakasz hatása az átlagsebességre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7" name="Tartalom helye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2492896"/>
            <a:ext cx="4173860" cy="2952328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20888"/>
            <a:ext cx="417544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A csomópontok kérdése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99992" y="764704"/>
            <a:ext cx="4536504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ea typeface="Times New Roman"/>
              </a:rPr>
              <a:t>A csomópontok hangsúlyosak, jellemzőik az A-E szolgáltatási szintekhez tartozó átlagos időveszteségek</a:t>
            </a:r>
          </a:p>
          <a:p>
            <a:pPr marL="222250" indent="-222250"/>
            <a:r>
              <a:rPr lang="hu-HU" sz="2400" dirty="0" err="1" smtClean="0">
                <a:ea typeface="Times New Roman"/>
              </a:rPr>
              <a:t>A-különszintű</a:t>
            </a:r>
            <a:endParaRPr lang="hu-HU" sz="2400" dirty="0">
              <a:ea typeface="Times New Roman"/>
            </a:endParaRPr>
          </a:p>
          <a:p>
            <a:pPr marL="222250" indent="-222250"/>
            <a:r>
              <a:rPr lang="hu-HU" sz="2400" dirty="0" smtClean="0">
                <a:ea typeface="Times New Roman"/>
              </a:rPr>
              <a:t>B- részben külön szintű </a:t>
            </a:r>
            <a:r>
              <a:rPr lang="hu-HU" sz="2400" dirty="0">
                <a:ea typeface="Times New Roman"/>
              </a:rPr>
              <a:t>(</a:t>
            </a:r>
            <a:r>
              <a:rPr lang="hu-HU" sz="2400" dirty="0" smtClean="0">
                <a:ea typeface="Times New Roman"/>
              </a:rPr>
              <a:t>külön szint </a:t>
            </a:r>
            <a:r>
              <a:rPr lang="hu-HU" sz="2400" dirty="0">
                <a:ea typeface="Times New Roman"/>
              </a:rPr>
              <a:t>+ jelzőlámpa, </a:t>
            </a:r>
            <a:r>
              <a:rPr lang="hu-HU" sz="2400" dirty="0" smtClean="0">
                <a:ea typeface="Times New Roman"/>
              </a:rPr>
              <a:t>külön szint </a:t>
            </a:r>
            <a:r>
              <a:rPr lang="hu-HU" sz="2400" dirty="0">
                <a:ea typeface="Times New Roman"/>
              </a:rPr>
              <a:t>+ </a:t>
            </a:r>
            <a:r>
              <a:rPr lang="hu-HU" sz="2400" dirty="0" smtClean="0">
                <a:ea typeface="Times New Roman"/>
              </a:rPr>
              <a:t>körforgalom)</a:t>
            </a:r>
            <a:endParaRPr lang="hu-HU" sz="2400" dirty="0">
              <a:ea typeface="Times New Roman"/>
            </a:endParaRPr>
          </a:p>
          <a:p>
            <a:pPr marL="222250" indent="-222250"/>
            <a:r>
              <a:rPr lang="hu-HU" sz="2400" dirty="0" smtClean="0">
                <a:ea typeface="Times New Roman"/>
              </a:rPr>
              <a:t>C- </a:t>
            </a:r>
            <a:r>
              <a:rPr lang="hu-HU" sz="2400" dirty="0" err="1" smtClean="0">
                <a:ea typeface="Times New Roman"/>
              </a:rPr>
              <a:t>köralakú</a:t>
            </a:r>
            <a:r>
              <a:rPr lang="hu-HU" sz="2400" dirty="0" smtClean="0">
                <a:ea typeface="Times New Roman"/>
              </a:rPr>
              <a:t> </a:t>
            </a:r>
            <a:r>
              <a:rPr lang="hu-HU" sz="2400" dirty="0">
                <a:ea typeface="Times New Roman"/>
              </a:rPr>
              <a:t>csomópont + jelzőlámpa</a:t>
            </a:r>
          </a:p>
          <a:p>
            <a:pPr marL="222250" indent="-222250"/>
            <a:r>
              <a:rPr lang="hu-HU" sz="2400" dirty="0" err="1" smtClean="0">
                <a:ea typeface="Times New Roman"/>
              </a:rPr>
              <a:t>D-negyedlóhere</a:t>
            </a:r>
            <a:r>
              <a:rPr lang="hu-HU" sz="2400" dirty="0" smtClean="0">
                <a:ea typeface="Times New Roman"/>
              </a:rPr>
              <a:t> </a:t>
            </a:r>
            <a:r>
              <a:rPr lang="hu-HU" sz="2400" dirty="0">
                <a:ea typeface="Times New Roman"/>
              </a:rPr>
              <a:t>jelzőlámpával</a:t>
            </a:r>
          </a:p>
          <a:p>
            <a:pPr marL="222250" indent="-222250"/>
            <a:r>
              <a:rPr lang="hu-HU" sz="2400" dirty="0" smtClean="0">
                <a:ea typeface="Times New Roman"/>
              </a:rPr>
              <a:t>E-szintbeli </a:t>
            </a:r>
            <a:r>
              <a:rPr lang="hu-HU" sz="2400" dirty="0">
                <a:ea typeface="Times New Roman"/>
              </a:rPr>
              <a:t>jelzőlámpás csomópont</a:t>
            </a:r>
          </a:p>
          <a:p>
            <a:pPr marL="222250" indent="-222250"/>
            <a:r>
              <a:rPr lang="hu-HU" sz="2400" dirty="0">
                <a:ea typeface="Times New Roman"/>
              </a:rPr>
              <a:t>F </a:t>
            </a:r>
            <a:r>
              <a:rPr lang="hu-HU" sz="2400" dirty="0" smtClean="0">
                <a:ea typeface="Times New Roman"/>
              </a:rPr>
              <a:t>- körforgalom</a:t>
            </a:r>
            <a:endParaRPr lang="hu-HU" sz="2400" dirty="0">
              <a:effectLst/>
              <a:ea typeface="Times New Roman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" y="980728"/>
            <a:ext cx="3884817" cy="57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jelenlegi hálózati helyzet lehetne jobb, tehát a kapacitások kérdése aktuális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Magyar 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aut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ó</a:t>
            </a:r>
            <a:r>
              <a:rPr lang="en-US" dirty="0" err="1" smtClean="0">
                <a:solidFill>
                  <a:prstClr val="black"/>
                </a:solidFill>
                <a:cs typeface="Times New Roman" pitchFamily="18" charset="0"/>
              </a:rPr>
              <a:t>pálya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 hálózat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s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ű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ű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ség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e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~11,5 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km/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1000km</a:t>
            </a:r>
            <a:r>
              <a:rPr lang="hu-HU" baseline="30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;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 a gyorsforgalmi hálózat 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sűrűsége: ~13,5 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km/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1000km</a:t>
            </a:r>
            <a:r>
              <a:rPr lang="hu-HU" baseline="30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;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 az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EU-15: 17 km/1000km</a:t>
            </a:r>
            <a:r>
              <a:rPr lang="hu-HU" baseline="30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;</a:t>
            </a:r>
            <a:endParaRPr lang="hu-HU" dirty="0">
              <a:solidFill>
                <a:prstClr val="black"/>
              </a:solidFill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A 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nem 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gyorsforgalmú 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közutak 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sűrűsége: ~330km/1000km</a:t>
            </a:r>
            <a:r>
              <a:rPr lang="hu-HU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, ami az EU15 átlag 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~ 90%-a;</a:t>
            </a:r>
            <a:endParaRPr lang="hu-HU" dirty="0">
              <a:solidFill>
                <a:prstClr val="black"/>
              </a:solidFill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Magyar 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fajlagos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Times New Roman" pitchFamily="18" charset="0"/>
              </a:rPr>
              <a:t>sz</a:t>
            </a:r>
            <a:r>
              <a:rPr lang="hu-HU" dirty="0" err="1" smtClean="0">
                <a:solidFill>
                  <a:prstClr val="black"/>
                </a:solidFill>
                <a:cs typeface="Times New Roman" pitchFamily="18" charset="0"/>
              </a:rPr>
              <a:t>emélygépkocsi</a:t>
            </a:r>
            <a:r>
              <a:rPr lang="en-US" dirty="0" err="1" smtClean="0">
                <a:solidFill>
                  <a:prstClr val="black"/>
                </a:solidFill>
                <a:cs typeface="Times New Roman" pitchFamily="18" charset="0"/>
              </a:rPr>
              <a:t>szám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~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330-350 &lt;&lt;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EU-15 ~500</a:t>
            </a:r>
            <a:r>
              <a:rPr lang="hu-HU" dirty="0">
                <a:solidFill>
                  <a:prstClr val="black"/>
                </a:solidFill>
                <a:cs typeface="Times New Roman" pitchFamily="18" charset="0"/>
              </a:rPr>
              <a:t>-550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 [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szgk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/1000 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lakos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]</a:t>
            </a:r>
            <a:r>
              <a:rPr lang="hu-HU" dirty="0" smtClean="0">
                <a:solidFill>
                  <a:prstClr val="black"/>
                </a:solidFill>
                <a:cs typeface="Times New Roman" pitchFamily="18" charset="0"/>
              </a:rPr>
              <a:t> – azaz további jelentős forgalomnövekedés várható.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endParaRPr lang="en-US" b="1" dirty="0">
              <a:solidFill>
                <a:srgbClr val="0000CC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995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Összefoglalva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utakat a konzervatív módon a forgalomra tervezzük</a:t>
            </a:r>
          </a:p>
          <a:p>
            <a:r>
              <a:rPr lang="hu-HU" dirty="0" smtClean="0"/>
              <a:t>Használjuk ki a nagyobb kapacitást (2400, 2200, 3200/1700)</a:t>
            </a:r>
          </a:p>
          <a:p>
            <a:r>
              <a:rPr lang="hu-HU" dirty="0"/>
              <a:t>Kerüljön be a szakmai gyakorlatba a százalékos és az átlagos időveszteség fogalma</a:t>
            </a:r>
          </a:p>
          <a:p>
            <a:r>
              <a:rPr lang="hu-HU" dirty="0" smtClean="0"/>
              <a:t>Legyen A-E szolgáltatási szint a forgalomfejlődési tendenciák figyelemmel kísérése, a beavatkozások tervezhetősége miatt</a:t>
            </a:r>
          </a:p>
          <a:p>
            <a:r>
              <a:rPr lang="hu-HU" dirty="0" smtClean="0"/>
              <a:t>Nagyvárosi főutakon, autópályák bevezető szakaszain a MOF = 4*csúcsnegyedóra</a:t>
            </a:r>
          </a:p>
          <a:p>
            <a:r>
              <a:rPr lang="hu-HU" dirty="0" smtClean="0"/>
              <a:t>A csomópontok érdemi kapacitásfejlesztése kerüljön jobban a fejlesztések </a:t>
            </a:r>
            <a:r>
              <a:rPr lang="hu-HU" dirty="0" smtClean="0"/>
              <a:t>fókuszába</a:t>
            </a:r>
          </a:p>
          <a:p>
            <a:r>
              <a:rPr lang="hu-HU" dirty="0" smtClean="0"/>
              <a:t>A keresztmetszeti számlálásoknál próbáljuk gyűjteni </a:t>
            </a:r>
            <a:r>
              <a:rPr lang="hu-HU" smtClean="0"/>
              <a:t>a fontosabb HCM</a:t>
            </a:r>
            <a:r>
              <a:rPr lang="hu-HU" smtClean="0"/>
              <a:t> </a:t>
            </a:r>
            <a:r>
              <a:rPr lang="hu-HU" dirty="0" smtClean="0"/>
              <a:t>paramétereket 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1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4965700"/>
            <a:ext cx="8097838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b="1" dirty="0" smtClean="0">
                <a:solidFill>
                  <a:srgbClr val="00B050"/>
                </a:solidFill>
              </a:rPr>
              <a:t>és ezzel vége is az előadásnak !</a:t>
            </a:r>
            <a:endParaRPr lang="hu-HU" dirty="0" smtClean="0">
              <a:solidFill>
                <a:srgbClr val="00B050"/>
              </a:solidFill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47725" y="1798638"/>
            <a:ext cx="7377113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Nagyra értékeltem megtisztelő figyelmüket </a:t>
            </a:r>
            <a:r>
              <a:rPr lang="hu-H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,</a:t>
            </a:r>
            <a:endParaRPr lang="hu-H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386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200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hálózat megoszlása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¼ rész főhálózat</a:t>
            </a:r>
            <a:r>
              <a:rPr lang="hu-HU" dirty="0" smtClean="0"/>
              <a:t> 26%, ( ebből 17,5% átkelési szakasz);</a:t>
            </a:r>
          </a:p>
          <a:p>
            <a:r>
              <a:rPr lang="hu-HU" dirty="0" smtClean="0"/>
              <a:t>A főhálózaton belül autópálya, autóút 4%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¾ rész mellékúthálózat </a:t>
            </a:r>
            <a:r>
              <a:rPr lang="hu-HU" dirty="0" smtClean="0"/>
              <a:t>74% (ebből átkelés 30%); </a:t>
            </a:r>
          </a:p>
          <a:p>
            <a:r>
              <a:rPr lang="hu-HU" dirty="0" smtClean="0"/>
              <a:t>A mellékúthálózatból összekötő út 57%;</a:t>
            </a:r>
          </a:p>
          <a:p>
            <a:r>
              <a:rPr lang="hu-HU" dirty="0" smtClean="0"/>
              <a:t>Állami közutak összes hossza: ~31000km;</a:t>
            </a:r>
          </a:p>
          <a:p>
            <a:r>
              <a:rPr lang="hu-HU" dirty="0" smtClean="0"/>
              <a:t>Települési úthálózat hossza: ~150 000km.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183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0"/>
            <a:ext cx="9396536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A közúthálózat forgalma főként a főutakat terheli (kiemelkedik Budapest, 4-es, 8-as út)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0951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6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Tervezési forgalomnagyságok folyópályán </a:t>
            </a:r>
            <a:endParaRPr lang="hu-HU" dirty="0">
              <a:solidFill>
                <a:srgbClr val="FF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73471"/>
              </p:ext>
            </p:extLst>
          </p:nvPr>
        </p:nvGraphicFramePr>
        <p:xfrm>
          <a:off x="251520" y="776332"/>
          <a:ext cx="8208912" cy="596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ocument" r:id="rId3" imgW="6038616" imgH="4388739" progId="Word.Document.8">
                  <p:embed/>
                </p:oleObj>
              </mc:Choice>
              <mc:Fallback>
                <p:oleObj name="Document" r:id="rId3" imgW="6038616" imgH="438873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76332"/>
                        <a:ext cx="8208912" cy="5963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2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tervezési forgalomnagyságok „problémája”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két nevesített forgalomnagyság (megfelelő, eltűrhető) kevés a kimerülési tendenciák jelzéséhez;</a:t>
            </a:r>
          </a:p>
          <a:p>
            <a:r>
              <a:rPr lang="hu-HU" dirty="0"/>
              <a:t>Elérésükkor semmi nem történik, puha </a:t>
            </a:r>
            <a:r>
              <a:rPr lang="hu-HU" dirty="0" smtClean="0"/>
              <a:t>határok </a:t>
            </a:r>
            <a:r>
              <a:rPr lang="hu-HU" dirty="0"/>
              <a:t>a közútkezelő </a:t>
            </a:r>
            <a:r>
              <a:rPr lang="hu-HU" dirty="0" smtClean="0"/>
              <a:t>számára, mert értékeik jelentősen kisebbek mint a tényleges  kapacitások;</a:t>
            </a:r>
          </a:p>
          <a:p>
            <a:r>
              <a:rPr lang="hu-HU" dirty="0" smtClean="0"/>
              <a:t>Nincsenek összhangban a nemzetközi gyakorlattal (A-E, F).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250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Az M0 mutatja a tényleges maximumot: az előző sávokon mért forgalom 2400E/ó/s 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3" y="1556792"/>
            <a:ext cx="3346994" cy="411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27" y="1628800"/>
            <a:ext cx="3432345" cy="41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3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M0 haladó sávokon is ~2200E/ó/s forgalom bonyolódik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79" y="1412776"/>
            <a:ext cx="3438442" cy="41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7" y="1412777"/>
            <a:ext cx="3255546" cy="418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4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Az 1.sz. főút forgalma is meghaladja az eltűrhetőt: 1800E/ó/s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2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1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3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727</Words>
  <Application>Microsoft Office PowerPoint</Application>
  <PresentationFormat>Diavetítés a képernyőre (4:3 oldalarány)</PresentationFormat>
  <Paragraphs>90</Paragraphs>
  <Slides>21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Office-téma</vt:lpstr>
      <vt:lpstr>Document</vt:lpstr>
      <vt:lpstr>38. Útügyi Napok, Hajdúszoboszló </vt:lpstr>
      <vt:lpstr>A jelenlegi hálózati helyzet lehetne jobb, tehát a kapacitások kérdése aktuális</vt:lpstr>
      <vt:lpstr>A hálózat megoszlása</vt:lpstr>
      <vt:lpstr>A közúthálózat forgalma főként a főutakat terheli (kiemelkedik Budapest, 4-es, 8-as út)</vt:lpstr>
      <vt:lpstr>Tervezési forgalomnagyságok folyópályán </vt:lpstr>
      <vt:lpstr>A tervezési forgalomnagyságok „problémája”</vt:lpstr>
      <vt:lpstr>Az M0 mutatja a tényleges maximumot: az előző sávokon mért forgalom 2400E/ó/s </vt:lpstr>
      <vt:lpstr>M0 haladó sávokon is ~2200E/ó/s forgalom bonyolódik</vt:lpstr>
      <vt:lpstr>Az 1.sz. főút forgalma is meghaladja az eltűrhetőt: 1800E/ó/s</vt:lpstr>
      <vt:lpstr>A HCM összefüggése autópályáknál</vt:lpstr>
      <vt:lpstr>Átvételre javasolt HCM autópálya jellemzők</vt:lpstr>
      <vt:lpstr>A HCM módszerekkel forgalmilag precízen méretezhető válnak a forgalomtechnikai elemek</vt:lpstr>
      <vt:lpstr>Többsávos (regionális) főutak forgalomnagyság – sebesség összefüggése</vt:lpstr>
      <vt:lpstr>Többsávos főutak átvehető HCM-jellemzői</vt:lpstr>
      <vt:lpstr>Kétsávos fő (két) és összekötő utak (egy) HCM szolgáltatási szint jellemzője</vt:lpstr>
      <vt:lpstr>Kétsávos fő – (és összekötő) utak átvehető általános HCM jellemzői</vt:lpstr>
      <vt:lpstr>Kétsávos fő – (és összekötő) utak HCM jellemzői (átlagsebesség, százalékos időveszteség)</vt:lpstr>
      <vt:lpstr>A HCM módszer a fentieken túl alkalmas az előzési szakaszok hatásterületének számítására</vt:lpstr>
      <vt:lpstr>A csomópontok kérdése</vt:lpstr>
      <vt:lpstr>Összefoglalva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Útszakaszok kapacitása, szolgáltatási szintek</dc:title>
  <dc:creator>fi</dc:creator>
  <cp:lastModifiedBy>fi</cp:lastModifiedBy>
  <cp:revision>64</cp:revision>
  <dcterms:created xsi:type="dcterms:W3CDTF">2013-07-30T05:02:46Z</dcterms:created>
  <dcterms:modified xsi:type="dcterms:W3CDTF">2013-09-04T07:55:40Z</dcterms:modified>
</cp:coreProperties>
</file>