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9"/>
  </p:notesMasterIdLst>
  <p:sldIdLst>
    <p:sldId id="342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</p:sldIdLst>
  <p:sldSz cx="9144000" cy="6858000" type="screen4x3"/>
  <p:notesSz cx="6858000" cy="9144000"/>
  <p:custDataLst>
    <p:tags r:id="rId20"/>
  </p:custDataLst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F3E0A"/>
    <a:srgbClr val="3F520E"/>
    <a:srgbClr val="CCFFCC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50" d="100"/>
          <a:sy n="50" d="100"/>
        </p:scale>
        <p:origin x="-117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E9900C-5C88-41E8-AE4D-BD80BA9B572D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3B6643-D20D-4F94-B139-8B6C4547BD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Csoportba foglalás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Szabadkézi sokszög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Szabadkézi sokszög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grpSp>
          <p:nvGrpSpPr>
            <p:cNvPr id="8" name="Szabadkézi sokszög 10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Szabadkézi sokszög 10"/>
              <p:cNvPicPr>
                <a:picLocks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0" y="5000625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entury Gothic" pitchFamily="34" charset="0"/>
                </a:endParaRPr>
              </a:p>
            </p:txBody>
          </p:sp>
        </p:grpSp>
        <p:cxnSp>
          <p:nvCxnSpPr>
            <p:cNvPr id="10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13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42E2323-B13A-47A8-B17A-D0940E3E0658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14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5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3F1C5D5-1473-446B-8442-C50012EB75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7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zabadkézi sokszög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7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DFE348-0B1C-47AD-B183-54EA419B0B28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A15D3C-D8CB-4BBC-8368-F38FE5F400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zabadkézi sokszög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7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DE3DAD-2551-42D0-9C2C-A5C4DA453914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C6BF46-481D-42C8-967C-0CA098DBC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Cím és szöveg a tartalom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8229600" cy="21859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3819525"/>
            <a:ext cx="82296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C72C-2206-428E-A5F3-8359AE6BFBF9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2DE89-3A4B-4201-AD0F-F2DA1F988C8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FF099-39BE-436A-AD00-6EEE06F20141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8E2D7-94FB-4A28-A64A-1FA28519C6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zabadkézi sokszög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7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ávnyíl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ávnyíl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3EB1CC-97A3-4D2C-A9FF-0452FF16BFFD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1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C0F9B-34F5-4AE6-AA91-020E3BD6E6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abadkézi sokszög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zabadkézi sokszög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9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B91C13-B225-48B6-AC27-4E6B4913A79E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11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2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3C00A-80E2-494D-87F3-637EDC74C7E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8" grpId="0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220E79-488F-44A7-A496-9DD7D41BDFBD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5E7AE-AFD2-4694-A85A-8B983B8023D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abadkézi sokszög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zabadkézi sokszög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7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EA835B-AAA1-415C-9462-F4F560FCD1E4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9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59C398-F241-4D46-93D5-09F323449C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abadkézi sokszög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Szabadkézi sokszög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0509DC-8B4C-49E0-9888-B4C5FD0D3A6C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7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7A9974-99D8-4AC5-B60D-E20DC16492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C553D5-7E01-45C6-B973-2A8B5123DC54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2A0A02-665D-41AD-9BC4-73AA104965B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abadkézi sokszög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zabadkézi sokszög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ávnyíl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ávnyíl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F37B53-FBA2-4D59-B6A8-168EE2922EAE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12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3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8DAE1F-0709-4A0F-8F02-3C76258303A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3" grpId="0" autoUpdateAnimBg="0"/>
      <p:bldP spid="2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A5292E-87A0-4921-9E11-E42FD12679A8}" type="datetimeFigureOut">
              <a:rPr lang="hu-HU"/>
              <a:pPr>
                <a:defRPr/>
              </a:pPr>
              <a:t>2013.09.05.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3871229-A92C-4933-B55B-484C2F7BF0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6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27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entury Gothic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youtube.com/watch?feature=player_embedded&amp;v=JEu6PWDM08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vosk&#246;zpont.hu/" TargetMode="External"/><Relationship Id="rId2" Type="http://schemas.openxmlformats.org/officeDocument/2006/relationships/hyperlink" Target="http://www.napidoktor.hu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ím 1"/>
          <p:cNvSpPr>
            <a:spLocks noGrp="1"/>
          </p:cNvSpPr>
          <p:nvPr>
            <p:ph type="ctrTitle" idx="4294967295"/>
          </p:nvPr>
        </p:nvSpPr>
        <p:spPr bwMode="auto">
          <a:xfrm>
            <a:off x="539750" y="1773238"/>
            <a:ext cx="7632700" cy="2881312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hu-HU" sz="4600" smtClean="0">
                <a:effectLst/>
              </a:rPr>
              <a:t>ELALVÁSOS BALESETEK</a:t>
            </a:r>
            <a:r>
              <a:rPr lang="hu-HU" sz="4600" b="0" smtClean="0">
                <a:effectLst/>
              </a:rPr>
              <a:t/>
            </a:r>
            <a:br>
              <a:rPr lang="hu-HU" sz="4600" b="0" smtClean="0">
                <a:effectLst/>
              </a:rPr>
            </a:br>
            <a:r>
              <a:rPr lang="hu-HU" sz="4200" b="0" smtClean="0">
                <a:effectLst/>
              </a:rPr>
              <a:t> </a:t>
            </a:r>
            <a:br>
              <a:rPr lang="hu-HU" sz="4200" b="0" smtClean="0">
                <a:effectLst/>
              </a:rPr>
            </a:br>
            <a:r>
              <a:rPr lang="hu-HU" b="0" smtClean="0">
                <a:effectLst/>
              </a:rPr>
              <a:t> </a:t>
            </a:r>
            <a: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MÓDSZEREK ÉS HATÉKONY ESZKÖZÖK A MEGELŐZÉSRE</a:t>
            </a:r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5219700" y="5949950"/>
            <a:ext cx="3141663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u-HU" sz="1600" b="1">
                <a:solidFill>
                  <a:srgbClr val="2F3E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TÓTH TIBOR</a:t>
            </a:r>
          </a:p>
          <a:p>
            <a:pPr>
              <a:defRPr/>
            </a:pPr>
            <a:r>
              <a:rPr lang="hu-HU" sz="1600" b="1">
                <a:solidFill>
                  <a:srgbClr val="2F3E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SZTRÁDALINE KFT.</a:t>
            </a:r>
          </a:p>
        </p:txBody>
      </p:sp>
      <p:sp>
        <p:nvSpPr>
          <p:cNvPr id="15363" name="Cím 1"/>
          <p:cNvSpPr txBox="1">
            <a:spLocks/>
          </p:cNvSpPr>
          <p:nvPr/>
        </p:nvSpPr>
        <p:spPr bwMode="auto">
          <a:xfrm>
            <a:off x="1785938" y="333375"/>
            <a:ext cx="6172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hu-HU" b="1">
                <a:solidFill>
                  <a:schemeClr val="tx2"/>
                </a:solidFill>
                <a:latin typeface="Century Schoolbook" pitchFamily="18" charset="0"/>
              </a:rPr>
              <a:t>KTE. ÚTÜGYI NAPOK</a:t>
            </a:r>
          </a:p>
          <a:p>
            <a:r>
              <a:rPr lang="hu-HU" b="1">
                <a:solidFill>
                  <a:schemeClr val="tx2"/>
                </a:solidFill>
                <a:latin typeface="Century Schoolbook" pitchFamily="18" charset="0"/>
              </a:rPr>
              <a:t>HAJDÚSZOBOSZLÓ  2013. SZEPTEMBER 4-5.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sz="quarter" idx="4294967295"/>
          </p:nvPr>
        </p:nvSpPr>
        <p:spPr bwMode="auto">
          <a:xfrm>
            <a:off x="250825" y="274638"/>
            <a:ext cx="8497888" cy="11430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hu-HU" sz="3600" smtClean="0">
                <a:effectLst/>
              </a:rPr>
              <a:t>Az elalvásos balesetek fogalmi, közlekedési okai</a:t>
            </a:r>
          </a:p>
        </p:txBody>
      </p:sp>
      <p:pic>
        <p:nvPicPr>
          <p:cNvPr id="28674" name="Picture 8" descr="KM-04 A magyar kanyon 200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484313"/>
            <a:ext cx="3148012" cy="2360612"/>
          </a:xfrm>
        </p:spPr>
      </p:pic>
      <p:pic>
        <p:nvPicPr>
          <p:cNvPr id="28675" name="Picture 9" descr="zöld alagú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2276475"/>
            <a:ext cx="3168650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14" descr="KM-23 Habos tavasz 2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1484313"/>
            <a:ext cx="295275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9" descr="Alagútvilágítás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3644900"/>
            <a:ext cx="3455987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0" descr="Dugó 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0113" y="4437063"/>
            <a:ext cx="3311525" cy="181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11" descr="Alagútvilágítás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9700" y="2133600"/>
            <a:ext cx="286385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13" descr="Információ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5963" y="3644900"/>
            <a:ext cx="2808287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14" descr="Fekvőrendőrök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19700" y="4149725"/>
            <a:ext cx="273685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sz="quarter" idx="4294967295"/>
          </p:nvPr>
        </p:nvSpPr>
        <p:spPr bwMode="auto"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hu-HU" sz="3600" smtClean="0">
                <a:effectLst/>
              </a:rPr>
              <a:t>Az elalvásos balesetek infrastrukturális okai</a:t>
            </a:r>
          </a:p>
        </p:txBody>
      </p:sp>
      <p:pic>
        <p:nvPicPr>
          <p:cNvPr id="30724" name="Picture 8" descr="Parkolók 0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36600" y="1481138"/>
            <a:ext cx="3470275" cy="2192337"/>
          </a:xfrm>
        </p:spPr>
      </p:pic>
      <p:pic>
        <p:nvPicPr>
          <p:cNvPr id="30725" name="Picture 9" descr="Parkolók ingatlanfejlesztés Kamionok 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935538" y="1481138"/>
            <a:ext cx="3548062" cy="2241550"/>
          </a:xfrm>
        </p:spPr>
      </p:pic>
      <p:pic>
        <p:nvPicPr>
          <p:cNvPr id="30728" name="Picture 8" descr="Térfigyelő kamerá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4221163"/>
            <a:ext cx="32448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információs tábla KRES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4149725"/>
            <a:ext cx="2233612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sz="quarter" idx="4294967295"/>
          </p:nvPr>
        </p:nvSpPr>
        <p:spPr bwMode="auto"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hu-HU" sz="3600" smtClean="0">
                <a:effectLst/>
              </a:rPr>
              <a:t>Tévhitek és egyéni módszerek az elalvásos balesetek  megelőzésére</a:t>
            </a:r>
          </a:p>
        </p:txBody>
      </p:sp>
      <p:pic>
        <p:nvPicPr>
          <p:cNvPr id="28687" name="Picture 15" descr="Tea 0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557338"/>
            <a:ext cx="1727200" cy="1293812"/>
          </a:xfrm>
        </p:spPr>
      </p:pic>
      <p:pic>
        <p:nvPicPr>
          <p:cNvPr id="28688" name="Picture 16" descr="Kávéscsésze 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2349500"/>
            <a:ext cx="19431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2" name="Picture 20" descr="Coca Cola 0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4427538" y="1557338"/>
            <a:ext cx="1368425" cy="1368425"/>
          </a:xfrm>
        </p:spPr>
      </p:pic>
      <p:pic>
        <p:nvPicPr>
          <p:cNvPr id="28693" name="Picture 21" descr="Energiaitalok 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2276475"/>
            <a:ext cx="2144713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4" name="Picture 22" descr="Menetszél 0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6"/>
          <a:srcRect/>
          <a:stretch>
            <a:fillRect/>
          </a:stretch>
        </p:blipFill>
        <p:spPr>
          <a:xfrm>
            <a:off x="708025" y="4116388"/>
            <a:ext cx="3548063" cy="1317625"/>
          </a:xfrm>
        </p:spPr>
      </p:pic>
      <p:pic>
        <p:nvPicPr>
          <p:cNvPr id="28695" name="Picture 23" descr="Fitnesz park Velence 0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7"/>
          <a:srcRect/>
          <a:stretch>
            <a:fillRect/>
          </a:stretch>
        </p:blipFill>
        <p:spPr>
          <a:xfrm>
            <a:off x="6816725" y="3781425"/>
            <a:ext cx="1744663" cy="1100138"/>
          </a:xfrm>
        </p:spPr>
      </p:pic>
      <p:pic>
        <p:nvPicPr>
          <p:cNvPr id="28697" name="Picture 25" descr="Fittneszz park 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4581525"/>
            <a:ext cx="1690688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404813"/>
            <a:ext cx="8353425" cy="1152525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hu-HU" sz="3600" dirty="0" smtClean="0">
                <a:effectLst/>
              </a:rPr>
              <a:t>A balesetek csökkentésének személyi és társadalmi lehetőségei</a:t>
            </a:r>
          </a:p>
        </p:txBody>
      </p:sp>
      <p:sp>
        <p:nvSpPr>
          <p:cNvPr id="27650" name="Rectangle 17"/>
          <p:cNvSpPr>
            <a:spLocks noGrp="1"/>
          </p:cNvSpPr>
          <p:nvPr>
            <p:ph type="body" sz="half" idx="4294967295"/>
          </p:nvPr>
        </p:nvSpPr>
        <p:spPr>
          <a:xfrm>
            <a:off x="468313" y="1989138"/>
            <a:ext cx="3754437" cy="3455987"/>
          </a:xfrm>
        </p:spPr>
        <p:txBody>
          <a:bodyPr/>
          <a:lstStyle/>
          <a:p>
            <a:pPr marL="11113" indent="-11113" eaLnBrk="1" hangingPunct="1">
              <a:buFont typeface="Wingdings 3" pitchFamily="18" charset="2"/>
              <a:buNone/>
            </a:pPr>
            <a:r>
              <a:rPr lang="hu-HU" sz="3200" smtClean="0">
                <a:solidFill>
                  <a:schemeClr val="tx2"/>
                </a:solidFill>
              </a:rPr>
              <a:t>	</a:t>
            </a:r>
            <a:r>
              <a:rPr lang="hu-HU" sz="3600" smtClean="0">
                <a:solidFill>
                  <a:schemeClr val="tx2"/>
                </a:solidFill>
              </a:rPr>
              <a:t>Szemlélet  és életmód váltás</a:t>
            </a:r>
          </a:p>
          <a:p>
            <a:pPr marL="11113" indent="-11113" eaLnBrk="1" hangingPunct="1">
              <a:buFont typeface="Wingdings 3" pitchFamily="18" charset="2"/>
              <a:buNone/>
            </a:pPr>
            <a:r>
              <a:rPr lang="hu-HU" sz="3600" smtClean="0">
                <a:solidFill>
                  <a:schemeClr val="tx2"/>
                </a:solidFill>
              </a:rPr>
              <a:t>	Rendszeres szűrések</a:t>
            </a:r>
          </a:p>
          <a:p>
            <a:pPr marL="11113" indent="-11113" eaLnBrk="1" hangingPunct="1">
              <a:buFont typeface="Wingdings 3" pitchFamily="18" charset="2"/>
              <a:buNone/>
            </a:pPr>
            <a:r>
              <a:rPr lang="hu-HU" sz="3600" smtClean="0">
                <a:solidFill>
                  <a:schemeClr val="tx2"/>
                </a:solidFill>
              </a:rPr>
              <a:t>	Minőségi alvás</a:t>
            </a:r>
          </a:p>
          <a:p>
            <a:pPr marL="11113" indent="-11113">
              <a:buFont typeface="Wingdings 3" pitchFamily="18" charset="2"/>
              <a:buNone/>
            </a:pPr>
            <a:endParaRPr lang="hu-HU" sz="2300" smtClean="0"/>
          </a:p>
        </p:txBody>
      </p:sp>
      <p:sp>
        <p:nvSpPr>
          <p:cNvPr id="27651" name="Rectangle 18"/>
          <p:cNvSpPr>
            <a:spLocks noGrp="1"/>
          </p:cNvSpPr>
          <p:nvPr>
            <p:ph sz="quarter" idx="4294967295"/>
          </p:nvPr>
        </p:nvSpPr>
        <p:spPr>
          <a:xfrm>
            <a:off x="4787900" y="4941888"/>
            <a:ext cx="3600450" cy="1079500"/>
          </a:xfrm>
        </p:spPr>
        <p:txBody>
          <a:bodyPr/>
          <a:lstStyle/>
          <a:p>
            <a:pPr marL="273050" indent="-273050" algn="ctr">
              <a:buFont typeface="Wingdings 3" pitchFamily="18" charset="2"/>
              <a:buNone/>
            </a:pPr>
            <a:r>
              <a:rPr lang="hu-HU" sz="2800" smtClean="0">
                <a:solidFill>
                  <a:schemeClr val="tx2"/>
                </a:solidFill>
              </a:rPr>
              <a:t>www.sleepfriendlyprogram.com</a:t>
            </a:r>
          </a:p>
        </p:txBody>
      </p:sp>
      <p:pic>
        <p:nvPicPr>
          <p:cNvPr id="27652" name="Picture 6" descr="Alvásbarát szálláshelyek kép 02 kivágo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989138"/>
            <a:ext cx="3671887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333375"/>
            <a:ext cx="8497888" cy="719138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u-HU" sz="3600" smtClean="0">
                <a:effectLst/>
              </a:rPr>
              <a:t>Mennyire okos az „okostelefon”?</a:t>
            </a:r>
          </a:p>
        </p:txBody>
      </p:sp>
      <p:sp>
        <p:nvSpPr>
          <p:cNvPr id="28674" name="Tartalom helye 2"/>
          <p:cNvSpPr>
            <a:spLocks noGrp="1"/>
          </p:cNvSpPr>
          <p:nvPr>
            <p:ph sz="half" idx="4294967295"/>
          </p:nvPr>
        </p:nvSpPr>
        <p:spPr>
          <a:xfrm>
            <a:off x="457200" y="1481138"/>
            <a:ext cx="4456113" cy="4525962"/>
          </a:xfrm>
        </p:spPr>
        <p:txBody>
          <a:bodyPr/>
          <a:lstStyle/>
          <a:p>
            <a:pPr marL="273050" indent="-273050" eaLnBrk="1" hangingPunct="1">
              <a:buFont typeface="Wingdings 3" pitchFamily="18" charset="2"/>
              <a:buNone/>
            </a:pPr>
            <a:r>
              <a:rPr lang="hu-HU" sz="3200" smtClean="0">
                <a:solidFill>
                  <a:schemeClr val="tx2"/>
                </a:solidFill>
              </a:rPr>
              <a:t>Ébresztő programok</a:t>
            </a:r>
          </a:p>
          <a:p>
            <a:pPr marL="273050" indent="-273050" eaLnBrk="1" hangingPunct="1">
              <a:buFont typeface="Wingdings 3" pitchFamily="18" charset="2"/>
              <a:buNone/>
            </a:pPr>
            <a:r>
              <a:rPr lang="hu-HU" sz="3200" smtClean="0">
                <a:solidFill>
                  <a:schemeClr val="tx2"/>
                </a:solidFill>
              </a:rPr>
              <a:t>Alvásfigyelő </a:t>
            </a:r>
            <a:r>
              <a:rPr lang="hu-HU" sz="3200" smtClean="0">
                <a:solidFill>
                  <a:schemeClr val="tx2"/>
                </a:solidFill>
                <a:hlinkClick r:id="rId2"/>
              </a:rPr>
              <a:t>programok</a:t>
            </a:r>
            <a:endParaRPr lang="hu-HU" sz="3200" smtClean="0">
              <a:solidFill>
                <a:schemeClr val="tx2"/>
              </a:solidFill>
            </a:endParaRPr>
          </a:p>
          <a:p>
            <a:pPr marL="273050" indent="-273050" eaLnBrk="1" hangingPunct="1">
              <a:buFont typeface="Wingdings 3" pitchFamily="18" charset="2"/>
              <a:buNone/>
            </a:pPr>
            <a:endParaRPr lang="hu-HU" sz="3200" smtClean="0">
              <a:solidFill>
                <a:schemeClr val="tx2"/>
              </a:solidFill>
            </a:endParaRPr>
          </a:p>
          <a:p>
            <a:pPr marL="273050" indent="-273050" eaLnBrk="1" hangingPunct="1">
              <a:buFont typeface="Wingdings 3" pitchFamily="18" charset="2"/>
              <a:buNone/>
            </a:pPr>
            <a:r>
              <a:rPr lang="hu-HU" sz="3200" smtClean="0">
                <a:solidFill>
                  <a:schemeClr val="tx2"/>
                </a:solidFill>
              </a:rPr>
              <a:t>„Sleep Manager„</a:t>
            </a:r>
            <a:endParaRPr lang="hu-HU" sz="2800" smtClean="0"/>
          </a:p>
          <a:p>
            <a:pPr marL="273050" indent="-273050" eaLnBrk="1" hangingPunct="1">
              <a:buFont typeface="Wingdings 3" pitchFamily="18" charset="2"/>
              <a:buNone/>
            </a:pPr>
            <a:r>
              <a:rPr lang="hu-HU" sz="2100" smtClean="0">
                <a:hlinkClick r:id="rId2"/>
              </a:rPr>
              <a:t>http://www.youtube.com/watch?feature=player_embedded&amp;v=JEu6PWDM08g</a:t>
            </a:r>
            <a:endParaRPr lang="hu-HU" sz="2100" smtClean="0"/>
          </a:p>
          <a:p>
            <a:pPr marL="273050" indent="-273050" eaLnBrk="1" hangingPunct="1">
              <a:buFont typeface="Wingdings 3" pitchFamily="18" charset="2"/>
              <a:buNone/>
            </a:pPr>
            <a:endParaRPr lang="hu-HU" sz="2300" smtClean="0"/>
          </a:p>
        </p:txBody>
      </p:sp>
      <p:pic>
        <p:nvPicPr>
          <p:cNvPr id="28675" name="Picture 15" descr="iphone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716463" y="1484313"/>
            <a:ext cx="3095625" cy="1635125"/>
          </a:xfrm>
        </p:spPr>
      </p:pic>
      <p:pic>
        <p:nvPicPr>
          <p:cNvPr id="28676" name="Picture 16" descr="Iphone grafikon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5003800" y="3284538"/>
            <a:ext cx="2351088" cy="3262312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 sz="quarter" idx="4294967295"/>
          </p:nvPr>
        </p:nvSpPr>
        <p:spPr bwMode="auto">
          <a:xfrm>
            <a:off x="250825" y="333375"/>
            <a:ext cx="8497888" cy="719138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u-HU" sz="3600" smtClean="0">
                <a:effectLst/>
              </a:rPr>
              <a:t>Elalvásos balesetek</a:t>
            </a:r>
          </a:p>
        </p:txBody>
      </p:sp>
      <p:sp>
        <p:nvSpPr>
          <p:cNvPr id="29698" name="Tartalom helye 2"/>
          <p:cNvSpPr>
            <a:spLocks noGrp="1"/>
          </p:cNvSpPr>
          <p:nvPr>
            <p:ph sz="quarter" idx="4294967295"/>
          </p:nvPr>
        </p:nvSpPr>
        <p:spPr>
          <a:xfrm>
            <a:off x="457200" y="1481138"/>
            <a:ext cx="4030663" cy="2192337"/>
          </a:xfrm>
        </p:spPr>
        <p:txBody>
          <a:bodyPr/>
          <a:lstStyle/>
          <a:p>
            <a:pPr marL="273050" indent="-273050" eaLnBrk="1" hangingPunct="1"/>
            <a:endParaRPr lang="hu-HU" sz="3000" smtClean="0"/>
          </a:p>
          <a:p>
            <a:pPr marL="273050" indent="-273050" eaLnBrk="1" hangingPunct="1"/>
            <a:endParaRPr lang="hu-HU" sz="3600" smtClean="0"/>
          </a:p>
          <a:p>
            <a:pPr marL="273050" indent="-273050" eaLnBrk="1" hangingPunct="1"/>
            <a:endParaRPr lang="hu-HU" sz="3000" smtClean="0"/>
          </a:p>
        </p:txBody>
      </p:sp>
      <p:pic>
        <p:nvPicPr>
          <p:cNvPr id="33796" name="Picture 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3860800"/>
            <a:ext cx="3965575" cy="2347913"/>
          </a:xfrm>
        </p:spPr>
      </p:pic>
      <p:pic>
        <p:nvPicPr>
          <p:cNvPr id="33797" name="Picture 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3933825"/>
            <a:ext cx="3743325" cy="2232025"/>
          </a:xfrm>
        </p:spPr>
      </p:pic>
      <p:pic>
        <p:nvPicPr>
          <p:cNvPr id="33798" name="Picture 8" descr="Baleseti fénykép 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1341438"/>
            <a:ext cx="35274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1268413"/>
            <a:ext cx="396081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2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55875" y="1844675"/>
            <a:ext cx="383857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333375"/>
            <a:ext cx="8229600" cy="6477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u-HU" sz="3600" smtClean="0">
                <a:effectLst/>
                <a:cs typeface="Arial" charset="0"/>
              </a:rPr>
              <a:t>Alvással kapcsolatos honlapok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557338"/>
            <a:ext cx="7467600" cy="3887787"/>
          </a:xfrm>
        </p:spPr>
        <p:txBody>
          <a:bodyPr/>
          <a:lstStyle/>
          <a:p>
            <a:pPr marL="11113" indent="-11113">
              <a:buFont typeface="Wingdings 3" pitchFamily="18" charset="2"/>
              <a:buNone/>
            </a:pPr>
            <a:endParaRPr lang="hu-HU" sz="1800" smtClean="0">
              <a:solidFill>
                <a:schemeClr val="tx2"/>
              </a:solidFill>
            </a:endParaRPr>
          </a:p>
          <a:p>
            <a:pPr marL="11113" indent="-11113">
              <a:buFont typeface="Wingdings 3" pitchFamily="18" charset="2"/>
              <a:buNone/>
            </a:pPr>
            <a:r>
              <a:rPr lang="hu-HU" sz="3200" smtClean="0"/>
              <a:t>www.napialvas.hu</a:t>
            </a:r>
          </a:p>
          <a:p>
            <a:pPr marL="11113" indent="-11113">
              <a:buFont typeface="Wingdings 3" pitchFamily="18" charset="2"/>
              <a:buNone/>
            </a:pPr>
            <a:endParaRPr lang="hu-HU" sz="1800" smtClean="0"/>
          </a:p>
          <a:p>
            <a:pPr marL="11113" indent="-11113">
              <a:buFont typeface="Wingdings 3" pitchFamily="18" charset="2"/>
              <a:buNone/>
            </a:pPr>
            <a:r>
              <a:rPr lang="hu-HU" sz="3200" smtClean="0">
                <a:hlinkClick r:id="rId2"/>
              </a:rPr>
              <a:t>www.napidoktor.hu</a:t>
            </a:r>
            <a:endParaRPr lang="hu-HU" sz="3200" smtClean="0"/>
          </a:p>
          <a:p>
            <a:pPr marL="11113" indent="-11113">
              <a:buFont typeface="Wingdings 3" pitchFamily="18" charset="2"/>
              <a:buNone/>
            </a:pPr>
            <a:endParaRPr lang="hu-HU" sz="1800" smtClean="0"/>
          </a:p>
          <a:p>
            <a:pPr marL="11113" indent="-11113">
              <a:buFont typeface="Wingdings 3" pitchFamily="18" charset="2"/>
              <a:buNone/>
            </a:pPr>
            <a:r>
              <a:rPr lang="hu-HU" sz="3200" smtClean="0">
                <a:hlinkClick r:id="rId3"/>
              </a:rPr>
              <a:t>www.orvosközpont.hu</a:t>
            </a:r>
            <a:endParaRPr lang="hu-HU" sz="3200" smtClean="0"/>
          </a:p>
          <a:p>
            <a:pPr marL="11113" indent="-11113">
              <a:buFont typeface="Wingdings 3" pitchFamily="18" charset="2"/>
              <a:buNone/>
            </a:pPr>
            <a:endParaRPr lang="hu-HU" sz="1800" smtClean="0"/>
          </a:p>
          <a:p>
            <a:pPr marL="11113" indent="-11113">
              <a:buFont typeface="Wingdings 3" pitchFamily="18" charset="2"/>
              <a:buNone/>
            </a:pPr>
            <a:r>
              <a:rPr lang="hu-HU" sz="3200" smtClean="0"/>
              <a:t>www.sleepfriendlyprogram.com</a:t>
            </a:r>
          </a:p>
          <a:p>
            <a:pPr marL="11113" indent="-11113">
              <a:buFont typeface="Wingdings 3" pitchFamily="18" charset="2"/>
              <a:buNone/>
            </a:pPr>
            <a:endParaRPr lang="hu-HU" sz="32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ChangeArrowheads="1"/>
          </p:cNvSpPr>
          <p:nvPr/>
        </p:nvSpPr>
        <p:spPr bwMode="auto">
          <a:xfrm>
            <a:off x="755650" y="1268413"/>
            <a:ext cx="7272338" cy="518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3600" b="1">
                <a:solidFill>
                  <a:srgbClr val="3F520E"/>
                </a:solidFill>
              </a:rPr>
              <a:t>Köszönöm a megtisztelő figyelmüket!</a:t>
            </a:r>
          </a:p>
          <a:p>
            <a:pPr algn="ctr"/>
            <a:endParaRPr lang="hu-HU" sz="2000" b="1">
              <a:solidFill>
                <a:srgbClr val="FFC000"/>
              </a:solidFill>
              <a:latin typeface="Century Schoolbook" pitchFamily="18" charset="0"/>
            </a:endParaRPr>
          </a:p>
          <a:p>
            <a:pPr algn="ctr"/>
            <a:endParaRPr lang="hu-HU" sz="2000" b="1">
              <a:solidFill>
                <a:srgbClr val="FFC000"/>
              </a:solidFill>
              <a:latin typeface="Century Schoolbook" pitchFamily="18" charset="0"/>
            </a:endParaRPr>
          </a:p>
          <a:p>
            <a:pPr algn="ctr"/>
            <a:endParaRPr lang="hu-HU" sz="2000" b="1">
              <a:solidFill>
                <a:srgbClr val="FFC000"/>
              </a:solidFill>
              <a:latin typeface="Century Schoolbook" pitchFamily="18" charset="0"/>
            </a:endParaRPr>
          </a:p>
          <a:p>
            <a:pPr algn="ctr"/>
            <a:r>
              <a:rPr lang="hu-HU" sz="2800" b="1" i="1">
                <a:solidFill>
                  <a:srgbClr val="3F520E"/>
                </a:solidFill>
                <a:latin typeface="Century Schoolbook" pitchFamily="18" charset="0"/>
              </a:rPr>
              <a:t>„Vigyázzanak egymásra, mert estére mindenkit hazavárnak!”</a:t>
            </a:r>
          </a:p>
          <a:p>
            <a:pPr algn="ctr"/>
            <a:endParaRPr lang="hu-HU">
              <a:solidFill>
                <a:srgbClr val="91581F"/>
              </a:solidFill>
            </a:endParaRPr>
          </a:p>
          <a:p>
            <a:pPr algn="ctr"/>
            <a:endParaRPr lang="hu-HU">
              <a:solidFill>
                <a:srgbClr val="91581F"/>
              </a:solidFill>
            </a:endParaRPr>
          </a:p>
          <a:p>
            <a:pPr algn="ctr"/>
            <a:endParaRPr lang="hu-HU">
              <a:solidFill>
                <a:srgbClr val="91581F"/>
              </a:solidFill>
            </a:endParaRPr>
          </a:p>
          <a:p>
            <a:pPr algn="ctr"/>
            <a:endParaRPr lang="hu-HU">
              <a:solidFill>
                <a:srgbClr val="91581F"/>
              </a:solidFill>
            </a:endParaRPr>
          </a:p>
          <a:p>
            <a:pPr algn="ctr"/>
            <a:endParaRPr lang="hu-HU">
              <a:solidFill>
                <a:srgbClr val="91581F"/>
              </a:solidFill>
            </a:endParaRPr>
          </a:p>
          <a:p>
            <a:pPr algn="ctr"/>
            <a:endParaRPr lang="hu-HU">
              <a:solidFill>
                <a:srgbClr val="91581F"/>
              </a:solidFill>
            </a:endParaRPr>
          </a:p>
          <a:p>
            <a:pPr algn="ctr"/>
            <a:endParaRPr lang="hu-HU">
              <a:solidFill>
                <a:srgbClr val="91581F"/>
              </a:solidFill>
            </a:endParaRPr>
          </a:p>
          <a:p>
            <a:pPr algn="ctr"/>
            <a:r>
              <a:rPr lang="hu-HU" sz="2000" b="1">
                <a:solidFill>
                  <a:srgbClr val="2F3E0A"/>
                </a:solidFill>
                <a:latin typeface="Century Schoolbook" pitchFamily="18" charset="0"/>
              </a:rPr>
              <a:t>Tóth Tibor Sztrádaline Kft. sztradaline@t-onine.hu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hu-HU" sz="3600" dirty="0" smtClean="0">
                <a:effectLst/>
              </a:rPr>
              <a:t>Miért aktuális téma az „elalvásos balesetek”?!</a:t>
            </a:r>
          </a:p>
        </p:txBody>
      </p:sp>
      <p:sp>
        <p:nvSpPr>
          <p:cNvPr id="16386" name="Rectangle 7"/>
          <p:cNvSpPr>
            <a:spLocks noGrp="1"/>
          </p:cNvSpPr>
          <p:nvPr>
            <p:ph type="body" idx="4294967295"/>
          </p:nvPr>
        </p:nvSpPr>
        <p:spPr>
          <a:xfrm>
            <a:off x="457200" y="1700213"/>
            <a:ext cx="8229600" cy="3241675"/>
          </a:xfrm>
        </p:spPr>
        <p:txBody>
          <a:bodyPr/>
          <a:lstStyle/>
          <a:p>
            <a:pPr marL="273050" indent="-273050">
              <a:buSzPct val="150000"/>
              <a:buFont typeface="Arial" charset="0"/>
              <a:buChar char="•"/>
            </a:pPr>
            <a:r>
              <a:rPr lang="hu-HU" sz="3600" smtClean="0">
                <a:solidFill>
                  <a:schemeClr val="tx2"/>
                </a:solidFill>
              </a:rPr>
              <a:t>„Napi hír” a médiában</a:t>
            </a:r>
          </a:p>
          <a:p>
            <a:pPr marL="273050" indent="-273050">
              <a:buSzPct val="150000"/>
              <a:buFont typeface="Arial" charset="0"/>
              <a:buChar char="•"/>
            </a:pPr>
            <a:r>
              <a:rPr lang="hu-HU" sz="3600" smtClean="0">
                <a:solidFill>
                  <a:schemeClr val="tx2"/>
                </a:solidFill>
              </a:rPr>
              <a:t> 1, 2, </a:t>
            </a:r>
            <a:r>
              <a:rPr lang="hu-HU" sz="4400" b="1" smtClean="0">
                <a:solidFill>
                  <a:schemeClr val="tx2"/>
                </a:solidFill>
              </a:rPr>
              <a:t>3</a:t>
            </a:r>
            <a:r>
              <a:rPr lang="hu-HU" sz="3600" smtClean="0">
                <a:solidFill>
                  <a:schemeClr val="tx2"/>
                </a:solidFill>
              </a:rPr>
              <a:t>, 4, 5, </a:t>
            </a:r>
            <a:r>
              <a:rPr lang="hu-HU" sz="4400" b="1" smtClean="0">
                <a:solidFill>
                  <a:schemeClr val="tx2"/>
                </a:solidFill>
              </a:rPr>
              <a:t>6</a:t>
            </a:r>
            <a:r>
              <a:rPr lang="hu-HU" sz="3600" smtClean="0">
                <a:solidFill>
                  <a:schemeClr val="tx2"/>
                </a:solidFill>
              </a:rPr>
              <a:t>, 7, 8, </a:t>
            </a:r>
            <a:r>
              <a:rPr lang="hu-HU" sz="4400" b="1" smtClean="0">
                <a:solidFill>
                  <a:schemeClr val="tx2"/>
                </a:solidFill>
              </a:rPr>
              <a:t>9</a:t>
            </a:r>
            <a:r>
              <a:rPr lang="hu-HU" sz="3600" smtClean="0">
                <a:solidFill>
                  <a:schemeClr val="tx2"/>
                </a:solidFill>
              </a:rPr>
              <a:t>.  ….</a:t>
            </a:r>
            <a:r>
              <a:rPr lang="hu-HU" sz="4400" b="1" smtClean="0">
                <a:solidFill>
                  <a:schemeClr val="tx2"/>
                </a:solidFill>
              </a:rPr>
              <a:t>12</a:t>
            </a:r>
            <a:r>
              <a:rPr lang="hu-HU" sz="4400" smtClean="0">
                <a:solidFill>
                  <a:schemeClr val="tx2"/>
                </a:solidFill>
              </a:rPr>
              <a:t>.</a:t>
            </a:r>
          </a:p>
          <a:p>
            <a:pPr marL="273050" indent="-273050">
              <a:buSzPct val="150000"/>
              <a:buFont typeface="Arial" charset="0"/>
              <a:buChar char="•"/>
            </a:pPr>
            <a:r>
              <a:rPr lang="hu-HU" sz="3600" smtClean="0">
                <a:solidFill>
                  <a:schemeClr val="tx2"/>
                </a:solidFill>
              </a:rPr>
              <a:t>Megfelelési kényszer - munkáltató </a:t>
            </a:r>
          </a:p>
          <a:p>
            <a:pPr marL="273050" indent="-273050">
              <a:buSzPct val="150000"/>
              <a:buFont typeface="Arial" charset="0"/>
              <a:buChar char="•"/>
            </a:pPr>
            <a:r>
              <a:rPr lang="hu-HU" sz="3600" smtClean="0">
                <a:solidFill>
                  <a:schemeClr val="tx2"/>
                </a:solidFill>
              </a:rPr>
              <a:t>Helytelen teljesítmény felmérés</a:t>
            </a:r>
          </a:p>
          <a:p>
            <a:pPr marL="273050" indent="-273050">
              <a:buSzPct val="150000"/>
              <a:buFont typeface="Arial" charset="0"/>
              <a:buChar char="•"/>
            </a:pPr>
            <a:r>
              <a:rPr lang="hu-HU" sz="3600" smtClean="0">
                <a:solidFill>
                  <a:schemeClr val="tx2"/>
                </a:solidFill>
              </a:rPr>
              <a:t>Tranzit ország vagyunk</a:t>
            </a:r>
          </a:p>
        </p:txBody>
      </p:sp>
      <p:sp>
        <p:nvSpPr>
          <p:cNvPr id="5" name="Hullám 4"/>
          <p:cNvSpPr/>
          <p:nvPr/>
        </p:nvSpPr>
        <p:spPr>
          <a:xfrm>
            <a:off x="755650" y="4868863"/>
            <a:ext cx="8064500" cy="143986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3200" dirty="0"/>
              <a:t>„</a:t>
            </a:r>
            <a:r>
              <a:rPr lang="hu-HU" sz="3200" dirty="0" err="1"/>
              <a:t>Alvavezető</a:t>
            </a:r>
            <a:r>
              <a:rPr lang="hu-HU" sz="3200" dirty="0"/>
              <a:t> nő: 300 kilométert autózott…”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549275"/>
            <a:ext cx="8280400" cy="6477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u-HU" sz="3600" smtClean="0">
                <a:effectLst/>
              </a:rPr>
              <a:t>Az elalvásos balesetek élettani okai</a:t>
            </a:r>
          </a:p>
        </p:txBody>
      </p:sp>
      <p:sp>
        <p:nvSpPr>
          <p:cNvPr id="57347" name="Rectangle 6"/>
          <p:cNvSpPr>
            <a:spLocks noGrp="1"/>
          </p:cNvSpPr>
          <p:nvPr>
            <p:ph type="body" idx="4294967295"/>
          </p:nvPr>
        </p:nvSpPr>
        <p:spPr>
          <a:xfrm>
            <a:off x="539750" y="1844675"/>
            <a:ext cx="8002588" cy="3455988"/>
          </a:xfrm>
        </p:spPr>
        <p:txBody>
          <a:bodyPr/>
          <a:lstStyle/>
          <a:p>
            <a:pPr marL="273050" indent="-273050">
              <a:buSzPct val="150000"/>
              <a:buFont typeface="Arial" charset="0"/>
              <a:buChar char="•"/>
            </a:pPr>
            <a:r>
              <a:rPr lang="hu-HU" sz="3400" smtClean="0">
                <a:solidFill>
                  <a:schemeClr val="tx2"/>
                </a:solidFill>
              </a:rPr>
              <a:t>Stressz</a:t>
            </a:r>
          </a:p>
          <a:p>
            <a:pPr marL="273050" indent="-273050">
              <a:buSzPct val="150000"/>
              <a:buFont typeface="Arial" charset="0"/>
              <a:buChar char="•"/>
            </a:pPr>
            <a:r>
              <a:rPr lang="hu-HU" sz="3400" smtClean="0">
                <a:solidFill>
                  <a:schemeClr val="tx2"/>
                </a:solidFill>
              </a:rPr>
              <a:t>Túlhajszolt életmód – fáradság</a:t>
            </a:r>
          </a:p>
          <a:p>
            <a:pPr marL="273050" indent="-273050">
              <a:buSzPct val="150000"/>
              <a:buFont typeface="Arial" charset="0"/>
              <a:buChar char="•"/>
            </a:pPr>
            <a:r>
              <a:rPr lang="hu-HU" sz="3400" smtClean="0">
                <a:solidFill>
                  <a:schemeClr val="tx2"/>
                </a:solidFill>
              </a:rPr>
              <a:t>Időjárás „függőség”</a:t>
            </a:r>
          </a:p>
          <a:p>
            <a:pPr marL="273050" indent="-273050">
              <a:buSzPct val="150000"/>
              <a:buFont typeface="Arial" charset="0"/>
              <a:buChar char="•"/>
            </a:pPr>
            <a:r>
              <a:rPr lang="hu-HU" sz="3400" smtClean="0">
                <a:solidFill>
                  <a:schemeClr val="tx2"/>
                </a:solidFill>
              </a:rPr>
              <a:t>Életkori sajátosságok</a:t>
            </a:r>
          </a:p>
          <a:p>
            <a:pPr marL="273050" indent="-273050">
              <a:buSzPct val="150000"/>
              <a:buFont typeface="Arial" charset="0"/>
              <a:buChar char="•"/>
            </a:pPr>
            <a:r>
              <a:rPr lang="hu-HU" sz="3400" smtClean="0">
                <a:solidFill>
                  <a:schemeClr val="tx2"/>
                </a:solidFill>
              </a:rPr>
              <a:t>Alvásminőségi problémák</a:t>
            </a:r>
            <a:endParaRPr lang="hu-HU" smtClean="0">
              <a:solidFill>
                <a:schemeClr val="tx2"/>
              </a:solidFill>
            </a:endParaRPr>
          </a:p>
          <a:p>
            <a:pPr marL="273050" indent="-273050">
              <a:buFont typeface="Wingdings 3" pitchFamily="18" charset="2"/>
              <a:buNone/>
            </a:pPr>
            <a:r>
              <a:rPr lang="hu-HU" smtClean="0">
                <a:solidFill>
                  <a:schemeClr val="tx2"/>
                </a:solidFill>
              </a:rPr>
              <a:t>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/>
          </p:cNvSpPr>
          <p:nvPr>
            <p:ph type="title" idx="4294967295"/>
          </p:nvPr>
        </p:nvSpPr>
        <p:spPr bwMode="auto">
          <a:xfrm>
            <a:off x="250825" y="274638"/>
            <a:ext cx="8497888" cy="777875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u-HU" sz="3600" dirty="0" smtClean="0">
                <a:effectLst/>
              </a:rPr>
              <a:t>Mennyi alvásra van szükségünk?</a:t>
            </a:r>
          </a:p>
        </p:txBody>
      </p:sp>
      <p:sp>
        <p:nvSpPr>
          <p:cNvPr id="18434" name="Rectangle 85"/>
          <p:cNvSpPr>
            <a:spLocks noGrp="1"/>
          </p:cNvSpPr>
          <p:nvPr>
            <p:ph sz="half" idx="4294967295"/>
          </p:nvPr>
        </p:nvSpPr>
        <p:spPr>
          <a:xfrm>
            <a:off x="457200" y="1481138"/>
            <a:ext cx="8229600" cy="2192337"/>
          </a:xfrm>
        </p:spPr>
        <p:txBody>
          <a:bodyPr/>
          <a:lstStyle/>
          <a:p>
            <a:pPr marL="273050" indent="-273050"/>
            <a:endParaRPr lang="hu-HU" sz="2300" smtClean="0"/>
          </a:p>
        </p:txBody>
      </p:sp>
      <p:sp>
        <p:nvSpPr>
          <p:cNvPr id="18435" name="Rectangle 86"/>
          <p:cNvSpPr>
            <a:spLocks noGrp="1"/>
          </p:cNvSpPr>
          <p:nvPr>
            <p:ph type="body" sz="half" idx="4294967295"/>
          </p:nvPr>
        </p:nvSpPr>
        <p:spPr>
          <a:xfrm>
            <a:off x="468313" y="4076700"/>
            <a:ext cx="8229600" cy="1957388"/>
          </a:xfrm>
        </p:spPr>
        <p:txBody>
          <a:bodyPr/>
          <a:lstStyle/>
          <a:p>
            <a:pPr marL="381000" indent="-381000">
              <a:buFont typeface="Wingdings 3" pitchFamily="18" charset="2"/>
              <a:buNone/>
            </a:pPr>
            <a:r>
              <a:rPr lang="hu-HU" sz="2200" b="1" smtClean="0">
                <a:solidFill>
                  <a:schemeClr val="tx2"/>
                </a:solidFill>
              </a:rPr>
              <a:t>1. Félálom, ásítozás, lelassulás</a:t>
            </a:r>
          </a:p>
          <a:p>
            <a:pPr marL="381000" indent="-381000">
              <a:buFont typeface="Wingdings 3" pitchFamily="18" charset="2"/>
              <a:buNone/>
            </a:pPr>
            <a:r>
              <a:rPr lang="hu-HU" sz="2200" b="1" smtClean="0">
                <a:solidFill>
                  <a:schemeClr val="tx2"/>
                </a:solidFill>
              </a:rPr>
              <a:t>2. Könnyű alvás, testhűlés, agyhullámok további lassulása</a:t>
            </a:r>
          </a:p>
          <a:p>
            <a:pPr marL="381000" indent="-381000">
              <a:buFont typeface="Wingdings 3" pitchFamily="18" charset="2"/>
              <a:buNone/>
            </a:pPr>
            <a:r>
              <a:rPr lang="hu-HU" sz="2200" b="1" smtClean="0">
                <a:solidFill>
                  <a:schemeClr val="tx2"/>
                </a:solidFill>
              </a:rPr>
              <a:t>3. Az aktivitás további lassulás, hormonok termelése.</a:t>
            </a:r>
          </a:p>
          <a:p>
            <a:pPr marL="381000" indent="-381000">
              <a:buFont typeface="Wingdings 3" pitchFamily="18" charset="2"/>
              <a:buNone/>
            </a:pPr>
            <a:r>
              <a:rPr lang="hu-HU" sz="2200" b="1" smtClean="0">
                <a:solidFill>
                  <a:schemeClr val="tx2"/>
                </a:solidFill>
              </a:rPr>
              <a:t>4. Mélyalvási fázis, szemmozgás „0” a végtagok mozognak</a:t>
            </a:r>
          </a:p>
          <a:p>
            <a:pPr marL="381000" indent="-381000">
              <a:buFont typeface="Wingdings 3" pitchFamily="18" charset="2"/>
              <a:buNone/>
            </a:pPr>
            <a:r>
              <a:rPr lang="hu-HU" sz="2200" b="1" smtClean="0">
                <a:solidFill>
                  <a:schemeClr val="tx2"/>
                </a:solidFill>
              </a:rPr>
              <a:t>5. Álmok, erős agyi aktivitás, élénk szemmozgás</a:t>
            </a:r>
          </a:p>
        </p:txBody>
      </p:sp>
      <p:grpSp>
        <p:nvGrpSpPr>
          <p:cNvPr id="18436" name="Group 69"/>
          <p:cNvGrpSpPr>
            <a:grpSpLocks noChangeAspect="1"/>
          </p:cNvGrpSpPr>
          <p:nvPr/>
        </p:nvGrpSpPr>
        <p:grpSpPr bwMode="auto">
          <a:xfrm>
            <a:off x="468313" y="1484313"/>
            <a:ext cx="8135937" cy="2160587"/>
            <a:chOff x="2205" y="12090"/>
            <a:chExt cx="7200" cy="3744"/>
          </a:xfrm>
        </p:grpSpPr>
        <p:sp>
          <p:nvSpPr>
            <p:cNvPr id="18437" name="AutoShape 70"/>
            <p:cNvSpPr>
              <a:spLocks noChangeAspect="1" noChangeArrowheads="1"/>
            </p:cNvSpPr>
            <p:nvPr/>
          </p:nvSpPr>
          <p:spPr bwMode="auto">
            <a:xfrm>
              <a:off x="2205" y="12090"/>
              <a:ext cx="7200" cy="3744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38" name="Rectangle 71"/>
            <p:cNvSpPr>
              <a:spLocks noChangeArrowheads="1"/>
            </p:cNvSpPr>
            <p:nvPr/>
          </p:nvSpPr>
          <p:spPr bwMode="auto">
            <a:xfrm>
              <a:off x="5517" y="12954"/>
              <a:ext cx="158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39" name="Rectangle 72"/>
            <p:cNvSpPr>
              <a:spLocks noChangeArrowheads="1"/>
            </p:cNvSpPr>
            <p:nvPr/>
          </p:nvSpPr>
          <p:spPr bwMode="auto">
            <a:xfrm>
              <a:off x="4077" y="12954"/>
              <a:ext cx="1440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0" name="Rectangle 73"/>
            <p:cNvSpPr>
              <a:spLocks noChangeArrowheads="1"/>
            </p:cNvSpPr>
            <p:nvPr/>
          </p:nvSpPr>
          <p:spPr bwMode="auto">
            <a:xfrm>
              <a:off x="2493" y="12954"/>
              <a:ext cx="1584" cy="576"/>
            </a:xfrm>
            <a:prstGeom prst="rect">
              <a:avLst/>
            </a:prstGeom>
            <a:solidFill>
              <a:srgbClr val="3366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1" name="Rectangle 74"/>
            <p:cNvSpPr>
              <a:spLocks noChangeArrowheads="1"/>
            </p:cNvSpPr>
            <p:nvPr/>
          </p:nvSpPr>
          <p:spPr bwMode="auto">
            <a:xfrm>
              <a:off x="7101" y="12954"/>
              <a:ext cx="158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2" name="Text Box 75"/>
            <p:cNvSpPr txBox="1">
              <a:spLocks noChangeArrowheads="1"/>
            </p:cNvSpPr>
            <p:nvPr/>
          </p:nvSpPr>
          <p:spPr bwMode="auto">
            <a:xfrm>
              <a:off x="3357" y="12234"/>
              <a:ext cx="432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hu-HU" sz="2000"/>
                <a:t>Alvásfázisok 4 – 5 ciklus</a:t>
              </a:r>
              <a:endParaRPr lang="hu-HU"/>
            </a:p>
          </p:txBody>
        </p:sp>
        <p:sp>
          <p:nvSpPr>
            <p:cNvPr id="18443" name="Text Box 76"/>
            <p:cNvSpPr txBox="1">
              <a:spLocks noChangeArrowheads="1"/>
            </p:cNvSpPr>
            <p:nvPr/>
          </p:nvSpPr>
          <p:spPr bwMode="auto">
            <a:xfrm>
              <a:off x="3357" y="14106"/>
              <a:ext cx="432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hu-HU" sz="2000"/>
                <a:t>Egy alvásciklus 90 – 120 perc</a:t>
              </a:r>
              <a:endParaRPr lang="hu-HU"/>
            </a:p>
          </p:txBody>
        </p:sp>
        <p:sp>
          <p:nvSpPr>
            <p:cNvPr id="18444" name="Rectangle 77"/>
            <p:cNvSpPr>
              <a:spLocks noChangeArrowheads="1"/>
            </p:cNvSpPr>
            <p:nvPr/>
          </p:nvSpPr>
          <p:spPr bwMode="auto">
            <a:xfrm>
              <a:off x="2637" y="15114"/>
              <a:ext cx="720" cy="57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hu-HU" sz="2000">
                  <a:latin typeface="Times New Roman" pitchFamily="18" charset="0"/>
                </a:rPr>
                <a:t>1</a:t>
              </a:r>
              <a:endParaRPr lang="hu-HU"/>
            </a:p>
          </p:txBody>
        </p:sp>
        <p:sp>
          <p:nvSpPr>
            <p:cNvPr id="18445" name="Rectangle 78"/>
            <p:cNvSpPr>
              <a:spLocks noChangeArrowheads="1"/>
            </p:cNvSpPr>
            <p:nvPr/>
          </p:nvSpPr>
          <p:spPr bwMode="auto">
            <a:xfrm>
              <a:off x="7677" y="15114"/>
              <a:ext cx="720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hu-HU" sz="2000">
                  <a:latin typeface="Times New Roman" pitchFamily="18" charset="0"/>
                </a:rPr>
                <a:t>5</a:t>
              </a:r>
              <a:endParaRPr lang="hu-HU"/>
            </a:p>
          </p:txBody>
        </p:sp>
        <p:sp>
          <p:nvSpPr>
            <p:cNvPr id="18446" name="Rectangle 79"/>
            <p:cNvSpPr>
              <a:spLocks noChangeArrowheads="1"/>
            </p:cNvSpPr>
            <p:nvPr/>
          </p:nvSpPr>
          <p:spPr bwMode="auto">
            <a:xfrm>
              <a:off x="6957" y="15114"/>
              <a:ext cx="720" cy="57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hu-HU" sz="2000">
                  <a:latin typeface="Times New Roman" pitchFamily="18" charset="0"/>
                </a:rPr>
                <a:t>1</a:t>
              </a:r>
              <a:endParaRPr lang="hu-HU"/>
            </a:p>
          </p:txBody>
        </p:sp>
        <p:sp>
          <p:nvSpPr>
            <p:cNvPr id="18447" name="Rectangle 80"/>
            <p:cNvSpPr>
              <a:spLocks noChangeArrowheads="1"/>
            </p:cNvSpPr>
            <p:nvPr/>
          </p:nvSpPr>
          <p:spPr bwMode="auto">
            <a:xfrm>
              <a:off x="6237" y="15114"/>
              <a:ext cx="720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hu-HU" sz="2000">
                  <a:latin typeface="Times New Roman" pitchFamily="18" charset="0"/>
                </a:rPr>
                <a:t>2</a:t>
              </a:r>
              <a:endParaRPr lang="hu-HU"/>
            </a:p>
          </p:txBody>
        </p:sp>
        <p:sp>
          <p:nvSpPr>
            <p:cNvPr id="18448" name="Rectangle 81"/>
            <p:cNvSpPr>
              <a:spLocks noChangeArrowheads="1"/>
            </p:cNvSpPr>
            <p:nvPr/>
          </p:nvSpPr>
          <p:spPr bwMode="auto">
            <a:xfrm>
              <a:off x="3357" y="15114"/>
              <a:ext cx="720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hu-HU" sz="2000">
                  <a:latin typeface="Times New Roman" pitchFamily="18" charset="0"/>
                </a:rPr>
                <a:t>2</a:t>
              </a:r>
              <a:endParaRPr lang="hu-HU"/>
            </a:p>
          </p:txBody>
        </p:sp>
        <p:sp>
          <p:nvSpPr>
            <p:cNvPr id="18449" name="Rectangle 82"/>
            <p:cNvSpPr>
              <a:spLocks noChangeArrowheads="1"/>
            </p:cNvSpPr>
            <p:nvPr/>
          </p:nvSpPr>
          <p:spPr bwMode="auto">
            <a:xfrm>
              <a:off x="4077" y="15114"/>
              <a:ext cx="720" cy="57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hu-HU" sz="2000">
                  <a:latin typeface="Times New Roman" pitchFamily="18" charset="0"/>
                </a:rPr>
                <a:t>3</a:t>
              </a:r>
              <a:endParaRPr lang="hu-HU"/>
            </a:p>
          </p:txBody>
        </p:sp>
        <p:sp>
          <p:nvSpPr>
            <p:cNvPr id="18450" name="Rectangle 83"/>
            <p:cNvSpPr>
              <a:spLocks noChangeArrowheads="1"/>
            </p:cNvSpPr>
            <p:nvPr/>
          </p:nvSpPr>
          <p:spPr bwMode="auto">
            <a:xfrm>
              <a:off x="5517" y="15114"/>
              <a:ext cx="720" cy="57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hu-HU" sz="2000">
                  <a:latin typeface="Times New Roman" pitchFamily="18" charset="0"/>
                </a:rPr>
                <a:t>3</a:t>
              </a:r>
              <a:endParaRPr lang="hu-HU"/>
            </a:p>
          </p:txBody>
        </p:sp>
        <p:sp>
          <p:nvSpPr>
            <p:cNvPr id="18451" name="Rectangle 84"/>
            <p:cNvSpPr>
              <a:spLocks noChangeArrowheads="1"/>
            </p:cNvSpPr>
            <p:nvPr/>
          </p:nvSpPr>
          <p:spPr bwMode="auto">
            <a:xfrm>
              <a:off x="4797" y="15114"/>
              <a:ext cx="720" cy="57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hu-HU" sz="2000">
                  <a:latin typeface="Times New Roman" pitchFamily="18" charset="0"/>
                </a:rPr>
                <a:t>4</a:t>
              </a:r>
              <a:endParaRPr lang="hu-HU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333375"/>
            <a:ext cx="8218487" cy="1008063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hu-HU" sz="3600" smtClean="0">
                <a:effectLst/>
              </a:rPr>
              <a:t>Mi történik az agyban, mielőtt valaki elbóbiskol a volánnál?</a:t>
            </a:r>
          </a:p>
        </p:txBody>
      </p:sp>
      <p:sp>
        <p:nvSpPr>
          <p:cNvPr id="19458" name="Tartalom helye 2"/>
          <p:cNvSpPr>
            <a:spLocks noGrp="1"/>
          </p:cNvSpPr>
          <p:nvPr>
            <p:ph type="body" sz="half" idx="4294967295"/>
          </p:nvPr>
        </p:nvSpPr>
        <p:spPr>
          <a:xfrm>
            <a:off x="457200" y="1481138"/>
            <a:ext cx="4030663" cy="4468812"/>
          </a:xfrm>
        </p:spPr>
        <p:txBody>
          <a:bodyPr/>
          <a:lstStyle/>
          <a:p>
            <a:pPr marL="11113" indent="-11113" eaLnBrk="1" hangingPunct="1">
              <a:lnSpc>
                <a:spcPct val="15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hu-HU" sz="3000" smtClean="0">
                <a:solidFill>
                  <a:schemeClr val="tx2"/>
                </a:solidFill>
              </a:rPr>
              <a:t>Mikro alvás </a:t>
            </a:r>
            <a:r>
              <a:rPr lang="hu-HU" sz="3000" b="1" smtClean="0">
                <a:solidFill>
                  <a:schemeClr val="tx2"/>
                </a:solidFill>
              </a:rPr>
              <a:t>5 -10 mp</a:t>
            </a:r>
          </a:p>
          <a:p>
            <a:pPr marL="11113" indent="-11113" eaLnBrk="1" hangingPunct="1">
              <a:lnSpc>
                <a:spcPct val="15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hu-HU" sz="3000" smtClean="0">
                <a:solidFill>
                  <a:schemeClr val="tx2"/>
                </a:solidFill>
              </a:rPr>
              <a:t>Lokális alvási területek az agyban</a:t>
            </a:r>
          </a:p>
          <a:p>
            <a:pPr marL="11113" indent="-11113" eaLnBrk="1" hangingPunct="1">
              <a:lnSpc>
                <a:spcPct val="15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hu-HU" sz="3000" smtClean="0">
                <a:solidFill>
                  <a:schemeClr val="tx2"/>
                </a:solidFill>
              </a:rPr>
              <a:t>	 </a:t>
            </a:r>
            <a:r>
              <a:rPr lang="hu-HU" sz="3000" b="1" smtClean="0">
                <a:solidFill>
                  <a:schemeClr val="tx2"/>
                </a:solidFill>
              </a:rPr>
              <a:t>1 – 2 perc</a:t>
            </a:r>
            <a:r>
              <a:rPr lang="hu-HU" sz="3000" smtClean="0">
                <a:solidFill>
                  <a:schemeClr val="tx2"/>
                </a:solidFill>
              </a:rPr>
              <a:t> 	</a:t>
            </a:r>
          </a:p>
          <a:p>
            <a:pPr marL="11113" indent="-11113" eaLnBrk="1" hangingPunct="1">
              <a:lnSpc>
                <a:spcPct val="15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hu-HU" sz="3000" b="1" smtClean="0">
                <a:solidFill>
                  <a:schemeClr val="tx2"/>
                </a:solidFill>
              </a:rPr>
              <a:t>Alvás nyitott szemmel!</a:t>
            </a:r>
          </a:p>
        </p:txBody>
      </p:sp>
      <p:pic>
        <p:nvPicPr>
          <p:cNvPr id="19459" name="Picture 8" descr="Éjaszaki elalvás előt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781550" y="1481138"/>
            <a:ext cx="3778250" cy="4525962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260350"/>
            <a:ext cx="8497888" cy="1081088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hu-HU" sz="3600" smtClean="0">
                <a:effectLst/>
              </a:rPr>
              <a:t>Az alváshiány olyan, mint az ittas vezetés</a:t>
            </a:r>
          </a:p>
        </p:txBody>
      </p:sp>
      <p:sp>
        <p:nvSpPr>
          <p:cNvPr id="20482" name="Tartalom helye 2"/>
          <p:cNvSpPr>
            <a:spLocks noGrp="1"/>
          </p:cNvSpPr>
          <p:nvPr>
            <p:ph type="body" sz="half" idx="4294967295"/>
          </p:nvPr>
        </p:nvSpPr>
        <p:spPr>
          <a:xfrm>
            <a:off x="457200" y="1481138"/>
            <a:ext cx="4030663" cy="4525962"/>
          </a:xfrm>
        </p:spPr>
        <p:txBody>
          <a:bodyPr/>
          <a:lstStyle/>
          <a:p>
            <a:pPr marL="273050" indent="-273050" algn="ctr" eaLnBrk="1" hangingPunct="1">
              <a:buFont typeface="Wingdings 3" pitchFamily="18" charset="2"/>
              <a:buNone/>
            </a:pPr>
            <a:r>
              <a:rPr lang="hu-HU" sz="3500" smtClean="0">
                <a:solidFill>
                  <a:schemeClr val="tx2"/>
                </a:solidFill>
              </a:rPr>
              <a:t>Folyamatos vezetés - </a:t>
            </a:r>
          </a:p>
          <a:p>
            <a:pPr marL="273050" indent="-273050" algn="ctr" eaLnBrk="1" hangingPunct="1">
              <a:buFont typeface="Wingdings 3" pitchFamily="18" charset="2"/>
              <a:buNone/>
            </a:pPr>
            <a:r>
              <a:rPr lang="hu-HU" sz="3500" smtClean="0">
                <a:solidFill>
                  <a:schemeClr val="tx2"/>
                </a:solidFill>
              </a:rPr>
              <a:t>„Ittasság”</a:t>
            </a:r>
          </a:p>
          <a:p>
            <a:pPr marL="273050" indent="-273050" algn="ctr" eaLnBrk="1" hangingPunct="1">
              <a:buFont typeface="Wingdings 3" pitchFamily="18" charset="2"/>
              <a:buNone/>
            </a:pPr>
            <a:endParaRPr lang="hu-HU" sz="3500" smtClean="0">
              <a:solidFill>
                <a:schemeClr val="tx2"/>
              </a:solidFill>
            </a:endParaRPr>
          </a:p>
          <a:p>
            <a:pPr marL="273050" indent="-273050" algn="ctr" eaLnBrk="1" hangingPunct="1">
              <a:buFont typeface="Wingdings 3" pitchFamily="18" charset="2"/>
              <a:buNone/>
            </a:pPr>
            <a:r>
              <a:rPr lang="hu-HU" sz="3500" b="1" smtClean="0">
                <a:solidFill>
                  <a:schemeClr val="tx2"/>
                </a:solidFill>
              </a:rPr>
              <a:t>16 óra</a:t>
            </a:r>
          </a:p>
          <a:p>
            <a:pPr marL="273050" indent="-273050" algn="ctr" eaLnBrk="1" hangingPunct="1">
              <a:buFont typeface="Wingdings 3" pitchFamily="18" charset="2"/>
              <a:buNone/>
            </a:pPr>
            <a:r>
              <a:rPr lang="hu-HU" sz="3500" b="1" smtClean="0">
                <a:solidFill>
                  <a:schemeClr val="tx2"/>
                </a:solidFill>
              </a:rPr>
              <a:t>20 óra</a:t>
            </a:r>
          </a:p>
          <a:p>
            <a:pPr marL="273050" indent="-273050" algn="ctr" eaLnBrk="1" hangingPunct="1">
              <a:buFont typeface="Wingdings 3" pitchFamily="18" charset="2"/>
              <a:buNone/>
            </a:pPr>
            <a:r>
              <a:rPr lang="hu-HU" sz="3500" b="1" smtClean="0">
                <a:solidFill>
                  <a:schemeClr val="tx2"/>
                </a:solidFill>
              </a:rPr>
              <a:t>24 óra </a:t>
            </a:r>
          </a:p>
        </p:txBody>
      </p:sp>
      <p:sp>
        <p:nvSpPr>
          <p:cNvPr id="20483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56138" y="1481138"/>
            <a:ext cx="4030662" cy="4171950"/>
          </a:xfrm>
        </p:spPr>
        <p:txBody>
          <a:bodyPr/>
          <a:lstStyle/>
          <a:p>
            <a:pPr marL="273050" indent="-273050" algn="ctr">
              <a:buFont typeface="Wingdings 3" pitchFamily="18" charset="2"/>
              <a:buNone/>
            </a:pPr>
            <a:r>
              <a:rPr lang="hu-HU" sz="3500" smtClean="0">
                <a:solidFill>
                  <a:schemeClr val="tx2"/>
                </a:solidFill>
              </a:rPr>
              <a:t>Alváshiány -</a:t>
            </a:r>
          </a:p>
          <a:p>
            <a:pPr marL="273050" indent="-273050" algn="ctr">
              <a:buFont typeface="Wingdings 3" pitchFamily="18" charset="2"/>
              <a:buNone/>
            </a:pPr>
            <a:r>
              <a:rPr lang="hu-HU" sz="3500" smtClean="0">
                <a:solidFill>
                  <a:schemeClr val="tx2"/>
                </a:solidFill>
              </a:rPr>
              <a:t>Alkoholszint</a:t>
            </a:r>
          </a:p>
          <a:p>
            <a:pPr marL="273050" indent="-273050" algn="ctr">
              <a:buFont typeface="Wingdings 3" pitchFamily="18" charset="2"/>
              <a:buNone/>
            </a:pPr>
            <a:endParaRPr lang="hu-HU" sz="3500" smtClean="0">
              <a:solidFill>
                <a:schemeClr val="tx2"/>
              </a:solidFill>
            </a:endParaRPr>
          </a:p>
          <a:p>
            <a:pPr marL="273050" indent="-273050" algn="ctr">
              <a:buFont typeface="Wingdings 3" pitchFamily="18" charset="2"/>
              <a:buNone/>
            </a:pPr>
            <a:endParaRPr lang="hu-HU" sz="3500" smtClean="0">
              <a:solidFill>
                <a:schemeClr val="tx2"/>
              </a:solidFill>
            </a:endParaRPr>
          </a:p>
          <a:p>
            <a:pPr marL="273050" indent="-273050" algn="ctr" eaLnBrk="1" hangingPunct="1">
              <a:buFont typeface="Wingdings 3" pitchFamily="18" charset="2"/>
              <a:buNone/>
            </a:pPr>
            <a:r>
              <a:rPr lang="hu-HU" sz="3500" b="1" smtClean="0">
                <a:solidFill>
                  <a:schemeClr val="tx2"/>
                </a:solidFill>
              </a:rPr>
              <a:t>0,5 ezrelék</a:t>
            </a:r>
          </a:p>
          <a:p>
            <a:pPr marL="273050" indent="-273050" algn="ctr" eaLnBrk="1" hangingPunct="1">
              <a:buFont typeface="Wingdings 3" pitchFamily="18" charset="2"/>
              <a:buNone/>
            </a:pPr>
            <a:r>
              <a:rPr lang="hu-HU" sz="3500" b="1" smtClean="0">
                <a:solidFill>
                  <a:schemeClr val="tx2"/>
                </a:solidFill>
              </a:rPr>
              <a:t>0,8 - 1,0 ezrelék</a:t>
            </a:r>
          </a:p>
          <a:p>
            <a:pPr marL="273050" indent="-273050" algn="ctr" eaLnBrk="1" hangingPunct="1">
              <a:buFont typeface="Wingdings 3" pitchFamily="18" charset="2"/>
              <a:buNone/>
            </a:pPr>
            <a:r>
              <a:rPr lang="hu-HU" sz="3500" b="1" smtClean="0">
                <a:solidFill>
                  <a:schemeClr val="tx2"/>
                </a:solidFill>
              </a:rPr>
              <a:t>1,0 – 1,2 ezrelék</a:t>
            </a:r>
          </a:p>
          <a:p>
            <a:pPr marL="273050" indent="-273050" algn="ctr">
              <a:buFont typeface="Wingdings 3" pitchFamily="18" charset="2"/>
              <a:buNone/>
            </a:pPr>
            <a:endParaRPr lang="hu-HU" sz="3200" smtClean="0"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333375"/>
            <a:ext cx="8229600" cy="6477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u-HU" sz="3600" smtClean="0">
                <a:effectLst/>
                <a:cs typeface="Arial" charset="0"/>
              </a:rPr>
              <a:t>Baleseti statisztikák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7467600" cy="4321175"/>
          </a:xfrm>
        </p:spPr>
        <p:txBody>
          <a:bodyPr/>
          <a:lstStyle/>
          <a:p>
            <a:pPr marL="11113" indent="-11113">
              <a:buFont typeface="Wingdings 3" pitchFamily="18" charset="2"/>
              <a:buNone/>
            </a:pPr>
            <a:r>
              <a:rPr lang="hu-HU" sz="3200" b="1" smtClean="0">
                <a:solidFill>
                  <a:schemeClr val="tx2"/>
                </a:solidFill>
              </a:rPr>
              <a:t>Fáradtság, stressz, álmosság, elalvás</a:t>
            </a:r>
          </a:p>
          <a:p>
            <a:pPr marL="11113" indent="-11113">
              <a:buFont typeface="Wingdings 3" pitchFamily="18" charset="2"/>
              <a:buNone/>
            </a:pPr>
            <a:endParaRPr lang="hu-HU" sz="3200" smtClean="0">
              <a:solidFill>
                <a:schemeClr val="tx2"/>
              </a:solidFill>
            </a:endParaRPr>
          </a:p>
          <a:p>
            <a:pPr marL="11113" indent="-11113">
              <a:buFont typeface="Wingdings 3" pitchFamily="18" charset="2"/>
              <a:buNone/>
            </a:pPr>
            <a:r>
              <a:rPr lang="hu-HU" sz="3200" smtClean="0">
                <a:solidFill>
                  <a:schemeClr val="tx2"/>
                </a:solidFill>
              </a:rPr>
              <a:t>Összes balesetnél		10 – 15 %</a:t>
            </a:r>
          </a:p>
          <a:p>
            <a:pPr marL="11113" indent="-11113">
              <a:buFont typeface="Wingdings 3" pitchFamily="18" charset="2"/>
              <a:buNone/>
            </a:pPr>
            <a:endParaRPr lang="hu-HU" sz="3200" smtClean="0">
              <a:solidFill>
                <a:schemeClr val="tx2"/>
              </a:solidFill>
            </a:endParaRPr>
          </a:p>
          <a:p>
            <a:pPr marL="11113" indent="-11113">
              <a:buFont typeface="Wingdings 3" pitchFamily="18" charset="2"/>
              <a:buNone/>
            </a:pPr>
            <a:r>
              <a:rPr lang="hu-HU" sz="3200" smtClean="0">
                <a:solidFill>
                  <a:schemeClr val="tx2"/>
                </a:solidFill>
              </a:rPr>
              <a:t>Halálos baleseteknél	20 – 25 %</a:t>
            </a:r>
          </a:p>
          <a:p>
            <a:pPr marL="11113" indent="-11113">
              <a:buFont typeface="Wingdings 3" pitchFamily="18" charset="2"/>
              <a:buNone/>
            </a:pPr>
            <a:endParaRPr lang="hu-HU" sz="3200" smtClean="0">
              <a:solidFill>
                <a:schemeClr val="tx2"/>
              </a:solidFill>
            </a:endParaRPr>
          </a:p>
          <a:p>
            <a:pPr marL="11113" indent="-11113">
              <a:buFont typeface="Wingdings 3" pitchFamily="18" charset="2"/>
              <a:buNone/>
            </a:pPr>
            <a:r>
              <a:rPr lang="hu-HU" sz="3200" smtClean="0">
                <a:solidFill>
                  <a:schemeClr val="tx2"/>
                </a:solidFill>
              </a:rPr>
              <a:t>Haszon gépjármű		20 – 25 % </a:t>
            </a:r>
            <a:endParaRPr lang="hu-HU" sz="3200" smtClean="0">
              <a:latin typeface="Arial" charset="0"/>
              <a:cs typeface="Arial" charset="0"/>
            </a:endParaRPr>
          </a:p>
          <a:p>
            <a:pPr marL="11113" indent="-11113">
              <a:buFont typeface="Wingdings 3" pitchFamily="18" charset="2"/>
              <a:buNone/>
            </a:pPr>
            <a:endParaRPr lang="hu-HU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633412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hu-HU" sz="3600" smtClean="0">
                <a:effectLst/>
              </a:rPr>
              <a:t>Vezetés közbeni elalvás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7715250" cy="4824413"/>
          </a:xfrm>
        </p:spPr>
        <p:txBody>
          <a:bodyPr/>
          <a:lstStyle/>
          <a:p>
            <a:pPr marL="11113" indent="-11113" algn="just">
              <a:buFont typeface="Wingdings 3" pitchFamily="18" charset="2"/>
              <a:buNone/>
            </a:pPr>
            <a:r>
              <a:rPr lang="hu-HU" sz="3000" b="1" smtClean="0">
                <a:solidFill>
                  <a:schemeClr val="tx2"/>
                </a:solidFill>
              </a:rPr>
              <a:t>Főbb megállapítások és javaslatok:</a:t>
            </a:r>
          </a:p>
          <a:p>
            <a:pPr marL="11113" indent="-11113" algn="just">
              <a:buFont typeface="Wingdings 3" pitchFamily="18" charset="2"/>
              <a:buNone/>
            </a:pPr>
            <a:endParaRPr lang="hu-HU" sz="3000" b="1" smtClean="0">
              <a:solidFill>
                <a:schemeClr val="tx2"/>
              </a:solidFill>
            </a:endParaRPr>
          </a:p>
          <a:p>
            <a:pPr marL="11113" indent="-11113" algn="just">
              <a:buSzPct val="150000"/>
              <a:buFont typeface="Arial" charset="0"/>
              <a:buChar char="•"/>
            </a:pPr>
            <a:r>
              <a:rPr lang="hu-HU" sz="2900" smtClean="0">
                <a:solidFill>
                  <a:schemeClr val="tx2"/>
                </a:solidFill>
              </a:rPr>
              <a:t>A növekvő baleseti tendencia oka az aluszékonyság - fáradékonyság </a:t>
            </a:r>
          </a:p>
          <a:p>
            <a:pPr marL="11113" indent="-11113" algn="just">
              <a:buSzPct val="150000"/>
              <a:buFont typeface="Arial" charset="0"/>
              <a:buChar char="•"/>
            </a:pPr>
            <a:r>
              <a:rPr lang="hu-HU" sz="2900" smtClean="0">
                <a:solidFill>
                  <a:schemeClr val="tx2"/>
                </a:solidFill>
              </a:rPr>
              <a:t>Az aluszékonysággal jelentősen nő a baleseti rizikó</a:t>
            </a:r>
          </a:p>
          <a:p>
            <a:pPr marL="11113" indent="-11113" algn="just">
              <a:buSzPct val="150000"/>
              <a:buFont typeface="Arial" charset="0"/>
              <a:buChar char="•"/>
            </a:pPr>
            <a:r>
              <a:rPr lang="hu-HU" sz="2900" smtClean="0">
                <a:solidFill>
                  <a:schemeClr val="tx2"/>
                </a:solidFill>
              </a:rPr>
              <a:t>Az aluszékonyságot lehet kezelni </a:t>
            </a:r>
          </a:p>
          <a:p>
            <a:pPr marL="11113" indent="-11113" algn="just">
              <a:buSzPct val="150000"/>
              <a:buFont typeface="Arial" charset="0"/>
              <a:buChar char="•"/>
            </a:pPr>
            <a:r>
              <a:rPr lang="hu-HU" sz="2900" smtClean="0">
                <a:solidFill>
                  <a:schemeClr val="tx2"/>
                </a:solidFill>
              </a:rPr>
              <a:t>A hivatásos gépjm.vezetőknél több  kommunikációt és a tréninget.</a:t>
            </a:r>
          </a:p>
          <a:p>
            <a:pPr marL="11113" indent="-11113" algn="just">
              <a:buSzPct val="150000"/>
              <a:buFont typeface="Arial" charset="0"/>
              <a:buNone/>
            </a:pPr>
            <a:r>
              <a:rPr lang="hu-HU" sz="2900" smtClean="0">
                <a:solidFill>
                  <a:schemeClr val="tx2"/>
                </a:solidFill>
              </a:rPr>
              <a:t>		(eü-i és a munkahelyi szűrések)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274638"/>
            <a:ext cx="8424863" cy="1138237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hu-HU" sz="3600" dirty="0" smtClean="0">
                <a:effectLst/>
              </a:rPr>
              <a:t>Az elalvásos balesetek és a munkajog </a:t>
            </a:r>
          </a:p>
        </p:txBody>
      </p:sp>
      <p:sp>
        <p:nvSpPr>
          <p:cNvPr id="23554" name="Tartalom helye 2"/>
          <p:cNvSpPr>
            <a:spLocks noGrp="1"/>
          </p:cNvSpPr>
          <p:nvPr>
            <p:ph type="body" sz="half" idx="4294967295"/>
          </p:nvPr>
        </p:nvSpPr>
        <p:spPr>
          <a:xfrm>
            <a:off x="457200" y="1481138"/>
            <a:ext cx="4030663" cy="4525962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buSzPct val="150000"/>
              <a:buFont typeface="Wingdings 3" pitchFamily="18" charset="2"/>
              <a:buNone/>
            </a:pPr>
            <a:r>
              <a:rPr lang="hu-HU" sz="3000" u="sng" smtClean="0">
                <a:solidFill>
                  <a:schemeClr val="tx2"/>
                </a:solidFill>
              </a:rPr>
              <a:t>Okok</a:t>
            </a:r>
          </a:p>
          <a:p>
            <a:pPr marL="273050" indent="-273050" eaLnBrk="1" hangingPunct="1">
              <a:lnSpc>
                <a:spcPct val="90000"/>
              </a:lnSpc>
              <a:buSzPct val="150000"/>
              <a:buFont typeface="Arial" charset="0"/>
              <a:buChar char="•"/>
            </a:pPr>
            <a:r>
              <a:rPr lang="hu-HU" sz="2800" smtClean="0">
                <a:solidFill>
                  <a:schemeClr val="tx2"/>
                </a:solidFill>
              </a:rPr>
              <a:t>Rendszeres túlmunkák</a:t>
            </a:r>
          </a:p>
          <a:p>
            <a:pPr marL="273050" indent="-273050" eaLnBrk="1" hangingPunct="1">
              <a:lnSpc>
                <a:spcPct val="90000"/>
              </a:lnSpc>
              <a:buSzPct val="150000"/>
              <a:buFont typeface="Arial" charset="0"/>
              <a:buChar char="•"/>
            </a:pPr>
            <a:r>
              <a:rPr lang="hu-HU" sz="2800" smtClean="0">
                <a:solidFill>
                  <a:schemeClr val="tx2"/>
                </a:solidFill>
              </a:rPr>
              <a:t>Helytelen műszakszervezés</a:t>
            </a:r>
          </a:p>
          <a:p>
            <a:pPr marL="273050" indent="-273050" eaLnBrk="1" hangingPunct="1">
              <a:lnSpc>
                <a:spcPct val="90000"/>
              </a:lnSpc>
              <a:buSzPct val="150000"/>
              <a:buFont typeface="Arial" charset="0"/>
              <a:buChar char="•"/>
            </a:pPr>
            <a:r>
              <a:rPr lang="hu-HU" sz="2800" smtClean="0">
                <a:solidFill>
                  <a:schemeClr val="tx2"/>
                </a:solidFill>
              </a:rPr>
              <a:t>Stresszes körülmények</a:t>
            </a:r>
          </a:p>
          <a:p>
            <a:pPr marL="273050" indent="-273050" eaLnBrk="1" hangingPunct="1">
              <a:lnSpc>
                <a:spcPct val="90000"/>
              </a:lnSpc>
              <a:buSzPct val="150000"/>
              <a:buFont typeface="Arial" charset="0"/>
              <a:buChar char="•"/>
            </a:pPr>
            <a:r>
              <a:rPr lang="hu-HU" sz="2800" smtClean="0">
                <a:solidFill>
                  <a:schemeClr val="tx2"/>
                </a:solidFill>
              </a:rPr>
              <a:t>Nincs pihenőidő</a:t>
            </a:r>
          </a:p>
          <a:p>
            <a:pPr marL="273050" indent="-273050" eaLnBrk="1" hangingPunct="1">
              <a:lnSpc>
                <a:spcPct val="90000"/>
              </a:lnSpc>
              <a:buSzPct val="150000"/>
              <a:buFont typeface="Arial" charset="0"/>
              <a:buChar char="•"/>
            </a:pPr>
            <a:r>
              <a:rPr lang="hu-HU" sz="2800" smtClean="0">
                <a:solidFill>
                  <a:schemeClr val="tx2"/>
                </a:solidFill>
              </a:rPr>
              <a:t>Megfelelési kényszer</a:t>
            </a:r>
          </a:p>
          <a:p>
            <a:pPr marL="273050" indent="-273050" eaLnBrk="1" hangingPunct="1">
              <a:lnSpc>
                <a:spcPct val="90000"/>
              </a:lnSpc>
              <a:buSzPct val="150000"/>
              <a:buFont typeface="Arial" charset="0"/>
              <a:buChar char="•"/>
            </a:pPr>
            <a:r>
              <a:rPr lang="hu-HU" sz="2800" smtClean="0">
                <a:solidFill>
                  <a:schemeClr val="tx2"/>
                </a:solidFill>
              </a:rPr>
              <a:t>Rossz képességfelmérés</a:t>
            </a:r>
          </a:p>
        </p:txBody>
      </p:sp>
      <p:sp>
        <p:nvSpPr>
          <p:cNvPr id="23555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656138" y="1481138"/>
            <a:ext cx="4030662" cy="4525962"/>
          </a:xfrm>
        </p:spPr>
        <p:txBody>
          <a:bodyPr/>
          <a:lstStyle/>
          <a:p>
            <a:pPr marL="273050" indent="-273050">
              <a:buSzPct val="150000"/>
              <a:buFont typeface="Wingdings 3" pitchFamily="18" charset="2"/>
              <a:buNone/>
            </a:pPr>
            <a:r>
              <a:rPr lang="hu-HU" sz="3000" u="sng" smtClean="0">
                <a:solidFill>
                  <a:schemeClr val="tx2"/>
                </a:solidFill>
              </a:rPr>
              <a:t>Lehetőségek</a:t>
            </a:r>
          </a:p>
          <a:p>
            <a:pPr marL="273050" indent="-273050">
              <a:buSzPct val="150000"/>
              <a:buFont typeface="Arial" charset="0"/>
              <a:buChar char="•"/>
            </a:pPr>
            <a:r>
              <a:rPr lang="hu-HU" sz="2800" smtClean="0">
                <a:solidFill>
                  <a:schemeClr val="tx2"/>
                </a:solidFill>
              </a:rPr>
              <a:t>Rendszeres munkaügyi vizsg.</a:t>
            </a:r>
          </a:p>
          <a:p>
            <a:pPr marL="273050" indent="-273050">
              <a:buSzPct val="150000"/>
              <a:buFont typeface="Arial" charset="0"/>
              <a:buChar char="•"/>
            </a:pPr>
            <a:r>
              <a:rPr lang="hu-HU" sz="2800" smtClean="0">
                <a:solidFill>
                  <a:schemeClr val="tx2"/>
                </a:solidFill>
              </a:rPr>
              <a:t>Gyakrabb hatósági ellenőrzések</a:t>
            </a:r>
          </a:p>
          <a:p>
            <a:pPr marL="273050" indent="-273050">
              <a:buSzPct val="150000"/>
              <a:buFont typeface="Arial" charset="0"/>
              <a:buChar char="•"/>
            </a:pPr>
            <a:r>
              <a:rPr lang="hu-HU" sz="2800" smtClean="0">
                <a:solidFill>
                  <a:schemeClr val="tx2"/>
                </a:solidFill>
              </a:rPr>
              <a:t>Céges érdek-védelmi szervezetek</a:t>
            </a:r>
          </a:p>
          <a:p>
            <a:pPr marL="273050" indent="-273050">
              <a:buSzPct val="150000"/>
              <a:buFont typeface="Arial" charset="0"/>
              <a:buChar char="•"/>
            </a:pPr>
            <a:r>
              <a:rPr lang="hu-HU" sz="2800" smtClean="0">
                <a:solidFill>
                  <a:schemeClr val="tx2"/>
                </a:solidFill>
              </a:rPr>
              <a:t>Céges orvosi szűrések, caffetéria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20&quot;&gt;&lt;property id=&quot;20148&quot; value=&quot;5&quot;/&gt;&lt;property id=&quot;20300&quot; value=&quot;Slide 1 - &amp;quot;ELALVÁSOS BALESETEK&amp;#x0D;&amp;#x0A; &amp;#x0D;&amp;#x0A; MÓDSZEREK ÉS HATÉKONY ESZKÖZÖK A MEGELŐZÉSRE&amp;quot;&quot;/&gt;&lt;property id=&quot;20307&quot; value=&quot;342&quot;/&gt;&lt;/object&gt;&lt;object type=&quot;3&quot; unique_id=&quot;10021&quot;&gt;&lt;property id=&quot;20148&quot; value=&quot;5&quot;/&gt;&lt;property id=&quot;20300&quot; value=&quot;Slide 2 - &amp;quot;Miért aktuális téma az „elalvásos balesetek”?!&amp;quot;&quot;/&gt;&lt;property id=&quot;20307&quot; value=&quot;343&quot;/&gt;&lt;/object&gt;&lt;object type=&quot;3&quot; unique_id=&quot;10022&quot;&gt;&lt;property id=&quot;20148&quot; value=&quot;5&quot;/&gt;&lt;property id=&quot;20300&quot; value=&quot;Slide 3 - &amp;quot;Az elalvásos balesetek élettani okai&amp;quot;&quot;/&gt;&lt;property id=&quot;20307&quot; value=&quot;344&quot;/&gt;&lt;/object&gt;&lt;object type=&quot;3&quot; unique_id=&quot;10023&quot;&gt;&lt;property id=&quot;20148&quot; value=&quot;5&quot;/&gt;&lt;property id=&quot;20300&quot; value=&quot;Slide 4 - &amp;quot;Mennyi alvásra van szükségünk?&amp;quot;&quot;/&gt;&lt;property id=&quot;20307&quot; value=&quot;345&quot;/&gt;&lt;/object&gt;&lt;object type=&quot;3&quot; unique_id=&quot;10024&quot;&gt;&lt;property id=&quot;20148&quot; value=&quot;5&quot;/&gt;&lt;property id=&quot;20300&quot; value=&quot;Slide 5 - &amp;quot;Mi történik az agyban, mielőtt valaki elbóbiskol a volánnál?&amp;quot;&quot;/&gt;&lt;property id=&quot;20307&quot; value=&quot;346&quot;/&gt;&lt;/object&gt;&lt;object type=&quot;3&quot; unique_id=&quot;10025&quot;&gt;&lt;property id=&quot;20148&quot; value=&quot;5&quot;/&gt;&lt;property id=&quot;20300&quot; value=&quot;Slide 6 - &amp;quot;Az alváshiány olyan, mint az ittas vezetés&amp;quot;&quot;/&gt;&lt;property id=&quot;20307&quot; value=&quot;347&quot;/&gt;&lt;/object&gt;&lt;object type=&quot;3&quot; unique_id=&quot;10026&quot;&gt;&lt;property id=&quot;20148&quot; value=&quot;5&quot;/&gt;&lt;property id=&quot;20300&quot; value=&quot;Slide 7 - &amp;quot;Baleseti statisztikák&amp;quot;&quot;/&gt;&lt;property id=&quot;20307&quot; value=&quot;348&quot;/&gt;&lt;/object&gt;&lt;object type=&quot;3&quot; unique_id=&quot;10027&quot;&gt;&lt;property id=&quot;20148&quot; value=&quot;5&quot;/&gt;&lt;property id=&quot;20300&quot; value=&quot;Slide 8 - &amp;quot;Vezetés közbeni elalvás&amp;quot;&quot;/&gt;&lt;property id=&quot;20307&quot; value=&quot;349&quot;/&gt;&lt;/object&gt;&lt;object type=&quot;3&quot; unique_id=&quot;10028&quot;&gt;&lt;property id=&quot;20148&quot; value=&quot;5&quot;/&gt;&lt;property id=&quot;20300&quot; value=&quot;Slide 9 - &amp;quot;Az elalvásos balesetek és a munkajog &amp;quot;&quot;/&gt;&lt;property id=&quot;20307&quot; value=&quot;350&quot;/&gt;&lt;/object&gt;&lt;object type=&quot;3&quot; unique_id=&quot;10029&quot;&gt;&lt;property id=&quot;20148&quot; value=&quot;5&quot;/&gt;&lt;property id=&quot;20300&quot; value=&quot;Slide 10 - &amp;quot;Az elalvásos balesetek fogalmi, közlekedési okai&amp;quot;&quot;/&gt;&lt;property id=&quot;20307&quot; value=&quot;351&quot;/&gt;&lt;/object&gt;&lt;object type=&quot;3&quot; unique_id=&quot;10030&quot;&gt;&lt;property id=&quot;20148&quot; value=&quot;5&quot;/&gt;&lt;property id=&quot;20300&quot; value=&quot;Slide 11 - &amp;quot;Az elalvásos balesetek infrastrukturális okai&amp;quot;&quot;/&gt;&lt;property id=&quot;20307&quot; value=&quot;352&quot;/&gt;&lt;/object&gt;&lt;object type=&quot;3&quot; unique_id=&quot;10031&quot;&gt;&lt;property id=&quot;20148&quot; value=&quot;5&quot;/&gt;&lt;property id=&quot;20300&quot; value=&quot;Slide 12 - &amp;quot;Tévhitek és egyéni módszerek az elalvásos balesetek  megelőzésére&amp;quot;&quot;/&gt;&lt;property id=&quot;20307&quot; value=&quot;353&quot;/&gt;&lt;/object&gt;&lt;object type=&quot;3&quot; unique_id=&quot;10032&quot;&gt;&lt;property id=&quot;20148&quot; value=&quot;5&quot;/&gt;&lt;property id=&quot;20300&quot; value=&quot;Slide 13 - &amp;quot;A balesetek csökkentésének személyi és társadalmi lehetőségei&amp;quot;&quot;/&gt;&lt;property id=&quot;20307&quot; value=&quot;354&quot;/&gt;&lt;/object&gt;&lt;object type=&quot;3&quot; unique_id=&quot;10033&quot;&gt;&lt;property id=&quot;20148&quot; value=&quot;5&quot;/&gt;&lt;property id=&quot;20300&quot; value=&quot;Slide 14 - &amp;quot;Mennyire okos az „okostelefon”?&amp;quot;&quot;/&gt;&lt;property id=&quot;20307&quot; value=&quot;355&quot;/&gt;&lt;/object&gt;&lt;object type=&quot;3&quot; unique_id=&quot;10034&quot;&gt;&lt;property id=&quot;20148&quot; value=&quot;5&quot;/&gt;&lt;property id=&quot;20300&quot; value=&quot;Slide 15 - &amp;quot;Elalvásos balesetek&amp;quot;&quot;/&gt;&lt;property id=&quot;20307&quot; value=&quot;356&quot;/&gt;&lt;/object&gt;&lt;object type=&quot;3&quot; unique_id=&quot;10035&quot;&gt;&lt;property id=&quot;20148&quot; value=&quot;5&quot;/&gt;&lt;property id=&quot;20300&quot; value=&quot;Slide 16 - &amp;quot;Alvással kapcsolatos honlapok&amp;quot;&quot;/&gt;&lt;property id=&quot;20307&quot; value=&quot;357&quot;/&gt;&lt;/object&gt;&lt;object type=&quot;3&quot; unique_id=&quot;10036&quot;&gt;&lt;property id=&quot;20148&quot; value=&quot;5&quot;/&gt;&lt;property id=&quot;20300&quot; value=&quot;Slide 17&quot;/&gt;&lt;property id=&quot;20307&quot; value=&quot;35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Egyéni 1. séma">
      <a:dk1>
        <a:srgbClr val="4C6311"/>
      </a:dk1>
      <a:lt1>
        <a:sysClr val="window" lastClr="FFFFFF"/>
      </a:lt1>
      <a:dk2>
        <a:srgbClr val="72951A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gyéni 1. séma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gyéni 1. séma">
    <a:dk1>
      <a:srgbClr val="4C6311"/>
    </a:dk1>
    <a:lt1>
      <a:sysClr val="window" lastClr="FFFFFF"/>
    </a:lt1>
    <a:dk2>
      <a:srgbClr val="72951A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2.xml><?xml version="1.0" encoding="utf-8"?>
<a:themeOverride xmlns:a="http://schemas.openxmlformats.org/drawingml/2006/main">
  <a:clrScheme name="Egyéni 1. séma">
    <a:dk1>
      <a:srgbClr val="4C6311"/>
    </a:dk1>
    <a:lt1>
      <a:sysClr val="window" lastClr="FFFFFF"/>
    </a:lt1>
    <a:dk2>
      <a:srgbClr val="72951A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3.xml><?xml version="1.0" encoding="utf-8"?>
<a:themeOverride xmlns:a="http://schemas.openxmlformats.org/drawingml/2006/main">
  <a:clrScheme name="Egyéni 1. séma">
    <a:dk1>
      <a:srgbClr val="4C6311"/>
    </a:dk1>
    <a:lt1>
      <a:sysClr val="window" lastClr="FFFFFF"/>
    </a:lt1>
    <a:dk2>
      <a:srgbClr val="72951A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4.xml><?xml version="1.0" encoding="utf-8"?>
<a:themeOverride xmlns:a="http://schemas.openxmlformats.org/drawingml/2006/main">
  <a:clrScheme name="Egyéni 1. séma">
    <a:dk1>
      <a:srgbClr val="4C6311"/>
    </a:dk1>
    <a:lt1>
      <a:sysClr val="window" lastClr="FFFFFF"/>
    </a:lt1>
    <a:dk2>
      <a:srgbClr val="72951A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4191</TotalTime>
  <Words>249</Words>
  <Application>Microsoft Office PowerPoint</Application>
  <PresentationFormat>Diavetítés a képernyőre (4:3 oldalarány)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Tervezősablon</vt:lpstr>
      </vt:variant>
      <vt:variant>
        <vt:i4>11</vt:i4>
      </vt:variant>
      <vt:variant>
        <vt:lpstr>Diacímek</vt:lpstr>
      </vt:variant>
      <vt:variant>
        <vt:i4>17</vt:i4>
      </vt:variant>
    </vt:vector>
  </HeadingPairs>
  <TitlesOfParts>
    <vt:vector size="36" baseType="lpstr">
      <vt:lpstr>Arial</vt:lpstr>
      <vt:lpstr>Century Gothic</vt:lpstr>
      <vt:lpstr>Wingdings 3</vt:lpstr>
      <vt:lpstr>Verdana</vt:lpstr>
      <vt:lpstr>Wingdings 2</vt:lpstr>
      <vt:lpstr>Calibri</vt:lpstr>
      <vt:lpstr>Century Schoolbook</vt:lpstr>
      <vt:lpstr>Times New Roman</vt:lpstr>
      <vt:lpstr>Sétatér</vt:lpstr>
      <vt:lpstr>Sétatér</vt:lpstr>
      <vt:lpstr>Sétatér</vt:lpstr>
      <vt:lpstr>Sétatér</vt:lpstr>
      <vt:lpstr>Sétatér</vt:lpstr>
      <vt:lpstr>Sétatér</vt:lpstr>
      <vt:lpstr>Sétatér</vt:lpstr>
      <vt:lpstr>Sétatér</vt:lpstr>
      <vt:lpstr>Sétatér</vt:lpstr>
      <vt:lpstr>Sétatér</vt:lpstr>
      <vt:lpstr>Sétatér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</vt:vector>
  </TitlesOfParts>
  <Company>MSXP2010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Hidak és hidászok a hazai és a nemzetközi sajtóban</dc:title>
  <dc:creator>Athem</dc:creator>
  <cp:lastModifiedBy>Tóth Tibor</cp:lastModifiedBy>
  <cp:revision>153</cp:revision>
  <dcterms:created xsi:type="dcterms:W3CDTF">2012-09-16T12:45:29Z</dcterms:created>
  <dcterms:modified xsi:type="dcterms:W3CDTF">2013-09-04T22:35:01Z</dcterms:modified>
</cp:coreProperties>
</file>