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708" r:id="rId1"/>
  </p:sldMasterIdLst>
  <p:notesMasterIdLst>
    <p:notesMasterId r:id="rId25"/>
  </p:notesMasterIdLst>
  <p:sldIdLst>
    <p:sldId id="256" r:id="rId2"/>
    <p:sldId id="293" r:id="rId3"/>
    <p:sldId id="257" r:id="rId4"/>
    <p:sldId id="258" r:id="rId5"/>
    <p:sldId id="294" r:id="rId6"/>
    <p:sldId id="309" r:id="rId7"/>
    <p:sldId id="304" r:id="rId8"/>
    <p:sldId id="305" r:id="rId9"/>
    <p:sldId id="306" r:id="rId10"/>
    <p:sldId id="307" r:id="rId11"/>
    <p:sldId id="317" r:id="rId12"/>
    <p:sldId id="311" r:id="rId13"/>
    <p:sldId id="312" r:id="rId14"/>
    <p:sldId id="313" r:id="rId15"/>
    <p:sldId id="315" r:id="rId16"/>
    <p:sldId id="316" r:id="rId17"/>
    <p:sldId id="310" r:id="rId18"/>
    <p:sldId id="301" r:id="rId19"/>
    <p:sldId id="302" r:id="rId20"/>
    <p:sldId id="303" r:id="rId21"/>
    <p:sldId id="296" r:id="rId22"/>
    <p:sldId id="300" r:id="rId23"/>
    <p:sldId id="292" r:id="rId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2004" autoAdjust="0"/>
  </p:normalViewPr>
  <p:slideViewPr>
    <p:cSldViewPr>
      <p:cViewPr varScale="1">
        <p:scale>
          <a:sx n="63" d="100"/>
          <a:sy n="63" d="100"/>
        </p:scale>
        <p:origin x="-6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ZsDegen\Desktop\csan&#225;di_csaba_AK_vagyongazd&#225;lkod&#225;si_EA\diagramo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scsanadi\AppData\Local\Microsoft\Windows\Temporary%20Internet%20Files\Content.Outlook\E7YWMMIG\&#225;llapot_jelent&#233;s_2013082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hu-HU" sz="1200" dirty="0" smtClean="0"/>
              <a:t>Fővárosi Közútfenntartási pénzügyi </a:t>
            </a:r>
            <a:r>
              <a:rPr lang="hu-HU" sz="1200" dirty="0"/>
              <a:t>keretek alakulása 2000-2013 évek között </a:t>
            </a:r>
            <a:r>
              <a:rPr lang="hu-HU" sz="1200" b="0" dirty="0"/>
              <a:t>(ezer Ft)</a:t>
            </a:r>
          </a:p>
        </c:rich>
      </c:tx>
      <c:layout>
        <c:manualLayout>
          <c:xMode val="edge"/>
          <c:yMode val="edge"/>
          <c:x val="0.132505314066576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697725255105"/>
          <c:y val="0.117965228589826"/>
          <c:w val="0.860578760988209"/>
          <c:h val="0.63419493922483"/>
        </c:manualLayout>
      </c:layout>
      <c:lineChart>
        <c:grouping val="standard"/>
        <c:varyColors val="0"/>
        <c:ser>
          <c:idx val="0"/>
          <c:order val="0"/>
          <c:tx>
            <c:strRef>
              <c:f>'14'!$C$1</c:f>
              <c:strCache>
                <c:ptCount val="1"/>
                <c:pt idx="0">
                  <c:v>út-, híd-, műtárgyüzemeltetés, fenntartás</c:v>
                </c:pt>
              </c:strCache>
            </c:strRef>
          </c:tx>
          <c:dLbls>
            <c:dLbl>
              <c:idx val="13"/>
              <c:layout>
                <c:manualLayout>
                  <c:x val="0.0"/>
                  <c:y val="-0.0273676488053052"/>
                </c:manualLayout>
              </c:layout>
              <c:spPr>
                <a:solidFill>
                  <a:schemeClr val="accent1"/>
                </a:solidFill>
              </c:spPr>
              <c:txPr>
                <a:bodyPr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'14'!$B$2:$B$15</c:f>
              <c:numCache>
                <c:formatCode>General</c:formatCode>
                <c:ptCount val="14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</c:numCache>
            </c:numRef>
          </c:cat>
          <c:val>
            <c:numRef>
              <c:f>'14'!$C$2:$C$15</c:f>
              <c:numCache>
                <c:formatCode>General</c:formatCode>
                <c:ptCount val="14"/>
                <c:pt idx="0">
                  <c:v>2.399981E6</c:v>
                </c:pt>
                <c:pt idx="1">
                  <c:v>2.312399E6</c:v>
                </c:pt>
                <c:pt idx="2">
                  <c:v>2.637023E6</c:v>
                </c:pt>
                <c:pt idx="3">
                  <c:v>3.063174E6</c:v>
                </c:pt>
                <c:pt idx="4">
                  <c:v>3.300678E6</c:v>
                </c:pt>
                <c:pt idx="5">
                  <c:v>5.197884E6</c:v>
                </c:pt>
                <c:pt idx="6">
                  <c:v>4.851306E6</c:v>
                </c:pt>
                <c:pt idx="7">
                  <c:v>2.794147E6</c:v>
                </c:pt>
                <c:pt idx="8">
                  <c:v>2.703132E6</c:v>
                </c:pt>
                <c:pt idx="9">
                  <c:v>3.252509E6</c:v>
                </c:pt>
                <c:pt idx="10">
                  <c:v>4.179977E6</c:v>
                </c:pt>
                <c:pt idx="11">
                  <c:v>3.263887E6</c:v>
                </c:pt>
                <c:pt idx="12">
                  <c:v>1.998148E6</c:v>
                </c:pt>
                <c:pt idx="13">
                  <c:v>2.537319E6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'14'!$D$1</c:f>
              <c:strCache>
                <c:ptCount val="1"/>
                <c:pt idx="0">
                  <c:v>forgalomtechnikai üzemeltetés, fenntartás</c:v>
                </c:pt>
              </c:strCache>
            </c:strRef>
          </c:tx>
          <c:dLbls>
            <c:dLbl>
              <c:idx val="13"/>
              <c:layout>
                <c:manualLayout>
                  <c:x val="-0.00171106739026981"/>
                  <c:y val="-0.0334493485398174"/>
                </c:manualLayout>
              </c:layout>
              <c:spPr>
                <a:solidFill>
                  <a:schemeClr val="accent1"/>
                </a:solidFill>
              </c:spPr>
              <c:txPr>
                <a:bodyPr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'14'!$B$2:$B$15</c:f>
              <c:numCache>
                <c:formatCode>General</c:formatCode>
                <c:ptCount val="14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</c:numCache>
            </c:numRef>
          </c:cat>
          <c:val>
            <c:numRef>
              <c:f>'14'!$D$2:$D$15</c:f>
              <c:numCache>
                <c:formatCode>General</c:formatCode>
                <c:ptCount val="14"/>
                <c:pt idx="0">
                  <c:v>931658.0</c:v>
                </c:pt>
                <c:pt idx="1">
                  <c:v>1.201449E6</c:v>
                </c:pt>
                <c:pt idx="2">
                  <c:v>1.329692E6</c:v>
                </c:pt>
                <c:pt idx="3">
                  <c:v>1.514885E6</c:v>
                </c:pt>
                <c:pt idx="4">
                  <c:v>1.354046E6</c:v>
                </c:pt>
                <c:pt idx="5">
                  <c:v>2.454758E6</c:v>
                </c:pt>
                <c:pt idx="6">
                  <c:v>1.78791E6</c:v>
                </c:pt>
                <c:pt idx="7">
                  <c:v>1.51029E6</c:v>
                </c:pt>
                <c:pt idx="8">
                  <c:v>1.909102E6</c:v>
                </c:pt>
                <c:pt idx="9">
                  <c:v>1.356184E6</c:v>
                </c:pt>
                <c:pt idx="10">
                  <c:v>1.894235E6</c:v>
                </c:pt>
                <c:pt idx="11">
                  <c:v>1.663706E6</c:v>
                </c:pt>
                <c:pt idx="12">
                  <c:v>863582.0</c:v>
                </c:pt>
                <c:pt idx="13">
                  <c:v>1.189464E6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73093032"/>
        <c:axId val="2133636792"/>
      </c:lineChart>
      <c:catAx>
        <c:axId val="2073093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33636792"/>
        <c:crosses val="autoZero"/>
        <c:auto val="1"/>
        <c:lblAlgn val="ctr"/>
        <c:lblOffset val="100"/>
        <c:noMultiLvlLbl val="0"/>
      </c:catAx>
      <c:valAx>
        <c:axId val="21336367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073093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8707494896471"/>
          <c:y val="0.818841984557756"/>
          <c:w val="0.665842769653794"/>
          <c:h val="0.156198455775552"/>
        </c:manualLayout>
      </c:layout>
      <c:overlay val="0"/>
    </c:legend>
    <c:plotVisOnly val="1"/>
    <c:dispBlanksAs val="gap"/>
    <c:showDLblsOverMax val="0"/>
  </c:chart>
  <c:spPr>
    <a:gradFill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/>
              <a:t>Felmért közútszakaszok BEI minősítése, 2008-2011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D1094-24FC-4714-A85B-6FEA2964D94D}" type="datetimeFigureOut">
              <a:rPr lang="hu-HU" smtClean="0"/>
              <a:t>2013.09.04.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DEB98-53A0-4943-81C6-6A6FA15B0F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829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DEB98-53A0-4943-81C6-6A6FA15B0FDC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461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DEB98-53A0-4943-81C6-6A6FA15B0FDC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378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9D6BEAE-B3B3-4EAF-80F7-47D9506B2113}" type="datetime1">
              <a:rPr lang="hu-HU" smtClean="0"/>
              <a:t>2013.09.04.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64BF51-9DAD-4122-871B-78D58BED86FB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D06AC-98A9-49E3-AC1D-1A1F5F6E1E58}" type="datetime1">
              <a:rPr lang="hu-HU" smtClean="0"/>
              <a:t>2013.09.04.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4BF51-9DAD-4122-871B-78D58BED86FB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ACEFCB4-E941-4CDC-A5C9-EE4664795735}" type="datetime1">
              <a:rPr lang="hu-HU" smtClean="0"/>
              <a:t>2013.09.04.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7" name="Téglalap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664BF51-9DAD-4122-871B-78D58BED86FB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764D-B4FA-4C3B-B36F-C010DA10747B}" type="datetime1">
              <a:rPr lang="hu-HU" smtClean="0"/>
              <a:t>2013.09.04.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64BF51-9DAD-4122-871B-78D58BED86FB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artalom helye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7" name="Téglalap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9981-FD92-4704-AA75-094E8E504C99}" type="datetime1">
              <a:rPr lang="hu-HU" smtClean="0"/>
              <a:t>2013.09.04.</a:t>
            </a:fld>
            <a:endParaRPr lang="hu-HU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664BF51-9DAD-4122-871B-78D58BED86FB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AA0EEFC-568D-4815-9BDE-AE8AFB0525DF}" type="datetime1">
              <a:rPr lang="hu-HU" smtClean="0"/>
              <a:t>2013.09.04.</a:t>
            </a:fld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664BF51-9DAD-4122-871B-78D58BED86FB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28AA8C4-AE3D-46A4-9E8F-9940EBE6CBA9}" type="datetime1">
              <a:rPr lang="hu-HU" smtClean="0"/>
              <a:t>2013.09.04.</a:t>
            </a:fld>
            <a:endParaRPr lang="hu-HU"/>
          </a:p>
        </p:txBody>
      </p:sp>
      <p:sp>
        <p:nvSpPr>
          <p:cNvPr id="12" name="Dia számának hely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664BF51-9DAD-4122-871B-78D58BED86FB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8B05-F9C0-4B17-991B-40EADD09E9B8}" type="datetime1">
              <a:rPr lang="hu-HU" smtClean="0"/>
              <a:t>2013.09.04.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64BF51-9DAD-4122-871B-78D58BED86FB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5A9D-EB83-4E6E-844A-54F94562BEC0}" type="datetime1">
              <a:rPr lang="hu-HU" smtClean="0"/>
              <a:t>2013.09.04.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64BF51-9DAD-4122-871B-78D58BED86FB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3FAA-C73E-48EA-94CF-C11C2E1374E0}" type="datetime1">
              <a:rPr lang="hu-HU" smtClean="0"/>
              <a:t>2013.09.04.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64BF51-9DAD-4122-871B-78D58BED86FB}" type="slidenum">
              <a:rPr lang="hu-HU" smtClean="0"/>
              <a:t>‹#›</a:t>
            </a:fld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Téglalap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1" name="Téglalap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EB677FB-0C74-4C57-9AF4-1921C3586226}" type="datetime1">
              <a:rPr lang="hu-HU" smtClean="0"/>
              <a:t>2013.09.04.</a:t>
            </a:fld>
            <a:endParaRPr lang="hu-HU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664BF51-9DAD-4122-871B-78D58BED86FB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3CDCC1C-8CC2-42A6-8DEA-D561A016FB21}" type="datetime1">
              <a:rPr lang="hu-HU" smtClean="0"/>
              <a:t>2013.09.04.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7" name="Téglalap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664BF51-9DAD-4122-871B-78D58BED86FB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jpe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8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38600"/>
            <a:ext cx="7003504" cy="1828800"/>
          </a:xfrm>
        </p:spPr>
        <p:txBody>
          <a:bodyPr>
            <a:normAutofit fontScale="90000"/>
          </a:bodyPr>
          <a:lstStyle/>
          <a:p>
            <a:pPr algn="r"/>
            <a:r>
              <a:rPr lang="hu-HU" b="1" dirty="0" smtClean="0">
                <a:solidFill>
                  <a:srgbClr val="FF3300"/>
                </a:solidFill>
              </a:rPr>
              <a:t>Városi utak állapotából eredő fenntartási igények </a:t>
            </a:r>
            <a:r>
              <a:rPr lang="hu-HU" dirty="0" smtClean="0">
                <a:solidFill>
                  <a:srgbClr val="FF0000"/>
                </a:solidFill>
              </a:rPr>
              <a:t/>
            </a:r>
            <a:br>
              <a:rPr lang="hu-HU" dirty="0" smtClean="0">
                <a:solidFill>
                  <a:srgbClr val="FF0000"/>
                </a:solidFill>
              </a:rPr>
            </a:br>
            <a:r>
              <a:rPr lang="hu-HU" sz="2000" cap="none" dirty="0" smtClean="0">
                <a:solidFill>
                  <a:schemeClr val="accent2">
                    <a:lumMod val="75000"/>
                  </a:schemeClr>
                </a:solidFill>
              </a:rPr>
              <a:t>Dr. Almássy Kornél</a:t>
            </a:r>
            <a:br>
              <a:rPr lang="hu-HU" sz="2000" cap="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hu-HU" sz="2000" cap="none" dirty="0" smtClean="0">
                <a:solidFill>
                  <a:schemeClr val="accent2">
                    <a:lumMod val="75000"/>
                  </a:schemeClr>
                </a:solidFill>
              </a:rPr>
              <a:t>BKK </a:t>
            </a:r>
            <a:r>
              <a:rPr lang="hu-HU" sz="2000" cap="none" dirty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hu-HU" sz="2000" cap="none" dirty="0" smtClean="0">
                <a:solidFill>
                  <a:schemeClr val="accent2">
                    <a:lumMod val="75000"/>
                  </a:schemeClr>
                </a:solidFill>
              </a:rPr>
              <a:t>özút </a:t>
            </a:r>
            <a:r>
              <a:rPr lang="hu-HU" sz="2000" cap="none" dirty="0" err="1">
                <a:solidFill>
                  <a:schemeClr val="accent2">
                    <a:lumMod val="75000"/>
                  </a:schemeClr>
                </a:solidFill>
              </a:rPr>
              <a:t>Z</a:t>
            </a:r>
            <a:r>
              <a:rPr lang="hu-HU" sz="2000" cap="none" dirty="0" err="1" smtClean="0">
                <a:solidFill>
                  <a:schemeClr val="accent2">
                    <a:lumMod val="75000"/>
                  </a:schemeClr>
                </a:solidFill>
              </a:rPr>
              <a:t>rt</a:t>
            </a:r>
            <a:r>
              <a:rPr lang="hu-HU" sz="2000" cap="none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hu-HU" sz="200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hu-HU" sz="1900" dirty="0" smtClean="0"/>
          </a:p>
          <a:p>
            <a:r>
              <a:rPr lang="hu-HU" sz="1900" dirty="0" smtClean="0"/>
              <a:t>38. ÚTÜGYI NAPOK – 2013. SZEPTEMBER 4-5. HAJDÚSZOBOSZLÓ</a:t>
            </a:r>
            <a:endParaRPr lang="hu-HU" sz="1900" dirty="0"/>
          </a:p>
          <a:p>
            <a:endParaRPr lang="hu-HU" dirty="0"/>
          </a:p>
        </p:txBody>
      </p:sp>
      <p:pic>
        <p:nvPicPr>
          <p:cNvPr id="4" name="Kép 3" descr="bkk közút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17232"/>
            <a:ext cx="1386458" cy="456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24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6792"/>
            <a:ext cx="6624736" cy="467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10</a:t>
            </a:fld>
            <a:endParaRPr lang="hu-HU"/>
          </a:p>
        </p:txBody>
      </p:sp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A BKK Közút üzemeltetésében lévő közúthálózat állapota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5652120" y="4871029"/>
            <a:ext cx="3311584" cy="5232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400" dirty="0" smtClean="0">
                <a:solidFill>
                  <a:srgbClr val="0070C0"/>
                </a:solidFill>
              </a:rPr>
              <a:t>Létesítményi mérnökök szemrevételezéses adatgyűjtése alapján </a:t>
            </a:r>
            <a:endParaRPr lang="hu-HU" sz="1400" dirty="0">
              <a:solidFill>
                <a:srgbClr val="0070C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715" y="2852936"/>
            <a:ext cx="7038990" cy="322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75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6984775" cy="468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églalap feliratnak 8"/>
          <p:cNvSpPr/>
          <p:nvPr/>
        </p:nvSpPr>
        <p:spPr>
          <a:xfrm rot="10800000">
            <a:off x="4283968" y="2350558"/>
            <a:ext cx="1877437" cy="306325"/>
          </a:xfrm>
          <a:prstGeom prst="wedgeRectCallout">
            <a:avLst>
              <a:gd name="adj1" fmla="val 26412"/>
              <a:gd name="adj2" fmla="val 17444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11</a:t>
            </a:fld>
            <a:endParaRPr lang="hu-HU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A BKK Közút üzemeltetésében lévő közúthálózat állapota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4283968" y="2395274"/>
            <a:ext cx="18774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rgbClr val="002060"/>
                </a:solidFill>
              </a:rPr>
              <a:t>Burkolat Egyenetlenségi Index</a:t>
            </a:r>
            <a:endParaRPr lang="hu-HU" sz="1100" dirty="0">
              <a:solidFill>
                <a:srgbClr val="002060"/>
              </a:solidFill>
            </a:endParaRP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/>
        </p:nvGraphicFramePr>
        <p:xfrm>
          <a:off x="4267200" y="3333750"/>
          <a:ext cx="6096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3" name="Diagra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2679550"/>
              </p:ext>
            </p:extLst>
          </p:nvPr>
        </p:nvGraphicFramePr>
        <p:xfrm>
          <a:off x="4084820" y="2924944"/>
          <a:ext cx="4881736" cy="325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2852936"/>
            <a:ext cx="5604365" cy="339004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19" y="2748123"/>
            <a:ext cx="5676372" cy="349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299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16C536-F549-47AD-996D-F7B391ECD94C}" type="slidenum">
              <a:rPr lang="hu-HU" smtClean="0"/>
              <a:pPr/>
              <a:t>12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683567" y="1628800"/>
            <a:ext cx="4032447" cy="4185761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0000"/>
                </a:solidFill>
              </a:rPr>
              <a:t>Közúti Adatgyűjtő </a:t>
            </a:r>
            <a:r>
              <a:rPr lang="hu-HU" sz="2400" b="1" dirty="0" err="1" smtClean="0">
                <a:solidFill>
                  <a:srgbClr val="000000"/>
                </a:solidFill>
              </a:rPr>
              <a:t>REndSZer</a:t>
            </a:r>
            <a:endParaRPr lang="hu-HU" sz="24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Budapest teljes úthálózatának geodéziai szintű felmérése 3D LIDAR technológiával + 360° kamera képekkel</a:t>
            </a:r>
          </a:p>
          <a:p>
            <a:pPr marL="171450" indent="-171450">
              <a:buFontTx/>
              <a:buChar char="-"/>
            </a:pPr>
            <a:endParaRPr lang="hu-HU" sz="1100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Mérhető adatbázis a teljes úthálózat minden részletéről</a:t>
            </a:r>
          </a:p>
          <a:p>
            <a:pPr marL="171450" indent="-171450">
              <a:buFontTx/>
              <a:buChar char="-"/>
            </a:pPr>
            <a:endParaRPr lang="hu-HU" sz="1100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Egységes 3D vektoros geo-adatbázis</a:t>
            </a:r>
          </a:p>
          <a:p>
            <a:pPr marL="628650" lvl="1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Kb. 150 objektum féleség</a:t>
            </a:r>
          </a:p>
          <a:p>
            <a:pPr marL="628650" lvl="1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5-25 jellemző (attribútum) objektumonként</a:t>
            </a:r>
          </a:p>
          <a:p>
            <a:pPr marL="171450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Egységes nyilvántartás az útvagyonról – már az e-közmű elvárásainak megfelelően</a:t>
            </a:r>
          </a:p>
          <a:p>
            <a:pPr marL="171450" indent="-171450">
              <a:buFontTx/>
              <a:buChar char="-"/>
            </a:pPr>
            <a:endParaRPr lang="hu-HU" sz="1100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Útminőség vizsgálatok a burkolatfelszínről – akár 1-3mm relatív pontossággal</a:t>
            </a:r>
          </a:p>
          <a:p>
            <a:pPr marL="171450" indent="-171450">
              <a:buFontTx/>
              <a:buChar char="-"/>
            </a:pPr>
            <a:endParaRPr lang="hu-HU" sz="1100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Burkolat felújítások szakfelügyeleti támogatása (</a:t>
            </a:r>
            <a:r>
              <a:rPr lang="hu-HU" sz="1100" dirty="0" err="1" smtClean="0">
                <a:solidFill>
                  <a:srgbClr val="000000"/>
                </a:solidFill>
              </a:rPr>
              <a:t>szkennelés</a:t>
            </a:r>
            <a:r>
              <a:rPr lang="hu-HU" sz="1100" dirty="0" smtClean="0">
                <a:solidFill>
                  <a:srgbClr val="000000"/>
                </a:solidFill>
              </a:rPr>
              <a:t> betakarás előtt-után + anyagmennyiség számítások mérés alapján)</a:t>
            </a:r>
          </a:p>
          <a:p>
            <a:pPr marL="171450" indent="-171450">
              <a:buFontTx/>
              <a:buChar char="-"/>
            </a:pPr>
            <a:endParaRPr lang="hu-HU" sz="1100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Űrszelvény modellezés</a:t>
            </a:r>
          </a:p>
          <a:p>
            <a:pPr marL="171450" indent="-171450">
              <a:buFontTx/>
              <a:buChar char="-"/>
            </a:pPr>
            <a:endParaRPr lang="hu-HU" sz="1100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3D modellezés</a:t>
            </a:r>
          </a:p>
          <a:p>
            <a:pPr marL="171450" indent="-171450">
              <a:buFontTx/>
              <a:buChar char="-"/>
            </a:pPr>
            <a:endParaRPr lang="hu-HU" sz="1100" dirty="0" smtClean="0">
              <a:solidFill>
                <a:srgbClr val="00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700382" y="1629560"/>
            <a:ext cx="4105581" cy="4278094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0"/>
                </a:schemeClr>
              </a:gs>
              <a:gs pos="45000">
                <a:schemeClr val="bg1">
                  <a:lumMod val="98000"/>
                  <a:lumOff val="2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>
                <a:solidFill>
                  <a:srgbClr val="000000"/>
                </a:solidFill>
              </a:rPr>
              <a:t>Szkennelés</a:t>
            </a:r>
            <a:endParaRPr lang="hu-HU" sz="2800" b="1" dirty="0" smtClean="0"/>
          </a:p>
          <a:p>
            <a:pPr algn="ctr"/>
            <a:r>
              <a:rPr lang="hu-HU" sz="2000" b="1" dirty="0" smtClean="0">
                <a:solidFill>
                  <a:srgbClr val="FF0000"/>
                </a:solidFill>
              </a:rPr>
              <a:t>Mobil és statikus </a:t>
            </a:r>
            <a:r>
              <a:rPr lang="hu-HU" sz="2000" b="1" dirty="0" err="1" smtClean="0">
                <a:solidFill>
                  <a:srgbClr val="FF0000"/>
                </a:solidFill>
              </a:rPr>
              <a:t>lézerszkennelés</a:t>
            </a:r>
            <a:endParaRPr lang="hu-HU" sz="2000" b="1" dirty="0" smtClean="0">
              <a:solidFill>
                <a:srgbClr val="FF0000"/>
              </a:solidFill>
            </a:endParaRPr>
          </a:p>
          <a:p>
            <a:pPr algn="ctr"/>
            <a:endParaRPr lang="hu-HU" dirty="0" smtClean="0"/>
          </a:p>
          <a:p>
            <a:pPr algn="ctr"/>
            <a:endParaRPr lang="hu-HU" dirty="0"/>
          </a:p>
          <a:p>
            <a:pPr algn="ctr"/>
            <a:endParaRPr lang="hu-HU" dirty="0" smtClean="0"/>
          </a:p>
          <a:p>
            <a:pPr algn="ctr"/>
            <a:r>
              <a:rPr lang="hu-HU" sz="2800" b="1" dirty="0" err="1" smtClean="0">
                <a:solidFill>
                  <a:srgbClr val="000000"/>
                </a:solidFill>
              </a:rPr>
              <a:t>Vektorizálás</a:t>
            </a:r>
            <a:endParaRPr lang="hu-HU" sz="2800" b="1" dirty="0" smtClean="0">
              <a:solidFill>
                <a:srgbClr val="000000"/>
              </a:solidFill>
            </a:endParaRPr>
          </a:p>
          <a:p>
            <a:pPr algn="ctr"/>
            <a:r>
              <a:rPr lang="hu-HU" sz="2000" b="1" dirty="0" smtClean="0">
                <a:solidFill>
                  <a:srgbClr val="FF0000"/>
                </a:solidFill>
              </a:rPr>
              <a:t>3D adatbázis építés</a:t>
            </a:r>
          </a:p>
          <a:p>
            <a:pPr algn="ctr"/>
            <a:endParaRPr lang="hu-HU" b="1" dirty="0" smtClean="0"/>
          </a:p>
          <a:p>
            <a:pPr algn="ctr"/>
            <a:endParaRPr lang="hu-HU" b="1" dirty="0" smtClean="0"/>
          </a:p>
          <a:p>
            <a:pPr algn="ctr"/>
            <a:endParaRPr lang="hu-HU" b="1" dirty="0" smtClean="0"/>
          </a:p>
          <a:p>
            <a:pPr algn="ctr"/>
            <a:r>
              <a:rPr lang="hu-HU" sz="2800" b="1" dirty="0" smtClean="0">
                <a:solidFill>
                  <a:srgbClr val="000000"/>
                </a:solidFill>
              </a:rPr>
              <a:t>Elemzések</a:t>
            </a:r>
          </a:p>
          <a:p>
            <a:pPr algn="ctr"/>
            <a:r>
              <a:rPr lang="hu-HU" sz="2000" b="1" dirty="0" smtClean="0">
                <a:solidFill>
                  <a:srgbClr val="FF0000"/>
                </a:solidFill>
              </a:rPr>
              <a:t>3D pontfelhő + vektorok alapján</a:t>
            </a:r>
          </a:p>
          <a:p>
            <a:pPr algn="ctr"/>
            <a:endParaRPr lang="hu-HU" sz="2000" b="1" dirty="0">
              <a:solidFill>
                <a:srgbClr val="FF0000"/>
              </a:solidFill>
            </a:endParaRPr>
          </a:p>
        </p:txBody>
      </p:sp>
      <p:sp>
        <p:nvSpPr>
          <p:cNvPr id="10" name="Lefelé nyíl 9"/>
          <p:cNvSpPr/>
          <p:nvPr/>
        </p:nvSpPr>
        <p:spPr>
          <a:xfrm>
            <a:off x="6442751" y="3982860"/>
            <a:ext cx="462727" cy="801087"/>
          </a:xfrm>
          <a:prstGeom prst="downArrow">
            <a:avLst/>
          </a:prstGeom>
          <a:solidFill>
            <a:srgbClr val="00B050">
              <a:alpha val="20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5607296" y="3861048"/>
            <a:ext cx="2216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rgbClr val="CC6600"/>
                </a:solidFill>
              </a:rPr>
              <a:t>3D vektorok (pont/vonal/</a:t>
            </a:r>
            <a:r>
              <a:rPr lang="hu-HU" sz="1400" b="1" dirty="0" err="1" smtClean="0">
                <a:solidFill>
                  <a:srgbClr val="CC6600"/>
                </a:solidFill>
              </a:rPr>
              <a:t>polygon</a:t>
            </a:r>
            <a:r>
              <a:rPr lang="hu-HU" sz="1400" b="1" dirty="0" smtClean="0">
                <a:solidFill>
                  <a:srgbClr val="CC6600"/>
                </a:solidFill>
              </a:rPr>
              <a:t>)</a:t>
            </a:r>
          </a:p>
          <a:p>
            <a:pPr algn="ctr"/>
            <a:r>
              <a:rPr lang="hu-HU" sz="1400" b="1" dirty="0" smtClean="0">
                <a:solidFill>
                  <a:srgbClr val="CC6600"/>
                </a:solidFill>
              </a:rPr>
              <a:t>Attribútumok</a:t>
            </a:r>
          </a:p>
          <a:p>
            <a:pPr algn="ctr"/>
            <a:r>
              <a:rPr lang="hu-HU" sz="1400" b="1" dirty="0" err="1" smtClean="0">
                <a:solidFill>
                  <a:srgbClr val="CC6600"/>
                </a:solidFill>
              </a:rPr>
              <a:t>Kötponti</a:t>
            </a:r>
            <a:r>
              <a:rPr lang="hu-HU" sz="1400" b="1" dirty="0" smtClean="0">
                <a:solidFill>
                  <a:srgbClr val="CC6600"/>
                </a:solidFill>
              </a:rPr>
              <a:t> adatbázis</a:t>
            </a:r>
            <a:endParaRPr lang="hu-HU" sz="1400" b="1" dirty="0">
              <a:solidFill>
                <a:srgbClr val="CC6600"/>
              </a:solidFill>
            </a:endParaRPr>
          </a:p>
        </p:txBody>
      </p:sp>
      <p:sp>
        <p:nvSpPr>
          <p:cNvPr id="12" name="Lefelé nyíl 11"/>
          <p:cNvSpPr/>
          <p:nvPr/>
        </p:nvSpPr>
        <p:spPr>
          <a:xfrm>
            <a:off x="6370440" y="2420801"/>
            <a:ext cx="462727" cy="801087"/>
          </a:xfrm>
          <a:prstGeom prst="downArrow">
            <a:avLst/>
          </a:prstGeom>
          <a:solidFill>
            <a:srgbClr val="00B050">
              <a:alpha val="20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5168482" y="2348880"/>
            <a:ext cx="3011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rgbClr val="CC6600"/>
                </a:solidFill>
              </a:rPr>
              <a:t>3D pontfelhők</a:t>
            </a:r>
          </a:p>
          <a:p>
            <a:pPr algn="ctr"/>
            <a:r>
              <a:rPr lang="hu-HU" sz="1400" b="1" dirty="0" smtClean="0">
                <a:solidFill>
                  <a:srgbClr val="CC6600"/>
                </a:solidFill>
              </a:rPr>
              <a:t>360° felvételek</a:t>
            </a:r>
          </a:p>
          <a:p>
            <a:pPr algn="ctr"/>
            <a:r>
              <a:rPr lang="hu-HU" sz="1400" b="1" dirty="0" smtClean="0">
                <a:solidFill>
                  <a:srgbClr val="CC6600"/>
                </a:solidFill>
              </a:rPr>
              <a:t>Geodéziai pontosságú kiegyenlített adatok</a:t>
            </a:r>
            <a:endParaRPr lang="hu-HU" sz="1400" b="1" dirty="0">
              <a:solidFill>
                <a:srgbClr val="CC6600"/>
              </a:solidFill>
            </a:endParaRPr>
          </a:p>
        </p:txBody>
      </p:sp>
      <p:sp>
        <p:nvSpPr>
          <p:cNvPr id="1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</p:spPr>
        <p:txBody>
          <a:bodyPr/>
          <a:lstStyle/>
          <a:p>
            <a:r>
              <a:rPr lang="hu-HU" dirty="0" smtClean="0"/>
              <a:t>38. Útügyi Napok - 2013. szeptember4-5.</a:t>
            </a:r>
            <a:endParaRPr lang="hu-HU" dirty="0"/>
          </a:p>
        </p:txBody>
      </p:sp>
      <p:sp>
        <p:nvSpPr>
          <p:cNvPr id="16" name="Cím 1"/>
          <p:cNvSpPr txBox="1">
            <a:spLocks/>
          </p:cNvSpPr>
          <p:nvPr/>
        </p:nvSpPr>
        <p:spPr>
          <a:xfrm>
            <a:off x="323528" y="228600"/>
            <a:ext cx="844252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Közúti Adatgyűjtő Rendszer - KARESZ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526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16C536-F549-47AD-996D-F7B391ECD94C}" type="slidenum">
              <a:rPr lang="hu-HU" smtClean="0"/>
              <a:pPr/>
              <a:t>13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683567" y="1650280"/>
            <a:ext cx="4032447" cy="4154984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0000"/>
                </a:solidFill>
              </a:rPr>
              <a:t>Mobil szkenner</a:t>
            </a:r>
          </a:p>
          <a:p>
            <a:r>
              <a:rPr lang="hu-HU" sz="2400" b="1" dirty="0" err="1" smtClean="0">
                <a:solidFill>
                  <a:srgbClr val="000000"/>
                </a:solidFill>
              </a:rPr>
              <a:t>Riegl</a:t>
            </a:r>
            <a:r>
              <a:rPr lang="hu-HU" sz="2400" b="1" dirty="0" smtClean="0">
                <a:solidFill>
                  <a:srgbClr val="000000"/>
                </a:solidFill>
              </a:rPr>
              <a:t> VMX-450</a:t>
            </a:r>
          </a:p>
          <a:p>
            <a:endParaRPr lang="hu-HU" sz="2400" b="1" dirty="0">
              <a:solidFill>
                <a:srgbClr val="000000"/>
              </a:solidFill>
            </a:endParaRPr>
          </a:p>
          <a:p>
            <a:endParaRPr lang="hu-HU" sz="2400" b="1" dirty="0" smtClean="0">
              <a:solidFill>
                <a:srgbClr val="000000"/>
              </a:solidFill>
            </a:endParaRPr>
          </a:p>
          <a:p>
            <a:endParaRPr lang="hu-HU" sz="2400" b="1" dirty="0">
              <a:solidFill>
                <a:srgbClr val="000000"/>
              </a:solidFill>
            </a:endParaRPr>
          </a:p>
          <a:p>
            <a:endParaRPr lang="hu-HU" sz="2400" b="1" dirty="0" smtClean="0">
              <a:solidFill>
                <a:srgbClr val="000000"/>
              </a:solidFill>
            </a:endParaRPr>
          </a:p>
          <a:p>
            <a:endParaRPr lang="hu-HU" sz="2400" b="1" dirty="0">
              <a:solidFill>
                <a:srgbClr val="000000"/>
              </a:solidFill>
            </a:endParaRPr>
          </a:p>
          <a:p>
            <a:endParaRPr lang="hu-HU" sz="2400" b="1" dirty="0" smtClean="0">
              <a:solidFill>
                <a:srgbClr val="000000"/>
              </a:solidFill>
            </a:endParaRPr>
          </a:p>
          <a:p>
            <a:endParaRPr lang="hu-HU" sz="2400" b="1" dirty="0">
              <a:solidFill>
                <a:srgbClr val="000000"/>
              </a:solidFill>
            </a:endParaRPr>
          </a:p>
          <a:p>
            <a:endParaRPr lang="hu-HU" sz="2400" b="1" dirty="0" smtClean="0">
              <a:solidFill>
                <a:srgbClr val="000000"/>
              </a:solidFill>
            </a:endParaRPr>
          </a:p>
          <a:p>
            <a:endParaRPr lang="hu-HU" sz="2400" b="1" dirty="0" smtClean="0">
              <a:solidFill>
                <a:srgbClr val="000000"/>
              </a:solidFill>
            </a:endParaRPr>
          </a:p>
        </p:txBody>
      </p:sp>
      <p:sp>
        <p:nvSpPr>
          <p:cNvPr id="1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</p:spPr>
        <p:txBody>
          <a:bodyPr/>
          <a:lstStyle/>
          <a:p>
            <a:r>
              <a:rPr lang="hu-HU" dirty="0" smtClean="0"/>
              <a:t>38. Útügyi Napok - 2013. szeptember4-5.</a:t>
            </a:r>
            <a:endParaRPr lang="hu-HU" dirty="0"/>
          </a:p>
        </p:txBody>
      </p:sp>
      <p:sp>
        <p:nvSpPr>
          <p:cNvPr id="16" name="Cím 1"/>
          <p:cNvSpPr txBox="1">
            <a:spLocks/>
          </p:cNvSpPr>
          <p:nvPr/>
        </p:nvSpPr>
        <p:spPr>
          <a:xfrm>
            <a:off x="323528" y="228600"/>
            <a:ext cx="844252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Közúti Adatgyűjtő Rendszer - KARESZ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4746474" y="1669062"/>
            <a:ext cx="4158879" cy="4108817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0000"/>
                </a:solidFill>
              </a:rPr>
              <a:t>Statikus szkenner</a:t>
            </a:r>
          </a:p>
          <a:p>
            <a:r>
              <a:rPr lang="hu-HU" sz="2400" b="1" dirty="0" err="1" smtClean="0">
                <a:solidFill>
                  <a:srgbClr val="000000"/>
                </a:solidFill>
              </a:rPr>
              <a:t>Riegl</a:t>
            </a:r>
            <a:r>
              <a:rPr lang="hu-HU" sz="2400" b="1" dirty="0" smtClean="0">
                <a:solidFill>
                  <a:srgbClr val="000000"/>
                </a:solidFill>
              </a:rPr>
              <a:t> VZ-400</a:t>
            </a:r>
          </a:p>
          <a:p>
            <a:endParaRPr lang="hu-HU" sz="24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Aluljárók</a:t>
            </a:r>
          </a:p>
          <a:p>
            <a:pPr marL="171450" indent="-171450">
              <a:buFontTx/>
              <a:buChar char="-"/>
            </a:pPr>
            <a:endParaRPr lang="hu-HU" sz="1100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Geodéziai referencia hálózat</a:t>
            </a:r>
          </a:p>
          <a:p>
            <a:pPr marL="171450" indent="-171450">
              <a:buFontTx/>
              <a:buChar char="-"/>
            </a:pPr>
            <a:endParaRPr lang="hu-HU" sz="1100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Mobil szkennerrel nem felvehető helyek</a:t>
            </a:r>
          </a:p>
          <a:p>
            <a:pPr marL="171450" indent="-171450">
              <a:buFontTx/>
              <a:buChar char="-"/>
            </a:pPr>
            <a:endParaRPr lang="hu-HU" sz="1100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Szakfelügyeleti feladatok</a:t>
            </a:r>
          </a:p>
          <a:p>
            <a:pPr marL="171450" indent="-171450">
              <a:buFontTx/>
              <a:buChar char="-"/>
            </a:pPr>
            <a:endParaRPr lang="hu-HU" sz="1100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hu-HU" sz="1100" dirty="0" smtClean="0">
                <a:solidFill>
                  <a:srgbClr val="000000"/>
                </a:solidFill>
              </a:rPr>
              <a:t>Kiegészítő mérések</a:t>
            </a: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2400" b="1" dirty="0" smtClean="0">
              <a:solidFill>
                <a:srgbClr val="0000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2417507"/>
            <a:ext cx="2520279" cy="336037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534526"/>
            <a:ext cx="1336035" cy="32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9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16C536-F549-47AD-996D-F7B391ECD94C}" type="slidenum">
              <a:rPr lang="hu-HU" smtClean="0"/>
              <a:pPr/>
              <a:t>14</a:t>
            </a:fld>
            <a:endParaRPr lang="hu-HU"/>
          </a:p>
        </p:txBody>
      </p:sp>
      <p:sp>
        <p:nvSpPr>
          <p:cNvPr id="1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</p:spPr>
        <p:txBody>
          <a:bodyPr/>
          <a:lstStyle/>
          <a:p>
            <a:r>
              <a:rPr lang="hu-HU" dirty="0" smtClean="0"/>
              <a:t>38. Útügyi Napok - 2013. szeptember4-5.</a:t>
            </a:r>
            <a:endParaRPr lang="hu-HU" dirty="0"/>
          </a:p>
        </p:txBody>
      </p:sp>
      <p:sp>
        <p:nvSpPr>
          <p:cNvPr id="16" name="Cím 1"/>
          <p:cNvSpPr txBox="1">
            <a:spLocks/>
          </p:cNvSpPr>
          <p:nvPr/>
        </p:nvSpPr>
        <p:spPr>
          <a:xfrm>
            <a:off x="323528" y="228600"/>
            <a:ext cx="844252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Közúti Adatgyűjtő Rendszer - KARESZ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544573" y="1628800"/>
            <a:ext cx="8191327" cy="4078039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0000"/>
                </a:solidFill>
              </a:rPr>
              <a:t>Pontfelhő (Astoria)</a:t>
            </a:r>
          </a:p>
          <a:p>
            <a:endParaRPr lang="hu-HU" sz="24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2400" b="1" dirty="0" smtClean="0">
              <a:solidFill>
                <a:srgbClr val="00000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31" y="2132856"/>
            <a:ext cx="6522209" cy="3497614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90333" y="1628800"/>
            <a:ext cx="8191327" cy="4078039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0000"/>
                </a:solidFill>
              </a:rPr>
              <a:t>Vektoros adatbázis (Astoria)</a:t>
            </a:r>
          </a:p>
          <a:p>
            <a:endParaRPr lang="hu-HU" sz="24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endParaRPr lang="hu-HU" sz="11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1100" b="1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endParaRPr lang="hu-HU" sz="2400" b="1" dirty="0" smtClean="0">
              <a:solidFill>
                <a:srgbClr val="000000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32856"/>
            <a:ext cx="6125300" cy="346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4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16C536-F549-47AD-996D-F7B391ECD94C}" type="slidenum">
              <a:rPr lang="hu-HU" smtClean="0"/>
              <a:pPr/>
              <a:t>15</a:t>
            </a:fld>
            <a:endParaRPr lang="hu-HU"/>
          </a:p>
        </p:txBody>
      </p:sp>
      <p:sp>
        <p:nvSpPr>
          <p:cNvPr id="1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</p:spPr>
        <p:txBody>
          <a:bodyPr/>
          <a:lstStyle/>
          <a:p>
            <a:r>
              <a:rPr lang="hu-HU" dirty="0" smtClean="0"/>
              <a:t>38. Útügyi Napok - 2013. szeptember4-5.</a:t>
            </a:r>
            <a:endParaRPr lang="hu-HU" dirty="0"/>
          </a:p>
        </p:txBody>
      </p:sp>
      <p:sp>
        <p:nvSpPr>
          <p:cNvPr id="16" name="Cím 1"/>
          <p:cNvSpPr txBox="1">
            <a:spLocks/>
          </p:cNvSpPr>
          <p:nvPr/>
        </p:nvSpPr>
        <p:spPr>
          <a:xfrm>
            <a:off x="323528" y="228600"/>
            <a:ext cx="844252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Közúti Adatgyűjtő Rendszer - KARESZ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648073" y="1612349"/>
            <a:ext cx="4032447" cy="4662815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0000"/>
                </a:solidFill>
              </a:rPr>
              <a:t>Ütemezés</a:t>
            </a:r>
          </a:p>
          <a:p>
            <a:endParaRPr lang="hu-HU" sz="2400" b="1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KARESZ geo-adatbázis struktúra: 2013. nyara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4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KARESZ infrastruktúra beüzemelése: 2013. ősz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4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Szakágak </a:t>
            </a:r>
            <a:r>
              <a:rPr lang="hu-HU" sz="1400" dirty="0">
                <a:solidFill>
                  <a:srgbClr val="000000"/>
                </a:solidFill>
              </a:rPr>
              <a:t>informatikai támogatása - KARESZ adatbázis kezelés + adat karbantartás: 2013. ősztől </a:t>
            </a:r>
            <a:r>
              <a:rPr lang="hu-HU" sz="1400" dirty="0" smtClean="0">
                <a:solidFill>
                  <a:srgbClr val="000000"/>
                </a:solidFill>
              </a:rPr>
              <a:t>folyamatosan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4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Szakfelügyeleti támogatás: 2013. ősztől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4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Város teljes úthálózatának </a:t>
            </a:r>
            <a:r>
              <a:rPr lang="hu-HU" sz="1400" dirty="0" err="1" smtClean="0">
                <a:solidFill>
                  <a:srgbClr val="000000"/>
                </a:solidFill>
              </a:rPr>
              <a:t>leszkennelése</a:t>
            </a:r>
            <a:r>
              <a:rPr lang="hu-HU" sz="1400" dirty="0" smtClean="0">
                <a:solidFill>
                  <a:srgbClr val="000000"/>
                </a:solidFill>
              </a:rPr>
              <a:t>: 2014. tavasz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4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Kezelt utak vektoros geo-adatbázisa –                         fontosabb objektumok: 2014. tavasz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4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On-line adatpublikálás: 2014. nyár</a:t>
            </a:r>
            <a:endParaRPr lang="hu-HU" sz="1100" dirty="0" smtClean="0">
              <a:solidFill>
                <a:srgbClr val="00000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4" y="4062692"/>
            <a:ext cx="4104458" cy="174257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0" y="1579333"/>
            <a:ext cx="4139952" cy="248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16C536-F549-47AD-996D-F7B391ECD94C}" type="slidenum">
              <a:rPr lang="hu-HU" smtClean="0"/>
              <a:pPr/>
              <a:t>16</a:t>
            </a:fld>
            <a:endParaRPr lang="hu-HU"/>
          </a:p>
        </p:txBody>
      </p:sp>
      <p:sp>
        <p:nvSpPr>
          <p:cNvPr id="1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</p:spPr>
        <p:txBody>
          <a:bodyPr/>
          <a:lstStyle/>
          <a:p>
            <a:r>
              <a:rPr lang="hu-HU" dirty="0" smtClean="0"/>
              <a:t>38. Útügyi Napok - 2013. szeptember4-5.</a:t>
            </a:r>
            <a:endParaRPr lang="hu-HU" dirty="0"/>
          </a:p>
        </p:txBody>
      </p:sp>
      <p:sp>
        <p:nvSpPr>
          <p:cNvPr id="16" name="Cím 1"/>
          <p:cNvSpPr txBox="1">
            <a:spLocks/>
          </p:cNvSpPr>
          <p:nvPr/>
        </p:nvSpPr>
        <p:spPr>
          <a:xfrm>
            <a:off x="323528" y="228600"/>
            <a:ext cx="844252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Közúti Adatgyűjtő Rendszer - KARESZ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649047" y="1557638"/>
            <a:ext cx="4032447" cy="4478149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0000"/>
                </a:solidFill>
              </a:rPr>
              <a:t>További lehetőségek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4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300" dirty="0" smtClean="0">
                <a:solidFill>
                  <a:srgbClr val="000000"/>
                </a:solidFill>
              </a:rPr>
              <a:t>Kötött pályás </a:t>
            </a:r>
            <a:r>
              <a:rPr lang="hu-HU" sz="1300" dirty="0" err="1" smtClean="0">
                <a:solidFill>
                  <a:srgbClr val="000000"/>
                </a:solidFill>
              </a:rPr>
              <a:t>szkennelés</a:t>
            </a:r>
            <a:endParaRPr lang="hu-HU" sz="13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endParaRPr lang="hu-HU" sz="13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300" dirty="0" smtClean="0">
                <a:solidFill>
                  <a:srgbClr val="000000"/>
                </a:solidFill>
              </a:rPr>
              <a:t>Metró geodéziai pontosságú állapotfelmérése és tervezés előkészítés támogatása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3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300" dirty="0" smtClean="0">
                <a:solidFill>
                  <a:srgbClr val="000000"/>
                </a:solidFill>
              </a:rPr>
              <a:t>Tervezői támogatás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3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300" dirty="0" smtClean="0">
                <a:solidFill>
                  <a:srgbClr val="000000"/>
                </a:solidFill>
              </a:rPr>
              <a:t>Városi felmérések támogatása, költségcsökkentés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3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300" dirty="0" smtClean="0">
                <a:solidFill>
                  <a:srgbClr val="000000"/>
                </a:solidFill>
              </a:rPr>
              <a:t>On-line adatpublikáció, akár 3D-ben is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3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300" dirty="0" smtClean="0">
                <a:solidFill>
                  <a:srgbClr val="000000"/>
                </a:solidFill>
              </a:rPr>
              <a:t>Űrszelvények vizsgálata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3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300" dirty="0" smtClean="0">
                <a:solidFill>
                  <a:srgbClr val="000000"/>
                </a:solidFill>
              </a:rPr>
              <a:t>Úttervezés precíziós burkolatfelület vizsgálat alapján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3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300" dirty="0" smtClean="0">
                <a:solidFill>
                  <a:srgbClr val="000000"/>
                </a:solidFill>
              </a:rPr>
              <a:t>Oldalesések és hosszirányú süllyedések kimutatása</a:t>
            </a:r>
          </a:p>
          <a:p>
            <a:pPr marL="171450" indent="-171450">
              <a:buFont typeface="Arial" pitchFamily="34" charset="0"/>
              <a:buChar char="•"/>
            </a:pPr>
            <a:endParaRPr lang="hu-HU" sz="1300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hu-HU" sz="1300" dirty="0" smtClean="0">
                <a:solidFill>
                  <a:srgbClr val="000000"/>
                </a:solidFill>
              </a:rPr>
              <a:t>Valós idejű adatkarbantartás a terepen (pl. </a:t>
            </a:r>
            <a:r>
              <a:rPr lang="hu-HU" sz="1300" dirty="0" err="1" smtClean="0">
                <a:solidFill>
                  <a:srgbClr val="000000"/>
                </a:solidFill>
              </a:rPr>
              <a:t>tablet</a:t>
            </a:r>
            <a:r>
              <a:rPr lang="hu-HU" sz="1300" dirty="0" smtClean="0">
                <a:solidFill>
                  <a:srgbClr val="000000"/>
                </a:solidFill>
              </a:rPr>
              <a:t> + 3G + KARESZ adatbázis)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94" y="3284124"/>
            <a:ext cx="4427986" cy="259314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94" y="1558794"/>
            <a:ext cx="4427986" cy="237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Szakfelügyelet</a:t>
            </a:r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17</a:t>
            </a:fld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rgbClr val="00B0F0"/>
                </a:solidFill>
              </a:rPr>
              <a:t>Célja:</a:t>
            </a:r>
            <a:r>
              <a:rPr lang="hu-HU" dirty="0" smtClean="0"/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a minőségbiztosítási szempontok maximális érvényesítése </a:t>
            </a:r>
            <a:r>
              <a:rPr lang="hu-HU" sz="1600" dirty="0">
                <a:solidFill>
                  <a:srgbClr val="0070C0"/>
                </a:solidFill>
              </a:rPr>
              <a:t>a</a:t>
            </a:r>
            <a:r>
              <a:rPr lang="hu-HU" sz="1600" dirty="0" smtClean="0">
                <a:solidFill>
                  <a:srgbClr val="0070C0"/>
                </a:solidFill>
              </a:rPr>
              <a:t> </a:t>
            </a:r>
            <a:r>
              <a:rPr lang="hu-HU" sz="1600" dirty="0">
                <a:solidFill>
                  <a:srgbClr val="0070C0"/>
                </a:solidFill>
              </a:rPr>
              <a:t>30/1988. (IV.21.) MT rendelet 27. §</a:t>
            </a:r>
            <a:r>
              <a:rPr lang="hu-HU" sz="1600" dirty="0" err="1">
                <a:solidFill>
                  <a:srgbClr val="0070C0"/>
                </a:solidFill>
              </a:rPr>
              <a:t>-a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szerinti </a:t>
            </a:r>
            <a:r>
              <a:rPr lang="hu-HU" sz="1600" dirty="0">
                <a:solidFill>
                  <a:srgbClr val="0070C0"/>
                </a:solidFill>
              </a:rPr>
              <a:t>fővárosi kiemelt jelentőségű és közösségi közlekedési </a:t>
            </a:r>
            <a:r>
              <a:rPr lang="hu-HU" sz="1600" dirty="0" smtClean="0">
                <a:solidFill>
                  <a:srgbClr val="0070C0"/>
                </a:solidFill>
              </a:rPr>
              <a:t>útszakaszokon az </a:t>
            </a:r>
          </a:p>
          <a:p>
            <a:pPr lvl="1"/>
            <a:r>
              <a:rPr lang="hu-HU" sz="1600" b="1" dirty="0">
                <a:solidFill>
                  <a:srgbClr val="0070C0"/>
                </a:solidFill>
              </a:rPr>
              <a:t>e</a:t>
            </a:r>
            <a:r>
              <a:rPr lang="hu-HU" sz="1600" b="1" dirty="0" smtClean="0">
                <a:solidFill>
                  <a:srgbClr val="0070C0"/>
                </a:solidFill>
              </a:rPr>
              <a:t>lőkészítés,</a:t>
            </a:r>
          </a:p>
          <a:p>
            <a:pPr lvl="1"/>
            <a:r>
              <a:rPr lang="hu-HU" sz="1600" b="1" dirty="0">
                <a:solidFill>
                  <a:srgbClr val="0070C0"/>
                </a:solidFill>
              </a:rPr>
              <a:t>k</a:t>
            </a:r>
            <a:r>
              <a:rPr lang="hu-HU" sz="1600" b="1" dirty="0" smtClean="0">
                <a:solidFill>
                  <a:srgbClr val="0070C0"/>
                </a:solidFill>
              </a:rPr>
              <a:t>özbeszerzés</a:t>
            </a:r>
            <a:r>
              <a:rPr lang="hu-HU" sz="1300" dirty="0" smtClean="0">
                <a:solidFill>
                  <a:srgbClr val="0070C0"/>
                </a:solidFill>
              </a:rPr>
              <a:t> </a:t>
            </a:r>
            <a:r>
              <a:rPr lang="hu-HU" sz="1200" dirty="0" smtClean="0">
                <a:solidFill>
                  <a:srgbClr val="0070C0"/>
                </a:solidFill>
              </a:rPr>
              <a:t>(az ajánlattételi felhívás, ajánlati dokumentáció, vállalkozási </a:t>
            </a:r>
            <a:r>
              <a:rPr lang="hu-HU" sz="1200" dirty="0">
                <a:solidFill>
                  <a:srgbClr val="0070C0"/>
                </a:solidFill>
              </a:rPr>
              <a:t>szerződés és </a:t>
            </a:r>
            <a:r>
              <a:rPr lang="hu-HU" sz="1200" dirty="0" smtClean="0">
                <a:solidFill>
                  <a:srgbClr val="0070C0"/>
                </a:solidFill>
              </a:rPr>
              <a:t>mellékletei elkészítése, felülvizsgálata),</a:t>
            </a:r>
          </a:p>
          <a:p>
            <a:pPr lvl="1"/>
            <a:r>
              <a:rPr lang="hu-HU" sz="1600" b="1" dirty="0">
                <a:solidFill>
                  <a:srgbClr val="0070C0"/>
                </a:solidFill>
              </a:rPr>
              <a:t>k</a:t>
            </a:r>
            <a:r>
              <a:rPr lang="hu-HU" sz="1600" b="1" dirty="0" smtClean="0">
                <a:solidFill>
                  <a:srgbClr val="0070C0"/>
                </a:solidFill>
              </a:rPr>
              <a:t>ivitelezés </a:t>
            </a:r>
          </a:p>
          <a:p>
            <a:pPr lvl="2"/>
            <a:r>
              <a:rPr lang="hu-HU" sz="1200" b="1" dirty="0">
                <a:solidFill>
                  <a:srgbClr val="0070C0"/>
                </a:solidFill>
              </a:rPr>
              <a:t>ú</a:t>
            </a:r>
            <a:r>
              <a:rPr lang="hu-HU" sz="1200" b="1" dirty="0" smtClean="0">
                <a:solidFill>
                  <a:srgbClr val="0070C0"/>
                </a:solidFill>
              </a:rPr>
              <a:t>tfelújítások </a:t>
            </a:r>
            <a:r>
              <a:rPr lang="hu-HU" sz="1200" b="1" dirty="0">
                <a:solidFill>
                  <a:srgbClr val="0070C0"/>
                </a:solidFill>
              </a:rPr>
              <a:t>Adatszolgáltatási Dokumentációs </a:t>
            </a:r>
            <a:r>
              <a:rPr lang="hu-HU" sz="1200" b="1" dirty="0" smtClean="0">
                <a:solidFill>
                  <a:srgbClr val="0070C0"/>
                </a:solidFill>
              </a:rPr>
              <a:t>Listájának vezetése: s</a:t>
            </a:r>
            <a:r>
              <a:rPr lang="hu-HU" sz="1200" dirty="0" smtClean="0">
                <a:solidFill>
                  <a:srgbClr val="0070C0"/>
                </a:solidFill>
              </a:rPr>
              <a:t>zerződés </a:t>
            </a:r>
            <a:r>
              <a:rPr lang="hu-HU" sz="1200" dirty="0">
                <a:solidFill>
                  <a:srgbClr val="0070C0"/>
                </a:solidFill>
              </a:rPr>
              <a:t>és </a:t>
            </a:r>
            <a:r>
              <a:rPr lang="hu-HU" sz="1200" dirty="0" smtClean="0">
                <a:solidFill>
                  <a:srgbClr val="0070C0"/>
                </a:solidFill>
              </a:rPr>
              <a:t>mellékletei, munkaterület átadás-átvételi dokumentumok, kivitelezés </a:t>
            </a:r>
            <a:r>
              <a:rPr lang="hu-HU" sz="1200" dirty="0">
                <a:solidFill>
                  <a:srgbClr val="0070C0"/>
                </a:solidFill>
              </a:rPr>
              <a:t>ideje </a:t>
            </a:r>
            <a:r>
              <a:rPr lang="hu-HU" sz="1200" dirty="0" smtClean="0">
                <a:solidFill>
                  <a:srgbClr val="0070C0"/>
                </a:solidFill>
              </a:rPr>
              <a:t>alatti adatszolgáltatások, megvalósulási dokumentáció, műszaki átadás-átvétel dokumentumai, számlák </a:t>
            </a:r>
            <a:r>
              <a:rPr lang="hu-HU" sz="1200" dirty="0">
                <a:solidFill>
                  <a:srgbClr val="0070C0"/>
                </a:solidFill>
              </a:rPr>
              <a:t>és </a:t>
            </a:r>
            <a:r>
              <a:rPr lang="hu-HU" sz="1200" dirty="0" smtClean="0">
                <a:solidFill>
                  <a:srgbClr val="0070C0"/>
                </a:solidFill>
              </a:rPr>
              <a:t>mellékleteik),</a:t>
            </a:r>
          </a:p>
          <a:p>
            <a:pPr lvl="2"/>
            <a:r>
              <a:rPr lang="hu-HU" sz="1200" dirty="0" err="1" smtClean="0">
                <a:solidFill>
                  <a:srgbClr val="0070C0"/>
                </a:solidFill>
              </a:rPr>
              <a:t>MMT-k</a:t>
            </a:r>
            <a:r>
              <a:rPr lang="hu-HU" sz="1200" dirty="0" smtClean="0">
                <a:solidFill>
                  <a:srgbClr val="0070C0"/>
                </a:solidFill>
              </a:rPr>
              <a:t>, </a:t>
            </a:r>
            <a:r>
              <a:rPr lang="hu-HU" sz="1200" dirty="0">
                <a:solidFill>
                  <a:srgbClr val="0070C0"/>
                </a:solidFill>
              </a:rPr>
              <a:t>a </a:t>
            </a:r>
            <a:r>
              <a:rPr lang="hu-HU" sz="1200" dirty="0" err="1" smtClean="0">
                <a:solidFill>
                  <a:srgbClr val="0070C0"/>
                </a:solidFill>
              </a:rPr>
              <a:t>TU-k</a:t>
            </a:r>
            <a:r>
              <a:rPr lang="hu-HU" sz="1200" dirty="0" smtClean="0">
                <a:solidFill>
                  <a:srgbClr val="0070C0"/>
                </a:solidFill>
              </a:rPr>
              <a:t> </a:t>
            </a:r>
            <a:r>
              <a:rPr lang="hu-HU" sz="1200" dirty="0">
                <a:solidFill>
                  <a:srgbClr val="0070C0"/>
                </a:solidFill>
              </a:rPr>
              <a:t>valamint a Pályaszerkezeti </a:t>
            </a:r>
            <a:r>
              <a:rPr lang="hu-HU" sz="1200" dirty="0" smtClean="0">
                <a:solidFill>
                  <a:srgbClr val="0070C0"/>
                </a:solidFill>
              </a:rPr>
              <a:t>típusvizsgálatok felülvizsgálata,</a:t>
            </a:r>
          </a:p>
          <a:p>
            <a:pPr lvl="2"/>
            <a:r>
              <a:rPr lang="hu-HU" sz="1200" dirty="0" smtClean="0">
                <a:solidFill>
                  <a:srgbClr val="0070C0"/>
                </a:solidFill>
              </a:rPr>
              <a:t>Terepi munkák szakfelügyeleti feladatainak ellátása (kivitelezők napi jelentése)</a:t>
            </a:r>
          </a:p>
          <a:p>
            <a:pPr lvl="1"/>
            <a:r>
              <a:rPr lang="hu-HU" sz="1600" b="1" dirty="0" smtClean="0">
                <a:solidFill>
                  <a:srgbClr val="0070C0"/>
                </a:solidFill>
              </a:rPr>
              <a:t>átadás-átvétel </a:t>
            </a:r>
            <a:r>
              <a:rPr lang="hu-HU" sz="1200" dirty="0" smtClean="0">
                <a:solidFill>
                  <a:srgbClr val="0070C0"/>
                </a:solidFill>
              </a:rPr>
              <a:t>(dokumentációk meglétének és tartalmának vizsgálata, elfogadása az átadás-átvétel lezárásának feltétele)</a:t>
            </a:r>
            <a:r>
              <a:rPr lang="hu-HU" sz="1600" dirty="0" smtClean="0">
                <a:solidFill>
                  <a:srgbClr val="0070C0"/>
                </a:solidFill>
              </a:rPr>
              <a:t>,</a:t>
            </a:r>
          </a:p>
          <a:p>
            <a:pPr lvl="1"/>
            <a:r>
              <a:rPr lang="hu-HU" sz="1600" b="1" dirty="0">
                <a:solidFill>
                  <a:srgbClr val="0070C0"/>
                </a:solidFill>
              </a:rPr>
              <a:t>g</a:t>
            </a:r>
            <a:r>
              <a:rPr lang="hu-HU" sz="1600" b="1" dirty="0" smtClean="0">
                <a:solidFill>
                  <a:srgbClr val="0070C0"/>
                </a:solidFill>
              </a:rPr>
              <a:t>aranciális, szavatossági munkák </a:t>
            </a:r>
            <a:r>
              <a:rPr lang="hu-HU" sz="1200" dirty="0" smtClean="0">
                <a:solidFill>
                  <a:srgbClr val="0070C0"/>
                </a:solidFill>
              </a:rPr>
              <a:t>(a szavatossági időszakon belül évenként utóvizsgálat)</a:t>
            </a:r>
            <a:r>
              <a:rPr lang="hu-HU" sz="1600" dirty="0" smtClean="0">
                <a:solidFill>
                  <a:srgbClr val="0070C0"/>
                </a:solidFill>
              </a:rPr>
              <a:t> </a:t>
            </a:r>
          </a:p>
          <a:p>
            <a:pPr marL="45720" indent="0">
              <a:buNone/>
            </a:pPr>
            <a:r>
              <a:rPr lang="hu-HU" sz="1600" dirty="0" smtClean="0">
                <a:solidFill>
                  <a:srgbClr val="0070C0"/>
                </a:solidFill>
              </a:rPr>
              <a:t>végzése során.</a:t>
            </a:r>
          </a:p>
          <a:p>
            <a:pPr marL="45720" indent="0">
              <a:buNone/>
            </a:pPr>
            <a:r>
              <a:rPr lang="hu-HU" dirty="0" smtClean="0">
                <a:solidFill>
                  <a:srgbClr val="00B0F0"/>
                </a:solidFill>
              </a:rPr>
              <a:t>Végzi: </a:t>
            </a:r>
            <a:r>
              <a:rPr lang="hu-HU" sz="2000" dirty="0" smtClean="0">
                <a:solidFill>
                  <a:srgbClr val="0070C0"/>
                </a:solidFill>
              </a:rPr>
              <a:t>BKK </a:t>
            </a:r>
            <a:r>
              <a:rPr lang="hu-HU" sz="2000" dirty="0" err="1" smtClean="0">
                <a:solidFill>
                  <a:srgbClr val="0070C0"/>
                </a:solidFill>
              </a:rPr>
              <a:t>Zrt</a:t>
            </a:r>
            <a:r>
              <a:rPr lang="hu-HU" sz="2000" dirty="0" smtClean="0">
                <a:solidFill>
                  <a:srgbClr val="0070C0"/>
                </a:solidFill>
              </a:rPr>
              <a:t>. megbízása alapján BKK Közút </a:t>
            </a:r>
            <a:r>
              <a:rPr lang="hu-HU" sz="2000" dirty="0" err="1" smtClean="0">
                <a:solidFill>
                  <a:srgbClr val="0070C0"/>
                </a:solidFill>
              </a:rPr>
              <a:t>Zrt</a:t>
            </a:r>
            <a:r>
              <a:rPr lang="hu-HU" sz="2000" dirty="0" smtClean="0">
                <a:solidFill>
                  <a:srgbClr val="0070C0"/>
                </a:solidFill>
              </a:rPr>
              <a:t>.</a:t>
            </a:r>
          </a:p>
          <a:p>
            <a:pPr marL="45720" indent="0">
              <a:buNone/>
            </a:pPr>
            <a:r>
              <a:rPr lang="hu-HU" sz="3100" dirty="0" smtClean="0">
                <a:solidFill>
                  <a:srgbClr val="00B0F0"/>
                </a:solidFill>
              </a:rPr>
              <a:t>Kiterjed: </a:t>
            </a:r>
            <a:r>
              <a:rPr lang="hu-HU" sz="2100" dirty="0" smtClean="0">
                <a:solidFill>
                  <a:srgbClr val="0070C0"/>
                </a:solidFill>
              </a:rPr>
              <a:t>Fővárosi Önkormányzat finanszírozásában megvalósuló útfelújítások,</a:t>
            </a:r>
          </a:p>
          <a:p>
            <a:pPr marL="45720" indent="0">
              <a:buNone/>
            </a:pPr>
            <a:r>
              <a:rPr lang="hu-HU" sz="2100" dirty="0">
                <a:solidFill>
                  <a:srgbClr val="0070C0"/>
                </a:solidFill>
              </a:rPr>
              <a:t> </a:t>
            </a:r>
            <a:r>
              <a:rPr lang="hu-HU" sz="2100" dirty="0" smtClean="0">
                <a:solidFill>
                  <a:srgbClr val="0070C0"/>
                </a:solidFill>
              </a:rPr>
              <a:t>      </a:t>
            </a:r>
            <a:r>
              <a:rPr lang="hu-HU" sz="2100" dirty="0" smtClean="0">
                <a:solidFill>
                  <a:srgbClr val="00B0F0"/>
                </a:solidFill>
              </a:rPr>
              <a:t>később:</a:t>
            </a:r>
            <a:r>
              <a:rPr lang="hu-HU" sz="2100" dirty="0" smtClean="0">
                <a:solidFill>
                  <a:srgbClr val="0070C0"/>
                </a:solidFill>
              </a:rPr>
              <a:t> hídfelújítások, valamennyi burkolatbontással járó munka.</a:t>
            </a:r>
          </a:p>
        </p:txBody>
      </p:sp>
    </p:spTree>
    <p:extLst>
      <p:ext uri="{BB962C8B-B14F-4D97-AF65-F5344CB8AC3E}">
        <p14:creationId xmlns:p14="http://schemas.microsoft.com/office/powerpoint/2010/main" val="419188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u-HU" sz="3600" dirty="0">
                <a:solidFill>
                  <a:schemeClr val="accent1">
                    <a:lumMod val="75000"/>
                  </a:schemeClr>
                </a:solidFill>
              </a:rPr>
              <a:t>Útfelújítási munkák </a:t>
            </a:r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</a:rPr>
              <a:t>2013-2014. </a:t>
            </a:r>
            <a:r>
              <a:rPr lang="hu-HU" sz="3600" dirty="0">
                <a:solidFill>
                  <a:schemeClr val="accent1">
                    <a:lumMod val="75000"/>
                  </a:schemeClr>
                </a:solidFill>
              </a:rPr>
              <a:t>évben</a:t>
            </a:r>
            <a:endParaRPr lang="hu-HU" sz="360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18</a:t>
            </a:fld>
            <a:endParaRPr lang="hu-HU"/>
          </a:p>
        </p:txBody>
      </p:sp>
      <p:pic>
        <p:nvPicPr>
          <p:cNvPr id="6" name="Kép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6924"/>
            <a:ext cx="8280920" cy="446637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82824" y="1565920"/>
            <a:ext cx="8265640" cy="4524315"/>
          </a:xfrm>
          <a:prstGeom prst="rect">
            <a:avLst/>
          </a:prstGeom>
          <a:solidFill>
            <a:srgbClr val="F07F09">
              <a:lumMod val="40000"/>
              <a:lumOff val="60000"/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2013. évi</a:t>
            </a:r>
            <a:r>
              <a:rPr kumimoji="0" lang="hu-H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útfelújítási munkák </a:t>
            </a:r>
            <a:r>
              <a:rPr kumimoji="0" lang="hu-HU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őszi munkakezdés és befejezés</a:t>
            </a:r>
            <a:endParaRPr kumimoji="0" lang="hu-H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ker.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Apostol utca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(Bólyai utca – Margit utca)</a:t>
            </a: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ker.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Cimbalom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utca 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(Pusztaszeri út – </a:t>
            </a:r>
            <a:r>
              <a:rPr kumimoji="0" lang="hu-HU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Vérhalom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tér)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II. ker.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Szerb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Antal utca 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(Hűvösvölgyi út – </a:t>
            </a:r>
            <a:r>
              <a:rPr kumimoji="0" lang="hu-HU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Széher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hu-HU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út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III. ker.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Pomázi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út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Bécsi út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Pomázi köz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</a:rPr>
              <a:t>IV. ker. </a:t>
            </a:r>
            <a:r>
              <a:rPr lang="hu-HU" sz="1600" b="1" dirty="0">
                <a:solidFill>
                  <a:srgbClr val="000000"/>
                </a:solidFill>
              </a:rPr>
              <a:t>Sporttelep u. – Erdősor u. csomópont körforgalmú csomóponttá átépítése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</a:rPr>
              <a:t>VII. ker. </a:t>
            </a:r>
            <a:r>
              <a:rPr lang="hu-HU" sz="1600" b="1" dirty="0">
                <a:solidFill>
                  <a:srgbClr val="000000"/>
                </a:solidFill>
              </a:rPr>
              <a:t>Thököly út </a:t>
            </a:r>
            <a:r>
              <a:rPr lang="hu-HU" sz="1600" dirty="0">
                <a:solidFill>
                  <a:srgbClr val="000000"/>
                </a:solidFill>
              </a:rPr>
              <a:t>(Dózsa György út – Hernád utca között</a:t>
            </a:r>
            <a:r>
              <a:rPr lang="hu-HU" sz="1600" dirty="0" smtClean="0">
                <a:solidFill>
                  <a:srgbClr val="000000"/>
                </a:solidFill>
              </a:rPr>
              <a:t>)</a:t>
            </a: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2014. évi útfelújítási</a:t>
            </a:r>
            <a:r>
              <a:rPr kumimoji="0" lang="hu-H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munkák </a:t>
            </a:r>
            <a:r>
              <a:rPr kumimoji="0" lang="hu-HU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tavaszi munkakezdés</a:t>
            </a:r>
            <a:endParaRPr kumimoji="0" lang="hu-H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III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ker.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Madzsar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József utca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(Juhász Gyula utca– Hadrianus 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utca)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III. ker.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Batthyány utca – </a:t>
            </a:r>
            <a:r>
              <a:rPr kumimoji="0" lang="hu-H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Hadrianusz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hu-H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utca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csomópont </a:t>
            </a: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lvl="0" indent="-285750">
              <a:buFont typeface="Wingdings" pitchFamily="2" charset="2"/>
              <a:buChar char="§"/>
              <a:defRPr/>
            </a:pP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III. ker.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Juhász Gyula utca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lang="hu-HU" sz="1600" kern="0" dirty="0" err="1">
                <a:solidFill>
                  <a:sysClr val="windowText" lastClr="000000"/>
                </a:solidFill>
              </a:rPr>
              <a:t>Madzsar</a:t>
            </a:r>
            <a:r>
              <a:rPr lang="hu-HU" sz="1600" kern="0" dirty="0">
                <a:solidFill>
                  <a:sysClr val="windowText" lastClr="000000"/>
                </a:solidFill>
              </a:rPr>
              <a:t> József utca</a:t>
            </a:r>
            <a:r>
              <a:rPr lang="hu-HU" sz="1600" b="1" kern="0" dirty="0">
                <a:solidFill>
                  <a:sysClr val="windowText" lastClr="000000"/>
                </a:solidFill>
              </a:rPr>
              <a:t>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Hatvani Lajos utca)</a:t>
            </a: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III. ker.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Hollós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Korvin Lajos utca 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(Szentendrei út - Dózsa György út)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III. ker.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Hősök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tere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III. ker.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Dózsa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György út 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(Hollós Korvin L. utca - Hősök tere)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III. ker.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Égető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utca 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(Pusztadombi utca - Táncsics M u. (Donát u.))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III. ker.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Pusztadombi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utca 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(Égető utca - Ország út)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III. ker. 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hu-H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Táncsics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Mihály u. 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(Ezüsthegy utca - Égető u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.)</a:t>
            </a:r>
            <a:r>
              <a:rPr lang="hu-HU" sz="1600" b="1" dirty="0" smtClean="0">
                <a:solidFill>
                  <a:srgbClr val="000000"/>
                </a:solidFill>
              </a:rPr>
              <a:t> </a:t>
            </a: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6499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2520778"/>
            <a:ext cx="4104456" cy="307834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0" y="1628800"/>
            <a:ext cx="3878792" cy="290909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Útfelújítási munkák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2013-2014. évben</a:t>
            </a:r>
            <a:b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BKK Közút saját kivitelezésében</a:t>
            </a:r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19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 rot="10800000" flipV="1">
            <a:off x="621200" y="1628800"/>
            <a:ext cx="7983248" cy="3970318"/>
          </a:xfrm>
          <a:prstGeom prst="rect">
            <a:avLst/>
          </a:prstGeom>
          <a:solidFill>
            <a:schemeClr val="accent4">
              <a:lumMod val="60000"/>
              <a:lumOff val="4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0000"/>
                </a:solidFill>
              </a:rPr>
              <a:t>2013. évi munkák</a:t>
            </a:r>
          </a:p>
          <a:p>
            <a:endParaRPr lang="hu-HU" sz="1600" b="1" dirty="0" smtClean="0">
              <a:solidFill>
                <a:srgbClr val="000000"/>
              </a:solidFill>
            </a:endParaRPr>
          </a:p>
          <a:p>
            <a:r>
              <a:rPr lang="hu-HU" sz="1600" b="1" dirty="0" smtClean="0">
                <a:solidFill>
                  <a:srgbClr val="000000"/>
                </a:solidFill>
              </a:rPr>
              <a:t>Elkészült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b="1" dirty="0" smtClean="0">
                <a:solidFill>
                  <a:srgbClr val="000000"/>
                </a:solidFill>
              </a:rPr>
              <a:t>III. ker. Szépvölgyi út </a:t>
            </a:r>
            <a:r>
              <a:rPr lang="hu-HU" sz="1600" dirty="0" smtClean="0">
                <a:solidFill>
                  <a:srgbClr val="000000"/>
                </a:solidFill>
              </a:rPr>
              <a:t>(Virág Benedek utca – Hármashatárhegy)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b="1" dirty="0" smtClean="0">
                <a:solidFill>
                  <a:srgbClr val="000000"/>
                </a:solidFill>
              </a:rPr>
              <a:t>VII. ker. Verseny utca </a:t>
            </a:r>
            <a:r>
              <a:rPr lang="hu-HU" sz="1600" dirty="0" smtClean="0">
                <a:solidFill>
                  <a:srgbClr val="000000"/>
                </a:solidFill>
              </a:rPr>
              <a:t>(Baross tér – Dózsa György út)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b="1" dirty="0" smtClean="0">
                <a:solidFill>
                  <a:srgbClr val="000000"/>
                </a:solidFill>
              </a:rPr>
              <a:t>VII. ker. Thököly út </a:t>
            </a:r>
            <a:r>
              <a:rPr lang="hu-HU" sz="1600" dirty="0" smtClean="0">
                <a:solidFill>
                  <a:srgbClr val="000000"/>
                </a:solidFill>
              </a:rPr>
              <a:t>(Hungária krt. – Mexikói út)</a:t>
            </a:r>
          </a:p>
          <a:p>
            <a:r>
              <a:rPr lang="hu-HU" sz="1600" b="1" dirty="0" smtClean="0">
                <a:solidFill>
                  <a:srgbClr val="000000"/>
                </a:solidFill>
              </a:rPr>
              <a:t>Folyamatban van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b="1" dirty="0" smtClean="0">
                <a:solidFill>
                  <a:srgbClr val="000000"/>
                </a:solidFill>
              </a:rPr>
              <a:t>VII. ker. Rákóczi út buszsáv </a:t>
            </a:r>
            <a:r>
              <a:rPr lang="hu-HU" sz="1600" dirty="0" smtClean="0">
                <a:solidFill>
                  <a:srgbClr val="000000"/>
                </a:solidFill>
              </a:rPr>
              <a:t>(</a:t>
            </a:r>
            <a:r>
              <a:rPr lang="hu-HU" sz="1600" dirty="0" err="1" smtClean="0">
                <a:solidFill>
                  <a:srgbClr val="000000"/>
                </a:solidFill>
              </a:rPr>
              <a:t>Asztória</a:t>
            </a:r>
            <a:r>
              <a:rPr lang="hu-HU" sz="1600" dirty="0" smtClean="0">
                <a:solidFill>
                  <a:srgbClr val="000000"/>
                </a:solidFill>
              </a:rPr>
              <a:t> – Blaha Lujza tér)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b="1" dirty="0" smtClean="0">
                <a:solidFill>
                  <a:srgbClr val="000000"/>
                </a:solidFill>
              </a:rPr>
              <a:t>XIV. ker. Kacsóh Pongrácz út</a:t>
            </a:r>
            <a:r>
              <a:rPr lang="hu-HU" sz="1600" dirty="0" smtClean="0">
                <a:solidFill>
                  <a:srgbClr val="000000"/>
                </a:solidFill>
              </a:rPr>
              <a:t> (Mexikói út – Csáktornya park)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b="1" dirty="0" smtClean="0">
                <a:solidFill>
                  <a:srgbClr val="000000"/>
                </a:solidFill>
              </a:rPr>
              <a:t>XXIII. Ker. Tárcsás út </a:t>
            </a:r>
            <a:r>
              <a:rPr lang="hu-HU" sz="1600" dirty="0" smtClean="0">
                <a:solidFill>
                  <a:srgbClr val="000000"/>
                </a:solidFill>
              </a:rPr>
              <a:t>(Templom utca – Láng Endre utca)</a:t>
            </a:r>
          </a:p>
          <a:p>
            <a:endParaRPr lang="hu-HU" sz="2000" b="1" dirty="0" smtClean="0">
              <a:solidFill>
                <a:srgbClr val="000000"/>
              </a:solidFill>
            </a:endParaRPr>
          </a:p>
          <a:p>
            <a:r>
              <a:rPr lang="hu-HU" sz="2000" b="1" dirty="0" smtClean="0">
                <a:solidFill>
                  <a:srgbClr val="000000"/>
                </a:solidFill>
              </a:rPr>
              <a:t>2013-2014. évi munkák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b="1" dirty="0" smtClean="0">
                <a:solidFill>
                  <a:srgbClr val="000000"/>
                </a:solidFill>
              </a:rPr>
              <a:t>XIX. </a:t>
            </a:r>
            <a:r>
              <a:rPr lang="hu-HU" sz="1600" b="1" dirty="0" err="1" smtClean="0">
                <a:solidFill>
                  <a:srgbClr val="000000"/>
                </a:solidFill>
              </a:rPr>
              <a:t>ker</a:t>
            </a:r>
            <a:r>
              <a:rPr lang="hu-HU" sz="1600" b="1" dirty="0" smtClean="0">
                <a:solidFill>
                  <a:srgbClr val="000000"/>
                </a:solidFill>
              </a:rPr>
              <a:t> Ady Endre út </a:t>
            </a:r>
            <a:r>
              <a:rPr lang="hu-HU" sz="1600" dirty="0" smtClean="0">
                <a:solidFill>
                  <a:srgbClr val="000000"/>
                </a:solidFill>
              </a:rPr>
              <a:t>(Baross utca – Rákóczi út)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b="1" dirty="0" smtClean="0">
                <a:solidFill>
                  <a:srgbClr val="000000"/>
                </a:solidFill>
              </a:rPr>
              <a:t>X. ker. Jászberényi út - Éles sarok</a:t>
            </a:r>
            <a:r>
              <a:rPr lang="hu-HU" sz="1600" dirty="0" smtClean="0">
                <a:solidFill>
                  <a:srgbClr val="000000"/>
                </a:solidFill>
              </a:rPr>
              <a:t> (szakaszosan) Maláta utca - Maglódi </a:t>
            </a:r>
            <a:r>
              <a:rPr lang="hu-HU" sz="1600" dirty="0" err="1" smtClean="0">
                <a:solidFill>
                  <a:srgbClr val="000000"/>
                </a:solidFill>
              </a:rPr>
              <a:t>csp</a:t>
            </a:r>
            <a:r>
              <a:rPr lang="hu-HU" sz="1600" dirty="0" smtClean="0">
                <a:solidFill>
                  <a:srgbClr val="000000"/>
                </a:solidFill>
              </a:rPr>
              <a:t>. között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b="1" dirty="0" smtClean="0">
                <a:solidFill>
                  <a:srgbClr val="000000"/>
                </a:solidFill>
              </a:rPr>
              <a:t>XXIII. ker. </a:t>
            </a:r>
            <a:r>
              <a:rPr lang="hu-HU" sz="1600" b="1" dirty="0" err="1" smtClean="0">
                <a:solidFill>
                  <a:srgbClr val="000000"/>
                </a:solidFill>
              </a:rPr>
              <a:t>Grassalkovich</a:t>
            </a:r>
            <a:r>
              <a:rPr lang="hu-HU" sz="1600" b="1" dirty="0" smtClean="0">
                <a:solidFill>
                  <a:srgbClr val="000000"/>
                </a:solidFill>
              </a:rPr>
              <a:t> út</a:t>
            </a:r>
            <a:r>
              <a:rPr lang="hu-HU" sz="1600" dirty="0" smtClean="0">
                <a:solidFill>
                  <a:srgbClr val="000000"/>
                </a:solidFill>
              </a:rPr>
              <a:t> Haraszti út - Ócsai út közötti szakasz </a:t>
            </a:r>
          </a:p>
        </p:txBody>
      </p:sp>
    </p:spTree>
    <p:extLst>
      <p:ext uri="{BB962C8B-B14F-4D97-AF65-F5344CB8AC3E}">
        <p14:creationId xmlns:p14="http://schemas.microsoft.com/office/powerpoint/2010/main" val="392386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5720141"/>
            <a:ext cx="8183880" cy="661824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FF6600"/>
                </a:solidFill>
              </a:rPr>
              <a:t>BKK – </a:t>
            </a:r>
            <a:r>
              <a:rPr lang="hu-HU" b="1" dirty="0" err="1" smtClean="0">
                <a:solidFill>
                  <a:srgbClr val="FF6600"/>
                </a:solidFill>
              </a:rPr>
              <a:t>BKK</a:t>
            </a:r>
            <a:r>
              <a:rPr lang="hu-HU" b="1" dirty="0" smtClean="0">
                <a:solidFill>
                  <a:srgbClr val="FF6600"/>
                </a:solidFill>
              </a:rPr>
              <a:t> Közút</a:t>
            </a:r>
            <a:endParaRPr lang="hu-HU" b="1" dirty="0">
              <a:solidFill>
                <a:srgbClr val="FF6600"/>
              </a:solidFill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5" y="1628800"/>
            <a:ext cx="8154899" cy="4135685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16C536-F549-47AD-996D-F7B391ECD94C}" type="slidenum">
              <a:rPr lang="hu-HU" smtClean="0"/>
              <a:pPr/>
              <a:t>2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683567" y="1628800"/>
            <a:ext cx="4032447" cy="4201150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0000"/>
                </a:solidFill>
              </a:rPr>
              <a:t>A BKK </a:t>
            </a:r>
            <a:r>
              <a:rPr lang="hu-HU" sz="2400" b="1" dirty="0" smtClean="0">
                <a:solidFill>
                  <a:srgbClr val="000000"/>
                </a:solidFill>
              </a:rPr>
              <a:t>feladatai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hu-HU" sz="1100" dirty="0" smtClean="0">
                <a:solidFill>
                  <a:srgbClr val="000000"/>
                </a:solidFill>
              </a:rPr>
              <a:t>közvetlenül </a:t>
            </a:r>
            <a:r>
              <a:rPr lang="hu-HU" sz="1100" dirty="0">
                <a:solidFill>
                  <a:srgbClr val="000000"/>
                </a:solidFill>
              </a:rPr>
              <a:t>a Fővárosi Önkormányzatnak alárendelve működik, Budapest Főváros Önkormányzatának 100%-os tulajdonában áll,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hu-HU" sz="1100" dirty="0">
                <a:solidFill>
                  <a:srgbClr val="000000"/>
                </a:solidFill>
              </a:rPr>
              <a:t>előkészíti és végrehajtja Budapest közlekedési stratégiáját,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hu-HU" sz="1100" dirty="0">
                <a:solidFill>
                  <a:srgbClr val="000000"/>
                </a:solidFill>
              </a:rPr>
              <a:t>érvényesíti a fenntarthatósági és esélyegyenlőségi szempontokat a budapesti közlekedés működtetésében és fejlesztésében,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hu-HU" sz="1100" b="1" dirty="0">
                <a:solidFill>
                  <a:srgbClr val="000000"/>
                </a:solidFill>
              </a:rPr>
              <a:t>integráltan irányítja és felügyeli a budapesti közlekedési ágazatokat, különösen a közösségi és közúti közlekedést,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hu-HU" sz="1100" dirty="0">
                <a:solidFill>
                  <a:srgbClr val="000000"/>
                </a:solidFill>
              </a:rPr>
              <a:t>megrendeli és a közös közlekedési kasszába befolyó állami és felhasználói forrásokból finanszírozza a közösségi és közúti közlekedési közszolgáltatásokat,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hu-HU" sz="1100" dirty="0">
                <a:solidFill>
                  <a:srgbClr val="000000"/>
                </a:solidFill>
              </a:rPr>
              <a:t>fejleszti a város közlekedését,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hu-HU" sz="1100" dirty="0">
                <a:solidFill>
                  <a:srgbClr val="000000"/>
                </a:solidFill>
              </a:rPr>
              <a:t>érvényesíti a gyalogos és kerékpáros közlekedés szempontjait,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hu-HU" sz="1100" dirty="0">
                <a:solidFill>
                  <a:srgbClr val="000000"/>
                </a:solidFill>
              </a:rPr>
              <a:t>megteremti az egyensúlyt a közlekedési rendszer működése és fejlesztése között,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hu-HU" sz="1100" dirty="0">
                <a:solidFill>
                  <a:srgbClr val="000000"/>
                </a:solidFill>
              </a:rPr>
              <a:t>egységes finanszírozási rendszert működtet,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hu-HU" sz="1100" b="1" dirty="0">
                <a:solidFill>
                  <a:srgbClr val="000000"/>
                </a:solidFill>
              </a:rPr>
              <a:t>ellátja a fővárosi tulajdonú közlekedési és közútkezelő szolgáltató cégek tulajdonosi felügyeletét,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hu-HU" sz="1100" dirty="0">
                <a:solidFill>
                  <a:srgbClr val="000000"/>
                </a:solidFill>
              </a:rPr>
              <a:t>koordinálja a közúti és a közösségi közlekedést érintő kerületi önkormányzati, közmű és egyéb beruházásokat,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hu-HU" sz="1100" dirty="0">
                <a:solidFill>
                  <a:srgbClr val="000000"/>
                </a:solidFill>
              </a:rPr>
              <a:t>aktív szerepet vállal a regionális és nemzetközi közlekedési együttműködés terén Budapest főváros képviseletében</a:t>
            </a:r>
            <a:r>
              <a:rPr lang="hu-HU" sz="1100" dirty="0" smtClean="0">
                <a:solidFill>
                  <a:srgbClr val="000000"/>
                </a:solidFill>
              </a:rPr>
              <a:t>.</a:t>
            </a:r>
          </a:p>
          <a:p>
            <a:endParaRPr lang="hu-HU" sz="1200" dirty="0">
              <a:solidFill>
                <a:srgbClr val="00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716015" y="1571049"/>
            <a:ext cx="4105581" cy="4278094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0"/>
                </a:schemeClr>
              </a:gs>
              <a:gs pos="45000">
                <a:schemeClr val="bg1">
                  <a:lumMod val="98000"/>
                  <a:lumOff val="2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000000"/>
                </a:solidFill>
              </a:rPr>
              <a:t>Tulajdonos</a:t>
            </a:r>
            <a:r>
              <a:rPr lang="hu-HU" sz="2800" b="1" dirty="0" smtClean="0"/>
              <a:t> </a:t>
            </a:r>
          </a:p>
          <a:p>
            <a:pPr algn="ctr"/>
            <a:r>
              <a:rPr lang="hu-HU" sz="2000" b="1" dirty="0" smtClean="0">
                <a:solidFill>
                  <a:srgbClr val="FF0000"/>
                </a:solidFill>
              </a:rPr>
              <a:t>Budapest Főváros Önkormányzata</a:t>
            </a:r>
          </a:p>
          <a:p>
            <a:pPr algn="ctr"/>
            <a:endParaRPr lang="hu-HU" dirty="0" smtClean="0"/>
          </a:p>
          <a:p>
            <a:pPr algn="ctr"/>
            <a:endParaRPr lang="hu-HU" dirty="0"/>
          </a:p>
          <a:p>
            <a:pPr algn="ctr"/>
            <a:endParaRPr lang="hu-HU" dirty="0" smtClean="0"/>
          </a:p>
          <a:p>
            <a:pPr algn="ctr"/>
            <a:r>
              <a:rPr lang="hu-HU" sz="2800" b="1" dirty="0" smtClean="0">
                <a:solidFill>
                  <a:srgbClr val="000000"/>
                </a:solidFill>
              </a:rPr>
              <a:t>Eljáró közútkezelő </a:t>
            </a:r>
          </a:p>
          <a:p>
            <a:pPr algn="ctr"/>
            <a:r>
              <a:rPr lang="hu-HU" sz="2000" b="1" dirty="0" smtClean="0">
                <a:solidFill>
                  <a:srgbClr val="FF0000"/>
                </a:solidFill>
              </a:rPr>
              <a:t>Budapesti Közlekedési Központ</a:t>
            </a:r>
          </a:p>
          <a:p>
            <a:pPr algn="ctr"/>
            <a:endParaRPr lang="hu-HU" b="1" dirty="0" smtClean="0"/>
          </a:p>
          <a:p>
            <a:pPr algn="ctr"/>
            <a:endParaRPr lang="hu-HU" b="1" dirty="0" smtClean="0"/>
          </a:p>
          <a:p>
            <a:pPr algn="ctr"/>
            <a:endParaRPr lang="hu-HU" b="1" dirty="0" smtClean="0"/>
          </a:p>
          <a:p>
            <a:pPr algn="ctr"/>
            <a:r>
              <a:rPr lang="hu-HU" sz="2800" b="1" dirty="0" smtClean="0">
                <a:solidFill>
                  <a:srgbClr val="000000"/>
                </a:solidFill>
              </a:rPr>
              <a:t>Üzemeltető</a:t>
            </a:r>
          </a:p>
          <a:p>
            <a:pPr algn="ctr"/>
            <a:r>
              <a:rPr lang="hu-HU" sz="2000" b="1" dirty="0" smtClean="0">
                <a:solidFill>
                  <a:srgbClr val="FF0000"/>
                </a:solidFill>
              </a:rPr>
              <a:t>BKK Közút</a:t>
            </a:r>
          </a:p>
          <a:p>
            <a:pPr algn="ctr"/>
            <a:endParaRPr lang="hu-HU" sz="2000" b="1" dirty="0">
              <a:solidFill>
                <a:srgbClr val="FF0000"/>
              </a:solidFill>
            </a:endParaRPr>
          </a:p>
        </p:txBody>
      </p:sp>
      <p:sp>
        <p:nvSpPr>
          <p:cNvPr id="10" name="Lefelé nyíl 9"/>
          <p:cNvSpPr/>
          <p:nvPr/>
        </p:nvSpPr>
        <p:spPr>
          <a:xfrm>
            <a:off x="6442751" y="3982860"/>
            <a:ext cx="462727" cy="801087"/>
          </a:xfrm>
          <a:prstGeom prst="downArrow">
            <a:avLst/>
          </a:prstGeom>
          <a:solidFill>
            <a:srgbClr val="00B050">
              <a:alpha val="20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5607296" y="4089801"/>
            <a:ext cx="2216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solidFill>
                  <a:srgbClr val="CC6600"/>
                </a:solidFill>
              </a:rPr>
              <a:t>Szolgáltatási </a:t>
            </a:r>
            <a:r>
              <a:rPr lang="hu-HU" sz="1400" b="1" dirty="0" smtClean="0">
                <a:solidFill>
                  <a:srgbClr val="CC6600"/>
                </a:solidFill>
              </a:rPr>
              <a:t>Keretszerződés</a:t>
            </a:r>
            <a:endParaRPr lang="hu-HU" sz="1400" b="1" dirty="0">
              <a:solidFill>
                <a:srgbClr val="CC6600"/>
              </a:solidFill>
            </a:endParaRPr>
          </a:p>
        </p:txBody>
      </p:sp>
      <p:sp>
        <p:nvSpPr>
          <p:cNvPr id="12" name="Lefelé nyíl 11"/>
          <p:cNvSpPr/>
          <p:nvPr/>
        </p:nvSpPr>
        <p:spPr>
          <a:xfrm>
            <a:off x="6370440" y="2420801"/>
            <a:ext cx="462727" cy="801087"/>
          </a:xfrm>
          <a:prstGeom prst="downArrow">
            <a:avLst/>
          </a:prstGeom>
          <a:solidFill>
            <a:srgbClr val="00B050">
              <a:alpha val="20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5168482" y="2420801"/>
            <a:ext cx="3011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rgbClr val="CC6600"/>
                </a:solidFill>
              </a:rPr>
              <a:t>Feladat-ellátásról és közszolgáltatásról </a:t>
            </a:r>
          </a:p>
          <a:p>
            <a:pPr algn="ctr"/>
            <a:r>
              <a:rPr lang="hu-HU" sz="1400" b="1" dirty="0" smtClean="0">
                <a:solidFill>
                  <a:srgbClr val="CC6600"/>
                </a:solidFill>
              </a:rPr>
              <a:t>szóló keret megállapodás</a:t>
            </a:r>
            <a:endParaRPr lang="hu-HU" sz="1400" b="1" dirty="0">
              <a:solidFill>
                <a:srgbClr val="CC6600"/>
              </a:solidFill>
            </a:endParaRPr>
          </a:p>
        </p:txBody>
      </p:sp>
      <p:sp>
        <p:nvSpPr>
          <p:cNvPr id="1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</p:spPr>
        <p:txBody>
          <a:bodyPr/>
          <a:lstStyle/>
          <a:p>
            <a:r>
              <a:rPr lang="hu-HU" dirty="0" smtClean="0"/>
              <a:t>38. Útügyi Napok - 2013. szeptember4-5.</a:t>
            </a:r>
            <a:endParaRPr lang="hu-HU" dirty="0"/>
          </a:p>
        </p:txBody>
      </p:sp>
      <p:sp>
        <p:nvSpPr>
          <p:cNvPr id="16" name="Cím 1"/>
          <p:cNvSpPr txBox="1">
            <a:spLocks/>
          </p:cNvSpPr>
          <p:nvPr/>
        </p:nvSpPr>
        <p:spPr>
          <a:xfrm>
            <a:off x="323528" y="228600"/>
            <a:ext cx="8442520" cy="990600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Kezelői, üzemeltetői feladatok a Fővárosban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12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-HU" dirty="0" smtClean="0"/>
              <a:t>Híd </a:t>
            </a:r>
            <a:r>
              <a:rPr lang="hu-HU" sz="4000" dirty="0" smtClean="0"/>
              <a:t>felújítási</a:t>
            </a:r>
            <a:r>
              <a:rPr lang="hu-HU" dirty="0" smtClean="0"/>
              <a:t> munkák 2013. évben</a:t>
            </a:r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20</a:t>
            </a:fld>
            <a:endParaRPr lang="hu-HU"/>
          </a:p>
        </p:txBody>
      </p:sp>
      <p:sp>
        <p:nvSpPr>
          <p:cNvPr id="6" name="Szövegdoboz 5"/>
          <p:cNvSpPr txBox="1">
            <a:spLocks/>
          </p:cNvSpPr>
          <p:nvPr/>
        </p:nvSpPr>
        <p:spPr>
          <a:xfrm>
            <a:off x="395536" y="1556792"/>
            <a:ext cx="8496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hu-HU" b="1" dirty="0" smtClean="0">
                <a:solidFill>
                  <a:srgbClr val="000000"/>
                </a:solidFill>
              </a:rPr>
              <a:t>Kerepesi úti (százlábú) </a:t>
            </a:r>
            <a:r>
              <a:rPr lang="hu-HU" dirty="0" smtClean="0">
                <a:solidFill>
                  <a:srgbClr val="000000"/>
                </a:solidFill>
              </a:rPr>
              <a:t>– MÁV vágányok feletti közúti híd </a:t>
            </a:r>
            <a:r>
              <a:rPr lang="hu-HU" dirty="0">
                <a:solidFill>
                  <a:srgbClr val="000000"/>
                </a:solidFill>
              </a:rPr>
              <a:t>átépítése </a:t>
            </a:r>
            <a:r>
              <a:rPr lang="hu-HU" sz="1200" dirty="0">
                <a:solidFill>
                  <a:srgbClr val="000000"/>
                </a:solidFill>
              </a:rPr>
              <a:t>(Közbeszerzés elhúzódik)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b="1" dirty="0" err="1" smtClean="0">
                <a:solidFill>
                  <a:srgbClr val="000000"/>
                </a:solidFill>
              </a:rPr>
              <a:t>Sibrik</a:t>
            </a:r>
            <a:r>
              <a:rPr lang="hu-HU" b="1" dirty="0" smtClean="0">
                <a:solidFill>
                  <a:srgbClr val="000000"/>
                </a:solidFill>
              </a:rPr>
              <a:t> Miklós úti </a:t>
            </a:r>
            <a:r>
              <a:rPr lang="hu-HU" dirty="0" smtClean="0">
                <a:solidFill>
                  <a:srgbClr val="000000"/>
                </a:solidFill>
              </a:rPr>
              <a:t>– MÁV vágányok feletti közúti híd átépítése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b="1" dirty="0" smtClean="0">
                <a:solidFill>
                  <a:srgbClr val="000000"/>
                </a:solidFill>
              </a:rPr>
              <a:t>Erzsébet híd pesti felhajtó </a:t>
            </a:r>
            <a:r>
              <a:rPr lang="hu-HU" dirty="0" smtClean="0">
                <a:solidFill>
                  <a:srgbClr val="000000"/>
                </a:solidFill>
              </a:rPr>
              <a:t>közúti híd felújítása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b="1" dirty="0" smtClean="0">
                <a:solidFill>
                  <a:srgbClr val="000000"/>
                </a:solidFill>
              </a:rPr>
              <a:t>Petőfi híd </a:t>
            </a:r>
            <a:r>
              <a:rPr lang="hu-HU" dirty="0" smtClean="0">
                <a:solidFill>
                  <a:srgbClr val="000000"/>
                </a:solidFill>
              </a:rPr>
              <a:t>állagmegóvó munkái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b="1" dirty="0" smtClean="0">
                <a:solidFill>
                  <a:srgbClr val="000000"/>
                </a:solidFill>
              </a:rPr>
              <a:t>Templom utcai </a:t>
            </a:r>
            <a:r>
              <a:rPr lang="hu-HU" dirty="0" smtClean="0">
                <a:solidFill>
                  <a:srgbClr val="000000"/>
                </a:solidFill>
              </a:rPr>
              <a:t>– Gyáli-patak feletti közúti híd átépítése </a:t>
            </a:r>
            <a:r>
              <a:rPr lang="hu-HU" sz="1200" dirty="0" smtClean="0">
                <a:solidFill>
                  <a:srgbClr val="000000"/>
                </a:solidFill>
              </a:rPr>
              <a:t>(Közbeszerzés elhúzódik)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b="1" dirty="0" smtClean="0">
                <a:solidFill>
                  <a:srgbClr val="000000"/>
                </a:solidFill>
              </a:rPr>
              <a:t>Szarvas tér 1. </a:t>
            </a:r>
            <a:r>
              <a:rPr lang="hu-HU" dirty="0" smtClean="0">
                <a:solidFill>
                  <a:srgbClr val="000000"/>
                </a:solidFill>
              </a:rPr>
              <a:t>sz. előtti támfal átépítése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b="1" dirty="0" smtClean="0">
                <a:solidFill>
                  <a:srgbClr val="000000"/>
                </a:solidFill>
              </a:rPr>
              <a:t>Egres utcai </a:t>
            </a:r>
            <a:r>
              <a:rPr lang="hu-HU" dirty="0" smtClean="0">
                <a:solidFill>
                  <a:srgbClr val="000000"/>
                </a:solidFill>
              </a:rPr>
              <a:t>– Ördög-árok feletti közúti híd átépítése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b="1" dirty="0" smtClean="0">
                <a:solidFill>
                  <a:srgbClr val="000000"/>
                </a:solidFill>
              </a:rPr>
              <a:t>Mezőgazdasági Múzeum előtti </a:t>
            </a:r>
            <a:r>
              <a:rPr lang="hu-HU" dirty="0" smtClean="0">
                <a:solidFill>
                  <a:srgbClr val="000000"/>
                </a:solidFill>
              </a:rPr>
              <a:t>– Városligeti tó feletti közúti híd felújítása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b="1" dirty="0" smtClean="0">
                <a:solidFill>
                  <a:srgbClr val="000000"/>
                </a:solidFill>
              </a:rPr>
              <a:t>Gvadányi utcai </a:t>
            </a:r>
            <a:r>
              <a:rPr lang="hu-HU" dirty="0" smtClean="0">
                <a:solidFill>
                  <a:srgbClr val="000000"/>
                </a:solidFill>
              </a:rPr>
              <a:t>– Rákos-patak feletti gyalogos híd átépítése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b="1" dirty="0" smtClean="0">
                <a:solidFill>
                  <a:srgbClr val="000000"/>
                </a:solidFill>
              </a:rPr>
              <a:t>Vidámvásár utcai </a:t>
            </a:r>
            <a:r>
              <a:rPr lang="hu-HU" dirty="0" smtClean="0">
                <a:solidFill>
                  <a:srgbClr val="000000"/>
                </a:solidFill>
              </a:rPr>
              <a:t>– Szilas-patak feletti gyalogos híd átépítése</a:t>
            </a:r>
            <a:endParaRPr lang="hu-HU" dirty="0">
              <a:solidFill>
                <a:srgbClr val="000000"/>
              </a:solidFill>
            </a:endParaRPr>
          </a:p>
        </p:txBody>
      </p:sp>
      <p:pic>
        <p:nvPicPr>
          <p:cNvPr id="7" name="Picture 2" descr="http://www.hidadatok.hu/onk/kepek/BUDAPEST_005/T13578044_20090914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25356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8" y="4441235"/>
            <a:ext cx="1920000" cy="1440000"/>
          </a:xfrm>
          <a:prstGeom prst="rect">
            <a:avLst/>
          </a:prstGeom>
        </p:spPr>
      </p:pic>
      <p:pic>
        <p:nvPicPr>
          <p:cNvPr id="9" name="Picture 2" descr="http://www.hidadatok.hu/onk/kepek/BUDAPEST_001/T10700017_20090321_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455975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hidadatok.hu/onk/kepek/BUDAPEST_003/T34139005_20090501_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288" y="4441235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441221"/>
            <a:ext cx="1920000" cy="1440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88" y="4455975"/>
            <a:ext cx="1920000" cy="1440000"/>
          </a:xfrm>
          <a:prstGeom prst="rect">
            <a:avLst/>
          </a:prstGeom>
        </p:spPr>
      </p:pic>
      <p:pic>
        <p:nvPicPr>
          <p:cNvPr id="13" name="Picture 2" descr="http://www.hidadatok.hu/onk/kepek/BUDAPEST_003/T03179016_20090502_0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455975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 rot="281731">
            <a:off x="1356998" y="2240672"/>
            <a:ext cx="3375604" cy="369332"/>
          </a:xfrm>
          <a:prstGeom prst="rect">
            <a:avLst/>
          </a:prstGeom>
          <a:solidFill>
            <a:srgbClr val="FFFF00">
              <a:alpha val="83000"/>
            </a:srgbClr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Kivitelezési munkák megkezdődtek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 rot="1208585">
            <a:off x="1331640" y="3604853"/>
            <a:ext cx="3426323" cy="369332"/>
          </a:xfrm>
          <a:prstGeom prst="rect">
            <a:avLst/>
          </a:prstGeom>
          <a:solidFill>
            <a:srgbClr val="FFFF00">
              <a:alpha val="83000"/>
            </a:srgbClr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Munkaterület átadás folyamatban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1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6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6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dvAuto="2000"/>
      <p:bldP spid="5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hu-HU" dirty="0" smtClean="0">
                <a:ea typeface="ＭＳ Ｐゴシック" pitchFamily="34" charset="-128"/>
              </a:rPr>
              <a:t>Megvalósult fővárosi </a:t>
            </a:r>
            <a:r>
              <a:rPr lang="hu-HU" dirty="0">
                <a:ea typeface="ＭＳ Ｐゴシック" pitchFamily="34" charset="-128"/>
              </a:rPr>
              <a:t>ITS projektek</a:t>
            </a:r>
            <a:br>
              <a:rPr lang="hu-HU" dirty="0">
                <a:ea typeface="ＭＳ Ｐゴシック" pitchFamily="34" charset="-128"/>
              </a:rPr>
            </a:br>
            <a:r>
              <a:rPr lang="hu-HU" dirty="0">
                <a:ea typeface="ＭＳ Ｐゴシック" pitchFamily="34" charset="-128"/>
              </a:rPr>
              <a:t>2011. évben</a:t>
            </a:r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21</a:t>
            </a:fld>
            <a:endParaRPr lang="hu-HU"/>
          </a:p>
        </p:txBody>
      </p:sp>
      <p:pic>
        <p:nvPicPr>
          <p:cNvPr id="6" name="Picture 9" descr="Connect_Logo_high_resolut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12954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564904"/>
            <a:ext cx="44640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992313"/>
            <a:ext cx="341788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 txBox="1">
            <a:spLocks noChangeArrowheads="1"/>
          </p:cNvSpPr>
          <p:nvPr/>
        </p:nvSpPr>
        <p:spPr>
          <a:xfrm>
            <a:off x="2378421" y="1509291"/>
            <a:ext cx="3417715" cy="792163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hu-HU" sz="2400" b="1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ea typeface="ＭＳ Ｐゴシック" pitchFamily="34" charset="-128"/>
              </a:rPr>
              <a:t>Parkolásirányítási</a:t>
            </a:r>
            <a:r>
              <a:rPr lang="hu-HU" sz="2400" b="1" dirty="0" smtClean="0">
                <a:solidFill>
                  <a:srgbClr val="FF0000"/>
                </a:solidFill>
                <a:ea typeface="ＭＳ Ｐゴシック" pitchFamily="34" charset="-128"/>
              </a:rPr>
              <a:t> rendszer</a:t>
            </a:r>
          </a:p>
          <a:p>
            <a:pPr>
              <a:buFontTx/>
              <a:buNone/>
            </a:pPr>
            <a:r>
              <a:rPr lang="hu-HU" sz="2400" b="1" dirty="0" smtClean="0">
                <a:solidFill>
                  <a:srgbClr val="FF0000"/>
                </a:solidFill>
                <a:ea typeface="ＭＳ Ｐゴシック" pitchFamily="34" charset="-128"/>
              </a:rPr>
              <a:t>      (kísérleti projekt)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4" y="2780928"/>
            <a:ext cx="4176712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55919"/>
            <a:ext cx="4536504" cy="325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4044970" y="1796678"/>
            <a:ext cx="4752528" cy="53419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hu-HU" sz="2400" b="1" dirty="0" err="1" smtClean="0">
                <a:solidFill>
                  <a:srgbClr val="FF0000"/>
                </a:solidFill>
                <a:ea typeface="ＭＳ Ｐゴシック" pitchFamily="34" charset="-128"/>
              </a:rPr>
              <a:t>Floating</a:t>
            </a:r>
            <a:r>
              <a:rPr lang="hu-HU" sz="2400" b="1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ea typeface="ＭＳ Ｐゴシック" pitchFamily="34" charset="-128"/>
              </a:rPr>
              <a:t>Car</a:t>
            </a:r>
            <a:r>
              <a:rPr lang="hu-HU" sz="2400" b="1" dirty="0" smtClean="0">
                <a:solidFill>
                  <a:srgbClr val="FF0000"/>
                </a:solidFill>
                <a:ea typeface="ＭＳ Ｐゴシック" pitchFamily="34" charset="-128"/>
              </a:rPr>
              <a:t> Data (kísérleti projekt)</a:t>
            </a:r>
          </a:p>
        </p:txBody>
      </p:sp>
      <p:pic>
        <p:nvPicPr>
          <p:cNvPr id="13" name="Picture 6" descr="20071112_TMC_pelda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63281"/>
            <a:ext cx="3384550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102" y="2348880"/>
            <a:ext cx="4606925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2016125" y="1484313"/>
            <a:ext cx="6770688" cy="79216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Tx/>
              <a:buNone/>
            </a:pPr>
            <a:r>
              <a:rPr lang="hu-HU" sz="2400" b="1" dirty="0" smtClean="0">
                <a:solidFill>
                  <a:srgbClr val="FF0000"/>
                </a:solidFill>
                <a:ea typeface="ＭＳ Ｐゴシック" pitchFamily="34" charset="-128"/>
              </a:rPr>
              <a:t>Forgalmi információk TMC adatainak megjelenítése	 (kísérleti projekt)</a:t>
            </a:r>
          </a:p>
        </p:txBody>
      </p:sp>
    </p:spTree>
    <p:extLst>
      <p:ext uri="{BB962C8B-B14F-4D97-AF65-F5344CB8AC3E}">
        <p14:creationId xmlns:p14="http://schemas.microsoft.com/office/powerpoint/2010/main" val="156326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22</a:t>
            </a:fld>
            <a:endParaRPr 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765048" y="381000"/>
            <a:ext cx="8153400" cy="9906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dirty="0" smtClean="0">
                <a:ea typeface="ＭＳ Ｐゴシック" pitchFamily="34" charset="-128"/>
              </a:rPr>
              <a:t>Megvalósult fővárosi ITS projektek</a:t>
            </a:r>
            <a:br>
              <a:rPr lang="hu-HU" dirty="0" smtClean="0">
                <a:ea typeface="ＭＳ Ｐゴシック" pitchFamily="34" charset="-128"/>
              </a:rPr>
            </a:br>
            <a:r>
              <a:rPr lang="hu-HU" dirty="0" smtClean="0">
                <a:ea typeface="ＭＳ Ｐゴシック" pitchFamily="34" charset="-128"/>
              </a:rPr>
              <a:t>2012. évben</a:t>
            </a:r>
            <a:endParaRPr lang="hu-HU" dirty="0"/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467544" y="1538721"/>
            <a:ext cx="8450904" cy="1962288"/>
          </a:xfrm>
          <a:prstGeom prst="rect">
            <a:avLst/>
          </a:prstGeom>
          <a:ln w="0">
            <a:noFill/>
          </a:ln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1" dirty="0" smtClean="0">
                <a:solidFill>
                  <a:srgbClr val="FF0000"/>
                </a:solidFill>
                <a:ea typeface="ＭＳ Ｐゴシック" pitchFamily="34" charset="-128"/>
              </a:rPr>
              <a:t>Forgalomirányító központ korszerűsítése</a:t>
            </a:r>
          </a:p>
          <a:p>
            <a:r>
              <a:rPr lang="hu-HU" sz="2000" b="1" dirty="0" smtClean="0">
                <a:solidFill>
                  <a:srgbClr val="FF0000"/>
                </a:solidFill>
                <a:ea typeface="ＭＳ Ｐゴシック" pitchFamily="34" charset="-128"/>
              </a:rPr>
              <a:t>Változtatható jelzésképű táblák (VJT) alkalmazása, utazásbefolyásolására</a:t>
            </a:r>
          </a:p>
          <a:p>
            <a:r>
              <a:rPr lang="hu-HU" sz="2000" b="1" dirty="0" smtClean="0">
                <a:solidFill>
                  <a:srgbClr val="FF0000"/>
                </a:solidFill>
                <a:ea typeface="ＭＳ Ｐゴシック" pitchFamily="34" charset="-128"/>
              </a:rPr>
              <a:t>Teherforgalmi behajtás-ellenőrző rendszer</a:t>
            </a:r>
          </a:p>
          <a:p>
            <a:r>
              <a:rPr lang="hu-HU" sz="2000" b="1" dirty="0" smtClean="0">
                <a:solidFill>
                  <a:srgbClr val="FF0000"/>
                </a:solidFill>
                <a:ea typeface="ＭＳ Ｐゴシック" pitchFamily="34" charset="-128"/>
              </a:rPr>
              <a:t>Szakrendszerek publikációs felületének kialakítása </a:t>
            </a:r>
          </a:p>
          <a:p>
            <a:endParaRPr lang="hu-HU" dirty="0" smtClean="0">
              <a:ea typeface="ＭＳ Ｐゴシック" pitchFamily="34" charset="-128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190847" y="1567706"/>
            <a:ext cx="2847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EasyWay</a:t>
            </a:r>
            <a:r>
              <a:rPr lang="hu-H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II. program</a:t>
            </a:r>
            <a:endParaRPr lang="hu-HU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2" descr="F:\Pendriwe-4GB-Maxell\P\Rendszerábra Scala 1.6_HU 2013.02.08_terep is benne!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87" y="3306024"/>
            <a:ext cx="4107492" cy="273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zövegdoboz 16"/>
          <p:cNvSpPr txBox="1"/>
          <p:nvPr/>
        </p:nvSpPr>
        <p:spPr>
          <a:xfrm>
            <a:off x="4910151" y="5451989"/>
            <a:ext cx="3674452" cy="4968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841748" y="3003862"/>
            <a:ext cx="3978723" cy="738664"/>
          </a:xfrm>
        </p:spPr>
        <p:txBody>
          <a:bodyPr wrap="square" lIns="0" tIns="0" rIns="0" bIns="0">
            <a:spAutoFit/>
          </a:bodyPr>
          <a:lstStyle/>
          <a:p>
            <a:pPr algn="r"/>
            <a:r>
              <a:rPr lang="hu-HU" sz="1600" b="1" dirty="0" smtClean="0">
                <a:ea typeface="ＭＳ Ｐゴシック" pitchFamily="34" charset="-128"/>
              </a:rPr>
              <a:t>Hardver csere</a:t>
            </a:r>
            <a:r>
              <a:rPr lang="hu-HU" sz="1600" b="1" dirty="0">
                <a:ea typeface="ＭＳ Ｐゴシック" pitchFamily="34" charset="-128"/>
              </a:rPr>
              <a:t/>
            </a:r>
            <a:br>
              <a:rPr lang="hu-HU" sz="1600" b="1" dirty="0">
                <a:ea typeface="ＭＳ Ｐゴシック" pitchFamily="34" charset="-128"/>
              </a:rPr>
            </a:br>
            <a:r>
              <a:rPr lang="hu-HU" sz="1600" b="1" dirty="0">
                <a:solidFill>
                  <a:srgbClr val="FF0000"/>
                </a:solidFill>
                <a:ea typeface="ＭＳ Ｐゴシック" pitchFamily="34" charset="-128"/>
              </a:rPr>
              <a:t>SITRAFFIC Scala</a:t>
            </a:r>
            <a:r>
              <a:rPr lang="hu-HU" sz="1600" b="1" dirty="0">
                <a:ea typeface="ＭＳ Ｐゴシック" pitchFamily="34" charset="-128"/>
              </a:rPr>
              <a:t> </a:t>
            </a:r>
            <a:r>
              <a:rPr lang="hu-HU" sz="1600" b="1" dirty="0" smtClean="0">
                <a:ea typeface="ＭＳ Ｐゴシック" pitchFamily="34" charset="-128"/>
              </a:rPr>
              <a:t>                           Tass bővítés</a:t>
            </a:r>
            <a:br>
              <a:rPr lang="hu-HU" sz="1600" b="1" dirty="0" smtClean="0">
                <a:ea typeface="ＭＳ Ｐゴシック" pitchFamily="34" charset="-128"/>
              </a:rPr>
            </a:br>
            <a:r>
              <a:rPr lang="hu-HU" sz="1600" b="1" dirty="0" smtClean="0">
                <a:ea typeface="ＭＳ Ｐゴシック" pitchFamily="34" charset="-128"/>
              </a:rPr>
              <a:t>MOTION bevezetés </a:t>
            </a:r>
            <a:endParaRPr lang="de-DE" sz="1600" b="1" dirty="0" smtClean="0">
              <a:ea typeface="ＭＳ Ｐゴシック" pitchFamily="34" charset="-128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345970" y="3842319"/>
            <a:ext cx="26921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>
                <a:solidFill>
                  <a:srgbClr val="333399"/>
                </a:solidFill>
              </a:rPr>
              <a:t>Teljes hardvercsere (szerverek és kliensek</a:t>
            </a:r>
            <a:r>
              <a:rPr lang="hu-HU" sz="1100" b="1" dirty="0" smtClean="0">
                <a:solidFill>
                  <a:srgbClr val="333399"/>
                </a:solidFill>
              </a:rPr>
              <a:t>)</a:t>
            </a:r>
            <a:endParaRPr lang="en-US" sz="1100" b="1" dirty="0">
              <a:solidFill>
                <a:srgbClr val="333399"/>
              </a:solidFill>
            </a:endParaRPr>
          </a:p>
        </p:txBody>
      </p:sp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233" y="3606946"/>
            <a:ext cx="1445442" cy="234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6415300" y="4162338"/>
            <a:ext cx="210646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85725" defTabSz="762000" eaLnBrk="0" hangingPunct="0">
              <a:buSzPct val="80000"/>
            </a:pPr>
            <a:r>
              <a:rPr lang="hu-HU" sz="1000" b="1" dirty="0">
                <a:solidFill>
                  <a:srgbClr val="002060"/>
                </a:solidFill>
              </a:rPr>
              <a:t>A Centrum főközpont és valamennyi alközpont esetében a jelenleg legkorszerűbbnek számító virtuális szerver technológia alkalmazása</a:t>
            </a:r>
            <a:endParaRPr lang="en-US" sz="1000" b="1" dirty="0">
              <a:solidFill>
                <a:srgbClr val="002060"/>
              </a:solidFill>
            </a:endParaRPr>
          </a:p>
        </p:txBody>
      </p:sp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775" y="4872384"/>
            <a:ext cx="644022" cy="12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zövegdoboz 22"/>
          <p:cNvSpPr txBox="1"/>
          <p:nvPr/>
        </p:nvSpPr>
        <p:spPr>
          <a:xfrm>
            <a:off x="6478136" y="5021154"/>
            <a:ext cx="2440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>
                <a:solidFill>
                  <a:srgbClr val="002060"/>
                </a:solidFill>
              </a:rPr>
              <a:t>A forgalom által aktualizált jelzésprogram választó rendszer területi bővítése</a:t>
            </a:r>
          </a:p>
          <a:p>
            <a:r>
              <a:rPr lang="hu-HU" sz="1000" b="1" dirty="0">
                <a:solidFill>
                  <a:srgbClr val="002060"/>
                </a:solidFill>
              </a:rPr>
              <a:t>(TASS – </a:t>
            </a:r>
            <a:r>
              <a:rPr lang="de-DE" sz="1000" b="1" dirty="0">
                <a:solidFill>
                  <a:srgbClr val="002060"/>
                </a:solidFill>
              </a:rPr>
              <a:t>Traffic</a:t>
            </a:r>
            <a:r>
              <a:rPr lang="hu-HU" sz="1000" b="1" dirty="0">
                <a:solidFill>
                  <a:srgbClr val="002060"/>
                </a:solidFill>
              </a:rPr>
              <a:t> </a:t>
            </a:r>
            <a:r>
              <a:rPr lang="de-DE" sz="1000" b="1" dirty="0" err="1">
                <a:solidFill>
                  <a:srgbClr val="002060"/>
                </a:solidFill>
              </a:rPr>
              <a:t>Actuated</a:t>
            </a:r>
            <a:r>
              <a:rPr lang="de-DE" sz="1000" b="1" dirty="0">
                <a:solidFill>
                  <a:srgbClr val="002060"/>
                </a:solidFill>
              </a:rPr>
              <a:t> Signalprogram </a:t>
            </a:r>
            <a:r>
              <a:rPr lang="de-DE" sz="1000" b="1" dirty="0" err="1">
                <a:solidFill>
                  <a:srgbClr val="002060"/>
                </a:solidFill>
              </a:rPr>
              <a:t>Selection</a:t>
            </a:r>
            <a:r>
              <a:rPr lang="hu-HU" sz="10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6478136" y="5767376"/>
            <a:ext cx="2440312" cy="410369"/>
          </a:xfrm>
          <a:prstGeom prst="rect">
            <a:avLst/>
          </a:prstGeom>
          <a:noFill/>
          <a:ln w="9525" cap="rnd">
            <a:solidFill>
              <a:schemeClr val="accent6">
                <a:lumMod val="50000"/>
              </a:schemeClr>
            </a:solidFill>
            <a:bevel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000" b="1" dirty="0">
                <a:solidFill>
                  <a:srgbClr val="002060"/>
                </a:solidFill>
              </a:rPr>
              <a:t>„MOTION terület</a:t>
            </a:r>
            <a:r>
              <a:rPr lang="ja-JP" altLang="hu-HU" sz="1000" b="1" dirty="0">
                <a:solidFill>
                  <a:srgbClr val="002060"/>
                </a:solidFill>
              </a:rPr>
              <a:t>”</a:t>
            </a:r>
            <a:r>
              <a:rPr lang="hu-HU" altLang="ja-JP" sz="1000" b="1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ts val="2000"/>
              </a:lnSpc>
            </a:pPr>
            <a:r>
              <a:rPr lang="hu-HU" sz="1000" b="1" dirty="0">
                <a:solidFill>
                  <a:srgbClr val="002060"/>
                </a:solidFill>
              </a:rPr>
              <a:t>  9 csomóponti vezérlő</a:t>
            </a:r>
            <a:r>
              <a:rPr lang="hu-HU" sz="1000" b="1" dirty="0" smtClean="0">
                <a:solidFill>
                  <a:srgbClr val="002060"/>
                </a:solidFill>
              </a:rPr>
              <a:t>,  </a:t>
            </a:r>
            <a:r>
              <a:rPr lang="hu-HU" sz="1000" b="1" dirty="0">
                <a:solidFill>
                  <a:srgbClr val="002060"/>
                </a:solidFill>
              </a:rPr>
              <a:t>97 db detektor</a:t>
            </a:r>
          </a:p>
        </p:txBody>
      </p:sp>
      <p:sp>
        <p:nvSpPr>
          <p:cNvPr id="27" name="Cím 5"/>
          <p:cNvSpPr>
            <a:spLocks noGrp="1"/>
          </p:cNvSpPr>
          <p:nvPr>
            <p:ph type="title"/>
          </p:nvPr>
        </p:nvSpPr>
        <p:spPr>
          <a:xfrm>
            <a:off x="507795" y="2348880"/>
            <a:ext cx="4276681" cy="1384995"/>
          </a:xfrm>
          <a:noFill/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hu-HU" sz="1800" b="1" dirty="0" smtClean="0">
                <a:solidFill>
                  <a:srgbClr val="002060"/>
                </a:solidFill>
                <a:ea typeface="ＭＳ Ｐゴシック" pitchFamily="34" charset="-128"/>
              </a:rPr>
              <a:t>- 3 db VJT tábla </a:t>
            </a:r>
            <a:br>
              <a:rPr lang="hu-HU" sz="1800" b="1" dirty="0" smtClean="0">
                <a:solidFill>
                  <a:srgbClr val="002060"/>
                </a:solidFill>
                <a:ea typeface="ＭＳ Ｐゴシック" pitchFamily="34" charset="-128"/>
              </a:rPr>
            </a:br>
            <a:r>
              <a:rPr lang="hu-HU" sz="1800" b="1" dirty="0" smtClean="0">
                <a:solidFill>
                  <a:srgbClr val="002060"/>
                </a:solidFill>
                <a:ea typeface="ＭＳ Ｐゴシック" pitchFamily="34" charset="-128"/>
              </a:rPr>
              <a:t>- 3 irány</a:t>
            </a:r>
            <a:br>
              <a:rPr lang="hu-HU" sz="1800" b="1" dirty="0" smtClean="0">
                <a:solidFill>
                  <a:srgbClr val="002060"/>
                </a:solidFill>
                <a:ea typeface="ＭＳ Ｐゴシック" pitchFamily="34" charset="-128"/>
              </a:rPr>
            </a:br>
            <a:r>
              <a:rPr lang="hu-HU" sz="1800" b="1" dirty="0" smtClean="0">
                <a:solidFill>
                  <a:srgbClr val="002060"/>
                </a:solidFill>
                <a:ea typeface="ＭＳ Ｐゴシック" pitchFamily="34" charset="-128"/>
              </a:rPr>
              <a:t>- 22 db rendszámleolvasó kamera </a:t>
            </a:r>
            <a:br>
              <a:rPr lang="hu-HU" sz="1800" b="1" dirty="0" smtClean="0">
                <a:solidFill>
                  <a:srgbClr val="002060"/>
                </a:solidFill>
                <a:ea typeface="ＭＳ Ｐゴシック" pitchFamily="34" charset="-128"/>
              </a:rPr>
            </a:br>
            <a:r>
              <a:rPr lang="hu-HU" sz="1800" b="1" dirty="0" smtClean="0">
                <a:solidFill>
                  <a:srgbClr val="002060"/>
                </a:solidFill>
                <a:ea typeface="ＭＳ Ｐゴシック" pitchFamily="34" charset="-128"/>
              </a:rPr>
              <a:t>  (</a:t>
            </a:r>
            <a:r>
              <a:rPr lang="hu-HU" sz="1800" b="1" dirty="0" err="1" smtClean="0">
                <a:solidFill>
                  <a:srgbClr val="002060"/>
                </a:solidFill>
                <a:ea typeface="ＭＳ Ｐゴシック" pitchFamily="34" charset="-128"/>
              </a:rPr>
              <a:t>intell</a:t>
            </a:r>
            <a:r>
              <a:rPr lang="hu-HU" sz="1800" b="1" dirty="0" smtClean="0">
                <a:solidFill>
                  <a:srgbClr val="002060"/>
                </a:solidFill>
                <a:ea typeface="ＭＳ Ｐゴシック" pitchFamily="34" charset="-128"/>
              </a:rPr>
              <a:t>. végpont)</a:t>
            </a:r>
            <a:br>
              <a:rPr lang="hu-HU" sz="1800" b="1" dirty="0" smtClean="0">
                <a:solidFill>
                  <a:srgbClr val="002060"/>
                </a:solidFill>
                <a:ea typeface="ＭＳ Ｐゴシック" pitchFamily="34" charset="-128"/>
              </a:rPr>
            </a:br>
            <a:r>
              <a:rPr lang="hu-HU" sz="1800" b="1" dirty="0" smtClean="0">
                <a:solidFill>
                  <a:srgbClr val="002060"/>
                </a:solidFill>
                <a:ea typeface="ＭＳ Ｐゴシック" pitchFamily="34" charset="-128"/>
              </a:rPr>
              <a:t>-18 db áttekintő kamera</a:t>
            </a:r>
          </a:p>
        </p:txBody>
      </p:sp>
      <p:pic>
        <p:nvPicPr>
          <p:cNvPr id="28" name="Tartalom helye 11"/>
          <p:cNvPicPr>
            <a:picLocks noGrp="1" noChangeAspect="1"/>
          </p:cNvPicPr>
          <p:nvPr>
            <p:ph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12096" r="10477" b="5070"/>
          <a:stretch>
            <a:fillRect/>
          </a:stretch>
        </p:blipFill>
        <p:spPr>
          <a:xfrm>
            <a:off x="4841748" y="2427835"/>
            <a:ext cx="4168850" cy="3752613"/>
          </a:xfrm>
          <a:prstGeom prst="rect">
            <a:avLst/>
          </a:prstGeom>
        </p:spPr>
      </p:pic>
      <p:pic>
        <p:nvPicPr>
          <p:cNvPr id="2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t="33929" r="18782" b="24419"/>
          <a:stretch>
            <a:fillRect/>
          </a:stretch>
        </p:blipFill>
        <p:spPr>
          <a:xfrm>
            <a:off x="429762" y="3717032"/>
            <a:ext cx="4324488" cy="2460713"/>
          </a:xfr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28838" r="14986" b="23271"/>
          <a:stretch>
            <a:fillRect/>
          </a:stretch>
        </p:blipFill>
        <p:spPr bwMode="auto">
          <a:xfrm>
            <a:off x="446885" y="2780928"/>
            <a:ext cx="8591280" cy="339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0" t="27296" r="40965" b="20140"/>
          <a:stretch>
            <a:fillRect/>
          </a:stretch>
        </p:blipFill>
        <p:spPr bwMode="auto">
          <a:xfrm>
            <a:off x="380395" y="3140968"/>
            <a:ext cx="5559757" cy="304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9" t="24127" r="26360" b="46172"/>
          <a:stretch>
            <a:fillRect/>
          </a:stretch>
        </p:blipFill>
        <p:spPr bwMode="auto">
          <a:xfrm>
            <a:off x="6156176" y="3140967"/>
            <a:ext cx="2987824" cy="304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31686" r="41240" b="18507"/>
          <a:stretch>
            <a:fillRect/>
          </a:stretch>
        </p:blipFill>
        <p:spPr bwMode="auto">
          <a:xfrm>
            <a:off x="380394" y="3136501"/>
            <a:ext cx="5559757" cy="304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ím 1"/>
          <p:cNvSpPr txBox="1">
            <a:spLocks/>
          </p:cNvSpPr>
          <p:nvPr/>
        </p:nvSpPr>
        <p:spPr>
          <a:xfrm>
            <a:off x="6012160" y="3130799"/>
            <a:ext cx="3026005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0" tIns="0" rIns="0" bIns="0" anchor="b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u-HU" sz="2200" dirty="0">
                <a:solidFill>
                  <a:srgbClr val="0070C0"/>
                </a:solidFill>
                <a:ea typeface="ＭＳ Ｐゴシック" pitchFamily="34" charset="-128"/>
              </a:rPr>
              <a:t>Balesetek bemutatása a publikációs felületen </a:t>
            </a:r>
            <a:r>
              <a:rPr lang="hu-HU" sz="2200" dirty="0" err="1" smtClean="0">
                <a:solidFill>
                  <a:srgbClr val="0070C0"/>
                </a:solidFill>
                <a:ea typeface="ＭＳ Ｐゴシック" pitchFamily="34" charset="-128"/>
              </a:rPr>
              <a:t>real</a:t>
            </a:r>
            <a:r>
              <a:rPr lang="hu-HU" sz="2200" dirty="0" smtClean="0">
                <a:solidFill>
                  <a:srgbClr val="0070C0"/>
                </a:solidFill>
                <a:ea typeface="ＭＳ Ｐゴシック" pitchFamily="34" charset="-128"/>
              </a:rPr>
              <a:t>–</a:t>
            </a:r>
            <a:r>
              <a:rPr lang="hu-HU" sz="2200" dirty="0" err="1" smtClean="0">
                <a:solidFill>
                  <a:srgbClr val="0070C0"/>
                </a:solidFill>
                <a:ea typeface="ＭＳ Ｐゴシック" pitchFamily="34" charset="-128"/>
              </a:rPr>
              <a:t>time</a:t>
            </a:r>
            <a:r>
              <a:rPr lang="hu-HU" sz="22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hu-HU" sz="2200" dirty="0">
                <a:solidFill>
                  <a:srgbClr val="0070C0"/>
                </a:solidFill>
                <a:ea typeface="ＭＳ Ｐゴシック" pitchFamily="34" charset="-128"/>
              </a:rPr>
              <a:t>adatként</a:t>
            </a:r>
            <a:endParaRPr lang="hu-HU" sz="2200" dirty="0" smtClean="0">
              <a:solidFill>
                <a:srgbClr val="0070C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71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7" grpId="0" animBg="1"/>
      <p:bldP spid="18" grpId="0"/>
      <p:bldP spid="19" grpId="0"/>
      <p:bldP spid="21" grpId="0"/>
      <p:bldP spid="23" grpId="0"/>
      <p:bldP spid="26" grpId="0" animBg="1"/>
      <p:bldP spid="27" grpId="0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5696" y="4038600"/>
            <a:ext cx="7003504" cy="1828800"/>
          </a:xfrm>
        </p:spPr>
        <p:txBody>
          <a:bodyPr>
            <a:normAutofit fontScale="90000"/>
          </a:bodyPr>
          <a:lstStyle/>
          <a:p>
            <a:pPr algn="r"/>
            <a:r>
              <a:rPr lang="hu-HU" b="1" dirty="0" smtClean="0">
                <a:solidFill>
                  <a:srgbClr val="FF3300"/>
                </a:solidFill>
              </a:rPr>
              <a:t>Köszönöm megtisztelő figyelmüket!</a:t>
            </a:r>
            <a:br>
              <a:rPr lang="hu-HU" b="1" dirty="0" smtClean="0">
                <a:solidFill>
                  <a:srgbClr val="FF3300"/>
                </a:solidFill>
              </a:rPr>
            </a:br>
            <a:r>
              <a:rPr lang="hu-HU" sz="2000" cap="none" dirty="0" smtClean="0">
                <a:solidFill>
                  <a:schemeClr val="accent2">
                    <a:lumMod val="75000"/>
                  </a:schemeClr>
                </a:solidFill>
              </a:rPr>
              <a:t>Dr. Almássy Kornél</a:t>
            </a:r>
            <a:br>
              <a:rPr lang="hu-HU" sz="2000" cap="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hu-HU" sz="1300" cap="none" dirty="0" err="1" smtClean="0">
                <a:solidFill>
                  <a:schemeClr val="accent2">
                    <a:lumMod val="75000"/>
                  </a:schemeClr>
                </a:solidFill>
              </a:rPr>
              <a:t>kornel.almassy</a:t>
            </a:r>
            <a:r>
              <a:rPr lang="hu-HU" sz="1300" cap="none" dirty="0" smtClean="0">
                <a:solidFill>
                  <a:schemeClr val="accent2">
                    <a:lumMod val="75000"/>
                  </a:schemeClr>
                </a:solidFill>
              </a:rPr>
              <a:t>@</a:t>
            </a:r>
            <a:r>
              <a:rPr lang="hu-HU" sz="1300" cap="none" dirty="0" err="1" smtClean="0">
                <a:solidFill>
                  <a:schemeClr val="accent2">
                    <a:lumMod val="75000"/>
                  </a:schemeClr>
                </a:solidFill>
              </a:rPr>
              <a:t>bkk-kozut.hu</a:t>
            </a:r>
            <a:r>
              <a:rPr lang="hu-HU" sz="2000" cap="none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hu-HU" sz="2000" cap="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hu-HU" sz="2000" cap="none" dirty="0" smtClean="0">
                <a:solidFill>
                  <a:schemeClr val="accent2">
                    <a:lumMod val="75000"/>
                  </a:schemeClr>
                </a:solidFill>
              </a:rPr>
              <a:t>BKK </a:t>
            </a:r>
            <a:r>
              <a:rPr lang="hu-HU" sz="2000" cap="none" dirty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hu-HU" sz="2000" cap="none" dirty="0" smtClean="0">
                <a:solidFill>
                  <a:schemeClr val="accent2">
                    <a:lumMod val="75000"/>
                  </a:schemeClr>
                </a:solidFill>
              </a:rPr>
              <a:t>özút </a:t>
            </a:r>
            <a:r>
              <a:rPr lang="hu-HU" sz="2000" cap="none" dirty="0" err="1">
                <a:solidFill>
                  <a:schemeClr val="accent2">
                    <a:lumMod val="75000"/>
                  </a:schemeClr>
                </a:solidFill>
              </a:rPr>
              <a:t>Z</a:t>
            </a:r>
            <a:r>
              <a:rPr lang="hu-HU" sz="2000" cap="none" dirty="0" err="1" smtClean="0">
                <a:solidFill>
                  <a:schemeClr val="accent2">
                    <a:lumMod val="75000"/>
                  </a:schemeClr>
                </a:solidFill>
              </a:rPr>
              <a:t>rt</a:t>
            </a:r>
            <a:r>
              <a:rPr lang="hu-HU" sz="2000" cap="none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hu-HU" sz="200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hu-HU" sz="1900" dirty="0" smtClean="0"/>
          </a:p>
          <a:p>
            <a:r>
              <a:rPr lang="hu-HU" sz="1900" dirty="0"/>
              <a:t>38. ÚTÜGYI NAPOK – 2013. SZEPTEMBER 4-5. HAJDÚSZOBOSZLÓ</a:t>
            </a:r>
          </a:p>
          <a:p>
            <a:endParaRPr lang="hu-HU" dirty="0"/>
          </a:p>
        </p:txBody>
      </p:sp>
      <p:pic>
        <p:nvPicPr>
          <p:cNvPr id="4" name="Kép 3" descr="bkk közút 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17232"/>
            <a:ext cx="1386458" cy="456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32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3600" dirty="0" smtClean="0"/>
              <a:t>BKK Közút által üzemeltetett közúti létesítmények</a:t>
            </a:r>
            <a:endParaRPr lang="hu-HU" sz="36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38. Útügyi Napok - 2013. szeptember4-5.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3</a:t>
            </a:fld>
            <a:endParaRPr lang="hu-HU"/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539552" y="1528963"/>
            <a:ext cx="8229600" cy="4364272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26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  <a:ln w="381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  <a:spcBef>
                <a:spcPct val="20000"/>
              </a:spcBef>
              <a:defRPr/>
            </a:pPr>
            <a:endParaRPr lang="hu-HU" sz="2000" dirty="0" smtClean="0">
              <a:solidFill>
                <a:srgbClr val="0000FF"/>
              </a:solidFill>
              <a:latin typeface="Calibri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2000" dirty="0" smtClean="0">
                <a:solidFill>
                  <a:srgbClr val="0000FF"/>
                </a:solidFill>
                <a:latin typeface="Calibri"/>
              </a:rPr>
              <a:t>Közutak</a:t>
            </a:r>
            <a:r>
              <a:rPr lang="hu-HU" sz="16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(a hozzájuk tartozó szalagkorlátokkal, zajvédő falakkal, vízelvezető rendszerekkel, egyéb úttartozékokkal)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Főút (Fővárosi tulajdonú közút) 			</a:t>
            </a:r>
            <a:r>
              <a:rPr lang="hu-HU" sz="1600" dirty="0" smtClean="0">
                <a:solidFill>
                  <a:prstClr val="black"/>
                </a:solidFill>
                <a:latin typeface="Calibri"/>
              </a:rPr>
              <a:t>544,3 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km (6.187.529 m</a:t>
            </a:r>
            <a:r>
              <a:rPr lang="hu-HU" sz="1600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Tömegközlekedési út (Kerületi Önkormányzatok tulajdonában lévő közösségi közlekedés által igénybe vett közút) 			</a:t>
            </a:r>
            <a:r>
              <a:rPr lang="hu-HU" sz="1600" dirty="0" smtClean="0">
                <a:solidFill>
                  <a:prstClr val="black"/>
                </a:solidFill>
                <a:latin typeface="Calibri"/>
              </a:rPr>
              <a:t>534,6 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km (4.438.180 m</a:t>
            </a:r>
            <a:r>
              <a:rPr lang="hu-HU" sz="1600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hu-HU" sz="1600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2000" dirty="0" smtClean="0">
                <a:solidFill>
                  <a:srgbClr val="0000FF"/>
                </a:solidFill>
                <a:latin typeface="Calibri"/>
              </a:rPr>
              <a:t>Hidak</a:t>
            </a:r>
            <a:endParaRPr lang="hu-HU" sz="2000" dirty="0">
              <a:solidFill>
                <a:srgbClr val="0000FF"/>
              </a:solidFill>
              <a:latin typeface="Calibri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Közúti és gyalogos híd			274 db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Duna híd, Duna-ág híd			  13 db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Aluljáró				</a:t>
            </a:r>
            <a:r>
              <a:rPr lang="hu-HU" sz="16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73 db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Lépcső, támfal			  70 </a:t>
            </a:r>
            <a:r>
              <a:rPr lang="hu-HU" sz="1600" dirty="0" smtClean="0">
                <a:solidFill>
                  <a:prstClr val="black"/>
                </a:solidFill>
                <a:latin typeface="Calibri"/>
              </a:rPr>
              <a:t>db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2000" dirty="0" smtClean="0">
                <a:solidFill>
                  <a:srgbClr val="0000FF"/>
                </a:solidFill>
                <a:latin typeface="Calibri"/>
              </a:rPr>
              <a:t>Forgalomtechnikai </a:t>
            </a:r>
            <a:r>
              <a:rPr lang="hu-HU" sz="2000" dirty="0">
                <a:solidFill>
                  <a:srgbClr val="0000FF"/>
                </a:solidFill>
                <a:latin typeface="Calibri"/>
              </a:rPr>
              <a:t>létesítmények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Jelzőlámpás csomópont		       </a:t>
            </a:r>
            <a:r>
              <a:rPr lang="hu-HU" sz="1600" dirty="0" smtClean="0">
                <a:solidFill>
                  <a:prstClr val="black"/>
                </a:solidFill>
                <a:latin typeface="Calibri"/>
              </a:rPr>
              <a:t>            1 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000 db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Forgalomirányító </a:t>
            </a:r>
            <a:r>
              <a:rPr lang="hu-HU" sz="1600" dirty="0" smtClean="0">
                <a:solidFill>
                  <a:prstClr val="black"/>
                </a:solidFill>
                <a:latin typeface="Calibri"/>
              </a:rPr>
              <a:t>központ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		    </a:t>
            </a:r>
            <a:r>
              <a:rPr lang="hu-HU" sz="1600" dirty="0" smtClean="0">
                <a:solidFill>
                  <a:prstClr val="black"/>
                </a:solidFill>
                <a:latin typeface="Calibri"/>
              </a:rPr>
              <a:t>   4 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db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1600" dirty="0" err="1">
                <a:solidFill>
                  <a:prstClr val="black"/>
                </a:solidFill>
                <a:latin typeface="Calibri"/>
              </a:rPr>
              <a:t>Kresz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 tábla és tartóoszlop	</a:t>
            </a:r>
            <a:r>
              <a:rPr lang="hu-HU" sz="1600" dirty="0" smtClean="0">
                <a:solidFill>
                  <a:prstClr val="black"/>
                </a:solidFill>
                <a:latin typeface="Calibri"/>
              </a:rPr>
              <a:t>               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100 000 db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Burkolati jel			</a:t>
            </a:r>
            <a:r>
              <a:rPr lang="hu-HU" sz="1600" dirty="0" smtClean="0">
                <a:solidFill>
                  <a:prstClr val="black"/>
                </a:solidFill>
                <a:latin typeface="Calibri"/>
              </a:rPr>
              <a:t>               </a:t>
            </a:r>
            <a:r>
              <a:rPr lang="hu-HU" sz="1600" dirty="0">
                <a:solidFill>
                  <a:prstClr val="black"/>
                </a:solidFill>
                <a:latin typeface="Calibri"/>
              </a:rPr>
              <a:t>280 000 m2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hu-H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" name="tabl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904" y="2551291"/>
            <a:ext cx="4825145" cy="3347951"/>
          </a:xfrm>
          <a:prstGeom prst="rect">
            <a:avLst/>
          </a:prstGeom>
          <a:ln cmpd="sng">
            <a:solidFill>
              <a:schemeClr val="accent4">
                <a:lumMod val="75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0965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dirty="0" smtClean="0"/>
              <a:t>Üzemeltetés, fenntartás pénzügyi forrásai</a:t>
            </a:r>
            <a:endParaRPr lang="hu-HU" sz="36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38. Útügyi Napok - 2013. szeptember4-5.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4</a:t>
            </a:fld>
            <a:endParaRPr lang="hu-HU"/>
          </a:p>
        </p:txBody>
      </p:sp>
      <p:graphicFrame>
        <p:nvGraphicFramePr>
          <p:cNvPr id="11" name="Diagra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347255"/>
              </p:ext>
            </p:extLst>
          </p:nvPr>
        </p:nvGraphicFramePr>
        <p:xfrm>
          <a:off x="1187624" y="2348880"/>
          <a:ext cx="669674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Szövegdoboz 11"/>
          <p:cNvSpPr txBox="1"/>
          <p:nvPr/>
        </p:nvSpPr>
        <p:spPr>
          <a:xfrm>
            <a:off x="1475656" y="1772816"/>
            <a:ext cx="602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Fővárosi közútfenntartási pénzügyi források az elmúlt 13 évben</a:t>
            </a:r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187624" y="5805264"/>
            <a:ext cx="669674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300" dirty="0">
                <a:solidFill>
                  <a:srgbClr val="C00000"/>
                </a:solidFill>
                <a:latin typeface="Bookman Old Style" pitchFamily="18" charset="0"/>
              </a:rPr>
              <a:t>Éves szinten az üzemeltetés fenntartás forrásigénye a bruttó érték 1,5 </a:t>
            </a:r>
            <a:r>
              <a:rPr lang="hu-HU" sz="1300" dirty="0" err="1">
                <a:solidFill>
                  <a:srgbClr val="C00000"/>
                </a:solidFill>
                <a:latin typeface="Bookman Old Style" pitchFamily="18" charset="0"/>
              </a:rPr>
              <a:t>%-val</a:t>
            </a:r>
            <a:r>
              <a:rPr lang="hu-HU" sz="1300" dirty="0">
                <a:solidFill>
                  <a:srgbClr val="C00000"/>
                </a:solidFill>
                <a:latin typeface="Bookman Old Style" pitchFamily="18" charset="0"/>
              </a:rPr>
              <a:t> kalkulálva </a:t>
            </a:r>
            <a:r>
              <a:rPr lang="hu-HU" sz="1300" b="1" dirty="0">
                <a:solidFill>
                  <a:srgbClr val="C00000"/>
                </a:solidFill>
                <a:latin typeface="Bookman Old Style" pitchFamily="18" charset="0"/>
              </a:rPr>
              <a:t>16 milliárd forint</a:t>
            </a:r>
            <a:r>
              <a:rPr lang="hu-HU" sz="1300" dirty="0">
                <a:solidFill>
                  <a:srgbClr val="C00000"/>
                </a:solidFill>
                <a:latin typeface="Bookman Old Style" pitchFamily="18" charset="0"/>
              </a:rPr>
              <a:t>, szemben a </a:t>
            </a:r>
            <a:r>
              <a:rPr lang="hu-HU" sz="1300" dirty="0" smtClean="0">
                <a:solidFill>
                  <a:srgbClr val="C00000"/>
                </a:solidFill>
                <a:latin typeface="Bookman Old Style" pitchFamily="18" charset="0"/>
              </a:rPr>
              <a:t>2013. </a:t>
            </a:r>
            <a:r>
              <a:rPr lang="hu-HU" sz="1300" dirty="0">
                <a:solidFill>
                  <a:srgbClr val="C00000"/>
                </a:solidFill>
                <a:latin typeface="Bookman Old Style" pitchFamily="18" charset="0"/>
              </a:rPr>
              <a:t>évi </a:t>
            </a:r>
            <a:r>
              <a:rPr lang="hu-HU" sz="1300" dirty="0" smtClean="0">
                <a:solidFill>
                  <a:srgbClr val="C00000"/>
                </a:solidFill>
                <a:latin typeface="Bookman Old Style" pitchFamily="18" charset="0"/>
              </a:rPr>
              <a:t>3,7 </a:t>
            </a:r>
            <a:r>
              <a:rPr lang="hu-HU" sz="1300" dirty="0">
                <a:solidFill>
                  <a:srgbClr val="C00000"/>
                </a:solidFill>
                <a:latin typeface="Bookman Old Style" pitchFamily="18" charset="0"/>
              </a:rPr>
              <a:t>milliárd forinttal</a:t>
            </a:r>
          </a:p>
        </p:txBody>
      </p:sp>
    </p:spTree>
    <p:extLst>
      <p:ext uri="{BB962C8B-B14F-4D97-AF65-F5344CB8AC3E}">
        <p14:creationId xmlns:p14="http://schemas.microsoft.com/office/powerpoint/2010/main" val="110570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116C536-F549-47AD-996D-F7B391ECD94C}" type="slidenum">
              <a:rPr lang="hu-HU" smtClean="0"/>
              <a:pPr/>
              <a:t>5</a:t>
            </a:fld>
            <a:endParaRPr lang="hu-HU"/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1"/>
            <a:ext cx="8186738" cy="576064"/>
          </a:xfrm>
          <a:solidFill>
            <a:schemeClr val="accent4">
              <a:lumMod val="20000"/>
              <a:lumOff val="80000"/>
              <a:alpha val="67000"/>
            </a:schemeClr>
          </a:solidFill>
          <a:ln w="254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hu-HU" sz="3600" dirty="0" smtClean="0"/>
              <a:t>Útfelújítások</a:t>
            </a:r>
            <a:endParaRPr lang="hu-HU" sz="3600" u="sng" dirty="0" smtClean="0"/>
          </a:p>
        </p:txBody>
      </p:sp>
      <p:sp>
        <p:nvSpPr>
          <p:cNvPr id="10" name="Szövegdoboz 9"/>
          <p:cNvSpPr txBox="1"/>
          <p:nvPr/>
        </p:nvSpPr>
        <p:spPr>
          <a:xfrm>
            <a:off x="4644008" y="1823919"/>
            <a:ext cx="2824299" cy="800219"/>
          </a:xfrm>
          <a:prstGeom prst="rect">
            <a:avLst/>
          </a:prstGeom>
        </p:spPr>
        <p:txBody>
          <a:bodyPr vert="horz" wrap="none" rtlCol="0" anchor="b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10 év alatt felújításra került</a:t>
            </a:r>
          </a:p>
          <a:p>
            <a:r>
              <a:rPr lang="hu-HU" sz="1400" b="1" dirty="0" smtClean="0">
                <a:solidFill>
                  <a:srgbClr val="00B0F0"/>
                </a:solidFill>
              </a:rPr>
              <a:t>213 db főútvonal és </a:t>
            </a:r>
          </a:p>
          <a:p>
            <a:r>
              <a:rPr lang="hu-HU" sz="1400" b="1" dirty="0" smtClean="0">
                <a:solidFill>
                  <a:srgbClr val="00B0F0"/>
                </a:solidFill>
              </a:rPr>
              <a:t>423 db tömegközlekedési út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855842" y="5358264"/>
            <a:ext cx="2632580" cy="800219"/>
          </a:xfrm>
          <a:prstGeom prst="rect">
            <a:avLst/>
          </a:prstGeom>
        </p:spPr>
        <p:txBody>
          <a:bodyPr vert="horz" wrap="none" rtlCol="0" anchor="b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Összesen </a:t>
            </a:r>
          </a:p>
          <a:p>
            <a:r>
              <a:rPr lang="hu-HU" sz="1400" b="1" dirty="0" smtClean="0">
                <a:solidFill>
                  <a:srgbClr val="00B0F0"/>
                </a:solidFill>
              </a:rPr>
              <a:t>545,3 km hosszban (50,5 %)</a:t>
            </a:r>
          </a:p>
          <a:p>
            <a:r>
              <a:rPr lang="hu-HU" sz="1400" b="1" dirty="0" smtClean="0">
                <a:solidFill>
                  <a:srgbClr val="00B0F0"/>
                </a:solidFill>
              </a:rPr>
              <a:t>5 246 696 m2 felületen (49,4 %)</a:t>
            </a:r>
          </a:p>
        </p:txBody>
      </p:sp>
      <p:sp>
        <p:nvSpPr>
          <p:cNvPr id="11" name="Élőláb helye 3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</p:spPr>
        <p:txBody>
          <a:bodyPr/>
          <a:lstStyle/>
          <a:p>
            <a:r>
              <a:rPr lang="hu-HU" dirty="0" smtClean="0"/>
              <a:t>38. Útügyi Napok - 2013. szeptember4-5.</a:t>
            </a:r>
            <a:endParaRPr lang="hu-H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" y="1632864"/>
            <a:ext cx="44751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99" y="3501008"/>
            <a:ext cx="4445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68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Városi utak fenntartásának sajátosságai</a:t>
            </a:r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6</a:t>
            </a:fld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631760" cy="21168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u-HU" dirty="0" smtClean="0">
                <a:solidFill>
                  <a:srgbClr val="00B0F0"/>
                </a:solidFill>
              </a:rPr>
              <a:t>Városi utak sajátosságai</a:t>
            </a:r>
          </a:p>
          <a:p>
            <a:pPr lvl="0"/>
            <a:r>
              <a:rPr lang="hu-HU" sz="1600" dirty="0" smtClean="0">
                <a:solidFill>
                  <a:srgbClr val="0070C0"/>
                </a:solidFill>
              </a:rPr>
              <a:t>útkereszteződésekkel </a:t>
            </a:r>
            <a:r>
              <a:rPr lang="hu-HU" sz="1600" dirty="0">
                <a:solidFill>
                  <a:srgbClr val="0070C0"/>
                </a:solidFill>
              </a:rPr>
              <a:t>sűrűn szabdalt </a:t>
            </a:r>
            <a:r>
              <a:rPr lang="hu-HU" sz="1600" dirty="0" smtClean="0">
                <a:solidFill>
                  <a:srgbClr val="0070C0"/>
                </a:solidFill>
              </a:rPr>
              <a:t>úthálózat,</a:t>
            </a:r>
          </a:p>
          <a:p>
            <a:pPr lvl="0"/>
            <a:r>
              <a:rPr lang="hu-HU" sz="1600" dirty="0" smtClean="0">
                <a:solidFill>
                  <a:srgbClr val="0070C0"/>
                </a:solidFill>
              </a:rPr>
              <a:t>hossz és keresztirányban húzódó sűrű közműhálózat </a:t>
            </a:r>
            <a:r>
              <a:rPr lang="hu-HU" sz="1600" dirty="0">
                <a:solidFill>
                  <a:srgbClr val="0070C0"/>
                </a:solidFill>
              </a:rPr>
              <a:t>mind az úttest, mind a járdák alatt, </a:t>
            </a:r>
          </a:p>
          <a:p>
            <a:pPr lvl="0"/>
            <a:r>
              <a:rPr lang="hu-HU" sz="1600" dirty="0">
                <a:solidFill>
                  <a:srgbClr val="0070C0"/>
                </a:solidFill>
              </a:rPr>
              <a:t>kiemelt </a:t>
            </a:r>
            <a:r>
              <a:rPr lang="hu-HU" sz="1600" dirty="0" smtClean="0">
                <a:solidFill>
                  <a:srgbClr val="0070C0"/>
                </a:solidFill>
              </a:rPr>
              <a:t>szegélyek nagy mennyisége,</a:t>
            </a:r>
            <a:endParaRPr lang="hu-HU" sz="1600" dirty="0">
              <a:solidFill>
                <a:srgbClr val="0070C0"/>
              </a:solidFill>
            </a:endParaRPr>
          </a:p>
          <a:p>
            <a:pPr lvl="0"/>
            <a:r>
              <a:rPr lang="hu-HU" sz="1600" dirty="0" smtClean="0">
                <a:solidFill>
                  <a:srgbClr val="0070C0"/>
                </a:solidFill>
              </a:rPr>
              <a:t>Intenzív közösségi közlekedés, fokozott </a:t>
            </a:r>
            <a:r>
              <a:rPr lang="hu-HU" sz="1600" dirty="0">
                <a:solidFill>
                  <a:srgbClr val="0070C0"/>
                </a:solidFill>
              </a:rPr>
              <a:t>igénybevételű </a:t>
            </a:r>
            <a:r>
              <a:rPr lang="hu-HU" sz="1600" dirty="0" smtClean="0">
                <a:solidFill>
                  <a:srgbClr val="0070C0"/>
                </a:solidFill>
              </a:rPr>
              <a:t>buszsávokkal, buszmegállókkal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6" name="Tartalom helye 4"/>
          <p:cNvSpPr txBox="1">
            <a:spLocks/>
          </p:cNvSpPr>
          <p:nvPr/>
        </p:nvSpPr>
        <p:spPr>
          <a:xfrm>
            <a:off x="611560" y="3707884"/>
            <a:ext cx="7847784" cy="2601436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hu-HU" sz="3600" dirty="0" smtClean="0">
                <a:solidFill>
                  <a:srgbClr val="00B0F0"/>
                </a:solidFill>
              </a:rPr>
              <a:t>Városi utak sajátosságaiból adódó meghibásodások</a:t>
            </a:r>
          </a:p>
          <a:p>
            <a:r>
              <a:rPr lang="hu-HU" sz="2100" dirty="0" smtClean="0">
                <a:solidFill>
                  <a:srgbClr val="0070C0"/>
                </a:solidFill>
              </a:rPr>
              <a:t>kereszteződések </a:t>
            </a:r>
            <a:r>
              <a:rPr lang="hu-HU" sz="2100" dirty="0">
                <a:solidFill>
                  <a:srgbClr val="0070C0"/>
                </a:solidFill>
              </a:rPr>
              <a:t>előtt és </a:t>
            </a:r>
            <a:r>
              <a:rPr lang="hu-HU" sz="2100" dirty="0" smtClean="0">
                <a:solidFill>
                  <a:srgbClr val="0070C0"/>
                </a:solidFill>
              </a:rPr>
              <a:t>buszmegállókban </a:t>
            </a:r>
            <a:r>
              <a:rPr lang="hu-HU" sz="2100" dirty="0">
                <a:solidFill>
                  <a:srgbClr val="0070C0"/>
                </a:solidFill>
              </a:rPr>
              <a:t>erőteljesen </a:t>
            </a:r>
            <a:r>
              <a:rPr lang="hu-HU" sz="2100" dirty="0" err="1" smtClean="0">
                <a:solidFill>
                  <a:srgbClr val="0070C0"/>
                </a:solidFill>
              </a:rPr>
              <a:t>nyomvályúsodás</a:t>
            </a:r>
            <a:r>
              <a:rPr lang="hu-HU" sz="2100" dirty="0" smtClean="0">
                <a:solidFill>
                  <a:srgbClr val="0070C0"/>
                </a:solidFill>
              </a:rPr>
              <a:t>,</a:t>
            </a:r>
            <a:endParaRPr lang="hu-HU" sz="2100" dirty="0">
              <a:solidFill>
                <a:srgbClr val="0070C0"/>
              </a:solidFill>
            </a:endParaRPr>
          </a:p>
          <a:p>
            <a:pPr lvl="0"/>
            <a:r>
              <a:rPr lang="hu-HU" sz="2100" dirty="0">
                <a:solidFill>
                  <a:srgbClr val="0070C0"/>
                </a:solidFill>
              </a:rPr>
              <a:t>n</a:t>
            </a:r>
            <a:r>
              <a:rPr lang="hu-HU" sz="2100" dirty="0" smtClean="0">
                <a:solidFill>
                  <a:srgbClr val="0070C0"/>
                </a:solidFill>
              </a:rPr>
              <a:t>yomvonalas és lokális közműbontások (fő és közösségi közlekedés által igénybe vett úthálózaton évi 4-5000 db) miatti süllyedések, felület csatlakozási problémák,</a:t>
            </a:r>
          </a:p>
          <a:p>
            <a:pPr lvl="0"/>
            <a:r>
              <a:rPr lang="hu-HU" sz="2100" dirty="0">
                <a:solidFill>
                  <a:srgbClr val="0070C0"/>
                </a:solidFill>
              </a:rPr>
              <a:t>k</a:t>
            </a:r>
            <a:r>
              <a:rPr lang="hu-HU" sz="2100" dirty="0" smtClean="0">
                <a:solidFill>
                  <a:srgbClr val="0070C0"/>
                </a:solidFill>
              </a:rPr>
              <a:t>özmű aknák és szerelvények süllyedései, meghibásodásai,</a:t>
            </a:r>
          </a:p>
          <a:p>
            <a:pPr lvl="0"/>
            <a:r>
              <a:rPr lang="hu-HU" sz="2100" dirty="0" smtClean="0">
                <a:solidFill>
                  <a:srgbClr val="0070C0"/>
                </a:solidFill>
              </a:rPr>
              <a:t>kiemelt szegélyek gyakori meghibásodásai (süllyedések), útfelújításoknál adódó  kötöttségek, többletköltségek,</a:t>
            </a:r>
            <a:endParaRPr lang="hu-HU" sz="2100" dirty="0">
              <a:solidFill>
                <a:srgbClr val="0070C0"/>
              </a:solidFill>
            </a:endParaRPr>
          </a:p>
          <a:p>
            <a:pPr lvl="0"/>
            <a:r>
              <a:rPr lang="hu-HU" sz="2100" dirty="0">
                <a:solidFill>
                  <a:srgbClr val="0070C0"/>
                </a:solidFill>
              </a:rPr>
              <a:t>v</a:t>
            </a:r>
            <a:r>
              <a:rPr lang="hu-HU" sz="2100" dirty="0" smtClean="0">
                <a:solidFill>
                  <a:srgbClr val="0070C0"/>
                </a:solidFill>
              </a:rPr>
              <a:t>illamos </a:t>
            </a:r>
            <a:r>
              <a:rPr lang="hu-HU" sz="2100" dirty="0">
                <a:solidFill>
                  <a:srgbClr val="0070C0"/>
                </a:solidFill>
              </a:rPr>
              <a:t>vágányokkal történő </a:t>
            </a:r>
            <a:r>
              <a:rPr lang="hu-HU" sz="2100" dirty="0" smtClean="0">
                <a:solidFill>
                  <a:srgbClr val="0070C0"/>
                </a:solidFill>
              </a:rPr>
              <a:t>kereszteződések.</a:t>
            </a:r>
            <a:endParaRPr lang="hu-HU" sz="2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5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Városi sajátosságok miatt alkalmazott új technológiák</a:t>
            </a:r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7</a:t>
            </a:fld>
            <a:endParaRPr lang="hu-HU"/>
          </a:p>
        </p:txBody>
      </p:sp>
      <p:sp>
        <p:nvSpPr>
          <p:cNvPr id="6" name="Szövegdoboz 10"/>
          <p:cNvSpPr txBox="1">
            <a:spLocks noChangeArrowheads="1"/>
          </p:cNvSpPr>
          <p:nvPr/>
        </p:nvSpPr>
        <p:spPr bwMode="auto">
          <a:xfrm>
            <a:off x="468313" y="1701106"/>
            <a:ext cx="79914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hu-HU" sz="2400" dirty="0">
                <a:solidFill>
                  <a:srgbClr val="0070C0"/>
                </a:solidFill>
              </a:rPr>
              <a:t>Erősített aszfalt kopórétegek</a:t>
            </a:r>
          </a:p>
          <a:p>
            <a:endParaRPr lang="hu-HU" sz="1400" dirty="0">
              <a:solidFill>
                <a:srgbClr val="0070C0"/>
              </a:solidFill>
            </a:endParaRPr>
          </a:p>
          <a:p>
            <a:r>
              <a:rPr lang="hu-HU" sz="1600" dirty="0">
                <a:solidFill>
                  <a:srgbClr val="0070C0"/>
                </a:solidFill>
              </a:rPr>
              <a:t>A Kosztolányi téri 7-es busz megállójában BKK Közút saját kivitelezésében </a:t>
            </a:r>
          </a:p>
          <a:p>
            <a:r>
              <a:rPr lang="hu-HU" sz="1600" dirty="0">
                <a:solidFill>
                  <a:srgbClr val="0070C0"/>
                </a:solidFill>
              </a:rPr>
              <a:t>Comfalt-11 70/100 adalékanyagú </a:t>
            </a:r>
            <a:r>
              <a:rPr lang="hu-HU" sz="1600" dirty="0" err="1">
                <a:solidFill>
                  <a:srgbClr val="0070C0"/>
                </a:solidFill>
              </a:rPr>
              <a:t>drénaszfalt</a:t>
            </a:r>
            <a:r>
              <a:rPr lang="hu-HU" sz="1600" dirty="0">
                <a:solidFill>
                  <a:srgbClr val="0070C0"/>
                </a:solidFill>
              </a:rPr>
              <a:t> került beépítésre.</a:t>
            </a:r>
          </a:p>
        </p:txBody>
      </p:sp>
      <p:pic>
        <p:nvPicPr>
          <p:cNvPr id="7" name="Kép 9" descr="Densiphalt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0968"/>
            <a:ext cx="4430712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11" descr="Densiphalt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140968"/>
            <a:ext cx="44767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28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8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755576" y="2996952"/>
            <a:ext cx="3744416" cy="1908215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>
                <a:solidFill>
                  <a:srgbClr val="C00000"/>
                </a:solidFill>
                <a:latin typeface="+mn-lt"/>
                <a:cs typeface="+mn-cs"/>
              </a:rPr>
              <a:t>Előnyei: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  <a:t>hosszabb az élettartam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  <a:t>kevésbé hajlamos a repedésre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  <a:t>jobban ellenáll a deformáló erőknek, </a:t>
            </a:r>
            <a:b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</a:br>
            <a: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  <a:t> nem alakulnak ki nyomvályúk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  <a:t>kevésbé kátyúsodik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  <a:t>kisebb a karbantartási igény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  <a:t>kiváló vízelvezetési képesség</a:t>
            </a:r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042988" y="1484313"/>
            <a:ext cx="7048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hu-HU" sz="2800" b="1" dirty="0">
                <a:solidFill>
                  <a:srgbClr val="0070C0"/>
                </a:solidFill>
              </a:rPr>
              <a:t>Gumibitumen útépítési kötőanyag</a:t>
            </a:r>
          </a:p>
          <a:p>
            <a:endParaRPr lang="hu-HU" dirty="0"/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684213" y="2060575"/>
            <a:ext cx="7775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hu-HU" sz="1600" dirty="0">
                <a:solidFill>
                  <a:srgbClr val="0070C0"/>
                </a:solidFill>
              </a:rPr>
              <a:t>Használt gumiabroncsokból származó gumiőrlemény, bitumen és egyéb adalékanyagok felhasználásával speciális technológiával állítják elő </a:t>
            </a:r>
            <a:br>
              <a:rPr lang="hu-HU" sz="1600" dirty="0">
                <a:solidFill>
                  <a:srgbClr val="0070C0"/>
                </a:solidFill>
              </a:rPr>
            </a:br>
            <a:r>
              <a:rPr lang="hu-HU" sz="1600" dirty="0">
                <a:solidFill>
                  <a:srgbClr val="0070C0"/>
                </a:solidFill>
              </a:rPr>
              <a:t>(MOL és Pannon Egyetem közös szabadalma)</a:t>
            </a:r>
          </a:p>
        </p:txBody>
      </p: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684213" y="5013325"/>
            <a:ext cx="79914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hu-HU" sz="2400" dirty="0" smtClean="0">
                <a:solidFill>
                  <a:srgbClr val="000000"/>
                </a:solidFill>
              </a:rPr>
              <a:t>A </a:t>
            </a:r>
            <a:r>
              <a:rPr lang="hu-HU" sz="2400" dirty="0" err="1" smtClean="0">
                <a:solidFill>
                  <a:srgbClr val="000000"/>
                </a:solidFill>
              </a:rPr>
              <a:t>Grassalkovich</a:t>
            </a:r>
            <a:r>
              <a:rPr lang="hu-HU" sz="2400" dirty="0" smtClean="0">
                <a:solidFill>
                  <a:srgbClr val="000000"/>
                </a:solidFill>
              </a:rPr>
              <a:t> úti útfelújítási munkánál kívánjuk alkalmazni. </a:t>
            </a:r>
            <a:endParaRPr lang="hu-HU" sz="2400" dirty="0">
              <a:solidFill>
                <a:srgbClr val="00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716016" y="2996952"/>
            <a:ext cx="3744000" cy="1692771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>
                <a:solidFill>
                  <a:srgbClr val="C00000"/>
                </a:solidFill>
                <a:latin typeface="+mn-lt"/>
                <a:cs typeface="+mn-cs"/>
              </a:rPr>
              <a:t>Teszt útszakaszok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  <a:t>2004. Zalaegerszeg Helikon utca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  <a:t>2006. Veszprém 2 utca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  <a:t>2008. Gyál egy utca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solidFill>
                  <a:srgbClr val="C00000"/>
                </a:solidFill>
                <a:latin typeface="+mn-lt"/>
                <a:cs typeface="+mn-cs"/>
              </a:rPr>
              <a:t>Kedvező tapasztalatok</a:t>
            </a:r>
            <a:br>
              <a:rPr lang="hu-HU" sz="1400" dirty="0">
                <a:solidFill>
                  <a:srgbClr val="C00000"/>
                </a:solidFill>
                <a:latin typeface="+mn-lt"/>
                <a:cs typeface="+mn-cs"/>
              </a:rPr>
            </a:br>
            <a:r>
              <a:rPr lang="hu-HU" sz="1100" dirty="0">
                <a:latin typeface="+mn-lt"/>
                <a:cs typeface="+mn-cs"/>
              </a:rPr>
              <a:t>”</a:t>
            </a:r>
            <a:r>
              <a:rPr lang="hu-HU" sz="1100" dirty="0">
                <a:solidFill>
                  <a:srgbClr val="000000"/>
                </a:solidFill>
                <a:latin typeface="+mn-lt"/>
                <a:cs typeface="+mn-cs"/>
              </a:rPr>
              <a:t>S</a:t>
            </a:r>
            <a: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  <a:t>emmilyen jelentős sérülés nem látható rajtuk”</a:t>
            </a:r>
            <a:endParaRPr lang="hu-HU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Városi sajátosságok miatt alkalmazott új technológiák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8546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38. Útügyi Napok - 2013. szeptember4-5.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64BF51-9DAD-4122-871B-78D58BED86FB}" type="slidenum">
              <a:rPr lang="hu-HU" smtClean="0"/>
              <a:t>9</a:t>
            </a:fld>
            <a:endParaRPr lang="hu-HU"/>
          </a:p>
        </p:txBody>
      </p:sp>
      <p:sp>
        <p:nvSpPr>
          <p:cNvPr id="6" name="Szövegdoboz 10"/>
          <p:cNvSpPr txBox="1">
            <a:spLocks noChangeArrowheads="1"/>
          </p:cNvSpPr>
          <p:nvPr/>
        </p:nvSpPr>
        <p:spPr bwMode="auto">
          <a:xfrm>
            <a:off x="543597" y="1700287"/>
            <a:ext cx="81359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hu-HU" sz="2400" dirty="0">
                <a:solidFill>
                  <a:srgbClr val="FF0000"/>
                </a:solidFill>
              </a:rPr>
              <a:t>Elöregedett burkolatok felújítása </a:t>
            </a:r>
            <a:r>
              <a:rPr lang="hu-HU" sz="2400" b="1" dirty="0">
                <a:solidFill>
                  <a:srgbClr val="FF0000"/>
                </a:solidFill>
              </a:rPr>
              <a:t>üvegszál erősítéses bitumenréteg</a:t>
            </a:r>
            <a:r>
              <a:rPr lang="hu-HU" sz="2400" dirty="0">
                <a:solidFill>
                  <a:srgbClr val="FF0000"/>
                </a:solidFill>
              </a:rPr>
              <a:t> beépítésével</a:t>
            </a:r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615034" y="3716412"/>
            <a:ext cx="38242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hu-HU" sz="1200" dirty="0">
                <a:solidFill>
                  <a:srgbClr val="000000"/>
                </a:solidFill>
              </a:rPr>
              <a:t>A felület előkészítését követően két bitumen</a:t>
            </a:r>
            <a:br>
              <a:rPr lang="hu-HU" sz="1200" dirty="0">
                <a:solidFill>
                  <a:srgbClr val="000000"/>
                </a:solidFill>
              </a:rPr>
            </a:br>
            <a:r>
              <a:rPr lang="hu-HU" sz="1200" dirty="0">
                <a:solidFill>
                  <a:srgbClr val="000000"/>
                </a:solidFill>
              </a:rPr>
              <a:t>  réteg közé kerül beépítésre az üvegszál réteg</a:t>
            </a:r>
          </a:p>
          <a:p>
            <a:pPr>
              <a:buFont typeface="Wingdings" pitchFamily="2" charset="2"/>
              <a:buChar char="Ø"/>
            </a:pPr>
            <a:r>
              <a:rPr lang="hu-HU" sz="1200" dirty="0">
                <a:solidFill>
                  <a:srgbClr val="000000"/>
                </a:solidFill>
              </a:rPr>
              <a:t>Az üvegszál cca. 10 centiméteres darabokra </a:t>
            </a:r>
            <a:br>
              <a:rPr lang="hu-HU" sz="1200" dirty="0">
                <a:solidFill>
                  <a:srgbClr val="000000"/>
                </a:solidFill>
              </a:rPr>
            </a:br>
            <a:r>
              <a:rPr lang="hu-HU" sz="1200" dirty="0">
                <a:solidFill>
                  <a:srgbClr val="000000"/>
                </a:solidFill>
              </a:rPr>
              <a:t>  aprítva kerül az alsó bitumen rétegre </a:t>
            </a:r>
            <a:br>
              <a:rPr lang="hu-HU" sz="1200" dirty="0">
                <a:solidFill>
                  <a:srgbClr val="000000"/>
                </a:solidFill>
              </a:rPr>
            </a:br>
            <a:r>
              <a:rPr lang="hu-HU" sz="1200" dirty="0">
                <a:solidFill>
                  <a:srgbClr val="000000"/>
                </a:solidFill>
              </a:rPr>
              <a:t>  80-102 g/m2</a:t>
            </a:r>
          </a:p>
          <a:p>
            <a:pPr>
              <a:buFont typeface="Wingdings" pitchFamily="2" charset="2"/>
              <a:buChar char="Ø"/>
            </a:pPr>
            <a:r>
              <a:rPr lang="hu-HU" sz="1200" dirty="0">
                <a:solidFill>
                  <a:srgbClr val="000000"/>
                </a:solidFill>
              </a:rPr>
              <a:t>Erre kerül a következő bitumen réteg</a:t>
            </a:r>
            <a:br>
              <a:rPr lang="hu-HU" sz="1200" dirty="0">
                <a:solidFill>
                  <a:srgbClr val="000000"/>
                </a:solidFill>
              </a:rPr>
            </a:br>
            <a:r>
              <a:rPr lang="hu-HU" sz="1200" dirty="0">
                <a:solidFill>
                  <a:srgbClr val="000000"/>
                </a:solidFill>
              </a:rPr>
              <a:t>   összesen 1,8 kg/m2 hagyományos vagy </a:t>
            </a:r>
            <a:br>
              <a:rPr lang="hu-HU" sz="1200" dirty="0">
                <a:solidFill>
                  <a:srgbClr val="000000"/>
                </a:solidFill>
              </a:rPr>
            </a:br>
            <a:r>
              <a:rPr lang="hu-HU" sz="1200" dirty="0">
                <a:solidFill>
                  <a:srgbClr val="000000"/>
                </a:solidFill>
              </a:rPr>
              <a:t>   modifikált bitumen</a:t>
            </a:r>
          </a:p>
          <a:p>
            <a:pPr>
              <a:buFont typeface="Wingdings" pitchFamily="2" charset="2"/>
              <a:buChar char="Ø"/>
            </a:pPr>
            <a:r>
              <a:rPr lang="hu-HU" sz="1200" dirty="0">
                <a:solidFill>
                  <a:srgbClr val="000000"/>
                </a:solidFill>
              </a:rPr>
              <a:t>Az üvegszál erősítéses réteget speciális </a:t>
            </a:r>
            <a:br>
              <a:rPr lang="hu-HU" sz="1200" dirty="0">
                <a:solidFill>
                  <a:srgbClr val="000000"/>
                </a:solidFill>
              </a:rPr>
            </a:br>
            <a:r>
              <a:rPr lang="hu-HU" sz="1200" dirty="0">
                <a:solidFill>
                  <a:srgbClr val="000000"/>
                </a:solidFill>
              </a:rPr>
              <a:t>   célgéppel egy menetben építik be</a:t>
            </a:r>
          </a:p>
          <a:p>
            <a:pPr>
              <a:buFont typeface="Wingdings" pitchFamily="2" charset="2"/>
              <a:buChar char="Ø"/>
            </a:pPr>
            <a:r>
              <a:rPr lang="hu-HU" sz="1200" dirty="0">
                <a:solidFill>
                  <a:srgbClr val="000000"/>
                </a:solidFill>
              </a:rPr>
              <a:t>Végül az üvegszál erősítéses rétegre kerül a</a:t>
            </a:r>
            <a:br>
              <a:rPr lang="hu-HU" sz="1200" dirty="0">
                <a:solidFill>
                  <a:srgbClr val="000000"/>
                </a:solidFill>
              </a:rPr>
            </a:br>
            <a:r>
              <a:rPr lang="hu-HU" sz="1200" dirty="0">
                <a:solidFill>
                  <a:srgbClr val="000000"/>
                </a:solidFill>
              </a:rPr>
              <a:t>   kopóréteg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614836" y="2564284"/>
            <a:ext cx="3816424" cy="954107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  <a:t>Elöregedett, repedezett felületek felújítására kifejlesztett technológia, </a:t>
            </a:r>
            <a:b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</a:br>
            <a:r>
              <a:rPr lang="hu-HU" sz="1400" dirty="0">
                <a:solidFill>
                  <a:srgbClr val="000000"/>
                </a:solidFill>
                <a:latin typeface="+mn-lt"/>
                <a:cs typeface="+mn-cs"/>
              </a:rPr>
              <a:t>a mély repedések felszínen történő megjelenésének megakadályozására</a:t>
            </a:r>
            <a:endParaRPr lang="hu-HU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9" name="Kép 8" descr="Üvegszál kopórét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47" y="2636912"/>
            <a:ext cx="41751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Városi sajátosságok miatt alkalmazott új technológiák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1023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uShXQEhkSkUcK2zgSewQ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án">
  <a:themeElements>
    <a:clrScheme name="Egyéni 6. séma">
      <a:dk1>
        <a:srgbClr val="BFBFBF"/>
      </a:dk1>
      <a:lt1>
        <a:sysClr val="window" lastClr="FFFFFF"/>
      </a:lt1>
      <a:dk2>
        <a:srgbClr val="775F55"/>
      </a:dk2>
      <a:lt2>
        <a:srgbClr val="EBDDC3"/>
      </a:lt2>
      <a:accent1>
        <a:srgbClr val="BFBFBF"/>
      </a:accent1>
      <a:accent2>
        <a:srgbClr val="4B1E7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3247</TotalTime>
  <Words>1726</Words>
  <Application>Microsoft Macintosh PowerPoint</Application>
  <PresentationFormat>On-screen Show (4:3)</PresentationFormat>
  <Paragraphs>373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Medián</vt:lpstr>
      <vt:lpstr>Városi utak állapotából eredő fenntartási igények  Dr. Almássy Kornél BKK Közút Zrt.</vt:lpstr>
      <vt:lpstr>BKK – BKK Közút</vt:lpstr>
      <vt:lpstr>BKK Közút által üzemeltetett közúti létesítmények</vt:lpstr>
      <vt:lpstr>Üzemeltetés, fenntartás pénzügyi forrásai</vt:lpstr>
      <vt:lpstr>Útfelújítások</vt:lpstr>
      <vt:lpstr>Városi utak fenntartásának sajátosságai</vt:lpstr>
      <vt:lpstr>Városi sajátosságok miatt alkalmazott új technológiák</vt:lpstr>
      <vt:lpstr>Városi sajátosságok miatt alkalmazott új technológiák</vt:lpstr>
      <vt:lpstr>Városi sajátosságok miatt alkalmazott új technológiák</vt:lpstr>
      <vt:lpstr>A BKK Közút üzemeltetésében lévő közúthálózat állapota</vt:lpstr>
      <vt:lpstr>A BKK Közút üzemeltetésében lévő közúthálózat állapota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Szakfelügyelet</vt:lpstr>
      <vt:lpstr>Útfelújítási munkák 2013-2014. évben</vt:lpstr>
      <vt:lpstr>Útfelújítási munkák 2013-2014. évben BKK Közút saját kivitelezésében</vt:lpstr>
      <vt:lpstr>Híd felújítási munkák 2013. évben</vt:lpstr>
      <vt:lpstr>Megvalósult fővárosi ITS projektek 2011. évben</vt:lpstr>
      <vt:lpstr>Hardver csere SITRAFFIC Scala                            Tass bővítés MOTION bevezetés </vt:lpstr>
      <vt:lpstr>Köszönöm megtisztelő figyelmüket! Dr. Almássy Kornél kornel.almassy@bkk-kozut.hu BKK Közút Zrt.</vt:lpstr>
    </vt:vector>
  </TitlesOfParts>
  <Company>BKK ZRT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nyári és téli üzemeltetés sajátosságai Dr. Almássy Kornél BKK Közút Zrt.</dc:title>
  <dc:creator>CSANÁDI Csaba (BKK Közút)</dc:creator>
  <cp:lastModifiedBy>Kornél Almássy</cp:lastModifiedBy>
  <cp:revision>220</cp:revision>
  <dcterms:created xsi:type="dcterms:W3CDTF">2013-06-12T06:15:53Z</dcterms:created>
  <dcterms:modified xsi:type="dcterms:W3CDTF">2013-09-04T19:39:33Z</dcterms:modified>
</cp:coreProperties>
</file>