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84" r:id="rId4"/>
    <p:sldId id="287" r:id="rId5"/>
    <p:sldId id="288" r:id="rId6"/>
    <p:sldId id="289" r:id="rId7"/>
    <p:sldId id="259" r:id="rId8"/>
    <p:sldId id="282" r:id="rId9"/>
    <p:sldId id="260" r:id="rId10"/>
    <p:sldId id="279" r:id="rId11"/>
    <p:sldId id="280" r:id="rId12"/>
    <p:sldId id="281" r:id="rId13"/>
    <p:sldId id="262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85" r:id="rId22"/>
    <p:sldId id="286" r:id="rId23"/>
    <p:sldId id="275" r:id="rId24"/>
    <p:sldId id="268" r:id="rId25"/>
    <p:sldId id="283" r:id="rId26"/>
    <p:sldId id="290" r:id="rId27"/>
  </p:sldIdLst>
  <p:sldSz cx="9144000" cy="6858000" type="screen4x3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7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25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fld id="{90366D31-1695-4CFB-9BA2-470B50A8442D}" type="datetimeFigureOut">
              <a:rPr lang="hu-HU"/>
              <a:pPr>
                <a:defRPr/>
              </a:pPr>
              <a:t>2013.09.04.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fld id="{196137B0-60D3-4890-B2FD-3D0CC02EC67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3555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C0C56D-49DC-4C08-9850-FBA99A157A77}" type="slidenum">
              <a:rPr lang="hu-HU">
                <a:ea typeface="ＭＳ Ｐゴシック"/>
                <a:cs typeface="ＭＳ Ｐゴシック"/>
              </a:rPr>
              <a:pPr/>
              <a:t>13</a:t>
            </a:fld>
            <a:endParaRPr lang="hu-HU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68A70F"/>
                </a:solidFill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4" y="1600200"/>
            <a:ext cx="7877175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EBCD-A2F7-4678-B8A2-8C1506DCC29E}" type="datetime1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BF31-51D0-4A84-8DB7-5D700F9D2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374" y="1535113"/>
            <a:ext cx="365601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374" y="2174875"/>
            <a:ext cx="3656014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AE78-5E33-42D4-9F5A-22B3DDA1561D}" type="datetime1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14141-0997-4369-8CF1-46FB58762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75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9375"/>
            <a:ext cx="5111750" cy="47767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87625"/>
            <a:ext cx="3008313" cy="3538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7818-3BBB-459D-915D-851204FAFC85}" type="datetime1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5D65-81BB-42A0-8E0B-E1EE5C7AE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5375"/>
            <a:ext cx="5486400" cy="3632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F936B-DCB0-4968-89D2-5D574A7637EC}" type="datetime1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1721C-D61F-4BD9-94B9-BD4B6C090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A69CA-ABA2-4BDE-AD06-7223841B93F3}" type="datetimeFigureOut">
              <a:rPr lang="hu-HU"/>
              <a:pPr>
                <a:defRPr/>
              </a:pPr>
              <a:t>2013.09.04.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6F464-ECE7-47FA-B42B-D6E8F5F059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7875" y="1600200"/>
            <a:ext cx="79089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Cím stílus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Folyószöveg méret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112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fld id="{12435973-7074-4919-8035-7A411D8526B4}" type="datetime1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112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112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fld id="{A48484C2-AE5B-4948-A14B-8749037ED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2" r:id="rId2"/>
    <p:sldLayoutId id="2147483653" r:id="rId3"/>
    <p:sldLayoutId id="2147483657" r:id="rId4"/>
    <p:sldLayoutId id="2147483654" r:id="rId5"/>
    <p:sldLayoutId id="2147483655" r:id="rId6"/>
    <p:sldLayoutId id="2147483658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12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latin typeface="Verdana" pitchFamily="34" charset="0"/>
                <a:ea typeface="ＭＳ Ｐゴシック"/>
                <a:cs typeface="ＭＳ Ｐゴシック"/>
              </a:rPr>
              <a:t>A 2014-2020 közötti időszak forráslehetőségei</a:t>
            </a:r>
          </a:p>
        </p:txBody>
      </p:sp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>
          <a:xfrm>
            <a:off x="5575300" y="4513263"/>
            <a:ext cx="3568700" cy="1281112"/>
          </a:xfrm>
        </p:spPr>
        <p:txBody>
          <a:bodyPr/>
          <a:lstStyle/>
          <a:p>
            <a:pPr eaLnBrk="1" hangingPunct="1"/>
            <a:r>
              <a:rPr lang="hu-HU" sz="2400" smtClean="0">
                <a:solidFill>
                  <a:schemeClr val="tx1"/>
                </a:solidFill>
                <a:latin typeface="Verdana" pitchFamily="34" charset="0"/>
                <a:ea typeface="ＭＳ Ｐゴシック"/>
                <a:cs typeface="Verdana" pitchFamily="34" charset="0"/>
              </a:rPr>
              <a:t>Kamarás Csilla</a:t>
            </a:r>
          </a:p>
          <a:p>
            <a:pPr eaLnBrk="1" hangingPunct="1"/>
            <a:r>
              <a:rPr lang="hu-HU" sz="2400" smtClean="0">
                <a:solidFill>
                  <a:schemeClr val="tx1"/>
                </a:solidFill>
                <a:latin typeface="Verdana" pitchFamily="34" charset="0"/>
                <a:ea typeface="ＭＳ Ｐゴシック"/>
                <a:cs typeface="Verdana" pitchFamily="34" charset="0"/>
              </a:rPr>
              <a:t>NFÜ KozOP 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0" y="1924050"/>
            <a:ext cx="91440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2013. február 7-8-ai Európai Tanács ülésén megállapodás született, hogy a CEF főösszege 29,299 milliárd euró lesz, míg a </a:t>
            </a:r>
            <a:r>
              <a:rPr lang="hu-HU" sz="2000" dirty="0" err="1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szektorális</a:t>
            </a: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 megoszlás a következőképpen alakul:</a:t>
            </a:r>
          </a:p>
          <a:p>
            <a:pPr marL="355600" indent="-177800" algn="just">
              <a:buFont typeface="Arial" pitchFamily="34" charset="0"/>
              <a:buChar char="•"/>
              <a:defRPr/>
            </a:pPr>
            <a:r>
              <a:rPr lang="hu-HU" sz="2000" u="sng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közlekedés:</a:t>
            </a: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 23 174 millió euró, ebből 10 000 millió eurót a Kohéziós Alapból csoportosítanak át, amelyet a Kohéziós Alapból támogatható tagállamokban az Európai Hálózatfinanszírozási Eszközről szóló rendelettel összhangban kell felhasználni;</a:t>
            </a:r>
          </a:p>
          <a:p>
            <a:pPr marL="355600" indent="-177800" algn="just">
              <a:buFont typeface="Arial" pitchFamily="34" charset="0"/>
              <a:buChar char="•"/>
              <a:defRPr/>
            </a:pPr>
            <a:r>
              <a:rPr lang="hu-HU" sz="2000" u="sng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energia:</a:t>
            </a: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 5 126 millió euró;</a:t>
            </a:r>
          </a:p>
          <a:p>
            <a:pPr marL="355600" indent="-177800" algn="just">
              <a:buFont typeface="Arial" pitchFamily="34" charset="0"/>
              <a:buChar char="•"/>
              <a:defRPr/>
            </a:pPr>
            <a:r>
              <a:rPr lang="hu-HU" sz="2000" u="sng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távközlés:</a:t>
            </a: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 1000 millió euró </a:t>
            </a:r>
            <a:endParaRPr lang="hu-HU" sz="2000" dirty="0">
              <a:solidFill>
                <a:schemeClr val="bg1"/>
              </a:solidFill>
              <a:ea typeface="ＭＳ Ｐゴシック" pitchFamily="112" charset="-128"/>
              <a:cs typeface="+mn-cs"/>
            </a:endParaRPr>
          </a:p>
        </p:txBody>
      </p:sp>
      <p:sp>
        <p:nvSpPr>
          <p:cNvPr id="19458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CEF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0" y="1924050"/>
            <a:ext cx="91440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hu-HU" sz="2000">
                <a:solidFill>
                  <a:schemeClr val="bg1"/>
                </a:solidFill>
              </a:rPr>
              <a:t>A Kohéziós Alapból történő 10 000 millió eurós transzfer estén </a:t>
            </a:r>
            <a:r>
              <a:rPr lang="hu-HU" sz="2000" b="1">
                <a:solidFill>
                  <a:schemeClr val="bg1"/>
                </a:solidFill>
              </a:rPr>
              <a:t>2016. december 31</a:t>
            </a:r>
            <a:r>
              <a:rPr lang="hu-HU" sz="2000">
                <a:solidFill>
                  <a:schemeClr val="bg1"/>
                </a:solidFill>
              </a:rPr>
              <a:t>-ig a </a:t>
            </a:r>
            <a:r>
              <a:rPr lang="hu-HU" sz="2000" b="1">
                <a:solidFill>
                  <a:schemeClr val="bg1"/>
                </a:solidFill>
              </a:rPr>
              <a:t>nemzeti borítékoknak</a:t>
            </a:r>
            <a:r>
              <a:rPr lang="hu-HU" sz="2000">
                <a:solidFill>
                  <a:schemeClr val="bg1"/>
                </a:solidFill>
              </a:rPr>
              <a:t> megfelelően lehet a forrásokra pályázni.  Az előzetes számítások szerint ebből az összegből kb. </a:t>
            </a:r>
            <a:r>
              <a:rPr lang="hu-HU" sz="2000" b="1">
                <a:solidFill>
                  <a:schemeClr val="bg1"/>
                </a:solidFill>
              </a:rPr>
              <a:t>950 millió euró juthat Magyarországn</a:t>
            </a:r>
            <a:r>
              <a:rPr lang="hu-HU" sz="2000">
                <a:solidFill>
                  <a:schemeClr val="bg1"/>
                </a:solidFill>
              </a:rPr>
              <a:t>ak. </a:t>
            </a:r>
            <a:r>
              <a:rPr lang="hu-HU" sz="2000" b="1">
                <a:solidFill>
                  <a:schemeClr val="bg1"/>
                </a:solidFill>
              </a:rPr>
              <a:t>2017 januárjától</a:t>
            </a:r>
            <a:r>
              <a:rPr lang="hu-HU" sz="2000">
                <a:solidFill>
                  <a:schemeClr val="bg1"/>
                </a:solidFill>
              </a:rPr>
              <a:t> a </a:t>
            </a:r>
            <a:r>
              <a:rPr lang="hu-HU" sz="2000" b="1">
                <a:solidFill>
                  <a:schemeClr val="bg1"/>
                </a:solidFill>
              </a:rPr>
              <a:t>nemzeti leosztás megszűnik</a:t>
            </a:r>
            <a:r>
              <a:rPr lang="hu-HU" sz="2000">
                <a:solidFill>
                  <a:schemeClr val="bg1"/>
                </a:solidFill>
              </a:rPr>
              <a:t>, és a jobb, előkészített projektekkel rendelkező kohéziós országok elvihetik a forrásokat a többiek elől. </a:t>
            </a:r>
          </a:p>
          <a:p>
            <a:pPr algn="just"/>
            <a:r>
              <a:rPr lang="hu-HU" sz="2000">
                <a:solidFill>
                  <a:schemeClr val="bg1"/>
                </a:solidFill>
              </a:rPr>
              <a:t>Másrészt a fennmaradó 13 174 millió eurós forrásra mind tagállam pályázhat, így a forrásokért nagyobb verseny is folyik. </a:t>
            </a:r>
          </a:p>
          <a:p>
            <a:pPr algn="just"/>
            <a:r>
              <a:rPr lang="hu-HU" sz="200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hu-HU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482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CEF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0" y="1924050"/>
            <a:ext cx="91440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u-HU" sz="2000" b="1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A CEF rendelettervezet mellékletében szereplő magyar szakaszok</a:t>
            </a:r>
            <a:endParaRPr lang="hu-HU" sz="2000" dirty="0">
              <a:solidFill>
                <a:schemeClr val="bg1"/>
              </a:solidFill>
              <a:ea typeface="ＭＳ Ｐゴシック" pitchFamily="112" charset="-128"/>
              <a:cs typeface="+mn-cs"/>
            </a:endParaRPr>
          </a:p>
          <a:p>
            <a:pPr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 </a:t>
            </a:r>
          </a:p>
          <a:p>
            <a:pPr>
              <a:defRPr/>
            </a:pPr>
            <a:r>
              <a:rPr lang="hu-HU" sz="2000" b="1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Tervezett közúti projektek:</a:t>
            </a:r>
            <a:endParaRPr lang="hu-HU" sz="2000" dirty="0">
              <a:solidFill>
                <a:schemeClr val="bg1"/>
              </a:solidFill>
              <a:ea typeface="ＭＳ Ｐゴシック" pitchFamily="112" charset="-128"/>
              <a:cs typeface="+mn-cs"/>
            </a:endParaRPr>
          </a:p>
          <a:p>
            <a:pPr indent="17780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M15 (Levél–Rajka) autóút bővítése</a:t>
            </a:r>
          </a:p>
          <a:p>
            <a:pPr indent="17780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M70 (Letenye–Tornyiszentmiklós) autóút bővítése</a:t>
            </a:r>
          </a:p>
          <a:p>
            <a:pPr indent="17780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Komáromi Duna-híd kiépítése</a:t>
            </a:r>
          </a:p>
          <a:p>
            <a:pPr algn="just">
              <a:defRPr/>
            </a:pPr>
            <a:endParaRPr lang="hu-HU" sz="2000" dirty="0">
              <a:solidFill>
                <a:schemeClr val="bg1"/>
              </a:solidFill>
              <a:ea typeface="ＭＳ Ｐゴシック" pitchFamily="112" charset="-128"/>
              <a:cs typeface="+mn-cs"/>
            </a:endParaRPr>
          </a:p>
          <a:p>
            <a:pPr algn="just"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 </a:t>
            </a:r>
            <a:endParaRPr lang="hu-HU" sz="2000" dirty="0">
              <a:solidFill>
                <a:schemeClr val="bg1"/>
              </a:solidFill>
              <a:ea typeface="ＭＳ Ｐゴシック" pitchFamily="112" charset="-128"/>
              <a:cs typeface="+mn-cs"/>
            </a:endParaRPr>
          </a:p>
        </p:txBody>
      </p:sp>
      <p:sp>
        <p:nvSpPr>
          <p:cNvPr id="21506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CEF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artalom helye 2"/>
          <p:cNvSpPr>
            <a:spLocks noGrp="1"/>
          </p:cNvSpPr>
          <p:nvPr>
            <p:ph idx="1"/>
          </p:nvPr>
        </p:nvSpPr>
        <p:spPr>
          <a:xfrm>
            <a:off x="14288" y="546100"/>
            <a:ext cx="9144000" cy="863600"/>
          </a:xfrm>
        </p:spPr>
        <p:txBody>
          <a:bodyPr anchor="ctr"/>
          <a:lstStyle/>
          <a:p>
            <a:pPr algn="ctr">
              <a:lnSpc>
                <a:spcPct val="115000"/>
              </a:lnSpc>
              <a:buFont typeface="Arial" charset="0"/>
              <a:buNone/>
            </a:pPr>
            <a:r>
              <a:rPr lang="hu-HU" sz="2000" b="1" smtClean="0">
                <a:solidFill>
                  <a:schemeClr val="tx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2014-2020-as operatív programok (OP-k) forrásfelosztása       a 2007-2013-as OP-k függvényében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-393700" y="1611313"/>
            <a:ext cx="20955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hu-HU" sz="1200" u="sng" dirty="0" smtClean="0">
                <a:ea typeface="Calibri" pitchFamily="34" charset="0"/>
                <a:cs typeface="Times New Roman" pitchFamily="18" charset="0"/>
              </a:rPr>
              <a:t>GINOP</a:t>
            </a:r>
            <a:r>
              <a:rPr lang="hu-HU" sz="1200" dirty="0">
                <a:ea typeface="Calibri" pitchFamily="34" charset="0"/>
                <a:cs typeface="Times New Roman" pitchFamily="18" charset="0"/>
              </a:rPr>
              <a:t>: Gazdaságfejlesztési és Innovációs OP </a:t>
            </a:r>
          </a:p>
          <a:p>
            <a:pPr>
              <a:spcBef>
                <a:spcPts val="0"/>
              </a:spcBef>
              <a:defRPr/>
            </a:pPr>
            <a:r>
              <a:rPr lang="hu-HU" sz="1200" u="sng" dirty="0">
                <a:ea typeface="Calibri" pitchFamily="34" charset="0"/>
                <a:cs typeface="Times New Roman" pitchFamily="18" charset="0"/>
              </a:rPr>
              <a:t>TOP</a:t>
            </a:r>
            <a:r>
              <a:rPr lang="hu-HU" sz="1200" dirty="0">
                <a:ea typeface="Calibri" pitchFamily="34" charset="0"/>
                <a:cs typeface="Times New Roman" pitchFamily="18" charset="0"/>
              </a:rPr>
              <a:t>: Terület- és Településfejlesztési OP</a:t>
            </a:r>
          </a:p>
          <a:p>
            <a:pPr>
              <a:spcBef>
                <a:spcPts val="0"/>
              </a:spcBef>
              <a:defRPr/>
            </a:pPr>
            <a:r>
              <a:rPr lang="hu-HU" sz="1200" u="sng" dirty="0">
                <a:ea typeface="Calibri" pitchFamily="34" charset="0"/>
                <a:cs typeface="Times New Roman" pitchFamily="18" charset="0"/>
              </a:rPr>
              <a:t>VEKOP</a:t>
            </a:r>
            <a:r>
              <a:rPr lang="hu-HU" sz="1200" dirty="0">
                <a:ea typeface="Calibri" pitchFamily="34" charset="0"/>
                <a:cs typeface="Times New Roman" pitchFamily="18" charset="0"/>
              </a:rPr>
              <a:t>: Versenyképes Közép-Magyarország OP </a:t>
            </a:r>
            <a:endParaRPr lang="hu-HU" sz="1200" dirty="0" smtClean="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hu-HU" sz="1200" u="sng" dirty="0" smtClean="0">
                <a:ea typeface="Calibri" pitchFamily="34" charset="0"/>
                <a:cs typeface="Times New Roman" pitchFamily="18" charset="0"/>
              </a:rPr>
              <a:t>EFOP</a:t>
            </a:r>
            <a:r>
              <a:rPr lang="hu-HU" sz="1200" dirty="0">
                <a:ea typeface="Calibri" pitchFamily="34" charset="0"/>
                <a:cs typeface="Times New Roman" pitchFamily="18" charset="0"/>
              </a:rPr>
              <a:t>: Emberi Erőforrás Fejlesztési OP</a:t>
            </a:r>
          </a:p>
          <a:p>
            <a:pPr>
              <a:spcBef>
                <a:spcPts val="0"/>
              </a:spcBef>
              <a:defRPr/>
            </a:pPr>
            <a:r>
              <a:rPr lang="hu-HU" sz="1200" u="sng" dirty="0">
                <a:ea typeface="Calibri" pitchFamily="34" charset="0"/>
                <a:cs typeface="Times New Roman" pitchFamily="18" charset="0"/>
              </a:rPr>
              <a:t>KEHOP</a:t>
            </a:r>
            <a:r>
              <a:rPr lang="hu-HU" sz="1200" dirty="0">
                <a:ea typeface="Calibri" pitchFamily="34" charset="0"/>
                <a:cs typeface="Times New Roman" pitchFamily="18" charset="0"/>
              </a:rPr>
              <a:t>: Környezet- és energiahatékonysági OP</a:t>
            </a:r>
          </a:p>
          <a:p>
            <a:pPr>
              <a:spcBef>
                <a:spcPts val="0"/>
              </a:spcBef>
              <a:defRPr/>
            </a:pPr>
            <a:r>
              <a:rPr lang="hu-HU" sz="1200" u="sng" dirty="0" smtClean="0">
                <a:ea typeface="Calibri" pitchFamily="34" charset="0"/>
                <a:cs typeface="Times New Roman" pitchFamily="18" charset="0"/>
              </a:rPr>
              <a:t>IKOP</a:t>
            </a:r>
            <a:r>
              <a:rPr lang="hu-HU" sz="1200" dirty="0">
                <a:ea typeface="Calibri" pitchFamily="34" charset="0"/>
                <a:cs typeface="Times New Roman" pitchFamily="18" charset="0"/>
              </a:rPr>
              <a:t>: I</a:t>
            </a:r>
            <a:r>
              <a:rPr lang="hu-HU" sz="1200" dirty="0" smtClean="0">
                <a:ea typeface="Calibri" pitchFamily="34" charset="0"/>
                <a:cs typeface="Times New Roman" pitchFamily="18" charset="0"/>
              </a:rPr>
              <a:t>ntegrált Közlekedésfejlesztési OP</a:t>
            </a:r>
          </a:p>
          <a:p>
            <a:pPr>
              <a:spcBef>
                <a:spcPts val="0"/>
              </a:spcBef>
              <a:defRPr/>
            </a:pPr>
            <a:r>
              <a:rPr lang="hu-HU" sz="1200" u="sng" dirty="0" smtClean="0">
                <a:ea typeface="Calibri" pitchFamily="34" charset="0"/>
                <a:cs typeface="Times New Roman" pitchFamily="18" charset="0"/>
              </a:rPr>
              <a:t>CEF </a:t>
            </a:r>
            <a:r>
              <a:rPr lang="hu-HU" sz="1200" dirty="0" smtClean="0">
                <a:ea typeface="Calibri" pitchFamily="34" charset="0"/>
                <a:cs typeface="Times New Roman" pitchFamily="18" charset="0"/>
              </a:rPr>
              <a:t>(Európai Összekapcsolási Eszköz)</a:t>
            </a:r>
          </a:p>
          <a:p>
            <a:pPr>
              <a:spcBef>
                <a:spcPts val="0"/>
              </a:spcBef>
              <a:defRPr/>
            </a:pPr>
            <a:r>
              <a:rPr lang="hu-HU" sz="1200" u="sng" dirty="0" smtClean="0">
                <a:ea typeface="Calibri" pitchFamily="34" charset="0"/>
                <a:cs typeface="Times New Roman" pitchFamily="18" charset="0"/>
              </a:rPr>
              <a:t>KOP</a:t>
            </a:r>
            <a:r>
              <a:rPr lang="hu-HU" sz="1200" dirty="0" smtClean="0">
                <a:ea typeface="Calibri" pitchFamily="34" charset="0"/>
                <a:cs typeface="Times New Roman" pitchFamily="18" charset="0"/>
              </a:rPr>
              <a:t>: Végrehajtási </a:t>
            </a:r>
            <a:r>
              <a:rPr lang="hu-HU" sz="1200" dirty="0">
                <a:ea typeface="Calibri" pitchFamily="34" charset="0"/>
                <a:cs typeface="Times New Roman" pitchFamily="18" charset="0"/>
              </a:rPr>
              <a:t>Koordinációs OP </a:t>
            </a:r>
            <a:endParaRPr lang="hu-HU" sz="1200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hu-HU" sz="1200" dirty="0" smtClean="0"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hu-HU" sz="800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hu-HU" sz="800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hu-HU" sz="800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hu-HU" sz="800" dirty="0"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hu-HU" sz="8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+mj-lt"/>
              <a:buAutoNum type="arabicPeriod"/>
              <a:defRPr/>
            </a:pPr>
            <a:endParaRPr lang="hu-HU" sz="1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1" name="Szövegdoboz 2"/>
          <p:cNvSpPr txBox="1">
            <a:spLocks noChangeArrowheads="1"/>
          </p:cNvSpPr>
          <p:nvPr/>
        </p:nvSpPr>
        <p:spPr bwMode="auto">
          <a:xfrm>
            <a:off x="5026025" y="6294438"/>
            <a:ext cx="381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000"/>
              <a:t>EU forrás + hazai társfinanszírozás, 283,4 Ft/€ árfolyamon a 7%-os teljesítménytartalékkal együtt</a:t>
            </a:r>
          </a:p>
        </p:txBody>
      </p:sp>
      <p:pic>
        <p:nvPicPr>
          <p:cNvPr id="22532" name="Kép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1800" y="1409700"/>
            <a:ext cx="7442200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llipszis 1"/>
          <p:cNvSpPr/>
          <p:nvPr/>
        </p:nvSpPr>
        <p:spPr>
          <a:xfrm>
            <a:off x="3419475" y="4073525"/>
            <a:ext cx="4752975" cy="7350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4288" y="5495925"/>
            <a:ext cx="4795837" cy="517525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/>
            <a:r>
              <a:rPr lang="hu-HU" sz="1400">
                <a:solidFill>
                  <a:srgbClr val="000000"/>
                </a:solidFill>
              </a:rPr>
              <a:t>A 2007-2013-as „szakaszolt projektek” az IKOP keretét csökkenthetik, azaz csak kevesebb a „szabad” keret. 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 flipH="1">
            <a:off x="4244975" y="4808538"/>
            <a:ext cx="1550988" cy="852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4288" y="5965825"/>
            <a:ext cx="4795837" cy="88582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/>
            <a:r>
              <a:rPr lang="hu-HU" sz="1300"/>
              <a:t>A CEF csak az EU által előre meghatározott TEN-T törzshálózati projektekre használható (közútra  a források max. 10%-a), 2016 után a „nemzeti borítékok” megmaradó forrásaira a többi konvergencia ország is pályázhat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0" y="760413"/>
          <a:ext cx="9144000" cy="5557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4046"/>
                <a:gridCol w="2258920"/>
                <a:gridCol w="2220517"/>
                <a:gridCol w="2220517"/>
              </a:tblGrid>
              <a:tr h="291732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IKOP és CEF beavatkozások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GINOP beavatkozások</a:t>
                      </a:r>
                      <a:endParaRPr lang="hu-H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TOP+VEKOP beavatkozások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</a:tr>
              <a:tr h="145866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Közútfejlesztés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TEN-T közutak és a KMR kivételével 1-2-3 számjegyű utak fejlesztése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üzleti infrastruktúra (pl. ipari parkok, telephelyek, logisztikai központok, kiemelt növekedési zónák) kerítésen belüli útfejlesztése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4-5 számjegyű, települési utak, és üzleti infrastruktúra (pl. ipari parkok, telephelyek logisztikai központok, kiemelt növekedési zónák) kerítésen kívüli útfejlesztése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</a:tr>
              <a:tr h="479705">
                <a:tc row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Vasútfejlesztés</a:t>
                      </a:r>
                      <a:endParaRPr lang="hu-H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TEN-T és országos vasúthálózati fejlesztések, kapcsolódó közösségi közlekedési járműbeszerzés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üzleti infrastruktúra (pl. ipari parkok, telephelyek, logisztikai központok, kiemelt növekedési zónák) 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346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kerítésen belüli iparvágány fejlesztése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kerítésen kívüli iparvágány-fejlesztése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</a:tr>
              <a:tr h="72933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Kerékpáros közlekedés fejlesztése</a:t>
                      </a:r>
                      <a:endParaRPr lang="hu-H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Vasútfejlesztésekhez kapcsolódó kerékpárhálózati fejlesztések (B+R parkolók)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turisztikai célú kerékpárhálózati (pl. EuroVelo) fejlesztések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hivatásforgalmú </a:t>
                      </a:r>
                      <a:r>
                        <a:rPr lang="hu-HU" sz="1200" dirty="0" err="1">
                          <a:effectLst/>
                        </a:rPr>
                        <a:t>kerékpárhálózati</a:t>
                      </a:r>
                      <a:r>
                        <a:rPr lang="hu-HU" sz="1200" dirty="0">
                          <a:effectLst/>
                        </a:rPr>
                        <a:t> fejlesztések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</a:tr>
              <a:tr h="1295204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Városi és elővárosi közlekedésfejlesztések</a:t>
                      </a:r>
                      <a:endParaRPr lang="hu-H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városi és elővárosi kötöttpályás közlekedési hálózatok fejlesztése (metró, villamos, HÉV, elővárosi vasút), kapcsolódó kötöttpályás közösségi közlekedési járműbeszerzés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nincs beavatkozás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nem kötöttpályás városi közlekedés-fejlesztések (közút, kerékpárút, gyalogos közlekedés), kapcsolódó közúti közösségi közlekedési járműbeszerzés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</a:tr>
              <a:tr h="719558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Különböző közlekedési módok összekapcsolása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Személyszállítási intermodális csomópontok fejlesztése 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Intermodális</a:t>
                      </a:r>
                      <a:r>
                        <a:rPr lang="hu-HU" sz="1200" dirty="0">
                          <a:effectLst/>
                        </a:rPr>
                        <a:t> logisztikai központok </a:t>
                      </a:r>
                      <a:r>
                        <a:rPr lang="hu-HU" sz="1200" dirty="0" smtClean="0">
                          <a:effectLst/>
                        </a:rPr>
                        <a:t>fejlesztése </a:t>
                      </a:r>
                      <a:r>
                        <a:rPr lang="hu-HU" sz="1200" dirty="0" smtClean="0">
                          <a:solidFill>
                            <a:srgbClr val="FF0000"/>
                          </a:solidFill>
                          <a:effectLst/>
                        </a:rPr>
                        <a:t>(beleértve a kikötőket)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nincs beavatkozás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707" marR="41707" marT="0" marB="0" anchor="ctr"/>
                </a:tc>
              </a:tr>
            </a:tbl>
          </a:graphicData>
        </a:graphic>
      </p:graphicFrame>
      <p:sp>
        <p:nvSpPr>
          <p:cNvPr id="24617" name="Szövegdoboz 4"/>
          <p:cNvSpPr txBox="1">
            <a:spLocks noChangeArrowheads="1"/>
          </p:cNvSpPr>
          <p:nvPr/>
        </p:nvSpPr>
        <p:spPr bwMode="auto">
          <a:xfrm>
            <a:off x="177800" y="90488"/>
            <a:ext cx="48815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b="1">
                <a:solidFill>
                  <a:srgbClr val="92D050"/>
                </a:solidFill>
              </a:rPr>
              <a:t>OP-k közötti lehatárolások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artalom helye 2"/>
          <p:cNvSpPr>
            <a:spLocks noGrp="1"/>
          </p:cNvSpPr>
          <p:nvPr>
            <p:ph sz="half" idx="1"/>
          </p:nvPr>
        </p:nvSpPr>
        <p:spPr>
          <a:xfrm>
            <a:off x="0" y="1222375"/>
            <a:ext cx="9144000" cy="578961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hu-HU" sz="2800" b="1" smtClean="0">
                <a:latin typeface="Verdana" pitchFamily="34" charset="0"/>
                <a:ea typeface="ＭＳ Ｐゴシック"/>
                <a:cs typeface="Verdana" pitchFamily="34" charset="0"/>
              </a:rPr>
              <a:t>        Fehér Könyv</a:t>
            </a:r>
          </a:p>
          <a:p>
            <a:pPr marL="0" indent="0" algn="just">
              <a:buFont typeface="Arial" charset="0"/>
              <a:buNone/>
            </a:pPr>
            <a:r>
              <a:rPr lang="hu-HU" smtClean="0">
                <a:latin typeface="Verdana" pitchFamily="34" charset="0"/>
                <a:ea typeface="ＭＳ Ｐゴシック"/>
                <a:cs typeface="Verdana" pitchFamily="34" charset="0"/>
              </a:rPr>
              <a:t>A közlekedési szakterület Európai Uniós stratégiáját meghatározó </a:t>
            </a:r>
            <a:r>
              <a:rPr lang="hu-HU" b="1" smtClean="0">
                <a:latin typeface="Verdana" pitchFamily="34" charset="0"/>
                <a:ea typeface="ＭＳ Ｐゴシック"/>
                <a:cs typeface="Verdana" pitchFamily="34" charset="0"/>
              </a:rPr>
              <a:t>FEHÉR KÖNYV, Útiterv az egységes európai közlekedési térség megvalósításához – Úton egy versenyképes és erőforrás-hatékony közlekedési rendszer felé </a:t>
            </a:r>
            <a:r>
              <a:rPr lang="hu-HU" smtClean="0">
                <a:latin typeface="Verdana" pitchFamily="34" charset="0"/>
                <a:ea typeface="ＭＳ Ｐゴシック"/>
                <a:cs typeface="Verdana" pitchFamily="34" charset="0"/>
              </a:rPr>
              <a:t>című (2011.3.28., COM(2011) 144 számú), amelyben azok a közlekedési ágazati, alágazati célkitűzések, prioritások szerepelnek, amelyek szükségesek ahhoz, hogy az uniós elvárások, célok megvalósulhassanak. A Fehér Könyvben elvárás a közlekedés fejlesztése, a mobilitás támogatása, a </a:t>
            </a:r>
            <a:r>
              <a:rPr lang="hu-HU" u="sng" smtClean="0">
                <a:latin typeface="Verdana" pitchFamily="34" charset="0"/>
                <a:ea typeface="ＭＳ Ｐゴシック"/>
                <a:cs typeface="Verdana" pitchFamily="34" charset="0"/>
              </a:rPr>
              <a:t>versenyképesség és a fenntarthatóság</a:t>
            </a:r>
            <a:r>
              <a:rPr lang="hu-HU" smtClean="0">
                <a:latin typeface="Verdana" pitchFamily="34" charset="0"/>
                <a:ea typeface="ＭＳ Ｐゴシック"/>
                <a:cs typeface="Verdana" pitchFamily="34" charset="0"/>
              </a:rPr>
              <a:t>. A versenyképesség, a piac működéséhez a dokumentum alapján meg kell teremteni az egységes európai közlekedési térséget. Ehhez elengedhetetlen a tranzitforgalom (és a hazai közlekedés) számára egy </a:t>
            </a:r>
            <a:r>
              <a:rPr lang="hu-HU" u="sng" smtClean="0">
                <a:latin typeface="Verdana" pitchFamily="34" charset="0"/>
                <a:ea typeface="ＭＳ Ｐゴシック"/>
                <a:cs typeface="Verdana" pitchFamily="34" charset="0"/>
              </a:rPr>
              <a:t>megfelelő szolgáltatási színvonalat (LOS) nyújtó, biztonságos, intelligens közúthálózat</a:t>
            </a:r>
            <a:r>
              <a:rPr lang="hu-HU" smtClean="0">
                <a:latin typeface="Verdana" pitchFamily="34" charset="0"/>
                <a:ea typeface="ＭＳ Ｐゴシック"/>
                <a:cs typeface="Verdana" pitchFamily="34" charset="0"/>
              </a:rPr>
              <a:t>.</a:t>
            </a:r>
          </a:p>
          <a:p>
            <a:pPr marL="0" indent="0" algn="just">
              <a:buFont typeface="Arial" charset="0"/>
              <a:buNone/>
            </a:pPr>
            <a:endParaRPr lang="hu-HU" smtClean="0">
              <a:latin typeface="Verdana" pitchFamily="34" charset="0"/>
              <a:ea typeface="ＭＳ Ｐゴシック"/>
              <a:cs typeface="Verdana" pitchFamily="34" charset="0"/>
            </a:endParaRPr>
          </a:p>
        </p:txBody>
      </p:sp>
      <p:sp>
        <p:nvSpPr>
          <p:cNvPr id="25602" name="Szövegdoboz 5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artalom helye 2"/>
          <p:cNvSpPr>
            <a:spLocks noGrp="1"/>
          </p:cNvSpPr>
          <p:nvPr>
            <p:ph sz="half" idx="1"/>
          </p:nvPr>
        </p:nvSpPr>
        <p:spPr>
          <a:xfrm>
            <a:off x="0" y="1882775"/>
            <a:ext cx="9144000" cy="310515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hu-HU" sz="2800" b="1" smtClean="0">
                <a:latin typeface="Verdana" pitchFamily="34" charset="0"/>
                <a:ea typeface="ＭＳ Ｐゴシック"/>
                <a:cs typeface="Verdana" pitchFamily="34" charset="0"/>
              </a:rPr>
              <a:t>KSK</a:t>
            </a:r>
          </a:p>
          <a:p>
            <a:pPr marL="0" indent="0" algn="just">
              <a:buFont typeface="Arial" charset="0"/>
              <a:buNone/>
            </a:pPr>
            <a:r>
              <a:rPr lang="hu-HU" smtClean="0">
                <a:latin typeface="Verdana" pitchFamily="34" charset="0"/>
                <a:ea typeface="ＭＳ Ｐゴシック"/>
                <a:cs typeface="Verdana" pitchFamily="34" charset="0"/>
              </a:rPr>
              <a:t>2012. március 14-i keltezéssel az Európai Bizottság kiadta a Bizottsági Szolgálati Munkadokumentumot „</a:t>
            </a:r>
            <a:r>
              <a:rPr lang="hu-HU" b="1" smtClean="0">
                <a:latin typeface="Verdana" pitchFamily="34" charset="0"/>
                <a:ea typeface="ＭＳ Ｐゴシック"/>
                <a:cs typeface="Verdana" pitchFamily="34" charset="0"/>
              </a:rPr>
              <a:t>A 2014-2020 közötti közös stratégiai keretének elemei (</a:t>
            </a:r>
            <a:r>
              <a:rPr lang="hu-HU" b="1" u="sng" smtClean="0">
                <a:latin typeface="Verdana" pitchFamily="34" charset="0"/>
                <a:ea typeface="ＭＳ Ｐゴシック"/>
                <a:cs typeface="Verdana" pitchFamily="34" charset="0"/>
              </a:rPr>
              <a:t>KSK</a:t>
            </a:r>
            <a:r>
              <a:rPr lang="hu-HU" b="1" smtClean="0">
                <a:latin typeface="Verdana" pitchFamily="34" charset="0"/>
                <a:ea typeface="ＭＳ Ｐゴシック"/>
                <a:cs typeface="Verdana" pitchFamily="34" charset="0"/>
              </a:rPr>
              <a:t>)</a:t>
            </a:r>
            <a:r>
              <a:rPr lang="hu-HU" smtClean="0">
                <a:latin typeface="Verdana" pitchFamily="34" charset="0"/>
                <a:ea typeface="ＭＳ Ｐゴシック"/>
                <a:cs typeface="Verdana" pitchFamily="34" charset="0"/>
              </a:rPr>
              <a:t>” (angolul Common Strategic Framework (CSF)) címmel, SWD(2012) 61 final megjelöléssel.</a:t>
            </a:r>
          </a:p>
        </p:txBody>
      </p:sp>
      <p:sp>
        <p:nvSpPr>
          <p:cNvPr id="26626" name="Szövegdoboz 3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55575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hu-HU" sz="2200" dirty="0" smtClean="0"/>
              <a:t>A KSK </a:t>
            </a:r>
            <a:r>
              <a:rPr lang="hu-HU" sz="2200" b="1" dirty="0" smtClean="0"/>
              <a:t>11 tematikus célkitűzés</a:t>
            </a:r>
            <a:r>
              <a:rPr lang="hu-HU" sz="2200" dirty="0" smtClean="0"/>
              <a:t>t fogalmaz meg</a:t>
            </a:r>
          </a:p>
          <a:p>
            <a:pPr>
              <a:defRPr/>
            </a:pPr>
            <a:endParaRPr lang="hu-HU" sz="900" dirty="0" smtClean="0"/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kutatás, fejlesztés, innováció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infokommunikációs technikák fejlesztése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kis- és középvállalkozások fejlesztése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b="1" dirty="0" smtClean="0"/>
              <a:t>az alacsony széndioxid-kibocsátású gazdaságra történő átállás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a klímaváltozáshoz való alkalmazkodás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környezetvédelem és erőforrás-hatékonyság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b="1" u="sng" dirty="0" smtClean="0"/>
              <a:t>közlekedésfejlesztés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foglalkoztatás fejlesztése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társadalmi befogadás és szegénység elleni küzdelem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oktatás fejlesztése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hu-HU" sz="2200" dirty="0" smtClean="0"/>
              <a:t>intézményi kapacitás fejlesztése</a:t>
            </a:r>
          </a:p>
          <a:p>
            <a:pPr>
              <a:defRPr/>
            </a:pPr>
            <a:endParaRPr lang="hu-HU" dirty="0" smtClean="0"/>
          </a:p>
        </p:txBody>
      </p:sp>
      <p:sp>
        <p:nvSpPr>
          <p:cNvPr id="27650" name="Szövegdoboz 4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733550"/>
            <a:ext cx="9144000" cy="4181475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hu-HU" sz="2400" dirty="0" smtClean="0"/>
              <a:t>7. célkitűzés</a:t>
            </a:r>
            <a:endParaRPr lang="hu-HU" sz="2400" b="1" dirty="0" smtClean="0"/>
          </a:p>
          <a:p>
            <a:pPr marL="0" indent="0" algn="just">
              <a:buFont typeface="Arial" charset="0"/>
              <a:buNone/>
              <a:defRPr/>
            </a:pPr>
            <a:endParaRPr lang="hu-HU" sz="8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hu-HU" sz="2400" dirty="0" smtClean="0"/>
              <a:t>„</a:t>
            </a:r>
            <a:r>
              <a:rPr lang="hu-HU" sz="2400" b="1" dirty="0" smtClean="0"/>
              <a:t>A fenntartható közlekedés előmozdítása és a szűk keresztmetszetek megszüntetése a főbb hálózati infrastruktúrákban</a:t>
            </a:r>
            <a:r>
              <a:rPr lang="hu-HU" sz="2400" dirty="0" smtClean="0"/>
              <a:t>”</a:t>
            </a:r>
          </a:p>
          <a:p>
            <a:pPr marL="0" indent="0" algn="just">
              <a:buFont typeface="Arial" charset="0"/>
              <a:buNone/>
              <a:defRPr/>
            </a:pPr>
            <a:endParaRPr lang="hu-HU" sz="2400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hu-HU" sz="2400" dirty="0" smtClean="0"/>
              <a:t>újszerű megközelítés!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hu-HU" sz="2400" dirty="0" smtClean="0"/>
              <a:t>fenntartható közlekedés   -   szűk keresztmetszet </a:t>
            </a:r>
          </a:p>
          <a:p>
            <a:pPr marL="0" indent="0" algn="just">
              <a:buFont typeface="Arial" charset="0"/>
              <a:buNone/>
              <a:defRPr/>
            </a:pPr>
            <a:endParaRPr lang="hu-HU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hu-HU" dirty="0" smtClean="0"/>
              <a:t>(pl. a közlekedésbiztonság javítása, a baleseti góchelyek megszüntetése, amit 2007-13-ban 4 prioritást érintően elkezdtünk, ennek megfelel, folytatását a Bizottság várja.)</a:t>
            </a:r>
          </a:p>
        </p:txBody>
      </p:sp>
      <p:sp>
        <p:nvSpPr>
          <p:cNvPr id="28674" name="Szövegdoboz 4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651000"/>
            <a:ext cx="9144000" cy="385921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hu-HU" sz="2400" dirty="0" smtClean="0"/>
              <a:t>Idézve a KSK szövegéből: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hu-HU" sz="2400" dirty="0" smtClean="0"/>
              <a:t>„</a:t>
            </a:r>
            <a:r>
              <a:rPr lang="hu-HU" sz="2400" i="1" dirty="0" smtClean="0"/>
              <a:t>A beruházásokat nem a meglévő infrastruktúra karbantartására, hanem az új infrastruktúra kiépítésére és </a:t>
            </a:r>
            <a:r>
              <a:rPr lang="hu-HU" sz="2400" b="1" i="1" u="sng" dirty="0" smtClean="0"/>
              <a:t>a meglévő infrastruktúra kapacitásának fokozatos korszerűsítéssel történő növelésére kell összpontosítani</a:t>
            </a:r>
            <a:r>
              <a:rPr lang="hu-HU" sz="2400" i="1" dirty="0" smtClean="0"/>
              <a:t>, </a:t>
            </a:r>
            <a:r>
              <a:rPr lang="hu-HU" sz="2400" b="1" i="1" u="sng" dirty="0" smtClean="0"/>
              <a:t>tekintve, hogy a meglévő infrastruktúra karbantartására irányuló beruházásoknak európai uniós támogatás nélkül is pénzügyileg életképesnek kell lenniük</a:t>
            </a:r>
            <a:r>
              <a:rPr lang="hu-HU" sz="2400" i="1" dirty="0" smtClean="0"/>
              <a:t>;”</a:t>
            </a:r>
            <a:endParaRPr lang="hu-HU" sz="2400" dirty="0"/>
          </a:p>
        </p:txBody>
      </p:sp>
      <p:sp>
        <p:nvSpPr>
          <p:cNvPr id="29698" name="Szövegdoboz 4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 txBox="1">
            <a:spLocks/>
          </p:cNvSpPr>
          <p:nvPr/>
        </p:nvSpPr>
        <p:spPr bwMode="auto">
          <a:xfrm>
            <a:off x="0" y="2647950"/>
            <a:ext cx="9144000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u-HU" sz="2000">
                <a:solidFill>
                  <a:schemeClr val="bg1"/>
                </a:solidFill>
              </a:rPr>
              <a:t>A Tanács 1084/2006/EK rendelete</a:t>
            </a:r>
          </a:p>
          <a:p>
            <a:r>
              <a:rPr lang="hu-HU" sz="2000">
                <a:solidFill>
                  <a:schemeClr val="bg1"/>
                </a:solidFill>
              </a:rPr>
              <a:t>( 2006. július 11.)</a:t>
            </a:r>
          </a:p>
          <a:p>
            <a:r>
              <a:rPr lang="hu-HU" sz="2000">
                <a:solidFill>
                  <a:schemeClr val="bg1"/>
                </a:solidFill>
              </a:rPr>
              <a:t>a Kohéziós Alap létrehozásáról és az 1164/94/EK rendelet hatályon kívül helyezéséről</a:t>
            </a:r>
          </a:p>
          <a:p>
            <a:endParaRPr lang="hu-HU" sz="2000">
              <a:solidFill>
                <a:schemeClr val="bg1"/>
              </a:solidFill>
            </a:endParaRPr>
          </a:p>
          <a:p>
            <a:r>
              <a:rPr lang="hu-HU" sz="2000">
                <a:solidFill>
                  <a:schemeClr val="bg1"/>
                </a:solidFill>
              </a:rPr>
              <a:t>(a 2007-2013 tervezési időszakra érvényes előírás)</a:t>
            </a:r>
          </a:p>
        </p:txBody>
      </p:sp>
      <p:sp>
        <p:nvSpPr>
          <p:cNvPr id="11266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Kohéziós Alap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artalom helye 2"/>
          <p:cNvSpPr>
            <a:spLocks noGrp="1"/>
          </p:cNvSpPr>
          <p:nvPr>
            <p:ph sz="half" idx="1"/>
          </p:nvPr>
        </p:nvSpPr>
        <p:spPr>
          <a:xfrm>
            <a:off x="0" y="1817688"/>
            <a:ext cx="9144000" cy="3460750"/>
          </a:xfrm>
        </p:spPr>
        <p:txBody>
          <a:bodyPr/>
          <a:lstStyle/>
          <a:p>
            <a:pPr marL="400050" algn="just">
              <a:lnSpc>
                <a:spcPct val="115000"/>
              </a:lnSpc>
              <a:buFont typeface="Arial" charset="0"/>
              <a:buNone/>
            </a:pP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1.   Európai Bizottság pozíciós papírjának főbb közlekedési elvárásai:</a:t>
            </a:r>
          </a:p>
          <a:p>
            <a:pPr marL="571500" lvl="1" indent="-341313" algn="just">
              <a:spcBef>
                <a:spcPct val="0"/>
              </a:spcBef>
              <a:buFont typeface="Calibri" pitchFamily="34" charset="0"/>
              <a:buAutoNum type="alphaLcParenR"/>
            </a:pP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Új komplex </a:t>
            </a:r>
            <a:r>
              <a:rPr lang="hu-HU" b="1" u="sng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Nemzeti Közlekedési Stratégia </a:t>
            </a: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készítése – az operatív program erre épüljön, a projektek ez alapján kerüljenek kiválasztásra</a:t>
            </a:r>
          </a:p>
          <a:p>
            <a:pPr marL="571500" lvl="1" indent="-341313" algn="just">
              <a:spcBef>
                <a:spcPct val="0"/>
              </a:spcBef>
              <a:buFont typeface="Calibri" pitchFamily="34" charset="0"/>
              <a:buAutoNum type="alphaLcParenR"/>
            </a:pP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Transzeurópai közlekedési hálózatra </a:t>
            </a:r>
            <a:r>
              <a:rPr lang="hu-HU" u="sng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(TEN-T) törzshálózatra fókuszálás</a:t>
            </a: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571500" lvl="1" indent="-341313" algn="just">
              <a:spcBef>
                <a:spcPct val="0"/>
              </a:spcBef>
              <a:buFont typeface="Calibri" pitchFamily="34" charset="0"/>
              <a:buAutoNum type="alphaLcParenR"/>
            </a:pP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A TEN-T hálózaton kívüli közutak fejlesztésére hazai források használata</a:t>
            </a:r>
          </a:p>
          <a:p>
            <a:pPr marL="571500" lvl="1" indent="-341313" algn="just">
              <a:spcBef>
                <a:spcPct val="0"/>
              </a:spcBef>
              <a:buFont typeface="Arial" charset="0"/>
              <a:buNone/>
            </a:pP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Közlekedési rendszer pénzügyi egyensúlyának megteremtése (</a:t>
            </a:r>
            <a:r>
              <a:rPr lang="hu-HU" u="sng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fenntarthatóság</a:t>
            </a: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30722" name="Szövegdoboz 4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924050"/>
            <a:ext cx="9144000" cy="3371850"/>
          </a:xfrm>
        </p:spPr>
        <p:txBody>
          <a:bodyPr/>
          <a:lstStyle/>
          <a:p>
            <a:pPr marL="174625" indent="-174625" algn="just">
              <a:lnSpc>
                <a:spcPct val="115000"/>
              </a:lnSpc>
              <a:buFont typeface="Arial" charset="0"/>
              <a:buNone/>
            </a:pP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2.  Indikatív helyett definitív projekt-lista, amelyre a felkerüléshez kell:</a:t>
            </a:r>
          </a:p>
          <a:p>
            <a:pPr marL="696913" lvl="1" indent="-342900" algn="just">
              <a:spcBef>
                <a:spcPct val="0"/>
              </a:spcBef>
              <a:buFont typeface="Arial" charset="0"/>
              <a:buNone/>
            </a:pPr>
            <a:r>
              <a:rPr lang="hu-HU" b="1" u="sng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Kész megvalósíthatósági tanulmány</a:t>
            </a:r>
          </a:p>
          <a:p>
            <a:pPr marL="696913" lvl="1" indent="-342900" algn="just">
              <a:spcBef>
                <a:spcPct val="0"/>
              </a:spcBef>
              <a:buFont typeface="Arial" charset="0"/>
              <a:buNone/>
            </a:pPr>
            <a:r>
              <a:rPr lang="hu-HU" b="1" u="sng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Pénzügyi fenntarthatóság, </a:t>
            </a:r>
            <a:r>
              <a:rPr lang="hu-HU" b="1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üzemeltetés finanszíroz-hatóságának igazolása</a:t>
            </a: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, pozitív CBA</a:t>
            </a:r>
          </a:p>
          <a:p>
            <a:pPr marL="696913" lvl="1" indent="-342900" algn="just">
              <a:spcBef>
                <a:spcPct val="0"/>
              </a:spcBef>
              <a:buFont typeface="Arial" charset="0"/>
              <a:buNone/>
            </a:pPr>
            <a:r>
              <a:rPr lang="hu-HU" b="1" u="sng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Szinte kész stratégiai környezeti és egyéb értékelések </a:t>
            </a: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(pl. Natura 2000) – környezetvédelmi, közlekedésbiztonsági, fenntarthatósági előzetes hatásvizsgálat!</a:t>
            </a:r>
          </a:p>
          <a:p>
            <a:pPr marL="696913" lvl="1" indent="-342900" algn="just">
              <a:spcBef>
                <a:spcPct val="0"/>
              </a:spcBef>
              <a:buFont typeface="Arial" charset="0"/>
              <a:buNone/>
            </a:pPr>
            <a:r>
              <a:rPr lang="hu-HU" u="sng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Állami támogatási kérdések </a:t>
            </a: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tisztázása</a:t>
            </a:r>
          </a:p>
          <a:p>
            <a:pPr marL="696913" lvl="1" indent="-342900" algn="just">
              <a:spcBef>
                <a:spcPct val="0"/>
              </a:spcBef>
              <a:buFont typeface="Arial" charset="0"/>
              <a:buNone/>
            </a:pPr>
            <a:r>
              <a:rPr lang="hu-HU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Részletes megvalósítási </a:t>
            </a:r>
            <a:r>
              <a:rPr lang="hu-HU" u="sng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ütemezés</a:t>
            </a:r>
          </a:p>
          <a:p>
            <a:pPr marL="174625" indent="-174625"/>
            <a:endParaRPr lang="hu-HU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746" name="Szövegdoboz 3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églalap 3"/>
          <p:cNvSpPr>
            <a:spLocks noChangeArrowheads="1"/>
          </p:cNvSpPr>
          <p:nvPr/>
        </p:nvSpPr>
        <p:spPr bwMode="auto">
          <a:xfrm>
            <a:off x="0" y="2551113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algn="just" eaLnBrk="0" hangingPunct="0"/>
            <a:r>
              <a:rPr lang="hu-HU" sz="200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3.  Teljesítménytartalék: a támogatások 7%-a csak az indikátorok 2018-as teljesítésekor jár </a:t>
            </a:r>
            <a:r>
              <a:rPr lang="hu-HU" sz="200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 jól előkészített (~ engedélyes vagy kiviteli tervvel rendelkező) és gyorsan végrehajtható projektekre ösztönzés </a:t>
            </a:r>
            <a:endParaRPr lang="hu-HU" sz="2000">
              <a:solidFill>
                <a:schemeClr val="bg1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2770" name="Szövegdoboz 4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/>
          <p:cNvSpPr>
            <a:spLocks noGrp="1"/>
          </p:cNvSpPr>
          <p:nvPr>
            <p:ph sz="half" idx="1"/>
          </p:nvPr>
        </p:nvSpPr>
        <p:spPr>
          <a:xfrm>
            <a:off x="0" y="1670050"/>
            <a:ext cx="9144000" cy="4691063"/>
          </a:xfrm>
        </p:spPr>
        <p:txBody>
          <a:bodyPr>
            <a:normAutofit fontScale="92500"/>
          </a:bodyPr>
          <a:lstStyle/>
          <a:p>
            <a:pPr marL="0" indent="0" algn="just">
              <a:buFont typeface="Arial" pitchFamily="34" charset="0"/>
              <a:buNone/>
              <a:defRPr/>
            </a:pPr>
            <a:r>
              <a:rPr lang="hu-HU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Az </a:t>
            </a:r>
            <a:r>
              <a:rPr lang="hu-HU" b="1" u="sng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Európai Számvevőszék 5/2013. sz. különjelentése</a:t>
            </a:r>
            <a:r>
              <a:rPr lang="hu-HU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, „Megfelelően használják-e fel a közúti beruházásokra fordított uniós kohéziós forrásokat?” címmel 2013. július 17-én jelentetett meg (német-, görög, lengyel- és spanyolországi, közúti beruházási projektek vizsgálata).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hu-HU" sz="800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 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hu-HU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A különjelentés három fő ajánlást tett: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hu-HU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„A közúti beruházási projektek uniós társfinanszírozásának feltétele legyen az </a:t>
            </a:r>
            <a:r>
              <a:rPr lang="hu-HU" b="1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egyértelmű célok megléte</a:t>
            </a:r>
            <a:r>
              <a:rPr lang="hu-HU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, az </a:t>
            </a:r>
            <a:r>
              <a:rPr lang="hu-HU" i="1" u="sng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utazási idő tervezett megtakarítását</a:t>
            </a:r>
            <a:r>
              <a:rPr lang="hu-HU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, a </a:t>
            </a:r>
            <a:r>
              <a:rPr lang="hu-HU" i="1" u="sng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közúti biztonság javulását</a:t>
            </a:r>
            <a:r>
              <a:rPr lang="hu-HU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, a </a:t>
            </a:r>
            <a:r>
              <a:rPr lang="hu-HU" i="1" u="sng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kapacitásnövekedés</a:t>
            </a:r>
            <a:r>
              <a:rPr lang="hu-HU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t és a </a:t>
            </a:r>
            <a:r>
              <a:rPr lang="hu-HU" i="1" u="sng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konkrét gazdasági hatásokat leíró mutatókkal </a:t>
            </a:r>
            <a:r>
              <a:rPr lang="hu-HU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együtt; a kifizetéseket tegyék függővé a legjobb munkamódszerekkel összhangban lévő </a:t>
            </a:r>
            <a:r>
              <a:rPr lang="hu-HU" i="1" u="sng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költséghatékony közútépítési technikák alkalmazásától</a:t>
            </a:r>
            <a:r>
              <a:rPr lang="hu-HU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; a tagállamok pedig biztosítsák az útépítési beruházási projekteknél a nemzetközi versenyt , és közbeszerzési rendszereikben az elsődleges cél a </a:t>
            </a:r>
            <a:r>
              <a:rPr lang="hu-HU" i="1" u="sng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leggazdaságosabb ajánlatok kiválasztása</a:t>
            </a:r>
            <a:r>
              <a:rPr lang="hu-HU" i="1" dirty="0" smtClean="0"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 legyen.”</a:t>
            </a:r>
            <a:endParaRPr lang="hu-HU" dirty="0" smtClean="0">
              <a:latin typeface="Verdana" pitchFamily="34" charset="0"/>
              <a:ea typeface="ＭＳ Ｐゴシック" pitchFamily="34" charset="-128"/>
              <a:cs typeface="Verdana" pitchFamily="34" charset="0"/>
            </a:endParaRPr>
          </a:p>
        </p:txBody>
      </p:sp>
      <p:sp>
        <p:nvSpPr>
          <p:cNvPr id="33794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uniós elvárások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 txBox="1">
            <a:spLocks/>
          </p:cNvSpPr>
          <p:nvPr/>
        </p:nvSpPr>
        <p:spPr bwMode="auto">
          <a:xfrm>
            <a:off x="0" y="1804988"/>
            <a:ext cx="914400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hu-HU" sz="2000">
                <a:solidFill>
                  <a:schemeClr val="bg1"/>
                </a:solidFill>
              </a:rPr>
              <a:t>Az Európai Bizottsággal történt hosszas egyeztetés után, a mi kezdeményezésünk eredményeképpen lehetőség lesz – meghatározott feltételekkel – a beruházásokat két programozási időszakot átívelően finanszírozni. Ezt nevezzük szakaszolásnak vagy hídprojekteknek. A közlekedési beruházások előkészítése és kivitelezése időigényes folyamat, ütemezést igényel; továbbá az építőipari beruházások folyamatossága is biztosítható ezzel a projektmenedzsment eszközzel. </a:t>
            </a:r>
          </a:p>
        </p:txBody>
      </p:sp>
      <p:sp>
        <p:nvSpPr>
          <p:cNvPr id="34818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szakaszolás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églalap 1"/>
          <p:cNvSpPr>
            <a:spLocks noChangeArrowheads="1"/>
          </p:cNvSpPr>
          <p:nvPr/>
        </p:nvSpPr>
        <p:spPr bwMode="auto">
          <a:xfrm>
            <a:off x="0" y="1804988"/>
            <a:ext cx="9144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u-HU" sz="2000">
                <a:solidFill>
                  <a:schemeClr val="bg1"/>
                </a:solidFill>
              </a:rPr>
              <a:t>A szakaszolás lehetőségének köszönhetően a 7 éves uniós pénzügyi ciklus vége felé is el tudunk indítani fejlesztéseket, amelyeket aztán a következő időszak forrásaiból fejezünk be. Így a rendelkezésre álló forrásokat optimálisan ki tudjuk használni, az új időszakot pedig jelentős kifizetésekkel tudjuk indítani. A szakaszolt projekteket a finanszírozás miatt műszakilag és pénzügyileg két részre kell bontani, illetve biztosítani kell a beruházások helyét a következő időszak közlekedési operatív programjában, vagyis az IKOP-ban. A Budapest – Szolnok - Lőkösháza vonali vasútfejlesztések egy részét például már ilyen szemléletben készítettük elő, de egyes közútfejlesztési projektek is átnyúlhatnak a 2014-2020-as időszakra."</a:t>
            </a:r>
          </a:p>
        </p:txBody>
      </p:sp>
      <p:sp>
        <p:nvSpPr>
          <p:cNvPr id="35842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szakaszolás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777875" y="2435225"/>
            <a:ext cx="7908925" cy="34861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u-HU" smtClean="0">
                <a:latin typeface="Verdana" pitchFamily="34" charset="0"/>
                <a:ea typeface="ＭＳ Ｐゴシック"/>
                <a:cs typeface="Verdana" pitchFamily="34" charset="0"/>
              </a:rPr>
              <a:t>Köszönöm a megtisztelő figyelmet!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églalap 1"/>
          <p:cNvSpPr>
            <a:spLocks noChangeArrowheads="1"/>
          </p:cNvSpPr>
          <p:nvPr/>
        </p:nvSpPr>
        <p:spPr bwMode="auto">
          <a:xfrm>
            <a:off x="0" y="911225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u-HU">
                <a:solidFill>
                  <a:schemeClr val="bg1"/>
                </a:solidFill>
              </a:rPr>
              <a:t>                2. cikk</a:t>
            </a:r>
          </a:p>
          <a:p>
            <a:pPr algn="just"/>
            <a:r>
              <a:rPr lang="hu-HU">
                <a:solidFill>
                  <a:schemeClr val="bg1"/>
                </a:solidFill>
              </a:rPr>
              <a:t>A támogatások köre</a:t>
            </a:r>
          </a:p>
          <a:p>
            <a:pPr algn="just"/>
            <a:r>
              <a:rPr lang="hu-HU">
                <a:solidFill>
                  <a:schemeClr val="bg1"/>
                </a:solidFill>
              </a:rPr>
              <a:t>(1) Az Alap a következő területeken végzett tevékenységekhez </a:t>
            </a:r>
            <a:r>
              <a:rPr lang="hu-HU" b="1" u="sng">
                <a:solidFill>
                  <a:schemeClr val="bg1"/>
                </a:solidFill>
              </a:rPr>
              <a:t>nyújt támogatást</a:t>
            </a:r>
            <a:r>
              <a:rPr lang="hu-HU">
                <a:solidFill>
                  <a:schemeClr val="bg1"/>
                </a:solidFill>
              </a:rPr>
              <a:t>, megfelelő egyensúlyt biztosítva, és valamennyi támogatásban részesülő tagállam egyéni beruházási és infrastrukturális szükségleteivel összhangban:</a:t>
            </a:r>
          </a:p>
          <a:p>
            <a:pPr algn="just"/>
            <a:r>
              <a:rPr lang="hu-HU">
                <a:solidFill>
                  <a:schemeClr val="bg1"/>
                </a:solidFill>
              </a:rPr>
              <a:t>a) </a:t>
            </a:r>
            <a:r>
              <a:rPr lang="hu-HU" u="sng">
                <a:solidFill>
                  <a:schemeClr val="bg1"/>
                </a:solidFill>
              </a:rPr>
              <a:t>transzeurópai közlekedési hálózatok</a:t>
            </a:r>
            <a:r>
              <a:rPr lang="hu-HU">
                <a:solidFill>
                  <a:schemeClr val="bg1"/>
                </a:solidFill>
              </a:rPr>
              <a:t>, különösen az 1692/96/EK határozatban meghatározott közös érdekű kiemelt projektek;</a:t>
            </a:r>
          </a:p>
          <a:p>
            <a:pPr algn="just"/>
            <a:r>
              <a:rPr lang="hu-HU">
                <a:solidFill>
                  <a:schemeClr val="bg1"/>
                </a:solidFill>
              </a:rPr>
              <a:t>b) </a:t>
            </a:r>
            <a:r>
              <a:rPr lang="hu-HU" u="sng">
                <a:solidFill>
                  <a:schemeClr val="bg1"/>
                </a:solidFill>
              </a:rPr>
              <a:t>környezetvédelem a környezetvédelmi politikai és cselekvési program alapján meghatározott közösségi környezetvédelmi politikai prioritások körében. Ebben az összefüggésben az Alap beavatkozhat olyan, a fenntartható fejlődéssel kapcsolatos területeken is, amelyek egyértelmű környezeti előnyökkel járnak, nevezetesen az energiahatékonyság és a megújuló energiák, valamint a transzeurópai hálózatokon kívüli közlekedési szektorban a vasúti, folyami és tengeri közlekedés, az intermodális közlekedési rendszerek és kölcsönös átjárhatóságuk, a közúti, tengeri és légi közlekedés irányítása, a tiszta városi közlekedés és a tömegközlekedés</a:t>
            </a:r>
            <a:r>
              <a:rPr lang="hu-HU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u-HU">
                <a:solidFill>
                  <a:schemeClr val="bg1"/>
                </a:solidFill>
              </a:rPr>
              <a:t>(2) A támogatások megfelelő egyensúlyának meghatározása a tagállamok és a Bizottság közötti </a:t>
            </a:r>
            <a:r>
              <a:rPr lang="hu-HU" u="sng">
                <a:solidFill>
                  <a:schemeClr val="bg1"/>
                </a:solidFill>
              </a:rPr>
              <a:t>partnerség</a:t>
            </a:r>
            <a:r>
              <a:rPr lang="hu-HU">
                <a:solidFill>
                  <a:schemeClr val="bg1"/>
                </a:solidFill>
              </a:rPr>
              <a:t> alapján történik.</a:t>
            </a:r>
          </a:p>
        </p:txBody>
      </p:sp>
      <p:sp>
        <p:nvSpPr>
          <p:cNvPr id="12290" name="Szövegdoboz 3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Kohéziós Alap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églalap 1"/>
          <p:cNvSpPr>
            <a:spLocks noChangeArrowheads="1"/>
          </p:cNvSpPr>
          <p:nvPr/>
        </p:nvSpPr>
        <p:spPr bwMode="auto">
          <a:xfrm>
            <a:off x="0" y="172085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chemeClr val="bg1"/>
                </a:solidFill>
              </a:rPr>
              <a:t>3. cikk</a:t>
            </a:r>
          </a:p>
          <a:p>
            <a:r>
              <a:rPr lang="hu-HU" sz="2000">
                <a:solidFill>
                  <a:schemeClr val="bg1"/>
                </a:solidFill>
              </a:rPr>
              <a:t>A kiadások támogathatósága</a:t>
            </a:r>
          </a:p>
          <a:p>
            <a:r>
              <a:rPr lang="hu-HU" sz="2000">
                <a:solidFill>
                  <a:schemeClr val="bg1"/>
                </a:solidFill>
              </a:rPr>
              <a:t>A következő kiadások </a:t>
            </a:r>
            <a:r>
              <a:rPr lang="hu-HU" sz="2000" b="1" u="sng">
                <a:solidFill>
                  <a:schemeClr val="bg1"/>
                </a:solidFill>
              </a:rPr>
              <a:t>nem jogosultak </a:t>
            </a:r>
            <a:r>
              <a:rPr lang="hu-HU" sz="2000">
                <a:solidFill>
                  <a:schemeClr val="bg1"/>
                </a:solidFill>
              </a:rPr>
              <a:t>a Kohéziós Alapból való hozzájárulás </a:t>
            </a:r>
          </a:p>
          <a:p>
            <a:r>
              <a:rPr lang="hu-HU" sz="2000">
                <a:solidFill>
                  <a:schemeClr val="bg1"/>
                </a:solidFill>
              </a:rPr>
              <a:t>formájában támogatásra:</a:t>
            </a:r>
          </a:p>
          <a:p>
            <a:r>
              <a:rPr lang="hu-HU" sz="2000">
                <a:solidFill>
                  <a:schemeClr val="bg1"/>
                </a:solidFill>
              </a:rPr>
              <a:t>a) hitelkamat;</a:t>
            </a:r>
          </a:p>
          <a:p>
            <a:r>
              <a:rPr lang="hu-HU" sz="2000">
                <a:solidFill>
                  <a:schemeClr val="bg1"/>
                </a:solidFill>
              </a:rPr>
              <a:t>b) földvásárlás olyan összegért, amely meghaladja az érintett művelet teljes </a:t>
            </a:r>
          </a:p>
          <a:p>
            <a:r>
              <a:rPr lang="hu-HU" sz="2000">
                <a:solidFill>
                  <a:schemeClr val="bg1"/>
                </a:solidFill>
              </a:rPr>
              <a:t>támogatható kiadásának 10 %-át;</a:t>
            </a:r>
          </a:p>
          <a:p>
            <a:r>
              <a:rPr lang="hu-HU" sz="2000">
                <a:solidFill>
                  <a:schemeClr val="bg1"/>
                </a:solidFill>
              </a:rPr>
              <a:t>c) lakhatás;</a:t>
            </a:r>
          </a:p>
          <a:p>
            <a:r>
              <a:rPr lang="hu-HU" sz="2000">
                <a:solidFill>
                  <a:schemeClr val="bg1"/>
                </a:solidFill>
              </a:rPr>
              <a:t>d) atomerőművek leállítása;</a:t>
            </a:r>
          </a:p>
          <a:p>
            <a:r>
              <a:rPr lang="hu-HU" sz="2000">
                <a:solidFill>
                  <a:schemeClr val="bg1"/>
                </a:solidFill>
              </a:rPr>
              <a:t>e) visszaigényelhető hozzáadottérték-adó,</a:t>
            </a:r>
          </a:p>
        </p:txBody>
      </p:sp>
      <p:sp>
        <p:nvSpPr>
          <p:cNvPr id="13314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Kohéziós Alap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églalap 1"/>
          <p:cNvSpPr>
            <a:spLocks noChangeArrowheads="1"/>
          </p:cNvSpPr>
          <p:nvPr/>
        </p:nvSpPr>
        <p:spPr bwMode="auto">
          <a:xfrm>
            <a:off x="0" y="1685925"/>
            <a:ext cx="9144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hu-HU" sz="2000">
                <a:solidFill>
                  <a:schemeClr val="bg1"/>
                </a:solidFill>
              </a:rPr>
              <a:t>A tervezett módosítást követően várható szöveg a 2014-20 tervezési időszakra:</a:t>
            </a:r>
          </a:p>
          <a:p>
            <a:pPr marL="342900" indent="-342900">
              <a:buFontTx/>
              <a:buAutoNum type="alphaLcParenBoth"/>
            </a:pPr>
            <a:endParaRPr lang="hu-HU" sz="2000">
              <a:solidFill>
                <a:schemeClr val="bg1"/>
              </a:solidFill>
            </a:endParaRPr>
          </a:p>
          <a:p>
            <a:pPr marL="342900" indent="-342900"/>
            <a:r>
              <a:rPr lang="hu-HU" sz="2000">
                <a:solidFill>
                  <a:schemeClr val="bg1"/>
                </a:solidFill>
              </a:rPr>
              <a:t>támogatható:</a:t>
            </a:r>
          </a:p>
          <a:p>
            <a:pPr marL="342900" indent="-342900">
              <a:buFontTx/>
              <a:buAutoNum type="alphaLcParenBoth"/>
            </a:pP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r>
              <a:rPr lang="en-GB" sz="2000">
                <a:solidFill>
                  <a:schemeClr val="bg1"/>
                </a:solidFill>
              </a:rPr>
              <a:t>investments in the environment, including areas related to sustainable development and energy which present environmental benefits;</a:t>
            </a: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r>
              <a:rPr lang="en-GB" sz="2000">
                <a:solidFill>
                  <a:schemeClr val="bg1"/>
                </a:solidFill>
              </a:rPr>
              <a:t>trans-European networks in the area of transport infrastructure, in compliance with the guidelines adopted by Decision No 661/2010/EU;</a:t>
            </a: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r>
              <a:rPr lang="en-GB" sz="2000">
                <a:solidFill>
                  <a:schemeClr val="bg1"/>
                </a:solidFill>
              </a:rPr>
              <a:t>technical assistance.</a:t>
            </a: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endParaRPr lang="hu-HU"/>
          </a:p>
          <a:p>
            <a:pPr marL="342900" indent="-342900">
              <a:buFontTx/>
              <a:buAutoNum type="alphaLcParenBoth"/>
            </a:pPr>
            <a:endParaRPr lang="hu-HU"/>
          </a:p>
          <a:p>
            <a:pPr marL="342900" indent="-342900"/>
            <a:endParaRPr lang="hu-HU"/>
          </a:p>
          <a:p>
            <a:pPr marL="342900" indent="-342900">
              <a:buFontTx/>
              <a:buAutoNum type="alphaLcParenR"/>
            </a:pPr>
            <a:endParaRPr lang="hu-HU"/>
          </a:p>
          <a:p>
            <a:pPr marL="342900" indent="-342900"/>
            <a:endParaRPr lang="hu-HU"/>
          </a:p>
        </p:txBody>
      </p:sp>
      <p:sp>
        <p:nvSpPr>
          <p:cNvPr id="14338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Kohéziós Alap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églalap 1"/>
          <p:cNvSpPr>
            <a:spLocks noChangeArrowheads="1"/>
          </p:cNvSpPr>
          <p:nvPr/>
        </p:nvSpPr>
        <p:spPr bwMode="auto">
          <a:xfrm>
            <a:off x="0" y="1722438"/>
            <a:ext cx="9144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hu-HU" sz="2000">
                <a:solidFill>
                  <a:schemeClr val="bg1"/>
                </a:solidFill>
              </a:rPr>
              <a:t>nem támogatható:</a:t>
            </a:r>
          </a:p>
          <a:p>
            <a:pPr marL="342900" indent="-342900">
              <a:buFontTx/>
              <a:buAutoNum type="alphaLcParenBoth"/>
            </a:pP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r>
              <a:rPr lang="en-GB" sz="2000">
                <a:solidFill>
                  <a:schemeClr val="bg1"/>
                </a:solidFill>
              </a:rPr>
              <a:t>the decommissioning and the construction of </a:t>
            </a:r>
            <a:r>
              <a:rPr lang="en-GB" sz="2000" u="sng">
                <a:solidFill>
                  <a:schemeClr val="bg1"/>
                </a:solidFill>
              </a:rPr>
              <a:t>nuclear</a:t>
            </a:r>
            <a:r>
              <a:rPr lang="en-GB" sz="2000">
                <a:solidFill>
                  <a:schemeClr val="bg1"/>
                </a:solidFill>
              </a:rPr>
              <a:t> power stations;</a:t>
            </a: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r>
              <a:rPr lang="en-GB" sz="2000">
                <a:solidFill>
                  <a:schemeClr val="bg1"/>
                </a:solidFill>
              </a:rPr>
              <a:t>investment to achieve the reduction of greenhouse </a:t>
            </a:r>
            <a:r>
              <a:rPr lang="en-GB" sz="2000" u="sng">
                <a:solidFill>
                  <a:schemeClr val="bg1"/>
                </a:solidFill>
              </a:rPr>
              <a:t>gas emissions </a:t>
            </a:r>
            <a:r>
              <a:rPr lang="en-GB" sz="2000">
                <a:solidFill>
                  <a:schemeClr val="bg1"/>
                </a:solidFill>
              </a:rPr>
              <a:t>from activities falling under annex 1 of Directive 2003/87/EC;</a:t>
            </a: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r>
              <a:rPr lang="en-GB" sz="2000" u="sng">
                <a:solidFill>
                  <a:schemeClr val="bg1"/>
                </a:solidFill>
              </a:rPr>
              <a:t>housing</a:t>
            </a:r>
            <a:r>
              <a:rPr lang="en-GB" sz="2000">
                <a:solidFill>
                  <a:schemeClr val="bg1"/>
                </a:solidFill>
              </a:rPr>
              <a:t> except for promoting energy efficiency and renewable energy use;</a:t>
            </a: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r>
              <a:rPr lang="en-GB" sz="2000">
                <a:solidFill>
                  <a:schemeClr val="bg1"/>
                </a:solidFill>
              </a:rPr>
              <a:t>the manufacturing, processing and marketing of </a:t>
            </a:r>
            <a:r>
              <a:rPr lang="en-GB" sz="2000" u="sng">
                <a:solidFill>
                  <a:schemeClr val="bg1"/>
                </a:solidFill>
              </a:rPr>
              <a:t>tobacco</a:t>
            </a:r>
            <a:r>
              <a:rPr lang="en-GB" sz="2000">
                <a:solidFill>
                  <a:schemeClr val="bg1"/>
                </a:solidFill>
              </a:rPr>
              <a:t> and tobacco products;</a:t>
            </a:r>
            <a:endParaRPr lang="hu-HU" sz="200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Both"/>
            </a:pPr>
            <a:r>
              <a:rPr lang="en-GB" sz="2000">
                <a:solidFill>
                  <a:schemeClr val="bg1"/>
                </a:solidFill>
              </a:rPr>
              <a:t>undertakings in difficulties as defined under Union </a:t>
            </a:r>
            <a:r>
              <a:rPr lang="en-GB" sz="2000" u="sng">
                <a:solidFill>
                  <a:schemeClr val="bg1"/>
                </a:solidFill>
              </a:rPr>
              <a:t>State aid </a:t>
            </a:r>
            <a:r>
              <a:rPr lang="en-GB" sz="2000">
                <a:solidFill>
                  <a:schemeClr val="bg1"/>
                </a:solidFill>
              </a:rPr>
              <a:t>rules</a:t>
            </a:r>
            <a:r>
              <a:rPr lang="hu-HU" sz="2000">
                <a:solidFill>
                  <a:schemeClr val="bg1"/>
                </a:solidFill>
              </a:rPr>
              <a:t>;</a:t>
            </a:r>
          </a:p>
          <a:p>
            <a:pPr marL="342900" indent="-342900">
              <a:buFontTx/>
              <a:buAutoNum type="alphaLcParenBoth"/>
            </a:pPr>
            <a:r>
              <a:rPr lang="en-GB" sz="2000">
                <a:solidFill>
                  <a:schemeClr val="bg1"/>
                </a:solidFill>
              </a:rPr>
              <a:t>Investment</a:t>
            </a:r>
            <a:r>
              <a:rPr lang="hu-HU" sz="2000">
                <a:solidFill>
                  <a:schemeClr val="bg1"/>
                </a:solidFill>
              </a:rPr>
              <a:t> </a:t>
            </a:r>
            <a:r>
              <a:rPr lang="en-GB" sz="2000">
                <a:solidFill>
                  <a:schemeClr val="bg1"/>
                </a:solidFill>
              </a:rPr>
              <a:t> </a:t>
            </a:r>
            <a:r>
              <a:rPr lang="en-GB" sz="2000" u="sng">
                <a:solidFill>
                  <a:schemeClr val="bg1"/>
                </a:solidFill>
              </a:rPr>
              <a:t>in airport infrastructure</a:t>
            </a:r>
            <a:r>
              <a:rPr lang="en-GB" sz="2000">
                <a:solidFill>
                  <a:schemeClr val="bg1"/>
                </a:solidFill>
              </a:rPr>
              <a:t> unless related to environmental protection or accompanied by investments necessary to mitigate or reduce its negative environmental impact.</a:t>
            </a:r>
            <a:endParaRPr lang="hu-HU" sz="2000">
              <a:solidFill>
                <a:schemeClr val="bg1"/>
              </a:solidFill>
            </a:endParaRPr>
          </a:p>
        </p:txBody>
      </p:sp>
      <p:sp>
        <p:nvSpPr>
          <p:cNvPr id="15362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Kohéziós Alap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 txBox="1">
            <a:spLocks/>
          </p:cNvSpPr>
          <p:nvPr/>
        </p:nvSpPr>
        <p:spPr bwMode="auto">
          <a:xfrm>
            <a:off x="0" y="1876425"/>
            <a:ext cx="9144000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u-HU" sz="2000">
                <a:solidFill>
                  <a:schemeClr val="bg1"/>
                </a:solidFill>
              </a:rPr>
              <a:t>Európai Regionális Fejlesztési Alap (ERFA) célja a gazdasági, társadalmi és területi kohézió erősítése az Európai Unióban. E cél elérése érdekében segít kiküszöbölni a régiók közötti egyenlőtlenségeket. Az ERFA minden tematikus célkitűzéséhez kapcsolódóan támogatja a regionális és helyi fejlesztéseket, részletes prioritásokat állapítva meg az alábbi területeken való előrelépés érdekében:</a:t>
            </a:r>
          </a:p>
        </p:txBody>
      </p:sp>
      <p:sp>
        <p:nvSpPr>
          <p:cNvPr id="16386" name="Szövegdoboz 2"/>
          <p:cNvSpPr txBox="1">
            <a:spLocks noChangeArrowheads="1"/>
          </p:cNvSpPr>
          <p:nvPr/>
        </p:nvSpPr>
        <p:spPr bwMode="auto">
          <a:xfrm>
            <a:off x="261938" y="0"/>
            <a:ext cx="60436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600"/>
              </a:lnSpc>
            </a:pPr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Európai Regionális Fejlesztési Alap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0" y="1722438"/>
            <a:ext cx="91440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tematikus célkitűzések:</a:t>
            </a: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kutatás-fejlesztés és innováció;</a:t>
            </a: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az információs és kommunikációs technológiák hozzáférhetőségének és minőségének javítása;</a:t>
            </a: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a klímaváltozás hatásainak visszafogása, és haladás az alacsony széndioxid-kibocsátású gazdasági modell felé;</a:t>
            </a: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 a kis- és középvállalatok (KKV-k) üzleti támogatása;</a:t>
            </a: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általános gazdasági érdekű szolgáltatások</a:t>
            </a: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telekommunikációs, energia- és </a:t>
            </a:r>
            <a:r>
              <a:rPr lang="hu-HU" sz="2000" b="1" u="sng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szállítási infrastruktúra</a:t>
            </a:r>
            <a:endParaRPr lang="hu-HU" sz="2000" u="sng" dirty="0">
              <a:solidFill>
                <a:schemeClr val="bg1"/>
              </a:solidFill>
              <a:ea typeface="ＭＳ Ｐゴシック" pitchFamily="112" charset="-128"/>
              <a:cs typeface="+mn-cs"/>
            </a:endParaRP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 az intézményi képességek és a hatékony közszolgálat fejlesztése</a:t>
            </a: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egészségügyi, oktatási és szociális infrastruktúra</a:t>
            </a:r>
          </a:p>
          <a:p>
            <a:pPr marL="273050" indent="-952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schemeClr val="bg1"/>
                </a:solidFill>
                <a:ea typeface="ＭＳ Ｐゴシック" pitchFamily="112" charset="-128"/>
                <a:cs typeface="+mn-cs"/>
              </a:rPr>
              <a:t>fenntartható városfejlesztés</a:t>
            </a:r>
          </a:p>
        </p:txBody>
      </p:sp>
      <p:sp>
        <p:nvSpPr>
          <p:cNvPr id="17410" name="Szövegdoboz 3"/>
          <p:cNvSpPr txBox="1">
            <a:spLocks noChangeArrowheads="1"/>
          </p:cNvSpPr>
          <p:nvPr/>
        </p:nvSpPr>
        <p:spPr bwMode="auto">
          <a:xfrm>
            <a:off x="261938" y="0"/>
            <a:ext cx="60436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600"/>
              </a:lnSpc>
            </a:pPr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Európai Regionális Fejlesztési Alap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 txBox="1">
            <a:spLocks/>
          </p:cNvSpPr>
          <p:nvPr/>
        </p:nvSpPr>
        <p:spPr bwMode="auto">
          <a:xfrm>
            <a:off x="0" y="1685925"/>
            <a:ext cx="9144000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hu-HU" sz="2000">
                <a:solidFill>
                  <a:schemeClr val="bg1"/>
                </a:solidFill>
              </a:rPr>
              <a:t>Az Európai Bizottság 2011. október 24-én a 2014-2020-as időszakra vonatkozó többéves pénzügyi kerethez kapcsolódó csomag keretében tette közzé az Európai Hálózatfinanszírozási Eszközre vonatkozó rendelettervezetet. A CEF általános célja az intelligens, fenntartható és inkluzív fejlődéshez való hozzájárulás modern, nagy teljesítményű transz-európai hálózatok fejlesztésével, valamint az, hogy ezáltal lehetővé tegye az Unió céljainak elérését (az üvegházhatású gázok kibocsátásának 20%-os csökkentése, az energiahatékonyság 20%-kal való növelése és a megújuló energia részesedésének 20%-ra történő növelése 2020-ig), miközben biztosítja a tagállamok közötti nagyobb szolidaritást. Ezen túlmenően mindhárom szektorra meghatároz szektor specifikus célokat is.</a:t>
            </a:r>
          </a:p>
        </p:txBody>
      </p:sp>
      <p:sp>
        <p:nvSpPr>
          <p:cNvPr id="18434" name="Szövegdoboz 2"/>
          <p:cNvSpPr txBox="1">
            <a:spLocks noChangeArrowheads="1"/>
          </p:cNvSpPr>
          <p:nvPr/>
        </p:nvSpPr>
        <p:spPr bwMode="auto">
          <a:xfrm>
            <a:off x="261938" y="273050"/>
            <a:ext cx="604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solidFill>
                  <a:srgbClr val="68A70F"/>
                </a:solidFill>
                <a:latin typeface="Verdana" pitchFamily="34" charset="0"/>
              </a:rPr>
              <a:t>CEF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1601</Words>
  <Application>Microsoft Office PowerPoint</Application>
  <PresentationFormat>On-screen Show (4:3)</PresentationFormat>
  <Paragraphs>182</Paragraphs>
  <Slides>26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Tervezősablon</vt:lpstr>
      </vt:variant>
      <vt:variant>
        <vt:i4>4</vt:i4>
      </vt:variant>
      <vt:variant>
        <vt:lpstr>Diacímek</vt:lpstr>
      </vt:variant>
      <vt:variant>
        <vt:i4>26</vt:i4>
      </vt:variant>
    </vt:vector>
  </HeadingPairs>
  <TitlesOfParts>
    <vt:vector size="36" baseType="lpstr">
      <vt:lpstr>Arial</vt:lpstr>
      <vt:lpstr>ＭＳ Ｐゴシック</vt:lpstr>
      <vt:lpstr>Calibri</vt:lpstr>
      <vt:lpstr>Verdana</vt:lpstr>
      <vt:lpstr>Times New Roman</vt:lpstr>
      <vt:lpstr>Wingdings</vt:lpstr>
      <vt:lpstr>Office Theme</vt:lpstr>
      <vt:lpstr>Office Theme</vt:lpstr>
      <vt:lpstr>Office Theme</vt:lpstr>
      <vt:lpstr>Office Theme</vt:lpstr>
      <vt:lpstr>A 2014-2020 közötti időszak forráslehetőségei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Katona Gergely</dc:creator>
  <cp:lastModifiedBy>szdszb</cp:lastModifiedBy>
  <cp:revision>66</cp:revision>
  <dcterms:created xsi:type="dcterms:W3CDTF">2012-10-16T11:14:50Z</dcterms:created>
  <dcterms:modified xsi:type="dcterms:W3CDTF">2013-09-03T22:41:09Z</dcterms:modified>
</cp:coreProperties>
</file>